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88" r:id="rId3"/>
    <p:sldId id="289" r:id="rId4"/>
    <p:sldId id="290" r:id="rId5"/>
    <p:sldId id="273" r:id="rId6"/>
    <p:sldId id="274" r:id="rId7"/>
    <p:sldId id="275" r:id="rId8"/>
    <p:sldId id="283" r:id="rId9"/>
    <p:sldId id="284" r:id="rId10"/>
    <p:sldId id="276" r:id="rId11"/>
    <p:sldId id="277" r:id="rId12"/>
    <p:sldId id="285" r:id="rId13"/>
    <p:sldId id="286" r:id="rId14"/>
    <p:sldId id="280" r:id="rId15"/>
    <p:sldId id="281" r:id="rId16"/>
    <p:sldId id="282" r:id="rId17"/>
    <p:sldId id="28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5-18T04:48:57.7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6028 3845 0,'124'0'204,"-50"0"-189,1 0 1,-1 0-16,50 0 15,-25 0 1,75 25 0,0-25-1,-50 0 1,49 24 0,199 1-1,-198-25 1,-50 0-16,50 0 15,-75 0 1,0 0 0,-24 0-16,-1 0 15,25 0 1,-24 0 0,-1 0-16,-24 0 15,24 0 1,-24 0-1,-1 0 1,-24-25 0,0 25-1,-25-24 48,25 24 124,24-25-171,50 25 0,1 0-16,73 0 15,-49 0 1,50 0-1,-25 0 1,49 0 0,25 0-1,-24 25-15,-75-1 32,50-24-32,-26 0 15,200 0 1,-199 0-1,-50 25 1,-25-25 0,1 0-1,-51 0 1,1 0 0,0 0-16,0 0 687,0 0-656,24 0-31,1 0 16,24 0 0,1 0-1,-1 0 1,25 0-1,25-25 1,0 25-16,0 0 16,-24 0-1,-1-24 1,-25 24 0,1-25-1,-1 25-15,-49 0 16,49 0-1,-24 0 1,-1 0 0,-24 0-1,0 0-15,0 0 16,0 0 0,-25-25 155,74 25 236,-24 0-392,-1 0-15,-24 0 16,25 0 0,-1 0-1,1 25-15,-25-25 16,24 0-1,1 25 1,24-25 0,50 0-1,-74 0 1,0 0 0,-26 24-1,76-24 1,-51 0-1,1 0-15,-25 0 16,-1 0 0,26 0-1,-25 0 1,0 0 0,-1 0-1,26 0-15,-25 0 16,0 0-1,49 0 1,-24 0 0,-25 0 15,-1-24 0,1-1-15,50 25 453,-26 0-454,-24 0 1,25 0-1,-26 0 1,26 0 0,0 0-16,-1 0 15,26 0 1,-1 0 0,100 0-1,-125 0-15,26 0 16,-26 0-1,1 0 1,-25 0 0,24 0-16,-24 0 15,0 0 1,0 0 0,-25 25 46,74-1 329,-49 1-376,25 0 1,-26 0 0,1-25-1,0 0 1,0 0-1,0 0 1,24 25 0,-24-25-1,0 0 1,0 0 0,-1 0-1,1 0 1,0 0-1,49 0 1,-24 0-16,-25 0 16,0 0-1,24 0 1,-24 0 0,25-25-16,-26 25 15,26-25 1,-25 25-1,25 0 1,-26 0 0,76 0-1,-51 0-15,-24-25 32,0 25 14,0 0 329,24 0-359,1 0 0,-25 0-16,24 0 15,1 0 1,-1 0 0,1 0-16,0 0 15,-1 0 1,1 0-1,-25 0 1,24 0 0,125 0-1,-124 0 1,24 0 0,-49 0-16,24 0 15,1 0 1,0 0-16,24 0 15,-24 0 1,-1 0 0,1 0-1,-1 0-15,1 0 16,0 0 0,24 0-1,0 0 1,-49 0-16,25 0 15,-1 0 1,26 0 0,-50 0-1,49 0-15,-24 0 16,24 0 0,-49 0-16,25 0 15,-26 0 1,26 0-1,-25 25 1,0-25-16,-1 25 16,51-25-1,-50 0 1,24 0 0,-24 0-1,25 0-15,-1 25 16,-24-25-1,0 0 1,0 0 0,-1 0 31,1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5-18T04:56:37.7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5011 9550 0,'25'0'422,"-25"25"-391,25-25-15,-1 0-1,1 0 17,0 0-1,0 0 0,0 0 0,-1 0-15,1 0 15,0 0-15,0 0-16,0 0 31,-1 0-15,1 0-1,0 0 1,0 0 0,24 0 15,-24 0-16,25 0 1,-25 0 15,49 0-15,-49 0 0,0 0-1,-1 0 1,26 0-1,0 0 17,-26 0-17,1 0 17,25 0-17,-25 0-15,24 0 16,1 0-1,24 0 1,1 0 0,24 0-1,-25-25 1,-24 25-16,-25 0 16,49 0-1,-49 0 1,0 0-1,24 0 1,-24 0 0,25 0-16,-1 0 15,1 0 1,0 0 0,-26 0-1,26 0 1,49 0-1,-49 0-15,-25 0 16,-1 0 0,1 0-1,25 0 1,0 0 0,-26 0-16,1 0 15,0 0 1,0 0-1,0 0-15,-1 0 16,1 0 0,0 0-1,0 0 17,0 0-1,-1 0 16,1 0-32,0 0 17,0 0-17,0 0 32,-1 0-31,1 0 15,0 0-15,0 0-1,0 0 48,-1 0-16,1 0 31</inkml:trace>
  <inkml:trace contextRef="#ctx0" brushRef="#br0" timeOffset="2676.73">10666 8409 0,'25'0'391,"0"0"-376,0 0-15,0 0 32,-1 0 218,1 0-235,0 0 1,0 0 0,24 0-1,-24 0 1,0 0-16,0 0 15,0 0 1,-1 0 0,26 0-1,0 0-15,-26 0 16,26 0 0,-25 0-1,24 0-15,-24 0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22-May-23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75" y="85726"/>
            <a:ext cx="5534025" cy="3533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22-May-23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22-May-23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22-May-23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5432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4800" y="6248400"/>
            <a:ext cx="4267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©2004 Pearson Addison-Wesley.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9-</a:t>
            </a:r>
            <a:fld id="{EBEBC9C7-7699-4D75-A161-DF6B8C376B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9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22-May-23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22-May-23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22-May-23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22-May-23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22-May-23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22-May-23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22-May-23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22-May-23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pPr/>
              <a:t>22-May-23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ifference-between-malloc-and-calloc-with-examples/" TargetMode="External"/><Relationship Id="rId2" Type="http://schemas.openxmlformats.org/officeDocument/2006/relationships/hyperlink" Target="https://www.geeksforgeeks.org/dynamic-memory-allocation-in-c-using-malloc-calloc-free-and-realloc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3200" dirty="0"/>
              <a:t>Pointers - Dynamic Memory Allocation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7"/>
            <a:ext cx="6730418" cy="966593"/>
          </a:xfrm>
        </p:spPr>
        <p:txBody>
          <a:bodyPr>
            <a:normAutofit/>
          </a:bodyPr>
          <a:lstStyle/>
          <a:p>
            <a:r>
              <a:rPr lang="en-US" dirty="0"/>
              <a:t>CSE115: Programming Language 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Prototype: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free(void *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altLang="en-US" dirty="0"/>
              <a:t>releases the area pointed to by </a:t>
            </a:r>
            <a:r>
              <a:rPr lang="en-US" altLang="en-US" dirty="0" err="1"/>
              <a:t>ptr</a:t>
            </a:r>
            <a:endParaRPr lang="en-US" altLang="en-US" dirty="0"/>
          </a:p>
          <a:p>
            <a:pPr lvl="1"/>
            <a:r>
              <a:rPr lang="en-US" altLang="en-US" dirty="0" err="1"/>
              <a:t>ptr</a:t>
            </a:r>
            <a:r>
              <a:rPr lang="en-US" altLang="en-US" dirty="0"/>
              <a:t> must not be null</a:t>
            </a:r>
          </a:p>
          <a:p>
            <a:pPr lvl="2"/>
            <a:r>
              <a:rPr lang="en-US" altLang="en-US" dirty="0"/>
              <a:t>trying to free the same area twice will generate an error</a:t>
            </a:r>
          </a:p>
          <a:p>
            <a:r>
              <a:rPr lang="en-US" altLang="en-US" dirty="0"/>
              <a:t>Example:</a:t>
            </a:r>
          </a:p>
          <a:p>
            <a:endParaRPr lang="en-US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838200" y="4343400"/>
            <a:ext cx="3657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12954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17526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22098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26670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31242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35814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40386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4572000" y="4419600"/>
            <a:ext cx="159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initial memory</a:t>
            </a:r>
          </a:p>
        </p:txBody>
      </p: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914400" y="4876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1371600" y="4876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1828800" y="4876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9483" name="Text Box 27"/>
          <p:cNvSpPr txBox="1">
            <a:spLocks noChangeArrowheads="1"/>
          </p:cNvSpPr>
          <p:nvPr/>
        </p:nvSpPr>
        <p:spPr bwMode="auto">
          <a:xfrm>
            <a:off x="2286000" y="4876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2743200" y="4876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3200400" y="4876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3657600" y="4876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4114800" y="4876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19497" name="Rectangle 41" descr="Wide upward diagonal"/>
          <p:cNvSpPr>
            <a:spLocks noChangeArrowheads="1"/>
          </p:cNvSpPr>
          <p:nvPr/>
        </p:nvSpPr>
        <p:spPr bwMode="auto">
          <a:xfrm>
            <a:off x="1752600" y="4343400"/>
            <a:ext cx="457200" cy="5334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8" name="Rectangle 42" descr="Wide upward diagonal"/>
          <p:cNvSpPr>
            <a:spLocks noChangeArrowheads="1"/>
          </p:cNvSpPr>
          <p:nvPr/>
        </p:nvSpPr>
        <p:spPr bwMode="auto">
          <a:xfrm>
            <a:off x="2209800" y="4343400"/>
            <a:ext cx="457200" cy="5334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9" name="Rectangle 43" descr="Wide upward diagonal"/>
          <p:cNvSpPr>
            <a:spLocks noChangeArrowheads="1"/>
          </p:cNvSpPr>
          <p:nvPr/>
        </p:nvSpPr>
        <p:spPr bwMode="auto">
          <a:xfrm>
            <a:off x="3581400" y="4343400"/>
            <a:ext cx="457200" cy="5334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00" name="Rectangle 44" descr="Wide upward diagonal"/>
          <p:cNvSpPr>
            <a:spLocks noChangeArrowheads="1"/>
          </p:cNvSpPr>
          <p:nvPr/>
        </p:nvSpPr>
        <p:spPr bwMode="auto">
          <a:xfrm>
            <a:off x="3124200" y="4343400"/>
            <a:ext cx="457200" cy="5334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07" name="Text Box 51"/>
          <p:cNvSpPr txBox="1">
            <a:spLocks noChangeArrowheads="1"/>
          </p:cNvSpPr>
          <p:nvPr/>
        </p:nvSpPr>
        <p:spPr bwMode="auto">
          <a:xfrm>
            <a:off x="7223125" y="2932113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sng"/>
              <a:t>Key</a:t>
            </a:r>
          </a:p>
        </p:txBody>
      </p:sp>
      <p:sp>
        <p:nvSpPr>
          <p:cNvPr id="19508" name="Rectangle 52" descr="Wide upward diagonal"/>
          <p:cNvSpPr>
            <a:spLocks noChangeArrowheads="1"/>
          </p:cNvSpPr>
          <p:nvPr/>
        </p:nvSpPr>
        <p:spPr bwMode="auto">
          <a:xfrm>
            <a:off x="6629400" y="3276600"/>
            <a:ext cx="228600" cy="3048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09" name="Text Box 53"/>
          <p:cNvSpPr txBox="1">
            <a:spLocks noChangeArrowheads="1"/>
          </p:cNvSpPr>
          <p:nvPr/>
        </p:nvSpPr>
        <p:spPr bwMode="auto">
          <a:xfrm>
            <a:off x="6934200" y="3276600"/>
            <a:ext cx="198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allocated memory</a:t>
            </a:r>
          </a:p>
        </p:txBody>
      </p:sp>
      <p:sp>
        <p:nvSpPr>
          <p:cNvPr id="19510" name="Rectangle 54"/>
          <p:cNvSpPr>
            <a:spLocks noChangeArrowheads="1"/>
          </p:cNvSpPr>
          <p:nvPr/>
        </p:nvSpPr>
        <p:spPr bwMode="auto">
          <a:xfrm>
            <a:off x="6629400" y="3810000"/>
            <a:ext cx="228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11" name="Text Box 55"/>
          <p:cNvSpPr txBox="1">
            <a:spLocks noChangeArrowheads="1"/>
          </p:cNvSpPr>
          <p:nvPr/>
        </p:nvSpPr>
        <p:spPr bwMode="auto">
          <a:xfrm>
            <a:off x="6934200" y="3810000"/>
            <a:ext cx="146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free memory</a:t>
            </a:r>
          </a:p>
        </p:txBody>
      </p:sp>
      <p:sp>
        <p:nvSpPr>
          <p:cNvPr id="19512" name="Text Box 56"/>
          <p:cNvSpPr txBox="1">
            <a:spLocks noChangeArrowheads="1"/>
          </p:cNvSpPr>
          <p:nvPr/>
        </p:nvSpPr>
        <p:spPr bwMode="auto">
          <a:xfrm>
            <a:off x="2667000" y="2819400"/>
            <a:ext cx="14253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free(p1);</a:t>
            </a:r>
          </a:p>
        </p:txBody>
      </p:sp>
      <p:sp>
        <p:nvSpPr>
          <p:cNvPr id="19513" name="Rectangle 57"/>
          <p:cNvSpPr>
            <a:spLocks noChangeArrowheads="1"/>
          </p:cNvSpPr>
          <p:nvPr/>
        </p:nvSpPr>
        <p:spPr bwMode="auto">
          <a:xfrm>
            <a:off x="3886200" y="3581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14" name="Text Box 58"/>
          <p:cNvSpPr txBox="1">
            <a:spLocks noChangeArrowheads="1"/>
          </p:cNvSpPr>
          <p:nvPr/>
        </p:nvSpPr>
        <p:spPr bwMode="auto">
          <a:xfrm>
            <a:off x="3886200" y="38862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p1</a:t>
            </a:r>
          </a:p>
        </p:txBody>
      </p:sp>
      <p:sp>
        <p:nvSpPr>
          <p:cNvPr id="19516" name="Text Box 60"/>
          <p:cNvSpPr txBox="1">
            <a:spLocks noChangeArrowheads="1"/>
          </p:cNvSpPr>
          <p:nvPr/>
        </p:nvSpPr>
        <p:spPr bwMode="auto">
          <a:xfrm>
            <a:off x="3886200" y="3581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9519" name="Rectangle 63"/>
          <p:cNvSpPr>
            <a:spLocks noChangeArrowheads="1"/>
          </p:cNvSpPr>
          <p:nvPr/>
        </p:nvSpPr>
        <p:spPr bwMode="auto">
          <a:xfrm>
            <a:off x="838200" y="5791200"/>
            <a:ext cx="3657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20" name="Line 64"/>
          <p:cNvSpPr>
            <a:spLocks noChangeShapeType="1"/>
          </p:cNvSpPr>
          <p:nvPr/>
        </p:nvSpPr>
        <p:spPr bwMode="auto">
          <a:xfrm>
            <a:off x="1295400" y="579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1" name="Line 65"/>
          <p:cNvSpPr>
            <a:spLocks noChangeShapeType="1"/>
          </p:cNvSpPr>
          <p:nvPr/>
        </p:nvSpPr>
        <p:spPr bwMode="auto">
          <a:xfrm>
            <a:off x="1752600" y="579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2" name="Line 66"/>
          <p:cNvSpPr>
            <a:spLocks noChangeShapeType="1"/>
          </p:cNvSpPr>
          <p:nvPr/>
        </p:nvSpPr>
        <p:spPr bwMode="auto">
          <a:xfrm>
            <a:off x="2209800" y="579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3" name="Line 67"/>
          <p:cNvSpPr>
            <a:spLocks noChangeShapeType="1"/>
          </p:cNvSpPr>
          <p:nvPr/>
        </p:nvSpPr>
        <p:spPr bwMode="auto">
          <a:xfrm>
            <a:off x="2667000" y="579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4" name="Line 68"/>
          <p:cNvSpPr>
            <a:spLocks noChangeShapeType="1"/>
          </p:cNvSpPr>
          <p:nvPr/>
        </p:nvSpPr>
        <p:spPr bwMode="auto">
          <a:xfrm>
            <a:off x="3124200" y="579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5" name="Line 69"/>
          <p:cNvSpPr>
            <a:spLocks noChangeShapeType="1"/>
          </p:cNvSpPr>
          <p:nvPr/>
        </p:nvSpPr>
        <p:spPr bwMode="auto">
          <a:xfrm>
            <a:off x="3581400" y="579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6" name="Line 70"/>
          <p:cNvSpPr>
            <a:spLocks noChangeShapeType="1"/>
          </p:cNvSpPr>
          <p:nvPr/>
        </p:nvSpPr>
        <p:spPr bwMode="auto">
          <a:xfrm>
            <a:off x="4038600" y="579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7" name="Text Box 71"/>
          <p:cNvSpPr txBox="1">
            <a:spLocks noChangeArrowheads="1"/>
          </p:cNvSpPr>
          <p:nvPr/>
        </p:nvSpPr>
        <p:spPr bwMode="auto">
          <a:xfrm>
            <a:off x="914400" y="6324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9528" name="Text Box 72"/>
          <p:cNvSpPr txBox="1">
            <a:spLocks noChangeArrowheads="1"/>
          </p:cNvSpPr>
          <p:nvPr/>
        </p:nvSpPr>
        <p:spPr bwMode="auto">
          <a:xfrm>
            <a:off x="1371600" y="6324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9529" name="Text Box 73"/>
          <p:cNvSpPr txBox="1">
            <a:spLocks noChangeArrowheads="1"/>
          </p:cNvSpPr>
          <p:nvPr/>
        </p:nvSpPr>
        <p:spPr bwMode="auto">
          <a:xfrm>
            <a:off x="1828800" y="6324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9530" name="Text Box 74"/>
          <p:cNvSpPr txBox="1">
            <a:spLocks noChangeArrowheads="1"/>
          </p:cNvSpPr>
          <p:nvPr/>
        </p:nvSpPr>
        <p:spPr bwMode="auto">
          <a:xfrm>
            <a:off x="2286000" y="6324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9531" name="Text Box 75"/>
          <p:cNvSpPr txBox="1">
            <a:spLocks noChangeArrowheads="1"/>
          </p:cNvSpPr>
          <p:nvPr/>
        </p:nvSpPr>
        <p:spPr bwMode="auto">
          <a:xfrm>
            <a:off x="2743200" y="6324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9532" name="Text Box 76"/>
          <p:cNvSpPr txBox="1">
            <a:spLocks noChangeArrowheads="1"/>
          </p:cNvSpPr>
          <p:nvPr/>
        </p:nvSpPr>
        <p:spPr bwMode="auto">
          <a:xfrm>
            <a:off x="3200400" y="6324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9533" name="Text Box 77"/>
          <p:cNvSpPr txBox="1">
            <a:spLocks noChangeArrowheads="1"/>
          </p:cNvSpPr>
          <p:nvPr/>
        </p:nvSpPr>
        <p:spPr bwMode="auto">
          <a:xfrm>
            <a:off x="3657600" y="6324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19534" name="Text Box 78"/>
          <p:cNvSpPr txBox="1">
            <a:spLocks noChangeArrowheads="1"/>
          </p:cNvSpPr>
          <p:nvPr/>
        </p:nvSpPr>
        <p:spPr bwMode="auto">
          <a:xfrm>
            <a:off x="4114800" y="6324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19535" name="Rectangle 79" descr="Wide upward diagonal"/>
          <p:cNvSpPr>
            <a:spLocks noChangeArrowheads="1"/>
          </p:cNvSpPr>
          <p:nvPr/>
        </p:nvSpPr>
        <p:spPr bwMode="auto">
          <a:xfrm>
            <a:off x="1752600" y="5791200"/>
            <a:ext cx="457200" cy="5334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36" name="Rectangle 80" descr="Wide upward diagonal"/>
          <p:cNvSpPr>
            <a:spLocks noChangeArrowheads="1"/>
          </p:cNvSpPr>
          <p:nvPr/>
        </p:nvSpPr>
        <p:spPr bwMode="auto">
          <a:xfrm>
            <a:off x="2209800" y="5791200"/>
            <a:ext cx="457200" cy="5334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39" name="Text Box 83"/>
          <p:cNvSpPr txBox="1">
            <a:spLocks noChangeArrowheads="1"/>
          </p:cNvSpPr>
          <p:nvPr/>
        </p:nvSpPr>
        <p:spPr bwMode="auto">
          <a:xfrm>
            <a:off x="4572000" y="5867400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after free</a:t>
            </a:r>
          </a:p>
        </p:txBody>
      </p:sp>
      <p:sp>
        <p:nvSpPr>
          <p:cNvPr id="19540" name="Line 84"/>
          <p:cNvSpPr>
            <a:spLocks noChangeShapeType="1"/>
          </p:cNvSpPr>
          <p:nvPr/>
        </p:nvSpPr>
        <p:spPr bwMode="auto">
          <a:xfrm flipH="1">
            <a:off x="3581400" y="3733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1" name="Line 85"/>
          <p:cNvSpPr>
            <a:spLocks noChangeShapeType="1"/>
          </p:cNvSpPr>
          <p:nvPr/>
        </p:nvSpPr>
        <p:spPr bwMode="auto">
          <a:xfrm flipH="1">
            <a:off x="3352800" y="3733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2" name="Rectangle 86"/>
          <p:cNvSpPr>
            <a:spLocks noChangeArrowheads="1"/>
          </p:cNvSpPr>
          <p:nvPr/>
        </p:nvSpPr>
        <p:spPr bwMode="auto">
          <a:xfrm>
            <a:off x="533400" y="3429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43" name="Text Box 87"/>
          <p:cNvSpPr txBox="1">
            <a:spLocks noChangeArrowheads="1"/>
          </p:cNvSpPr>
          <p:nvPr/>
        </p:nvSpPr>
        <p:spPr bwMode="auto">
          <a:xfrm>
            <a:off x="533400" y="37338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p2</a:t>
            </a:r>
          </a:p>
        </p:txBody>
      </p:sp>
      <p:sp>
        <p:nvSpPr>
          <p:cNvPr id="19544" name="Text Box 88"/>
          <p:cNvSpPr txBox="1">
            <a:spLocks noChangeArrowheads="1"/>
          </p:cNvSpPr>
          <p:nvPr/>
        </p:nvSpPr>
        <p:spPr bwMode="auto">
          <a:xfrm>
            <a:off x="533400" y="3429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9545" name="Line 89"/>
          <p:cNvSpPr>
            <a:spLocks noChangeShapeType="1"/>
          </p:cNvSpPr>
          <p:nvPr/>
        </p:nvSpPr>
        <p:spPr bwMode="auto">
          <a:xfrm flipH="1">
            <a:off x="990600" y="3657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6" name="Line 90"/>
          <p:cNvSpPr>
            <a:spLocks noChangeShapeType="1"/>
          </p:cNvSpPr>
          <p:nvPr/>
        </p:nvSpPr>
        <p:spPr bwMode="auto">
          <a:xfrm>
            <a:off x="1295400" y="3657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7" name="Rectangle 91"/>
          <p:cNvSpPr>
            <a:spLocks noChangeArrowheads="1"/>
          </p:cNvSpPr>
          <p:nvPr/>
        </p:nvSpPr>
        <p:spPr bwMode="auto">
          <a:xfrm>
            <a:off x="228600" y="5105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48" name="Text Box 92"/>
          <p:cNvSpPr txBox="1">
            <a:spLocks noChangeArrowheads="1"/>
          </p:cNvSpPr>
          <p:nvPr/>
        </p:nvSpPr>
        <p:spPr bwMode="auto">
          <a:xfrm>
            <a:off x="228600" y="54102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p2</a:t>
            </a:r>
          </a:p>
        </p:txBody>
      </p:sp>
      <p:sp>
        <p:nvSpPr>
          <p:cNvPr id="19549" name="Text Box 93"/>
          <p:cNvSpPr txBox="1">
            <a:spLocks noChangeArrowheads="1"/>
          </p:cNvSpPr>
          <p:nvPr/>
        </p:nvSpPr>
        <p:spPr bwMode="auto">
          <a:xfrm>
            <a:off x="228600" y="5105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9550" name="Line 94"/>
          <p:cNvSpPr>
            <a:spLocks noChangeShapeType="1"/>
          </p:cNvSpPr>
          <p:nvPr/>
        </p:nvSpPr>
        <p:spPr bwMode="auto">
          <a:xfrm flipH="1">
            <a:off x="685800" y="5334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1" name="Line 95"/>
          <p:cNvSpPr>
            <a:spLocks noChangeShapeType="1"/>
          </p:cNvSpPr>
          <p:nvPr/>
        </p:nvSpPr>
        <p:spPr bwMode="auto">
          <a:xfrm>
            <a:off x="990600" y="53340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2" name="Rectangle 96"/>
          <p:cNvSpPr>
            <a:spLocks noChangeArrowheads="1"/>
          </p:cNvSpPr>
          <p:nvPr/>
        </p:nvSpPr>
        <p:spPr bwMode="auto">
          <a:xfrm>
            <a:off x="4800600" y="5029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53" name="Text Box 97"/>
          <p:cNvSpPr txBox="1">
            <a:spLocks noChangeArrowheads="1"/>
          </p:cNvSpPr>
          <p:nvPr/>
        </p:nvSpPr>
        <p:spPr bwMode="auto">
          <a:xfrm>
            <a:off x="4800600" y="53340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p1</a:t>
            </a:r>
          </a:p>
        </p:txBody>
      </p:sp>
      <p:sp>
        <p:nvSpPr>
          <p:cNvPr id="19554" name="Text Box 98"/>
          <p:cNvSpPr txBox="1">
            <a:spLocks noChangeArrowheads="1"/>
          </p:cNvSpPr>
          <p:nvPr/>
        </p:nvSpPr>
        <p:spPr bwMode="auto">
          <a:xfrm>
            <a:off x="4724400" y="502920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null</a:t>
            </a:r>
          </a:p>
        </p:txBody>
      </p:sp>
      <p:sp>
        <p:nvSpPr>
          <p:cNvPr id="19555" name="AutoShape 99"/>
          <p:cNvSpPr>
            <a:spLocks noChangeArrowheads="1"/>
          </p:cNvSpPr>
          <p:nvPr/>
        </p:nvSpPr>
        <p:spPr bwMode="auto">
          <a:xfrm>
            <a:off x="2362200" y="5257800"/>
            <a:ext cx="304800" cy="4572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57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char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/* Memory allocation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(char *)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KungFu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("String = %s\n",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"Panda");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("String = %s\n",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/* Memory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deallocation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free(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5167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B6099C0-D7D9-ED21-3C7E-3B9B5189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22" y="128879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086A98-13CC-BF28-19C0-34E5978E3F75}"/>
              </a:ext>
            </a:extLst>
          </p:cNvPr>
          <p:cNvSpPr txBox="1"/>
          <p:nvPr/>
        </p:nvSpPr>
        <p:spPr>
          <a:xfrm>
            <a:off x="270587" y="4764652"/>
            <a:ext cx="828558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“free”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 method in C is used to dynamically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de-allocate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 the memory. The memory allocated using functions malloc() and </a:t>
            </a:r>
            <a:r>
              <a:rPr lang="en-US" sz="2400" b="0" i="0" dirty="0" err="1">
                <a:solidFill>
                  <a:srgbClr val="273239"/>
                </a:solidFill>
                <a:effectLst/>
                <a:latin typeface="urw-din"/>
              </a:rPr>
              <a:t>calloc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() is not de-allocated on their own. Hence the free() method is used, whenever the dynamic memory allocation takes place. It helps to reduce wastage of memory by freeing it.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157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FBD7533C-E4C5-8D94-1442-192B9BFC8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79" y="0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D21172-1D74-3FE8-1194-B6E9E43C3F45}"/>
              </a:ext>
            </a:extLst>
          </p:cNvPr>
          <p:cNvSpPr txBox="1"/>
          <p:nvPr/>
        </p:nvSpPr>
        <p:spPr>
          <a:xfrm>
            <a:off x="0" y="4252427"/>
            <a:ext cx="876144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“</a:t>
            </a:r>
            <a:r>
              <a:rPr lang="en-US" sz="2400" b="1" i="0" dirty="0" err="1">
                <a:solidFill>
                  <a:srgbClr val="273239"/>
                </a:solidFill>
                <a:effectLst/>
                <a:latin typeface="urw-din"/>
              </a:rPr>
              <a:t>realloc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”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 or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“re-allocation”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 method in C is used to dynamically change the memory allocation of a previously allocated memory. In other words, if the memory previously allocated with the help of malloc or </a:t>
            </a:r>
            <a:r>
              <a:rPr lang="en-US" sz="2400" b="0" i="0" dirty="0" err="1">
                <a:solidFill>
                  <a:srgbClr val="273239"/>
                </a:solidFill>
                <a:effectLst/>
                <a:latin typeface="urw-din"/>
              </a:rPr>
              <a:t>calloc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 is insufficient, </a:t>
            </a:r>
            <a:r>
              <a:rPr lang="en-US" sz="2400" b="0" i="0" dirty="0" err="1">
                <a:solidFill>
                  <a:srgbClr val="273239"/>
                </a:solidFill>
                <a:effectLst/>
                <a:latin typeface="urw-din"/>
              </a:rPr>
              <a:t>realloc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 can be used to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dynamically re-allocate memory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. re-allocation of memory maintains the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urw-din"/>
              </a:rPr>
              <a:t>already present value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 and new blocks will be initialized with the default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urw-din"/>
              </a:rPr>
              <a:t>garbage value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9093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5"/>
          <p:cNvSpPr>
            <a:spLocks noGrp="1"/>
          </p:cNvSpPr>
          <p:nvPr>
            <p:ph type="title"/>
          </p:nvPr>
        </p:nvSpPr>
        <p:spPr>
          <a:xfrm>
            <a:off x="0" y="152597"/>
            <a:ext cx="9250881" cy="6762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Call by reference of the structure to the function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It is also possible to use pointers and pass the reference of the structure to the function. This way, </a:t>
            </a:r>
            <a:r>
              <a:rPr lang="en-US" sz="2400" i="1" dirty="0"/>
              <a:t>any changes inside the function will change the actual structure as well.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To pass a structure variable as a reference, the Read( ) function can be written this way: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015B1"/>
                </a:solidFill>
              </a:rPr>
              <a:t>		</a:t>
            </a:r>
            <a:r>
              <a:rPr lang="en-US" sz="2000" dirty="0">
                <a:solidFill>
                  <a:srgbClr val="2015B1"/>
                </a:solidFill>
              </a:rPr>
              <a:t>void Read(</a:t>
            </a:r>
            <a:r>
              <a:rPr lang="en-US" sz="2000" dirty="0" err="1">
                <a:solidFill>
                  <a:srgbClr val="2015B1"/>
                </a:solidFill>
              </a:rPr>
              <a:t>struct</a:t>
            </a:r>
            <a:r>
              <a:rPr lang="en-US" sz="2000" dirty="0">
                <a:solidFill>
                  <a:srgbClr val="2015B1"/>
                </a:solidFill>
              </a:rPr>
              <a:t> student *s1);  /* function prototype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2015B1"/>
                </a:solidFill>
              </a:rPr>
              <a:t>Read(&amp;student1); /* function call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2015B1"/>
                </a:solidFill>
              </a:rPr>
              <a:t>		</a:t>
            </a:r>
            <a:r>
              <a:rPr lang="en-US" sz="2400" dirty="0"/>
              <a:t>where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  <a:r>
              <a:rPr lang="en-US" sz="2400" dirty="0"/>
              <a:t> is a variable of type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</a:t>
            </a:r>
            <a:r>
              <a:rPr lang="en-US" sz="2400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803960" y="3027240"/>
              <a:ext cx="2268360" cy="420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4600" y="3017880"/>
                <a:ext cx="2287080" cy="43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9443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Call by reference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Take note that when a structure is declared as a pointer, the elements in the structure cannot be referred to using the ‘.’ operator anymore. Instead, they need to be accessed using the ‘-&gt;’ operator (</a:t>
            </a:r>
            <a:r>
              <a:rPr lang="en-US" sz="2400" b="1" dirty="0"/>
              <a:t>indirect component selection operator</a:t>
            </a:r>
            <a:r>
              <a:rPr lang="en-US" sz="2400" dirty="0"/>
              <a:t>).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For example: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/>
              <a:t>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Read(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 *s1)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s1-&gt;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10179;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(“%s”, s1-&gt;name);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259545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000" dirty="0"/>
              <a:t>Example Using Structure: Call by reference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3037" y="1108952"/>
            <a:ext cx="8797925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50065" y="1600200"/>
            <a:ext cx="3987084" cy="191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20000"/>
              </a:lnSpc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char name[20];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20000"/>
              </a:lnSpc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3254017" y="1600200"/>
            <a:ext cx="5628067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Read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 *s1)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name:");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gets(s1-&gt;name);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ID:");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("%d",&amp;s1-&gt;id);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main(void)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 student1;</a:t>
            </a:r>
          </a:p>
          <a:p>
            <a:pPr eaLnBrk="1" hangingPunct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Read(&amp;student1);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("Name: %s", student1.name);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%d\n", student1.id);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078051" y="1600200"/>
            <a:ext cx="1" cy="4745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424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CE4D-1EED-9863-D099-8B3D34AF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86BF3-6083-5601-788E-E78A104D2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listEvenNumAscending</a:t>
            </a:r>
            <a:r>
              <a:rPr lang="en-US" dirty="0"/>
              <a:t>(int start, int end)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if (end &lt; start)</a:t>
            </a:r>
          </a:p>
          <a:p>
            <a:pPr marL="0" indent="0">
              <a:buNone/>
            </a:pPr>
            <a:r>
              <a:rPr lang="en-US" dirty="0"/>
              <a:t>        return;</a:t>
            </a:r>
          </a:p>
          <a:p>
            <a:pPr marL="0" indent="0">
              <a:buNone/>
            </a:pPr>
            <a:r>
              <a:rPr lang="en-US" dirty="0"/>
              <a:t>    else</a:t>
            </a:r>
          </a:p>
          <a:p>
            <a:pPr marL="0" indent="0">
              <a:buNone/>
            </a:pPr>
            <a:r>
              <a:rPr lang="en-US" dirty="0"/>
              <a:t>        // </a:t>
            </a:r>
            <a:r>
              <a:rPr lang="en-US" dirty="0" err="1"/>
              <a:t>printf</a:t>
            </a:r>
            <a:r>
              <a:rPr lang="en-US" dirty="0"/>
              <a:t>("%d\</a:t>
            </a:r>
            <a:r>
              <a:rPr lang="en-US" dirty="0" err="1"/>
              <a:t>n",n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listEvenNumAscending</a:t>
            </a:r>
            <a:r>
              <a:rPr lang="en-US" dirty="0"/>
              <a:t>(start, end-1);</a:t>
            </a:r>
          </a:p>
          <a:p>
            <a:pPr marL="0" indent="0">
              <a:buNone/>
            </a:pPr>
            <a:r>
              <a:rPr lang="en-US" dirty="0"/>
              <a:t>    if (end%2 == 0)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("%d\</a:t>
            </a:r>
            <a:r>
              <a:rPr lang="en-US" dirty="0" err="1"/>
              <a:t>n",end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return;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133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DADE24-23D7-AF81-9AB6-2F41A0A18BCB}"/>
              </a:ext>
            </a:extLst>
          </p:cNvPr>
          <p:cNvSpPr txBox="1"/>
          <p:nvPr/>
        </p:nvSpPr>
        <p:spPr>
          <a:xfrm>
            <a:off x="699796" y="1418253"/>
            <a:ext cx="243008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sizeof</a:t>
            </a:r>
            <a:r>
              <a:rPr lang="en-US" dirty="0"/>
              <a:t>(char) // 1</a:t>
            </a:r>
          </a:p>
          <a:p>
            <a:r>
              <a:rPr lang="en-US" dirty="0" err="1"/>
              <a:t>sizeof</a:t>
            </a:r>
            <a:r>
              <a:rPr lang="en-US" dirty="0"/>
              <a:t>(int) // 4</a:t>
            </a:r>
          </a:p>
          <a:p>
            <a:r>
              <a:rPr lang="en-US" dirty="0" err="1"/>
              <a:t>sizeof</a:t>
            </a:r>
            <a:r>
              <a:rPr lang="en-US" dirty="0"/>
              <a:t>(double) // 8</a:t>
            </a:r>
          </a:p>
          <a:p>
            <a:endParaRPr lang="en-US" dirty="0"/>
          </a:p>
          <a:p>
            <a:r>
              <a:rPr lang="en-US" dirty="0"/>
              <a:t>int n, *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r>
              <a:rPr lang="en-US" dirty="0"/>
              <a:t>size(n) // 4</a:t>
            </a:r>
          </a:p>
          <a:p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ptr</a:t>
            </a:r>
            <a:r>
              <a:rPr lang="en-US" dirty="0"/>
              <a:t>) // 4</a:t>
            </a:r>
          </a:p>
          <a:p>
            <a:endParaRPr lang="en-US" dirty="0"/>
          </a:p>
          <a:p>
            <a:r>
              <a:rPr lang="en-US" dirty="0"/>
              <a:t>int </a:t>
            </a:r>
            <a:r>
              <a:rPr lang="en-US" dirty="0" err="1"/>
              <a:t>arr</a:t>
            </a:r>
            <a:r>
              <a:rPr lang="en-US" dirty="0"/>
              <a:t>[11];</a:t>
            </a:r>
          </a:p>
          <a:p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 // 11 x 4 = 44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Oval 4">
                <a:extLst>
                  <a:ext uri="{FF2B5EF4-FFF2-40B4-BE49-F238E27FC236}">
                    <a16:creationId xmlns:a16="http://schemas.microsoft.com/office/drawing/2014/main" id="{AC441722-4DE2-3DEA-997D-A3E882080513}"/>
                  </a:ext>
                </a:extLst>
              </p:cNvPr>
              <p:cNvSpPr/>
              <p:nvPr/>
            </p:nvSpPr>
            <p:spPr>
              <a:xfrm>
                <a:off x="569166" y="406654"/>
                <a:ext cx="1688841" cy="942392"/>
              </a:xfrm>
              <a:prstGeom prst="wedgeEllipse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Operator </a:t>
                </a:r>
              </a:p>
              <a:p>
                <a:pPr algn="ctr"/>
                <a:r>
                  <a:rPr lang="en-US" dirty="0"/>
                  <a:t>-5 unary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Speech Bubble: Oval 4">
                <a:extLst>
                  <a:ext uri="{FF2B5EF4-FFF2-40B4-BE49-F238E27FC236}">
                    <a16:creationId xmlns:a16="http://schemas.microsoft.com/office/drawing/2014/main" id="{AC441722-4DE2-3DEA-997D-A3E8820805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66" y="406654"/>
                <a:ext cx="1688841" cy="942392"/>
              </a:xfrm>
              <a:prstGeom prst="wedgeEllipseCallout">
                <a:avLst/>
              </a:prstGeom>
              <a:blipFill>
                <a:blip r:embed="rId2"/>
                <a:stretch>
                  <a:fillRect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13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4578A4-8EC6-C5CF-6FF6-6B87F2B58588}"/>
              </a:ext>
            </a:extLst>
          </p:cNvPr>
          <p:cNvSpPr txBox="1"/>
          <p:nvPr/>
        </p:nvSpPr>
        <p:spPr>
          <a:xfrm>
            <a:off x="475861" y="970384"/>
            <a:ext cx="76324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altLang="en-US" dirty="0"/>
              <a:t>Four Dynamic Memory Allocation Functions under </a:t>
            </a:r>
            <a:r>
              <a:rPr lang="en-US" dirty="0" err="1"/>
              <a:t>stdlib.h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malloc(), </a:t>
            </a:r>
            <a:r>
              <a:rPr lang="en-US" dirty="0" err="1"/>
              <a:t>calloc</a:t>
            </a:r>
            <a:r>
              <a:rPr lang="en-US" dirty="0"/>
              <a:t>(), </a:t>
            </a:r>
            <a:r>
              <a:rPr lang="en-US" dirty="0" err="1"/>
              <a:t>realloc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returns void</a:t>
            </a:r>
          </a:p>
          <a:p>
            <a:endParaRPr lang="en-US" dirty="0"/>
          </a:p>
          <a:p>
            <a:r>
              <a:rPr lang="en-US" dirty="0"/>
              <a:t>char *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r>
              <a:rPr lang="en-US" dirty="0" err="1"/>
              <a:t>ptr</a:t>
            </a:r>
            <a:r>
              <a:rPr lang="en-US" dirty="0"/>
              <a:t> = (char*)malloc(4 * </a:t>
            </a:r>
            <a:r>
              <a:rPr lang="en-US" dirty="0" err="1"/>
              <a:t>sizeof</a:t>
            </a:r>
            <a:r>
              <a:rPr lang="en-US" dirty="0"/>
              <a:t>(char));</a:t>
            </a:r>
          </a:p>
          <a:p>
            <a:endParaRPr lang="en-US" dirty="0"/>
          </a:p>
          <a:p>
            <a:r>
              <a:rPr lang="en-US" dirty="0"/>
              <a:t>int *</a:t>
            </a:r>
            <a:r>
              <a:rPr lang="en-US" dirty="0" err="1"/>
              <a:t>ptr</a:t>
            </a:r>
            <a:r>
              <a:rPr lang="en-US" dirty="0"/>
              <a:t> = (int*)malloc(5 * </a:t>
            </a:r>
            <a:r>
              <a:rPr lang="en-US" dirty="0" err="1"/>
              <a:t>sizeof</a:t>
            </a:r>
            <a:r>
              <a:rPr lang="en-US" dirty="0"/>
              <a:t>(int)); // memory not initialized</a:t>
            </a:r>
          </a:p>
          <a:p>
            <a:endParaRPr lang="en-US" dirty="0"/>
          </a:p>
          <a:p>
            <a:r>
              <a:rPr lang="en-US" dirty="0"/>
              <a:t>int *</a:t>
            </a:r>
            <a:r>
              <a:rPr lang="en-US" dirty="0" err="1"/>
              <a:t>ptr</a:t>
            </a:r>
            <a:r>
              <a:rPr lang="en-US" dirty="0"/>
              <a:t> = (int*)</a:t>
            </a:r>
            <a:r>
              <a:rPr lang="en-US" dirty="0" err="1"/>
              <a:t>calloc</a:t>
            </a:r>
            <a:r>
              <a:rPr lang="en-US" dirty="0"/>
              <a:t>(5, </a:t>
            </a:r>
            <a:r>
              <a:rPr lang="en-US" dirty="0" err="1"/>
              <a:t>sizeof</a:t>
            </a:r>
            <a:r>
              <a:rPr lang="en-US" dirty="0"/>
              <a:t>(int)); // default initialization with zero</a:t>
            </a:r>
          </a:p>
          <a:p>
            <a:endParaRPr lang="en-US" dirty="0"/>
          </a:p>
          <a:p>
            <a:r>
              <a:rPr lang="en-US" dirty="0"/>
              <a:t>// We may get to know about this 5 after long calculation</a:t>
            </a:r>
          </a:p>
          <a:p>
            <a:endParaRPr lang="en-US" dirty="0"/>
          </a:p>
          <a:p>
            <a:r>
              <a:rPr lang="en-US" dirty="0"/>
              <a:t>free(</a:t>
            </a:r>
            <a:r>
              <a:rPr lang="en-US" dirty="0" err="1"/>
              <a:t>ptr</a:t>
            </a:r>
            <a:r>
              <a:rPr lang="en-US" dirty="0"/>
              <a:t>); // </a:t>
            </a:r>
            <a:r>
              <a:rPr lang="en-US" dirty="0" err="1"/>
              <a:t>ptr</a:t>
            </a:r>
            <a:r>
              <a:rPr lang="en-US" dirty="0"/>
              <a:t> becomes null meaning memory deallocation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3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6F7041-C25C-F988-7926-FA1C27BA8979}"/>
              </a:ext>
            </a:extLst>
          </p:cNvPr>
          <p:cNvSpPr txBox="1"/>
          <p:nvPr/>
        </p:nvSpPr>
        <p:spPr>
          <a:xfrm>
            <a:off x="485191" y="1090423"/>
            <a:ext cx="678335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*</a:t>
            </a:r>
            <a:r>
              <a:rPr lang="en-US" dirty="0" err="1"/>
              <a:t>ptr</a:t>
            </a:r>
            <a:r>
              <a:rPr lang="en-US" dirty="0"/>
              <a:t> = (int*)malloc(5 * </a:t>
            </a:r>
            <a:r>
              <a:rPr lang="en-US" dirty="0" err="1"/>
              <a:t>sizeof</a:t>
            </a:r>
            <a:r>
              <a:rPr lang="en-US" dirty="0"/>
              <a:t>(int)); // 5x4 = 20 Bytes</a:t>
            </a:r>
          </a:p>
          <a:p>
            <a:r>
              <a:rPr lang="en-US" dirty="0" err="1"/>
              <a:t>ptr</a:t>
            </a:r>
            <a:r>
              <a:rPr lang="en-US" dirty="0"/>
              <a:t> = </a:t>
            </a:r>
            <a:r>
              <a:rPr lang="en-US" dirty="0" err="1"/>
              <a:t>realloc</a:t>
            </a:r>
            <a:r>
              <a:rPr lang="en-US" dirty="0"/>
              <a:t>(</a:t>
            </a:r>
            <a:r>
              <a:rPr lang="en-US" dirty="0" err="1"/>
              <a:t>ptr</a:t>
            </a:r>
            <a:r>
              <a:rPr lang="en-US" dirty="0"/>
              <a:t>, 10 * </a:t>
            </a:r>
            <a:r>
              <a:rPr lang="en-US" dirty="0" err="1"/>
              <a:t>sizeof</a:t>
            </a:r>
            <a:r>
              <a:rPr lang="en-US" dirty="0"/>
              <a:t>(int)); //10x4 = 40 Bytes</a:t>
            </a:r>
          </a:p>
          <a:p>
            <a:endParaRPr lang="en-US" dirty="0"/>
          </a:p>
          <a:p>
            <a:r>
              <a:rPr lang="en-US" dirty="0"/>
              <a:t>Already present value + new garbage value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allocation is not done/successful</a:t>
            </a:r>
          </a:p>
          <a:p>
            <a:endParaRPr lang="en-US" dirty="0"/>
          </a:p>
          <a:p>
            <a:r>
              <a:rPr lang="en-US" dirty="0" err="1"/>
              <a:t>ptr</a:t>
            </a:r>
            <a:r>
              <a:rPr lang="en-US" dirty="0"/>
              <a:t> == NULL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11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altLang="en-US" dirty="0"/>
              <a:t>Dynamic Memory Allocation</a:t>
            </a:r>
            <a:endParaRPr lang="en-GB" altLang="en-US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GB" altLang="en-US" dirty="0"/>
              <a:t>Dynamic memory allocation</a:t>
            </a:r>
            <a:r>
              <a:rPr lang="en-IE" altLang="en-US" dirty="0"/>
              <a:t> is used to </a:t>
            </a:r>
            <a:r>
              <a:rPr lang="en-GB" altLang="en-US" dirty="0"/>
              <a:t>obtain and release memory </a:t>
            </a:r>
            <a:r>
              <a:rPr lang="en-GB" altLang="en-US" dirty="0">
                <a:solidFill>
                  <a:srgbClr val="FF0000"/>
                </a:solidFill>
              </a:rPr>
              <a:t>during program execution</a:t>
            </a:r>
            <a:r>
              <a:rPr lang="en-GB" altLang="en-US" dirty="0"/>
              <a:t>. Up until this point we reserved memory at compile time using declarations.</a:t>
            </a:r>
          </a:p>
          <a:p>
            <a:pPr>
              <a:buFont typeface="Wingdings" panose="05000000000000000000" pitchFamily="2" charset="2"/>
              <a:buNone/>
            </a:pPr>
            <a:endParaRPr lang="en-GB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GB" altLang="en-US" dirty="0"/>
              <a:t>You have to be careful with dynamic memory allocation. </a:t>
            </a:r>
            <a:r>
              <a:rPr lang="en-IE" altLang="en-US" dirty="0"/>
              <a:t>It </a:t>
            </a:r>
            <a:r>
              <a:rPr lang="en-GB" altLang="en-US" dirty="0">
                <a:solidFill>
                  <a:srgbClr val="FF0000"/>
                </a:solidFill>
              </a:rPr>
              <a:t>operates at a low</a:t>
            </a:r>
            <a:r>
              <a:rPr lang="en-IE" altLang="en-US" dirty="0">
                <a:solidFill>
                  <a:srgbClr val="FF0000"/>
                </a:solidFill>
              </a:rPr>
              <a:t>-</a:t>
            </a:r>
            <a:r>
              <a:rPr lang="en-GB" altLang="en-US" dirty="0">
                <a:solidFill>
                  <a:srgbClr val="FF0000"/>
                </a:solidFill>
              </a:rPr>
              <a:t>level</a:t>
            </a:r>
            <a:r>
              <a:rPr lang="en-IE" altLang="en-US" dirty="0"/>
              <a:t>,</a:t>
            </a:r>
            <a:r>
              <a:rPr lang="en-GB" altLang="en-US" dirty="0"/>
              <a:t> you will often find yourself having to do a certain amount of work to manage the memory it gives you. </a:t>
            </a:r>
          </a:p>
          <a:p>
            <a:pPr>
              <a:buFont typeface="Wingdings" panose="05000000000000000000" pitchFamily="2" charset="2"/>
              <a:buNone/>
            </a:pPr>
            <a:endParaRPr lang="en-GB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GB" altLang="en-US" dirty="0"/>
              <a:t>To use the functions discussed here, you must include the </a:t>
            </a:r>
            <a:r>
              <a:rPr lang="en-GB" altLang="en-US" dirty="0" err="1">
                <a:solidFill>
                  <a:srgbClr val="FF0000"/>
                </a:solidFill>
              </a:rPr>
              <a:t>stdlib.h</a:t>
            </a:r>
            <a:r>
              <a:rPr lang="en-GB" altLang="en-US" dirty="0">
                <a:solidFill>
                  <a:srgbClr val="FF0000"/>
                </a:solidFill>
              </a:rPr>
              <a:t> </a:t>
            </a:r>
            <a:r>
              <a:rPr lang="en-GB" altLang="en-US" dirty="0"/>
              <a:t>header file.</a:t>
            </a:r>
            <a:endParaRPr lang="en-IE" altLang="en-US" dirty="0"/>
          </a:p>
          <a:p>
            <a:pPr>
              <a:buFont typeface="Wingdings" panose="05000000000000000000" pitchFamily="2" charset="2"/>
              <a:buNone/>
            </a:pPr>
            <a:endParaRPr lang="en-IE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IE" altLang="en-US" dirty="0"/>
              <a:t>Four Dynamic Memory Allocation Functions:</a:t>
            </a:r>
          </a:p>
          <a:p>
            <a:pPr lvl="1"/>
            <a:r>
              <a:rPr lang="en-IE" altLang="en-US" dirty="0"/>
              <a:t>	Allocate memory - </a:t>
            </a:r>
            <a:r>
              <a:rPr lang="en-IE" altLang="en-US" b="1" dirty="0" err="1"/>
              <a:t>malloc</a:t>
            </a:r>
            <a:r>
              <a:rPr lang="en-IE" altLang="en-US" b="1" dirty="0"/>
              <a:t>(), </a:t>
            </a:r>
            <a:r>
              <a:rPr lang="en-IE" altLang="en-US" b="1" dirty="0" err="1"/>
              <a:t>calloc</a:t>
            </a:r>
            <a:r>
              <a:rPr lang="en-IE" altLang="en-US" b="1" dirty="0"/>
              <a:t>(), and </a:t>
            </a:r>
            <a:r>
              <a:rPr lang="en-IE" altLang="en-US" b="1" dirty="0" err="1"/>
              <a:t>realloc</a:t>
            </a:r>
            <a:r>
              <a:rPr lang="en-IE" altLang="en-US" b="1" dirty="0"/>
              <a:t>()</a:t>
            </a:r>
          </a:p>
          <a:p>
            <a:pPr lvl="1"/>
            <a:r>
              <a:rPr lang="en-IE" altLang="en-US" dirty="0"/>
              <a:t>	Free memory - </a:t>
            </a:r>
            <a:r>
              <a:rPr lang="en-IE" altLang="en-US" b="1" dirty="0"/>
              <a:t>free()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67EA79-0416-8746-0588-6AD76AF8B163}"/>
              </a:ext>
            </a:extLst>
          </p:cNvPr>
          <p:cNvSpPr txBox="1"/>
          <p:nvPr/>
        </p:nvSpPr>
        <p:spPr>
          <a:xfrm>
            <a:off x="0" y="5989778"/>
            <a:ext cx="939825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For more details:</a:t>
            </a:r>
          </a:p>
          <a:p>
            <a:r>
              <a:rPr lang="en-US" sz="1600" dirty="0">
                <a:hlinkClick r:id="rId2"/>
              </a:rPr>
              <a:t>https://www.geeksforgeeks.org/dynamic-memory-allocation-in-c-using-malloc-calloc-free-and-realloc/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https://www.geeksforgeeks.org/difference-between-malloc-and-calloc-with-examples/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3011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IE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996287"/>
            <a:ext cx="8797925" cy="518067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IE" altLang="en-US" dirty="0"/>
              <a:t>To allocate memory, use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dirty="0">
                <a:latin typeface="Courier New" panose="02070309020205020404" pitchFamily="49" charset="0"/>
              </a:rPr>
              <a:t>void *</a:t>
            </a:r>
            <a:r>
              <a:rPr lang="en-GB" altLang="en-US" dirty="0" err="1">
                <a:latin typeface="Courier New" panose="02070309020205020404" pitchFamily="49" charset="0"/>
              </a:rPr>
              <a:t>malloc</a:t>
            </a:r>
            <a:r>
              <a:rPr lang="en-IE" altLang="en-US" dirty="0">
                <a:latin typeface="Courier New" panose="02070309020205020404" pitchFamily="49" charset="0"/>
              </a:rPr>
              <a:t>(</a:t>
            </a:r>
            <a:r>
              <a:rPr lang="en-IE" altLang="en-US" dirty="0" err="1">
                <a:latin typeface="Courier New" panose="02070309020205020404" pitchFamily="49" charset="0"/>
              </a:rPr>
              <a:t>size_t</a:t>
            </a:r>
            <a:r>
              <a:rPr lang="en-IE" altLang="en-US" dirty="0">
                <a:latin typeface="Courier New" panose="02070309020205020404" pitchFamily="49" charset="0"/>
              </a:rPr>
              <a:t> size);</a:t>
            </a:r>
          </a:p>
          <a:p>
            <a:pPr>
              <a:buFont typeface="Wingdings" panose="05000000000000000000" pitchFamily="2" charset="2"/>
              <a:buNone/>
            </a:pPr>
            <a:endParaRPr lang="en-GB" altLang="en-US" dirty="0">
              <a:latin typeface="Courier New" panose="02070309020205020404" pitchFamily="49" charset="0"/>
            </a:endParaRPr>
          </a:p>
          <a:p>
            <a:r>
              <a:rPr lang="en-GB" altLang="en-US" dirty="0"/>
              <a:t>Takes number of bytes to allocate as argument.</a:t>
            </a:r>
          </a:p>
          <a:p>
            <a:r>
              <a:rPr lang="en-GB" altLang="en-US" dirty="0"/>
              <a:t>Use </a:t>
            </a:r>
            <a:r>
              <a:rPr lang="en-GB" altLang="en-US" dirty="0" err="1">
                <a:solidFill>
                  <a:srgbClr val="FF0000"/>
                </a:solidFill>
              </a:rPr>
              <a:t>sizeof</a:t>
            </a:r>
            <a:r>
              <a:rPr lang="en-GB" altLang="en-US" dirty="0"/>
              <a:t> to determine the size of a type.</a:t>
            </a:r>
          </a:p>
          <a:p>
            <a:r>
              <a:rPr lang="en-GB" altLang="en-US" dirty="0"/>
              <a:t>Returns pointer of type void *. A void pointer may be assigned to any pointer.</a:t>
            </a:r>
          </a:p>
          <a:p>
            <a:r>
              <a:rPr lang="en-GB" altLang="en-US" dirty="0"/>
              <a:t>If no memory available, returns NULL.</a:t>
            </a:r>
          </a:p>
          <a:p>
            <a:pPr>
              <a:buFont typeface="Wingdings" panose="05000000000000000000" pitchFamily="2" charset="2"/>
              <a:buNone/>
            </a:pPr>
            <a:endParaRPr lang="en-IE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IE" altLang="en-US" dirty="0"/>
              <a:t>e.g.</a:t>
            </a:r>
            <a:endParaRPr lang="en-GB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GB" altLang="en-US" dirty="0">
                <a:latin typeface="Courier New" panose="02070309020205020404" pitchFamily="49" charset="0"/>
              </a:rPr>
              <a:t>char *line;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dirty="0" err="1">
                <a:latin typeface="Courier New" panose="02070309020205020404" pitchFamily="49" charset="0"/>
              </a:rPr>
              <a:t>int</a:t>
            </a:r>
            <a:r>
              <a:rPr lang="en-GB" altLang="en-US" dirty="0">
                <a:latin typeface="Courier New" panose="02070309020205020404" pitchFamily="49" charset="0"/>
              </a:rPr>
              <a:t> </a:t>
            </a:r>
            <a:r>
              <a:rPr lang="en-GB" altLang="en-US" dirty="0" err="1">
                <a:latin typeface="Courier New" panose="02070309020205020404" pitchFamily="49" charset="0"/>
              </a:rPr>
              <a:t>linelength</a:t>
            </a:r>
            <a:r>
              <a:rPr lang="en-GB" altLang="en-US" dirty="0">
                <a:latin typeface="Courier New" panose="02070309020205020404" pitchFamily="49" charset="0"/>
              </a:rPr>
              <a:t> = 100;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dirty="0">
                <a:latin typeface="Courier New" panose="02070309020205020404" pitchFamily="49" charset="0"/>
              </a:rPr>
              <a:t>line = </a:t>
            </a:r>
            <a:r>
              <a:rPr lang="en-IE" altLang="en-US" dirty="0">
                <a:latin typeface="Courier New" panose="02070309020205020404" pitchFamily="49" charset="0"/>
              </a:rPr>
              <a:t>(char*)</a:t>
            </a:r>
            <a:r>
              <a:rPr lang="en-GB" altLang="en-US" dirty="0" err="1">
                <a:latin typeface="Courier New" panose="02070309020205020404" pitchFamily="49" charset="0"/>
              </a:rPr>
              <a:t>malloc</a:t>
            </a:r>
            <a:r>
              <a:rPr lang="en-GB" altLang="en-US" dirty="0">
                <a:latin typeface="Courier New" panose="02070309020205020404" pitchFamily="49" charset="0"/>
              </a:rPr>
              <a:t>(</a:t>
            </a:r>
            <a:r>
              <a:rPr lang="en-GB" altLang="en-US" dirty="0" err="1">
                <a:latin typeface="Courier New" panose="02070309020205020404" pitchFamily="49" charset="0"/>
              </a:rPr>
              <a:t>linelength</a:t>
            </a:r>
            <a:r>
              <a:rPr lang="en-GB" altLang="en-US" dirty="0"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7941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Prototype: </a:t>
            </a:r>
            <a:r>
              <a:rPr lang="en-GB" altLang="en-US" dirty="0">
                <a:latin typeface="Courier New" panose="02070309020205020404" pitchFamily="49" charset="0"/>
              </a:rPr>
              <a:t>void *</a:t>
            </a:r>
            <a:r>
              <a:rPr lang="en-GB" altLang="en-US" dirty="0" err="1">
                <a:latin typeface="Courier New" panose="02070309020205020404" pitchFamily="49" charset="0"/>
              </a:rPr>
              <a:t>malloc</a:t>
            </a:r>
            <a:r>
              <a:rPr lang="en-IE" altLang="en-US" dirty="0">
                <a:latin typeface="Courier New" panose="02070309020205020404" pitchFamily="49" charset="0"/>
              </a:rPr>
              <a:t>(</a:t>
            </a:r>
            <a:r>
              <a:rPr lang="en-IE" altLang="en-US" dirty="0" err="1">
                <a:latin typeface="Courier New" panose="02070309020205020404" pitchFamily="49" charset="0"/>
              </a:rPr>
              <a:t>size_t</a:t>
            </a:r>
            <a:r>
              <a:rPr lang="en-IE" altLang="en-US" dirty="0">
                <a:latin typeface="Courier New" panose="02070309020205020404" pitchFamily="49" charset="0"/>
              </a:rPr>
              <a:t> size);</a:t>
            </a: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function searches memory for </a:t>
            </a:r>
            <a:r>
              <a:rPr lang="en-US" altLang="en-US" sz="2400" b="1" i="1" dirty="0"/>
              <a:t>size</a:t>
            </a:r>
            <a:r>
              <a:rPr lang="en-US" altLang="en-US" sz="2400" dirty="0"/>
              <a:t> contiguous free bytes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function returns the address of the first byte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programmers responsibility to not lose the pointer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programmers responsibility to not write into area past the last byte allocated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Example:</a:t>
            </a:r>
          </a:p>
        </p:txBody>
      </p:sp>
      <p:grpSp>
        <p:nvGrpSpPr>
          <p:cNvPr id="8213" name="Group 21"/>
          <p:cNvGrpSpPr>
            <a:grpSpLocks/>
          </p:cNvGrpSpPr>
          <p:nvPr/>
        </p:nvGrpSpPr>
        <p:grpSpPr bwMode="auto">
          <a:xfrm>
            <a:off x="609600" y="5475024"/>
            <a:ext cx="7772400" cy="533400"/>
            <a:chOff x="672" y="2640"/>
            <a:chExt cx="4896" cy="336"/>
          </a:xfrm>
        </p:grpSpPr>
        <p:sp>
          <p:nvSpPr>
            <p:cNvPr id="8196" name="Rectangle 4"/>
            <p:cNvSpPr>
              <a:spLocks noChangeArrowheads="1"/>
            </p:cNvSpPr>
            <p:nvPr/>
          </p:nvSpPr>
          <p:spPr bwMode="auto">
            <a:xfrm>
              <a:off x="672" y="2640"/>
              <a:ext cx="489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7" name="Line 5"/>
            <p:cNvSpPr>
              <a:spLocks noChangeShapeType="1"/>
            </p:cNvSpPr>
            <p:nvPr/>
          </p:nvSpPr>
          <p:spPr bwMode="auto">
            <a:xfrm>
              <a:off x="960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1248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1536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1824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>
              <a:off x="2112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2" name="Line 10"/>
            <p:cNvSpPr>
              <a:spLocks noChangeShapeType="1"/>
            </p:cNvSpPr>
            <p:nvPr/>
          </p:nvSpPr>
          <p:spPr bwMode="auto">
            <a:xfrm>
              <a:off x="2400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3" name="Line 11"/>
            <p:cNvSpPr>
              <a:spLocks noChangeShapeType="1"/>
            </p:cNvSpPr>
            <p:nvPr/>
          </p:nvSpPr>
          <p:spPr bwMode="auto">
            <a:xfrm>
              <a:off x="2688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>
              <a:off x="2976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>
              <a:off x="3264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>
              <a:off x="3552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>
              <a:off x="3840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8" name="Line 16"/>
            <p:cNvSpPr>
              <a:spLocks noChangeShapeType="1"/>
            </p:cNvSpPr>
            <p:nvPr/>
          </p:nvSpPr>
          <p:spPr bwMode="auto">
            <a:xfrm>
              <a:off x="4128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9" name="Line 17"/>
            <p:cNvSpPr>
              <a:spLocks noChangeShapeType="1"/>
            </p:cNvSpPr>
            <p:nvPr/>
          </p:nvSpPr>
          <p:spPr bwMode="auto">
            <a:xfrm>
              <a:off x="4416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0" name="Line 18"/>
            <p:cNvSpPr>
              <a:spLocks noChangeShapeType="1"/>
            </p:cNvSpPr>
            <p:nvPr/>
          </p:nvSpPr>
          <p:spPr bwMode="auto">
            <a:xfrm>
              <a:off x="4704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1" name="Line 19"/>
            <p:cNvSpPr>
              <a:spLocks noChangeShapeType="1"/>
            </p:cNvSpPr>
            <p:nvPr/>
          </p:nvSpPr>
          <p:spPr bwMode="auto">
            <a:xfrm>
              <a:off x="4992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>
              <a:off x="5280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3657600" y="6327512"/>
            <a:ext cx="1009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Memory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685800" y="6008424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1143000" y="6008424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1600200" y="6008424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057400" y="6008424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2514600" y="6008424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8220" name="Text Box 28"/>
          <p:cNvSpPr txBox="1">
            <a:spLocks noChangeArrowheads="1"/>
          </p:cNvSpPr>
          <p:nvPr/>
        </p:nvSpPr>
        <p:spPr bwMode="auto">
          <a:xfrm>
            <a:off x="2971800" y="6008424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8221" name="Text Box 29"/>
          <p:cNvSpPr txBox="1">
            <a:spLocks noChangeArrowheads="1"/>
          </p:cNvSpPr>
          <p:nvPr/>
        </p:nvSpPr>
        <p:spPr bwMode="auto">
          <a:xfrm>
            <a:off x="3429000" y="6008424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3886200" y="6008424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4343400" y="6008424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8</a:t>
            </a:r>
          </a:p>
        </p:txBody>
      </p:sp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4800600" y="6008424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9</a:t>
            </a:r>
          </a:p>
        </p:txBody>
      </p:sp>
      <p:sp>
        <p:nvSpPr>
          <p:cNvPr id="8225" name="Text Box 33"/>
          <p:cNvSpPr txBox="1">
            <a:spLocks noChangeArrowheads="1"/>
          </p:cNvSpPr>
          <p:nvPr/>
        </p:nvSpPr>
        <p:spPr bwMode="auto">
          <a:xfrm>
            <a:off x="5181600" y="6008424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</a:t>
            </a:r>
          </a:p>
        </p:txBody>
      </p:sp>
      <p:sp>
        <p:nvSpPr>
          <p:cNvPr id="8226" name="Text Box 34"/>
          <p:cNvSpPr txBox="1">
            <a:spLocks noChangeArrowheads="1"/>
          </p:cNvSpPr>
          <p:nvPr/>
        </p:nvSpPr>
        <p:spPr bwMode="auto">
          <a:xfrm>
            <a:off x="5638800" y="6008424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11</a:t>
            </a:r>
          </a:p>
        </p:txBody>
      </p:sp>
      <p:sp>
        <p:nvSpPr>
          <p:cNvPr id="8227" name="Text Box 35"/>
          <p:cNvSpPr txBox="1">
            <a:spLocks noChangeArrowheads="1"/>
          </p:cNvSpPr>
          <p:nvPr/>
        </p:nvSpPr>
        <p:spPr bwMode="auto">
          <a:xfrm>
            <a:off x="6096000" y="6008424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12</a:t>
            </a:r>
          </a:p>
        </p:txBody>
      </p:sp>
      <p:sp>
        <p:nvSpPr>
          <p:cNvPr id="8228" name="Text Box 36"/>
          <p:cNvSpPr txBox="1">
            <a:spLocks noChangeArrowheads="1"/>
          </p:cNvSpPr>
          <p:nvPr/>
        </p:nvSpPr>
        <p:spPr bwMode="auto">
          <a:xfrm>
            <a:off x="6553200" y="6008424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13</a:t>
            </a:r>
          </a:p>
        </p:txBody>
      </p:sp>
      <p:sp>
        <p:nvSpPr>
          <p:cNvPr id="8229" name="Text Box 37"/>
          <p:cNvSpPr txBox="1">
            <a:spLocks noChangeArrowheads="1"/>
          </p:cNvSpPr>
          <p:nvPr/>
        </p:nvSpPr>
        <p:spPr bwMode="auto">
          <a:xfrm>
            <a:off x="7010400" y="6008424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14</a:t>
            </a:r>
          </a:p>
        </p:txBody>
      </p:sp>
      <p:sp>
        <p:nvSpPr>
          <p:cNvPr id="8230" name="Text Box 38"/>
          <p:cNvSpPr txBox="1">
            <a:spLocks noChangeArrowheads="1"/>
          </p:cNvSpPr>
          <p:nvPr/>
        </p:nvSpPr>
        <p:spPr bwMode="auto">
          <a:xfrm>
            <a:off x="7467600" y="6008424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15</a:t>
            </a:r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7924800" y="6008424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16</a:t>
            </a:r>
          </a:p>
        </p:txBody>
      </p:sp>
      <p:sp>
        <p:nvSpPr>
          <p:cNvPr id="8232" name="Rectangle 40" descr="Wide upward diagonal"/>
          <p:cNvSpPr>
            <a:spLocks noChangeArrowheads="1"/>
          </p:cNvSpPr>
          <p:nvPr/>
        </p:nvSpPr>
        <p:spPr bwMode="auto">
          <a:xfrm>
            <a:off x="1524000" y="5475024"/>
            <a:ext cx="457200" cy="5334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3" name="Rectangle 41" descr="Wide upward diagonal"/>
          <p:cNvSpPr>
            <a:spLocks noChangeArrowheads="1"/>
          </p:cNvSpPr>
          <p:nvPr/>
        </p:nvSpPr>
        <p:spPr bwMode="auto">
          <a:xfrm>
            <a:off x="1981200" y="5475024"/>
            <a:ext cx="457200" cy="5334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4" name="Rectangle 42" descr="Wide upward diagonal"/>
          <p:cNvSpPr>
            <a:spLocks noChangeArrowheads="1"/>
          </p:cNvSpPr>
          <p:nvPr/>
        </p:nvSpPr>
        <p:spPr bwMode="auto">
          <a:xfrm>
            <a:off x="2438400" y="5475024"/>
            <a:ext cx="457200" cy="5334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5" name="Rectangle 43" descr="Wide upward diagonal"/>
          <p:cNvSpPr>
            <a:spLocks noChangeArrowheads="1"/>
          </p:cNvSpPr>
          <p:nvPr/>
        </p:nvSpPr>
        <p:spPr bwMode="auto">
          <a:xfrm>
            <a:off x="2895600" y="5475024"/>
            <a:ext cx="457200" cy="5334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6" name="Rectangle 44" descr="Wide upward diagonal"/>
          <p:cNvSpPr>
            <a:spLocks noChangeArrowheads="1"/>
          </p:cNvSpPr>
          <p:nvPr/>
        </p:nvSpPr>
        <p:spPr bwMode="auto">
          <a:xfrm>
            <a:off x="4724400" y="5475024"/>
            <a:ext cx="457200" cy="5334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7" name="Rectangle 45" descr="Wide upward diagonal"/>
          <p:cNvSpPr>
            <a:spLocks noChangeArrowheads="1"/>
          </p:cNvSpPr>
          <p:nvPr/>
        </p:nvSpPr>
        <p:spPr bwMode="auto">
          <a:xfrm>
            <a:off x="7467600" y="5475024"/>
            <a:ext cx="457200" cy="5334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8" name="Rectangle 46" descr="Divot"/>
          <p:cNvSpPr>
            <a:spLocks noChangeArrowheads="1"/>
          </p:cNvSpPr>
          <p:nvPr/>
        </p:nvSpPr>
        <p:spPr bwMode="auto">
          <a:xfrm>
            <a:off x="5181600" y="5475024"/>
            <a:ext cx="457200" cy="533400"/>
          </a:xfrm>
          <a:prstGeom prst="rect">
            <a:avLst/>
          </a:prstGeom>
          <a:pattFill prst="divot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9" name="Rectangle 47" descr="Divot"/>
          <p:cNvSpPr>
            <a:spLocks noChangeArrowheads="1"/>
          </p:cNvSpPr>
          <p:nvPr/>
        </p:nvSpPr>
        <p:spPr bwMode="auto">
          <a:xfrm>
            <a:off x="5638800" y="5475024"/>
            <a:ext cx="457200" cy="533400"/>
          </a:xfrm>
          <a:prstGeom prst="rect">
            <a:avLst/>
          </a:prstGeom>
          <a:pattFill prst="divot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0" name="Rectangle 48" descr="Divot"/>
          <p:cNvSpPr>
            <a:spLocks noChangeArrowheads="1"/>
          </p:cNvSpPr>
          <p:nvPr/>
        </p:nvSpPr>
        <p:spPr bwMode="auto">
          <a:xfrm>
            <a:off x="6096000" y="5475024"/>
            <a:ext cx="457200" cy="533400"/>
          </a:xfrm>
          <a:prstGeom prst="rect">
            <a:avLst/>
          </a:prstGeom>
          <a:pattFill prst="divot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1" name="Rectangle 49" descr="Divot"/>
          <p:cNvSpPr>
            <a:spLocks noChangeArrowheads="1"/>
          </p:cNvSpPr>
          <p:nvPr/>
        </p:nvSpPr>
        <p:spPr bwMode="auto">
          <a:xfrm>
            <a:off x="6553200" y="5475024"/>
            <a:ext cx="457200" cy="533400"/>
          </a:xfrm>
          <a:prstGeom prst="rect">
            <a:avLst/>
          </a:prstGeom>
          <a:pattFill prst="divot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2" name="Text Box 50"/>
          <p:cNvSpPr txBox="1">
            <a:spLocks noChangeArrowheads="1"/>
          </p:cNvSpPr>
          <p:nvPr/>
        </p:nvSpPr>
        <p:spPr bwMode="auto">
          <a:xfrm>
            <a:off x="6994525" y="3454137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sng"/>
              <a:t>Key</a:t>
            </a:r>
          </a:p>
        </p:txBody>
      </p:sp>
      <p:sp>
        <p:nvSpPr>
          <p:cNvPr id="8243" name="Rectangle 51" descr="Wide upward diagonal"/>
          <p:cNvSpPr>
            <a:spLocks noChangeArrowheads="1"/>
          </p:cNvSpPr>
          <p:nvPr/>
        </p:nvSpPr>
        <p:spPr bwMode="auto">
          <a:xfrm>
            <a:off x="6400800" y="3798624"/>
            <a:ext cx="228600" cy="3048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4" name="Text Box 52"/>
          <p:cNvSpPr txBox="1">
            <a:spLocks noChangeArrowheads="1"/>
          </p:cNvSpPr>
          <p:nvPr/>
        </p:nvSpPr>
        <p:spPr bwMode="auto">
          <a:xfrm>
            <a:off x="6705600" y="3798624"/>
            <a:ext cx="219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previously allocated</a:t>
            </a:r>
          </a:p>
        </p:txBody>
      </p:sp>
      <p:sp>
        <p:nvSpPr>
          <p:cNvPr id="8245" name="Rectangle 53" descr="Divot"/>
          <p:cNvSpPr>
            <a:spLocks noChangeArrowheads="1"/>
          </p:cNvSpPr>
          <p:nvPr/>
        </p:nvSpPr>
        <p:spPr bwMode="auto">
          <a:xfrm>
            <a:off x="6400800" y="4332024"/>
            <a:ext cx="228600" cy="304800"/>
          </a:xfrm>
          <a:prstGeom prst="rect">
            <a:avLst/>
          </a:prstGeom>
          <a:pattFill prst="divot">
            <a:fgClr>
              <a:schemeClr val="tx1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6" name="Text Box 54"/>
          <p:cNvSpPr txBox="1">
            <a:spLocks noChangeArrowheads="1"/>
          </p:cNvSpPr>
          <p:nvPr/>
        </p:nvSpPr>
        <p:spPr bwMode="auto">
          <a:xfrm>
            <a:off x="6705600" y="4332024"/>
            <a:ext cx="163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new allocation</a:t>
            </a:r>
          </a:p>
        </p:txBody>
      </p:sp>
      <p:sp>
        <p:nvSpPr>
          <p:cNvPr id="8247" name="Text Box 55"/>
          <p:cNvSpPr txBox="1">
            <a:spLocks noChangeArrowheads="1"/>
          </p:cNvSpPr>
          <p:nvPr/>
        </p:nvSpPr>
        <p:spPr bwMode="auto">
          <a:xfrm>
            <a:off x="155575" y="4001715"/>
            <a:ext cx="68891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E" altLang="en-US" dirty="0">
                <a:latin typeface="Courier New" panose="02070309020205020404" pitchFamily="49" charset="0"/>
              </a:rPr>
              <a:t>(char*)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malloc(4);  // new allocation</a:t>
            </a:r>
          </a:p>
        </p:txBody>
      </p:sp>
      <p:sp>
        <p:nvSpPr>
          <p:cNvPr id="8248" name="Rectangle 56"/>
          <p:cNvSpPr>
            <a:spLocks noChangeArrowheads="1"/>
          </p:cNvSpPr>
          <p:nvPr/>
        </p:nvSpPr>
        <p:spPr bwMode="auto">
          <a:xfrm>
            <a:off x="4038600" y="4713024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9" name="Text Box 57"/>
          <p:cNvSpPr txBox="1">
            <a:spLocks noChangeArrowheads="1"/>
          </p:cNvSpPr>
          <p:nvPr/>
        </p:nvSpPr>
        <p:spPr bwMode="auto">
          <a:xfrm>
            <a:off x="4038600" y="5017824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ptr</a:t>
            </a:r>
          </a:p>
        </p:txBody>
      </p:sp>
      <p:sp>
        <p:nvSpPr>
          <p:cNvPr id="8250" name="Text Box 58"/>
          <p:cNvSpPr txBox="1">
            <a:spLocks noChangeArrowheads="1"/>
          </p:cNvSpPr>
          <p:nvPr/>
        </p:nvSpPr>
        <p:spPr bwMode="auto">
          <a:xfrm>
            <a:off x="1965325" y="4597137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8251" name="Text Box 59"/>
          <p:cNvSpPr txBox="1">
            <a:spLocks noChangeArrowheads="1"/>
          </p:cNvSpPr>
          <p:nvPr/>
        </p:nvSpPr>
        <p:spPr bwMode="auto">
          <a:xfrm>
            <a:off x="4038600" y="4713024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</a:t>
            </a:r>
          </a:p>
        </p:txBody>
      </p:sp>
      <p:sp>
        <p:nvSpPr>
          <p:cNvPr id="8253" name="Line 61"/>
          <p:cNvSpPr>
            <a:spLocks noChangeShapeType="1"/>
          </p:cNvSpPr>
          <p:nvPr/>
        </p:nvSpPr>
        <p:spPr bwMode="auto">
          <a:xfrm>
            <a:off x="4495800" y="486542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5" name="Line 63"/>
          <p:cNvSpPr>
            <a:spLocks noChangeShapeType="1"/>
          </p:cNvSpPr>
          <p:nvPr/>
        </p:nvSpPr>
        <p:spPr bwMode="auto">
          <a:xfrm>
            <a:off x="4800600" y="4865424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IE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170080" y="1375200"/>
              <a:ext cx="4875840" cy="63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0720" y="1365840"/>
                <a:ext cx="4894560" cy="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2184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534EF13-B88A-973B-F391-F03364AC2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90" y="397717"/>
            <a:ext cx="76200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2AD0D7-55E7-5ABF-37A3-52BA827C0FFB}"/>
              </a:ext>
            </a:extLst>
          </p:cNvPr>
          <p:cNvSpPr txBox="1"/>
          <p:nvPr/>
        </p:nvSpPr>
        <p:spPr>
          <a:xfrm>
            <a:off x="755778" y="3515810"/>
            <a:ext cx="775373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The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“malloc”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 or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“memory allocation”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 method in C is used to dynamically allocate a single large block of memory with the specified size.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It returns a pointer of type void which can be cast into a pointer of any form.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It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urw-din"/>
              </a:rPr>
              <a:t>doesn’t Initialize memory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at execution time so that it has initialized each block with the default garbage value initially.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899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CD1DD1E-7586-9C19-CBCE-10D6ECB2B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53" y="257759"/>
            <a:ext cx="76200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7AA192-BD55-4F58-FB34-47FC76B2F1E3}"/>
              </a:ext>
            </a:extLst>
          </p:cNvPr>
          <p:cNvSpPr txBox="1"/>
          <p:nvPr/>
        </p:nvSpPr>
        <p:spPr>
          <a:xfrm>
            <a:off x="765109" y="3266802"/>
            <a:ext cx="76199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3239"/>
                </a:solidFill>
                <a:latin typeface="urw-din"/>
              </a:rPr>
              <a:t>“</a:t>
            </a:r>
            <a:r>
              <a:rPr lang="en-US" sz="2400" dirty="0" err="1">
                <a:solidFill>
                  <a:srgbClr val="273239"/>
                </a:solidFill>
                <a:latin typeface="urw-din"/>
              </a:rPr>
              <a:t>calloc</a:t>
            </a:r>
            <a:r>
              <a:rPr lang="en-US" sz="2400" dirty="0">
                <a:solidFill>
                  <a:srgbClr val="273239"/>
                </a:solidFill>
                <a:latin typeface="urw-din"/>
              </a:rPr>
              <a:t>” or “contiguous allocation” method in C is used to dynamically allocate the specified number of blocks of memory of the specified type. it is very much similar to malloc() but has two different points and these are: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3239"/>
                </a:solidFill>
                <a:latin typeface="urw-din"/>
              </a:rPr>
              <a:t>It initializes each block with a </a:t>
            </a:r>
            <a:r>
              <a:rPr lang="en-US" sz="2400" dirty="0">
                <a:solidFill>
                  <a:srgbClr val="FF0000"/>
                </a:solidFill>
                <a:latin typeface="urw-din"/>
              </a:rPr>
              <a:t>default value ‘0’.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3239"/>
                </a:solidFill>
                <a:latin typeface="urw-din"/>
              </a:rPr>
              <a:t>It has </a:t>
            </a:r>
            <a:r>
              <a:rPr lang="en-US" sz="2400" dirty="0">
                <a:solidFill>
                  <a:srgbClr val="FF0000"/>
                </a:solidFill>
                <a:latin typeface="urw-din"/>
              </a:rPr>
              <a:t>two parameters </a:t>
            </a:r>
            <a:r>
              <a:rPr lang="en-US" sz="2400" dirty="0">
                <a:solidFill>
                  <a:srgbClr val="273239"/>
                </a:solidFill>
                <a:latin typeface="urw-din"/>
              </a:rPr>
              <a:t>or arguments as compare to malloc().</a:t>
            </a:r>
          </a:p>
        </p:txBody>
      </p:sp>
    </p:spTree>
    <p:extLst>
      <p:ext uri="{BB962C8B-B14F-4D97-AF65-F5344CB8AC3E}">
        <p14:creationId xmlns:p14="http://schemas.microsoft.com/office/powerpoint/2010/main" val="191203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1515</TotalTime>
  <Words>1322</Words>
  <Application>Microsoft Office PowerPoint</Application>
  <PresentationFormat>On-screen Show (4:3)</PresentationFormat>
  <Paragraphs>213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Britannic Bold</vt:lpstr>
      <vt:lpstr>Calibri</vt:lpstr>
      <vt:lpstr>Calibri Light</vt:lpstr>
      <vt:lpstr>Cambria Math</vt:lpstr>
      <vt:lpstr>Courier New</vt:lpstr>
      <vt:lpstr>Impact</vt:lpstr>
      <vt:lpstr>urw-din</vt:lpstr>
      <vt:lpstr>Wingdings</vt:lpstr>
      <vt:lpstr>Office Theme</vt:lpstr>
      <vt:lpstr> Pointers - Dynamic Memory Allocation</vt:lpstr>
      <vt:lpstr>PowerPoint Presentation</vt:lpstr>
      <vt:lpstr>PowerPoint Presentation</vt:lpstr>
      <vt:lpstr>PowerPoint Presentation</vt:lpstr>
      <vt:lpstr>Dynamic Memory Allocation</vt:lpstr>
      <vt:lpstr>malloc()</vt:lpstr>
      <vt:lpstr>malloc()</vt:lpstr>
      <vt:lpstr>PowerPoint Presentation</vt:lpstr>
      <vt:lpstr>PowerPoint Presentation</vt:lpstr>
      <vt:lpstr>free()</vt:lpstr>
      <vt:lpstr>Example</vt:lpstr>
      <vt:lpstr>PowerPoint Presentation</vt:lpstr>
      <vt:lpstr>PowerPoint Presentation</vt:lpstr>
      <vt:lpstr>Call by reference of the structure to the function</vt:lpstr>
      <vt:lpstr>Call by reference</vt:lpstr>
      <vt:lpstr>Example Using Structure: Call by 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Shafin Rahman</cp:lastModifiedBy>
  <cp:revision>141</cp:revision>
  <dcterms:created xsi:type="dcterms:W3CDTF">2014-09-11T18:03:18Z</dcterms:created>
  <dcterms:modified xsi:type="dcterms:W3CDTF">2023-05-22T14:24:17Z</dcterms:modified>
</cp:coreProperties>
</file>