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71" r:id="rId14"/>
    <p:sldId id="274" r:id="rId15"/>
    <p:sldId id="276" r:id="rId16"/>
    <p:sldId id="27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91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pPr/>
              <a:t>20-May-23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075" y="85726"/>
            <a:ext cx="5534025" cy="35337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/>
              <a:t>Lecture 01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20-May-23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20-May-23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20-May-23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5432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4800" y="6248400"/>
            <a:ext cx="42672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©2004 Pearson Addison-Wesley.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9-</a:t>
            </a:r>
            <a:fld id="{EBEBC9C7-7699-4D75-A161-DF6B8C376B5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9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20-May-23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20-May-23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20-May-23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20-May-23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20-May-23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20-May-23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20-May-23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20-May-23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EFFA2-600D-494C-ABE9-5EAC64BA1475}" type="datetimeFigureOut">
              <a:rPr lang="en-US" smtClean="0"/>
              <a:pPr/>
              <a:t>20-May-23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sz="3200" dirty="0"/>
              <a:t>File Processing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5197661" cy="850730"/>
          </a:xfrm>
        </p:spPr>
        <p:txBody>
          <a:bodyPr>
            <a:normAutofit/>
          </a:bodyPr>
          <a:lstStyle/>
          <a:p>
            <a:r>
              <a:rPr lang="en-US" dirty="0"/>
              <a:t>CSE115: Programming Language 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/>
              <a:t>File operation: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4000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Syntax for </a:t>
            </a:r>
            <a:r>
              <a:rPr lang="en-US" sz="2400" dirty="0" err="1"/>
              <a:t>fclose</a:t>
            </a:r>
            <a:r>
              <a:rPr lang="en-US" sz="2400" dirty="0"/>
              <a:t>( ):</a:t>
            </a:r>
          </a:p>
          <a:p>
            <a:pPr marL="0" indent="0" eaLnBrk="1" hangingPunct="1">
              <a:buNone/>
            </a:pPr>
            <a:r>
              <a:rPr lang="en-US" sz="2400" b="1" dirty="0"/>
              <a:t>	</a:t>
            </a:r>
            <a:r>
              <a:rPr lang="en-US" sz="2000" b="1" dirty="0" err="1"/>
              <a:t>fclose</a:t>
            </a:r>
            <a:r>
              <a:rPr lang="en-US" sz="2000" b="1" dirty="0"/>
              <a:t>(</a:t>
            </a:r>
            <a:r>
              <a:rPr lang="en-US" sz="2000" b="1" dirty="0" err="1"/>
              <a:t>file_pointer_name</a:t>
            </a:r>
            <a:r>
              <a:rPr lang="en-US" sz="2000" b="1" dirty="0"/>
              <a:t>);</a:t>
            </a:r>
          </a:p>
          <a:p>
            <a:pPr eaLnBrk="1" hangingPunct="1"/>
            <a:r>
              <a:rPr lang="en-US" sz="2400" dirty="0"/>
              <a:t>Closes the file associated with </a:t>
            </a:r>
            <a:r>
              <a:rPr lang="en-US" sz="2400" i="1" dirty="0" err="1"/>
              <a:t>file_pointer_name</a:t>
            </a:r>
            <a:r>
              <a:rPr lang="en-US" sz="2400" dirty="0"/>
              <a:t>.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718923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/>
              <a:t>Example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FILE *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myFile.txt","r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("The file is not there.");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("File successfully opened.");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309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fscanf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fscanf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 reads a value, or values of mix data type from a file.</a:t>
            </a:r>
          </a:p>
          <a:p>
            <a:pPr eaLnBrk="1" hangingPunct="1"/>
            <a:r>
              <a:rPr lang="en-US" sz="2400" dirty="0"/>
              <a:t>Syntax: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fscanf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file_pointer_name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formatControl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variableList</a:t>
            </a:r>
            <a:r>
              <a:rPr lang="en-US" sz="2000" b="1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2800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sz="2400" dirty="0"/>
              <a:t>Example: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char name[50];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000" b="1" dirty="0" err="1">
                <a:latin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</a:rPr>
              <a:t> age;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000" b="1" dirty="0" err="1">
                <a:latin typeface="Courier New" panose="02070309020205020404" pitchFamily="49" charset="0"/>
              </a:rPr>
              <a:t>fscanf</a:t>
            </a:r>
            <a:r>
              <a:rPr lang="en-US" sz="2000" b="1" dirty="0">
                <a:latin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</a:rPr>
              <a:t>theFile</a:t>
            </a:r>
            <a:r>
              <a:rPr lang="en-US" sz="2000" b="1" dirty="0">
                <a:latin typeface="Courier New" panose="02070309020205020404" pitchFamily="49" charset="0"/>
              </a:rPr>
              <a:t>, “%s %d”, name, &amp;age);</a:t>
            </a:r>
          </a:p>
        </p:txBody>
      </p:sp>
    </p:spTree>
    <p:extLst>
      <p:ext uri="{BB962C8B-B14F-4D97-AF65-F5344CB8AC3E}">
        <p14:creationId xmlns:p14="http://schemas.microsoft.com/office/powerpoint/2010/main" val="1711147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 prints values to the file</a:t>
            </a:r>
          </a:p>
          <a:p>
            <a:pPr eaLnBrk="1" hangingPunct="1"/>
            <a:r>
              <a:rPr lang="en-US" sz="2400" dirty="0"/>
              <a:t>Syntax:</a:t>
            </a:r>
          </a:p>
          <a:p>
            <a:pPr marL="0" indent="0" eaLnBrk="1" hangingPunct="1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file_pointer_name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formatControl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variableList</a:t>
            </a:r>
            <a:r>
              <a:rPr lang="en-US" sz="2000" b="1" dirty="0">
                <a:latin typeface="Courier New" panose="02070309020205020404" pitchFamily="49" charset="0"/>
              </a:rPr>
              <a:t>);</a:t>
            </a:r>
          </a:p>
          <a:p>
            <a:pPr eaLnBrk="1" hangingPunct="1"/>
            <a:r>
              <a:rPr lang="en-US" sz="2400" dirty="0"/>
              <a:t>Example 1: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FF3300"/>
                </a:solidFill>
                <a:latin typeface="Courier New" panose="02070309020205020404" pitchFamily="49" charset="0"/>
              </a:rPr>
              <a:t>fprintf</a:t>
            </a:r>
            <a:r>
              <a:rPr lang="en-US" sz="2000" b="1" dirty="0">
                <a:solidFill>
                  <a:srgbClr val="FF3300"/>
                </a:solidFill>
                <a:latin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FF3300"/>
                </a:solidFill>
                <a:latin typeface="Courier New" panose="02070309020205020404" pitchFamily="49" charset="0"/>
              </a:rPr>
              <a:t>theFile</a:t>
            </a:r>
            <a:r>
              <a:rPr lang="en-US" sz="2000" b="1" dirty="0">
                <a:solidFill>
                  <a:srgbClr val="FF3300"/>
                </a:solidFill>
                <a:latin typeface="Courier New" panose="02070309020205020404" pitchFamily="49" charset="0"/>
              </a:rPr>
              <a:t>, “This is an example”);</a:t>
            </a:r>
          </a:p>
          <a:p>
            <a:pPr eaLnBrk="1" hangingPunct="1"/>
            <a:r>
              <a:rPr lang="en-US" sz="2400" dirty="0"/>
              <a:t>Example 2: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FF3300"/>
                </a:solidFill>
                <a:latin typeface="Courier New" panose="02070309020205020404" pitchFamily="49" charset="0"/>
              </a:rPr>
              <a:t>char name[50] = “Ahmad”;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FF3300"/>
                </a:solidFill>
                <a:latin typeface="Courier New" panose="02070309020205020404" pitchFamily="49" charset="0"/>
              </a:rPr>
              <a:t>fprintf</a:t>
            </a:r>
            <a:r>
              <a:rPr lang="en-US" sz="2000" b="1" dirty="0">
                <a:solidFill>
                  <a:srgbClr val="FF3300"/>
                </a:solidFill>
                <a:latin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FF3300"/>
                </a:solidFill>
                <a:latin typeface="Courier New" panose="02070309020205020404" pitchFamily="49" charset="0"/>
              </a:rPr>
              <a:t>theFile</a:t>
            </a:r>
            <a:r>
              <a:rPr lang="en-US" sz="2000" b="1" dirty="0">
                <a:solidFill>
                  <a:srgbClr val="FF3300"/>
                </a:solidFill>
                <a:latin typeface="Courier New" panose="02070309020205020404" pitchFamily="49" charset="0"/>
              </a:rPr>
              <a:t>, “Name: %s”, name);</a:t>
            </a:r>
            <a:endParaRPr lang="en-US" sz="2800" b="1" dirty="0">
              <a:solidFill>
                <a:srgbClr val="FF3300"/>
              </a:solidFill>
            </a:endParaRPr>
          </a:p>
          <a:p>
            <a:pPr eaLnBrk="1" hangingPunct="1"/>
            <a:r>
              <a:rPr lang="en-US" sz="2400" dirty="0"/>
              <a:t>Example 3: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FF3300"/>
                </a:solidFill>
                <a:latin typeface="Courier New" panose="02070309020205020404" pitchFamily="49" charset="0"/>
              </a:rPr>
              <a:t>char </a:t>
            </a:r>
            <a:r>
              <a:rPr lang="en-US" sz="2000" b="1" dirty="0" err="1">
                <a:solidFill>
                  <a:srgbClr val="FF3300"/>
                </a:solidFill>
                <a:latin typeface="Courier New" panose="02070309020205020404" pitchFamily="49" charset="0"/>
              </a:rPr>
              <a:t>str</a:t>
            </a:r>
            <a:r>
              <a:rPr lang="en-US" sz="2000" b="1" dirty="0">
                <a:solidFill>
                  <a:srgbClr val="FF3300"/>
                </a:solidFill>
                <a:latin typeface="Courier New" panose="02070309020205020404" pitchFamily="49" charset="0"/>
              </a:rPr>
              <a:t>[10] = “Two”;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rgbClr val="FF3300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FF3300"/>
                </a:solidFill>
                <a:latin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FF3300"/>
                </a:solidFill>
                <a:latin typeface="Courier New" panose="02070309020205020404" pitchFamily="49" charset="0"/>
              </a:rPr>
              <a:t> a = 2;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rgbClr val="FF3300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FF3300"/>
                </a:solidFill>
                <a:latin typeface="Courier New" panose="02070309020205020404" pitchFamily="49" charset="0"/>
              </a:rPr>
              <a:t>fprintf</a:t>
            </a:r>
            <a:r>
              <a:rPr lang="en-US" sz="2000" b="1" dirty="0">
                <a:solidFill>
                  <a:srgbClr val="FF3300"/>
                </a:solidFill>
                <a:latin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FF3300"/>
                </a:solidFill>
                <a:latin typeface="Courier New" panose="02070309020205020404" pitchFamily="49" charset="0"/>
              </a:rPr>
              <a:t>theFile</a:t>
            </a:r>
            <a:r>
              <a:rPr lang="en-US" sz="2000" b="1" dirty="0">
                <a:solidFill>
                  <a:srgbClr val="FF3300"/>
                </a:solidFill>
                <a:latin typeface="Courier New" panose="02070309020205020404" pitchFamily="49" charset="0"/>
              </a:rPr>
              <a:t>, “%d %s”, a, </a:t>
            </a:r>
            <a:r>
              <a:rPr lang="en-US" sz="2000" b="1" dirty="0" err="1">
                <a:solidFill>
                  <a:srgbClr val="FF3300"/>
                </a:solidFill>
                <a:latin typeface="Courier New" panose="02070309020205020404" pitchFamily="49" charset="0"/>
              </a:rPr>
              <a:t>str</a:t>
            </a:r>
            <a:r>
              <a:rPr lang="en-US" sz="2000" b="1" dirty="0">
                <a:solidFill>
                  <a:srgbClr val="FF3300"/>
                </a:solidFill>
                <a:latin typeface="Courier New" panose="02070309020205020404" pitchFamily="49" charset="0"/>
              </a:rPr>
              <a:t>);</a:t>
            </a:r>
            <a:endParaRPr lang="en-US" sz="2800" b="1" dirty="0">
              <a:solidFill>
                <a:srgbClr val="FF3300"/>
              </a:solidFill>
            </a:endParaRPr>
          </a:p>
          <a:p>
            <a:pPr eaLnBrk="1" hangingPunct="1"/>
            <a:endParaRPr lang="en-US" sz="2400" b="1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564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feof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(FILE *stream) 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tests the end-of-file indicator for the given stream.</a:t>
            </a:r>
            <a:endParaRPr lang="en-US" sz="2000" dirty="0">
              <a:latin typeface="+mj-lt"/>
            </a:endParaRPr>
          </a:p>
          <a:p>
            <a:r>
              <a:rPr lang="en-US" sz="2000" dirty="0"/>
              <a:t>Returns: a </a:t>
            </a:r>
            <a:r>
              <a:rPr lang="en-US" sz="2000" u="sng" dirty="0"/>
              <a:t>non-zero</a:t>
            </a:r>
            <a:r>
              <a:rPr lang="en-US" sz="2000" dirty="0"/>
              <a:t> value when End-of-File indicator is found (e.g. when everything in the file has already been read), otherwise returns 0</a:t>
            </a:r>
          </a:p>
          <a:p>
            <a:pPr eaLnBrk="1" hangingPunct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n-US" sz="2400" b="1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sz="2000" dirty="0"/>
              <a:t>Example:</a:t>
            </a:r>
          </a:p>
          <a:p>
            <a:pPr lvl="1">
              <a:buNone/>
            </a:pPr>
            <a:r>
              <a:rPr lang="en-US" sz="1800" dirty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800" dirty="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800" dirty="0" err="1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main </a:t>
            </a:r>
            <a:r>
              <a:rPr lang="en-US" sz="18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en-US" sz="18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FILE </a:t>
            </a:r>
            <a:r>
              <a:rPr lang="en-US" sz="18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8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800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c</a:t>
            </a:r>
            <a:r>
              <a:rPr lang="en-US" sz="18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8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800" dirty="0" err="1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file.txt"</a:t>
            </a:r>
            <a:r>
              <a:rPr lang="en-US" sz="1800" dirty="0" err="1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800" dirty="0" err="1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"r</a:t>
            </a:r>
            <a:r>
              <a:rPr lang="en-US" sz="1800" dirty="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en-US" sz="1800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  if</a:t>
            </a:r>
            <a:r>
              <a:rPr lang="en-US" sz="18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==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NULL</a:t>
            </a:r>
            <a:r>
              <a:rPr lang="en-US" sz="18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"Error in opening file"</a:t>
            </a:r>
            <a:r>
              <a:rPr lang="en-US" sz="18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en-US" sz="1800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		return</a:t>
            </a:r>
            <a:r>
              <a:rPr lang="en-US" sz="18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sz="1800" dirty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en-US" sz="18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lvl="1">
              <a:buNone/>
            </a:pPr>
            <a:r>
              <a:rPr lang="en-US" sz="18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8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	c </a:t>
            </a:r>
            <a:r>
              <a:rPr lang="en-US" sz="18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fgetc</a:t>
            </a:r>
            <a:r>
              <a:rPr lang="en-US" sz="18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8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en-US" sz="1800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		if</a:t>
            </a:r>
            <a:r>
              <a:rPr lang="en-US" sz="18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feof</a:t>
            </a:r>
            <a:r>
              <a:rPr lang="en-US" sz="18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8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en-US" sz="1800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			break</a:t>
            </a:r>
            <a:r>
              <a:rPr lang="en-US" sz="18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sz="18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"%c"</a:t>
            </a:r>
            <a:r>
              <a:rPr lang="en-US" sz="18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c</a:t>
            </a:r>
            <a:r>
              <a:rPr lang="en-US" sz="18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8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	}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sz="18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8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None/>
            </a:pPr>
            <a:r>
              <a:rPr lang="en-US" sz="18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644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reads a string of characters from a file.</a:t>
            </a:r>
          </a:p>
          <a:p>
            <a:pPr eaLnBrk="1" hangingPunct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n-US" sz="2000" dirty="0"/>
          </a:p>
          <a:p>
            <a:pPr eaLnBrk="1" hangingPunct="1"/>
            <a:r>
              <a:rPr lang="en-US" sz="2000" dirty="0"/>
              <a:t>Syntax: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b="1" dirty="0" err="1">
                <a:latin typeface="Courier New" panose="02070309020205020404" pitchFamily="49" charset="0"/>
              </a:rPr>
              <a:t>fgets</a:t>
            </a:r>
            <a:r>
              <a:rPr lang="en-US" sz="2000" b="1" dirty="0">
                <a:latin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</a:rPr>
              <a:t>stringVariable</a:t>
            </a:r>
            <a:r>
              <a:rPr lang="en-US" sz="2000" b="1" dirty="0">
                <a:latin typeface="Courier New" panose="02070309020205020404" pitchFamily="49" charset="0"/>
              </a:rPr>
              <a:t>, size,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file_pointer_name</a:t>
            </a:r>
            <a:r>
              <a:rPr lang="en-US" sz="2000" b="1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n-US" sz="2400" b="1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sz="2000" dirty="0"/>
              <a:t>Example: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</a:rPr>
              <a:t>char content[50];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1800" b="1" dirty="0" err="1">
                <a:latin typeface="Courier New" panose="02070309020205020404" pitchFamily="49" charset="0"/>
              </a:rPr>
              <a:t>fgets</a:t>
            </a:r>
            <a:r>
              <a:rPr lang="en-US" sz="1800" b="1" dirty="0">
                <a:latin typeface="Courier New" panose="02070309020205020404" pitchFamily="49" charset="0"/>
              </a:rPr>
              <a:t>(content, 50, </a:t>
            </a:r>
            <a:r>
              <a:rPr lang="en-US" sz="1800" b="1" dirty="0" err="1">
                <a:latin typeface="Courier New" panose="02070309020205020404" pitchFamily="49" charset="0"/>
              </a:rPr>
              <a:t>theFile</a:t>
            </a:r>
            <a:r>
              <a:rPr lang="en-US" sz="1800" b="1" dirty="0">
                <a:latin typeface="Courier New" panose="02070309020205020404" pitchFamily="49" charset="0"/>
              </a:rPr>
              <a:t>);</a:t>
            </a:r>
          </a:p>
          <a:p>
            <a:pPr lvl="1" eaLnBrk="1" hangingPunct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n-US" sz="1800" b="1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will read </a:t>
            </a:r>
            <a:r>
              <a:rPr lang="en-US" sz="2000" dirty="0">
                <a:solidFill>
                  <a:srgbClr val="FF0000"/>
                </a:solidFill>
              </a:rPr>
              <a:t>one line or </a:t>
            </a:r>
            <a:r>
              <a:rPr lang="en-US" sz="2000" b="1" i="1" dirty="0">
                <a:solidFill>
                  <a:srgbClr val="FF0000"/>
                </a:solidFill>
              </a:rPr>
              <a:t>size – 1</a:t>
            </a:r>
            <a:r>
              <a:rPr lang="en-US" sz="2000" dirty="0">
                <a:solidFill>
                  <a:srgbClr val="FF0000"/>
                </a:solidFill>
              </a:rPr>
              <a:t> characters</a:t>
            </a:r>
            <a:r>
              <a:rPr lang="en-US" sz="2000" dirty="0"/>
              <a:t> (</a:t>
            </a:r>
            <a:r>
              <a:rPr lang="en-US" sz="2000" dirty="0" err="1"/>
              <a:t>wchichever</a:t>
            </a:r>
            <a:r>
              <a:rPr lang="en-US" sz="2000" dirty="0"/>
              <a:t> comes first) from the file pointed by </a:t>
            </a:r>
            <a:r>
              <a:rPr lang="en-US" sz="2000" i="1" dirty="0" err="1"/>
              <a:t>theFile</a:t>
            </a:r>
            <a:r>
              <a:rPr lang="en-US" sz="2000" dirty="0"/>
              <a:t>, and saves the string into variable </a:t>
            </a:r>
            <a:r>
              <a:rPr lang="en-US" sz="2000" i="1" dirty="0"/>
              <a:t>content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3644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fgets</a:t>
            </a:r>
            <a:r>
              <a:rPr lang="en-US" dirty="0"/>
              <a:t>()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buNone/>
            </a:pPr>
            <a:r>
              <a:rPr lang="en-US" sz="1800" dirty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800" dirty="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800" dirty="0" err="1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main </a:t>
            </a:r>
            <a:r>
              <a:rPr lang="en-US" sz="18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en-US" sz="18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FILE </a:t>
            </a:r>
            <a:r>
              <a:rPr lang="en-US" sz="18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8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800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c</a:t>
            </a:r>
            <a:r>
              <a:rPr lang="en-US" sz="18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fr-FR" sz="1800" dirty="0">
                <a:latin typeface="Courier New" pitchFamily="49" charset="0"/>
                <a:cs typeface="Courier New" pitchFamily="49" charset="0"/>
              </a:rPr>
              <a:t>	char content[50];</a:t>
            </a:r>
          </a:p>
          <a:p>
            <a:pPr lvl="1">
              <a:buNone/>
            </a:pPr>
            <a:r>
              <a:rPr lang="fr-FR" sz="1800" dirty="0">
                <a:latin typeface="Courier New" pitchFamily="49" charset="0"/>
                <a:cs typeface="Courier New" pitchFamily="49" charset="0"/>
              </a:rPr>
              <a:t>	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8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800" dirty="0" err="1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file.txt"</a:t>
            </a:r>
            <a:r>
              <a:rPr lang="en-US" sz="1800" dirty="0" err="1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800" dirty="0" err="1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"r</a:t>
            </a:r>
            <a:r>
              <a:rPr lang="en-US" sz="1800" dirty="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en-US" sz="1800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  if</a:t>
            </a:r>
            <a:r>
              <a:rPr lang="en-US" sz="18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==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NULL</a:t>
            </a:r>
            <a:r>
              <a:rPr lang="en-US" sz="18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"Error in opening file"</a:t>
            </a:r>
            <a:r>
              <a:rPr lang="en-US" sz="18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sz="1800" dirty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en-US" sz="18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lvl="1">
              <a:buNone/>
            </a:pPr>
            <a:r>
              <a:rPr lang="en-US" sz="18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8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fr-FR" sz="18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sz="1800" dirty="0" err="1">
                <a:latin typeface="Courier New" pitchFamily="49" charset="0"/>
                <a:cs typeface="Courier New" pitchFamily="49" charset="0"/>
              </a:rPr>
              <a:t>fgets</a:t>
            </a:r>
            <a:r>
              <a:rPr lang="fr-FR" sz="1800" dirty="0">
                <a:latin typeface="Courier New" pitchFamily="49" charset="0"/>
                <a:cs typeface="Courier New" pitchFamily="49" charset="0"/>
              </a:rPr>
              <a:t>(content, 50, </a:t>
            </a:r>
            <a:r>
              <a:rPr lang="fr-FR" sz="1800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fr-FR" sz="1800" dirty="0">
                <a:latin typeface="Courier New" pitchFamily="49" charset="0"/>
                <a:cs typeface="Courier New" pitchFamily="49" charset="0"/>
              </a:rPr>
              <a:t>);//</a:t>
            </a:r>
            <a:r>
              <a:rPr lang="fr-FR" sz="1800" dirty="0" err="1">
                <a:latin typeface="Courier New" pitchFamily="49" charset="0"/>
                <a:cs typeface="Courier New" pitchFamily="49" charset="0"/>
              </a:rPr>
              <a:t>read</a:t>
            </a:r>
            <a:r>
              <a:rPr lang="fr-FR" sz="1800" dirty="0">
                <a:latin typeface="Courier New" pitchFamily="49" charset="0"/>
                <a:cs typeface="Courier New" pitchFamily="49" charset="0"/>
              </a:rPr>
              <a:t> a line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800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		if</a:t>
            </a:r>
            <a:r>
              <a:rPr lang="en-US" sz="18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feof</a:t>
            </a:r>
            <a:r>
              <a:rPr lang="en-US" sz="18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8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en-US" sz="1800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			break</a:t>
            </a:r>
            <a:r>
              <a:rPr lang="en-US" sz="18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sz="18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"%s"</a:t>
            </a:r>
            <a:r>
              <a:rPr lang="en-US" sz="18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content</a:t>
            </a:r>
            <a:r>
              <a:rPr lang="en-US" sz="18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8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	}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sz="18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8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None/>
            </a:pPr>
            <a:r>
              <a:rPr lang="en-US" sz="18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/>
              <a:t>Files and Streams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C views a file as a sequential </a:t>
            </a:r>
            <a:r>
              <a:rPr lang="en-US" sz="2400" dirty="0">
                <a:solidFill>
                  <a:srgbClr val="FF0000"/>
                </a:solidFill>
              </a:rPr>
              <a:t>stream of  bytes</a:t>
            </a:r>
            <a:r>
              <a:rPr lang="en-US" sz="2400" dirty="0"/>
              <a:t>.</a:t>
            </a:r>
          </a:p>
          <a:p>
            <a:pPr eaLnBrk="1" hangingPunct="1"/>
            <a:r>
              <a:rPr lang="en-US" sz="2400" dirty="0"/>
              <a:t>A file ends with </a:t>
            </a:r>
            <a:r>
              <a:rPr lang="en-US" sz="2400" dirty="0">
                <a:solidFill>
                  <a:srgbClr val="FF0000"/>
                </a:solidFill>
              </a:rPr>
              <a:t>EOF</a:t>
            </a:r>
            <a:r>
              <a:rPr lang="en-US" sz="2400" dirty="0"/>
              <a:t> (end-of-file) marker</a:t>
            </a:r>
          </a:p>
          <a:p>
            <a:pPr eaLnBrk="1" hangingPunct="1"/>
            <a:r>
              <a:rPr lang="en-US" sz="2400" dirty="0"/>
              <a:t>When a file is opened, a </a:t>
            </a:r>
            <a:r>
              <a:rPr lang="en-US" sz="2400" b="1" dirty="0"/>
              <a:t>stream</a:t>
            </a:r>
            <a:r>
              <a:rPr lang="en-US" sz="2400" dirty="0"/>
              <a:t> is associated with a file. </a:t>
            </a:r>
          </a:p>
          <a:p>
            <a:pPr eaLnBrk="1" hangingPunct="1"/>
            <a:r>
              <a:rPr lang="en-US" sz="2400" dirty="0"/>
              <a:t>Streams provide </a:t>
            </a:r>
            <a:r>
              <a:rPr lang="en-US" sz="2400" dirty="0">
                <a:solidFill>
                  <a:srgbClr val="FF0000"/>
                </a:solidFill>
              </a:rPr>
              <a:t>communication channels between files and the programs. </a:t>
            </a:r>
          </a:p>
          <a:p>
            <a:pPr eaLnBrk="1" hangingPunct="1"/>
            <a:endParaRPr lang="en-US" sz="2400" dirty="0"/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1600200" y="5486402"/>
            <a:ext cx="5959476" cy="461963"/>
            <a:chOff x="1440" y="864"/>
            <a:chExt cx="3754" cy="291"/>
          </a:xfrm>
        </p:grpSpPr>
        <p:sp>
          <p:nvSpPr>
            <p:cNvPr id="12293" name="Text Box 5"/>
            <p:cNvSpPr txBox="1">
              <a:spLocks noChangeArrowheads="1"/>
            </p:cNvSpPr>
            <p:nvPr/>
          </p:nvSpPr>
          <p:spPr bwMode="auto">
            <a:xfrm>
              <a:off x="1440" y="864"/>
              <a:ext cx="3754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dirty="0"/>
                <a:t> H   E    L   </a:t>
              </a:r>
              <a:r>
                <a:rPr lang="en-US" dirty="0" err="1"/>
                <a:t>L</a:t>
              </a:r>
              <a:r>
                <a:rPr lang="en-US" dirty="0"/>
                <a:t>    O  W   O   R    L   . . . . .    EOF</a:t>
              </a:r>
              <a:endParaRPr lang="en-US" sz="1800" dirty="0"/>
            </a:p>
          </p:txBody>
        </p:sp>
        <p:sp>
          <p:nvSpPr>
            <p:cNvPr id="12294" name="Line 6"/>
            <p:cNvSpPr>
              <a:spLocks noChangeShapeType="1"/>
            </p:cNvSpPr>
            <p:nvPr/>
          </p:nvSpPr>
          <p:spPr bwMode="auto">
            <a:xfrm>
              <a:off x="1728" y="8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95" name="Line 7"/>
            <p:cNvSpPr>
              <a:spLocks noChangeShapeType="1"/>
            </p:cNvSpPr>
            <p:nvPr/>
          </p:nvSpPr>
          <p:spPr bwMode="auto">
            <a:xfrm>
              <a:off x="2016" y="8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96" name="Line 8"/>
            <p:cNvSpPr>
              <a:spLocks noChangeShapeType="1"/>
            </p:cNvSpPr>
            <p:nvPr/>
          </p:nvSpPr>
          <p:spPr bwMode="auto">
            <a:xfrm>
              <a:off x="2304" y="8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97" name="Line 9"/>
            <p:cNvSpPr>
              <a:spLocks noChangeShapeType="1"/>
            </p:cNvSpPr>
            <p:nvPr/>
          </p:nvSpPr>
          <p:spPr bwMode="auto">
            <a:xfrm>
              <a:off x="2592" y="8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98" name="Line 10"/>
            <p:cNvSpPr>
              <a:spLocks noChangeShapeType="1"/>
            </p:cNvSpPr>
            <p:nvPr/>
          </p:nvSpPr>
          <p:spPr bwMode="auto">
            <a:xfrm>
              <a:off x="2880" y="8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99" name="Line 11"/>
            <p:cNvSpPr>
              <a:spLocks noChangeShapeType="1"/>
            </p:cNvSpPr>
            <p:nvPr/>
          </p:nvSpPr>
          <p:spPr bwMode="auto">
            <a:xfrm>
              <a:off x="3168" y="8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00" name="Line 12"/>
            <p:cNvSpPr>
              <a:spLocks noChangeShapeType="1"/>
            </p:cNvSpPr>
            <p:nvPr/>
          </p:nvSpPr>
          <p:spPr bwMode="auto">
            <a:xfrm>
              <a:off x="3456" y="8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01" name="Line 13"/>
            <p:cNvSpPr>
              <a:spLocks noChangeShapeType="1"/>
            </p:cNvSpPr>
            <p:nvPr/>
          </p:nvSpPr>
          <p:spPr bwMode="auto">
            <a:xfrm>
              <a:off x="3744" y="8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02" name="Line 14"/>
            <p:cNvSpPr>
              <a:spLocks noChangeShapeType="1"/>
            </p:cNvSpPr>
            <p:nvPr/>
          </p:nvSpPr>
          <p:spPr bwMode="auto">
            <a:xfrm>
              <a:off x="4032" y="8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03" name="Line 15"/>
            <p:cNvSpPr>
              <a:spLocks noChangeShapeType="1"/>
            </p:cNvSpPr>
            <p:nvPr/>
          </p:nvSpPr>
          <p:spPr bwMode="auto">
            <a:xfrm>
              <a:off x="4656" y="8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3708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/>
              <a:t>Files and Streams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2400" dirty="0"/>
              <a:t>In addition to providing access to a file, a stream can also be used to access devices.</a:t>
            </a:r>
          </a:p>
          <a:p>
            <a:pPr eaLnBrk="1" hangingPunct="1">
              <a:lnSpc>
                <a:spcPct val="70000"/>
              </a:lnSpc>
            </a:pPr>
            <a:r>
              <a:rPr lang="en-US" sz="2400" dirty="0"/>
              <a:t>For example, when a program (any program) is executed, </a:t>
            </a:r>
            <a:r>
              <a:rPr lang="en-US" sz="2400" dirty="0">
                <a:solidFill>
                  <a:srgbClr val="FF0000"/>
                </a:solidFill>
              </a:rPr>
              <a:t>3 streams </a:t>
            </a:r>
            <a:r>
              <a:rPr lang="en-US" sz="2400" dirty="0"/>
              <a:t>are automatically opened: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standard input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sz="2400" dirty="0"/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enable the program to read data from keyboard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standard output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sz="2400" dirty="0"/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enable the program to print data on the screen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standard error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sz="2400" dirty="0"/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enable program to print errors on the screen</a:t>
            </a:r>
          </a:p>
          <a:p>
            <a:pPr eaLnBrk="1" hangingPunct="1">
              <a:lnSpc>
                <a:spcPct val="70000"/>
              </a:lnSpc>
            </a:pPr>
            <a:r>
              <a:rPr lang="en-US" sz="2400" dirty="0"/>
              <a:t>They are all manipulated using file pointers.</a:t>
            </a:r>
          </a:p>
        </p:txBody>
      </p:sp>
    </p:spTree>
    <p:extLst>
      <p:ext uri="{BB962C8B-B14F-4D97-AF65-F5344CB8AC3E}">
        <p14:creationId xmlns:p14="http://schemas.microsoft.com/office/powerpoint/2010/main" val="2241425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/>
              <a:t>Declaring a file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2400" dirty="0"/>
              <a:t>The standard library &lt;</a:t>
            </a:r>
            <a:r>
              <a:rPr lang="en-US" sz="2400" dirty="0" err="1"/>
              <a:t>stdio.h</a:t>
            </a:r>
            <a:r>
              <a:rPr lang="en-US" sz="2400" dirty="0"/>
              <a:t>&gt; provides some of the file manipulation function.</a:t>
            </a:r>
          </a:p>
          <a:p>
            <a:pPr eaLnBrk="1" hangingPunct="1"/>
            <a:r>
              <a:rPr lang="en-US" sz="2400" dirty="0"/>
              <a:t>Declaring file: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1800" dirty="0"/>
              <a:t>FILE *file1, *file2;</a:t>
            </a:r>
          </a:p>
          <a:p>
            <a:pPr lvl="1" eaLnBrk="1" hangingPunct="1"/>
            <a:r>
              <a:rPr lang="en-US" sz="2000" dirty="0"/>
              <a:t>States that </a:t>
            </a:r>
            <a:r>
              <a:rPr lang="en-US" sz="2000" i="1" dirty="0">
                <a:solidFill>
                  <a:srgbClr val="FF0000"/>
                </a:solidFill>
              </a:rPr>
              <a:t>file1</a:t>
            </a:r>
            <a:r>
              <a:rPr lang="en-US" sz="2000" dirty="0">
                <a:solidFill>
                  <a:srgbClr val="FF0000"/>
                </a:solidFill>
              </a:rPr>
              <a:t> is a pointer variable that points to a file structure</a:t>
            </a:r>
          </a:p>
          <a:p>
            <a:pPr lvl="1" eaLnBrk="1" hangingPunct="1"/>
            <a:r>
              <a:rPr lang="en-US" sz="2000" dirty="0"/>
              <a:t>If there is more than one file, each file needs to have its own FILE pointer.</a:t>
            </a:r>
          </a:p>
        </p:txBody>
      </p:sp>
    </p:spTree>
    <p:extLst>
      <p:ext uri="{BB962C8B-B14F-4D97-AF65-F5344CB8AC3E}">
        <p14:creationId xmlns:p14="http://schemas.microsoft.com/office/powerpoint/2010/main" val="595281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/>
              <a:t>File operation: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Before we can process a file, we must either </a:t>
            </a:r>
            <a:r>
              <a:rPr lang="en-US" sz="2400" dirty="0">
                <a:solidFill>
                  <a:srgbClr val="FF0000"/>
                </a:solidFill>
              </a:rPr>
              <a:t>open or create it.</a:t>
            </a:r>
          </a:p>
          <a:p>
            <a:pPr eaLnBrk="1" hangingPunct="1"/>
            <a:r>
              <a:rPr lang="en-US" sz="2400" dirty="0"/>
              <a:t>Syntax for </a:t>
            </a:r>
            <a:r>
              <a:rPr lang="en-US" sz="2400" dirty="0" err="1"/>
              <a:t>fopen</a:t>
            </a:r>
            <a:r>
              <a:rPr lang="en-US" sz="2400" dirty="0"/>
              <a:t>( ):</a:t>
            </a:r>
          </a:p>
          <a:p>
            <a:pPr marL="0" indent="0" eaLnBrk="1" hangingPunct="1">
              <a:buNone/>
            </a:pPr>
            <a:r>
              <a:rPr lang="en-US" sz="2400" b="1" dirty="0"/>
              <a:t>	</a:t>
            </a:r>
            <a:r>
              <a:rPr lang="en-US" sz="2000" b="1" dirty="0" err="1"/>
              <a:t>file_pointer_name</a:t>
            </a:r>
            <a:r>
              <a:rPr lang="en-US" sz="2000" b="1" dirty="0"/>
              <a:t> = </a:t>
            </a:r>
            <a:r>
              <a:rPr lang="en-US" sz="2000" b="1" dirty="0" err="1"/>
              <a:t>fopen</a:t>
            </a:r>
            <a:r>
              <a:rPr lang="en-US" sz="2000" b="1" dirty="0"/>
              <a:t>(</a:t>
            </a:r>
            <a:r>
              <a:rPr lang="en-US" sz="2000" b="1" dirty="0" err="1"/>
              <a:t>file_name</a:t>
            </a:r>
            <a:r>
              <a:rPr lang="en-US" sz="2000" b="1" dirty="0"/>
              <a:t>, </a:t>
            </a:r>
            <a:r>
              <a:rPr lang="en-US" sz="2000" b="1" dirty="0" err="1"/>
              <a:t>OpenMode</a:t>
            </a:r>
            <a:r>
              <a:rPr lang="en-US" sz="2000" b="1" dirty="0"/>
              <a:t>);</a:t>
            </a:r>
          </a:p>
          <a:p>
            <a:pPr eaLnBrk="1" hangingPunct="1"/>
            <a:r>
              <a:rPr lang="en-US" sz="2400" dirty="0"/>
              <a:t>The </a:t>
            </a:r>
            <a:r>
              <a:rPr lang="en-US" sz="2400" dirty="0" err="1"/>
              <a:t>fopen</a:t>
            </a:r>
            <a:r>
              <a:rPr lang="en-US" sz="2400" dirty="0"/>
              <a:t>() function takes 2 arguments: the file name and the file mode.</a:t>
            </a:r>
            <a:endParaRPr lang="en-US" sz="3200" i="1" dirty="0"/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sz="2000" b="1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97458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/>
              <a:t>File operation: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4000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20000"/>
              </a:lnSpc>
              <a:buFont typeface="Wingdings" panose="05000000000000000000" pitchFamily="2" charset="2"/>
              <a:buNone/>
            </a:pPr>
            <a:endParaRPr lang="en-US" sz="2000" i="1" dirty="0"/>
          </a:p>
          <a:p>
            <a:pPr eaLnBrk="1" hangingPunct="1">
              <a:lnSpc>
                <a:spcPct val="60000"/>
              </a:lnSpc>
            </a:pPr>
            <a:r>
              <a:rPr lang="en-US" sz="2400" dirty="0"/>
              <a:t>Example:</a:t>
            </a:r>
          </a:p>
          <a:p>
            <a:pPr marL="182563" lvl="2" eaLnBrk="1" hangingPunct="1">
              <a:lnSpc>
                <a:spcPct val="60000"/>
              </a:lnSpc>
              <a:spcBef>
                <a:spcPts val="900"/>
              </a:spcBef>
              <a:buNone/>
            </a:pPr>
            <a:r>
              <a:rPr lang="en-US" sz="2400" dirty="0"/>
              <a:t>	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 *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the_file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the_file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my_file.txt","r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endParaRPr lang="en-US" sz="2400" b="1" dirty="0"/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This statement will try to open a file called “my_file.txt”.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my_file.txt is the file name referring to a physical file on the disk.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If the file is to be placed in a different directory than the program directory, the full path need to be specified. For example: “D:\codes\my_file.txt”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</a:rPr>
              <a:t>The function returns a pointer </a:t>
            </a:r>
            <a:r>
              <a:rPr lang="en-US" sz="2400" dirty="0"/>
              <a:t>to the successfully opened file. But if the file cannot be opened, a </a:t>
            </a:r>
            <a:r>
              <a:rPr lang="en-US" sz="2400" dirty="0">
                <a:solidFill>
                  <a:srgbClr val="FF0000"/>
                </a:solidFill>
              </a:rPr>
              <a:t>NULL</a:t>
            </a:r>
            <a:r>
              <a:rPr lang="en-US" sz="2400" dirty="0"/>
              <a:t> is returned.</a:t>
            </a:r>
          </a:p>
          <a:p>
            <a:pPr eaLnBrk="1" hangingPunct="1">
              <a:lnSpc>
                <a:spcPct val="6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3346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/>
              <a:t>File </a:t>
            </a:r>
            <a:r>
              <a:rPr lang="en-US" sz="4000" dirty="0" err="1"/>
              <a:t>OpenMode</a:t>
            </a:r>
            <a:r>
              <a:rPr lang="en-US" sz="4000" dirty="0"/>
              <a:t>: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100" dirty="0"/>
              <a:t>The following is the list of open mode that can be associated with </a:t>
            </a:r>
            <a:r>
              <a:rPr lang="en-US" sz="2100" dirty="0" err="1"/>
              <a:t>fopen</a:t>
            </a:r>
            <a:r>
              <a:rPr lang="en-US" sz="2100" dirty="0"/>
              <a:t>( ).</a:t>
            </a:r>
          </a:p>
          <a:p>
            <a:pPr lvl="1" eaLnBrk="1" hangingPunct="1"/>
            <a:r>
              <a:rPr lang="en-US" sz="2100" b="1" dirty="0"/>
              <a:t>“r”</a:t>
            </a:r>
            <a:r>
              <a:rPr lang="en-US" sz="2100" dirty="0"/>
              <a:t> : to open existing file in input mode so data can be read from it. The file to be opened must exist physically on disk for this open mode to be successful.</a:t>
            </a:r>
          </a:p>
          <a:p>
            <a:pPr lvl="1" eaLnBrk="1" hangingPunct="1"/>
            <a:r>
              <a:rPr lang="en-US" sz="2100" b="1" dirty="0"/>
              <a:t>“w”</a:t>
            </a:r>
            <a:r>
              <a:rPr lang="en-US" sz="2100" dirty="0"/>
              <a:t> : the file is intended to be an output file and we are planning to write data to it.</a:t>
            </a:r>
          </a:p>
          <a:p>
            <a:pPr lvl="1" eaLnBrk="1" hangingPunct="1"/>
            <a:r>
              <a:rPr lang="en-US" sz="2100" b="1" dirty="0"/>
              <a:t>“a”</a:t>
            </a:r>
            <a:r>
              <a:rPr lang="en-US" sz="2100" dirty="0"/>
              <a:t> : to append data to the end of existing file.</a:t>
            </a:r>
          </a:p>
          <a:p>
            <a:pPr lvl="1" eaLnBrk="1" hangingPunct="1"/>
            <a:r>
              <a:rPr lang="en-US" sz="2100" b="1" dirty="0"/>
              <a:t>“r+”</a:t>
            </a:r>
            <a:r>
              <a:rPr lang="en-US" sz="2100" dirty="0"/>
              <a:t> : to open existing file for update (both in input and output mode). If the file already exist, the content is not destroyed.</a:t>
            </a:r>
          </a:p>
          <a:p>
            <a:pPr lvl="1" eaLnBrk="1" hangingPunct="1"/>
            <a:r>
              <a:rPr lang="en-US" sz="2100" b="1" dirty="0"/>
              <a:t>“w+”</a:t>
            </a:r>
            <a:r>
              <a:rPr lang="en-US" sz="2100" dirty="0"/>
              <a:t> : destroy the file if already exist and open a new file for update.</a:t>
            </a:r>
          </a:p>
          <a:p>
            <a:pPr lvl="1" eaLnBrk="1" hangingPunct="1"/>
            <a:r>
              <a:rPr lang="en-US" sz="2100" b="1" dirty="0"/>
              <a:t>“a+”</a:t>
            </a:r>
            <a:r>
              <a:rPr lang="en-US" sz="2100" dirty="0"/>
              <a:t> : open file for update (adding data at the end of the file.</a:t>
            </a:r>
          </a:p>
        </p:txBody>
      </p:sp>
    </p:spTree>
    <p:extLst>
      <p:ext uri="{BB962C8B-B14F-4D97-AF65-F5344CB8AC3E}">
        <p14:creationId xmlns:p14="http://schemas.microsoft.com/office/powerpoint/2010/main" val="4285626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4000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You could also </a:t>
            </a:r>
            <a:r>
              <a:rPr lang="en-US" sz="2400" dirty="0">
                <a:solidFill>
                  <a:srgbClr val="FF0000"/>
                </a:solidFill>
              </a:rPr>
              <a:t>ask the users to specify the name</a:t>
            </a:r>
            <a:r>
              <a:rPr lang="en-US" sz="2400" dirty="0"/>
              <a:t> of the file s/he want to open.</a:t>
            </a:r>
          </a:p>
          <a:p>
            <a:pPr eaLnBrk="1" hangingPunct="1"/>
            <a:r>
              <a:rPr lang="en-US" sz="2400" dirty="0"/>
              <a:t>Example: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dirty="0"/>
              <a:t>	</a:t>
            </a:r>
            <a:r>
              <a:rPr lang="en-US" sz="2200" b="1" dirty="0">
                <a:latin typeface="Courier New" panose="02070309020205020404" pitchFamily="49" charset="0"/>
              </a:rPr>
              <a:t>char filename[50];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 *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the_file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200" b="1" dirty="0">
              <a:latin typeface="Courier New" panose="02070309020205020404" pitchFamily="49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200" b="1" dirty="0">
                <a:latin typeface="Courier New" panose="02070309020205020404" pitchFamily="49" charset="0"/>
              </a:rPr>
              <a:t>	</a:t>
            </a:r>
            <a:r>
              <a:rPr lang="en-US" sz="2200" b="1" dirty="0" err="1">
                <a:latin typeface="Courier New" panose="02070309020205020404" pitchFamily="49" charset="0"/>
              </a:rPr>
              <a:t>printf</a:t>
            </a:r>
            <a:r>
              <a:rPr lang="en-US" sz="2200" b="1" dirty="0">
                <a:latin typeface="Courier New" panose="02070309020205020404" pitchFamily="49" charset="0"/>
              </a:rPr>
              <a:t>("Enter file name: ");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200" b="1" dirty="0">
                <a:latin typeface="Courier New" panose="02070309020205020404" pitchFamily="49" charset="0"/>
              </a:rPr>
              <a:t>	gets(filename);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sz="2200" b="1" dirty="0">
              <a:latin typeface="Courier New" panose="02070309020205020404" pitchFamily="49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200" b="1" dirty="0">
                <a:latin typeface="Courier New" panose="02070309020205020404" pitchFamily="49" charset="0"/>
              </a:rPr>
              <a:t>	</a:t>
            </a:r>
            <a:r>
              <a:rPr lang="en-US" sz="2200" b="1" dirty="0" err="1">
                <a:latin typeface="Courier New" panose="02070309020205020404" pitchFamily="49" charset="0"/>
              </a:rPr>
              <a:t>the_file</a:t>
            </a:r>
            <a:r>
              <a:rPr lang="en-US" sz="2200" b="1" dirty="0">
                <a:latin typeface="Courier New" panose="02070309020205020404" pitchFamily="49" charset="0"/>
              </a:rPr>
              <a:t> = </a:t>
            </a:r>
            <a:r>
              <a:rPr lang="en-US" sz="2200" b="1" dirty="0" err="1">
                <a:latin typeface="Courier New" panose="02070309020205020404" pitchFamily="49" charset="0"/>
              </a:rPr>
              <a:t>fopen</a:t>
            </a:r>
            <a:r>
              <a:rPr lang="en-US" sz="2200" b="1" dirty="0">
                <a:latin typeface="Courier New" panose="02070309020205020404" pitchFamily="49" charset="0"/>
              </a:rPr>
              <a:t>(</a:t>
            </a:r>
            <a:r>
              <a:rPr lang="en-US" sz="2200" b="1" dirty="0" err="1">
                <a:latin typeface="Courier New" panose="02070309020205020404" pitchFamily="49" charset="0"/>
              </a:rPr>
              <a:t>filename,"r</a:t>
            </a:r>
            <a:r>
              <a:rPr lang="en-US" sz="2200" b="1" dirty="0">
                <a:latin typeface="Courier New" panose="02070309020205020404" pitchFamily="49" charset="0"/>
              </a:rPr>
              <a:t>");</a:t>
            </a:r>
          </a:p>
          <a:p>
            <a:pPr eaLnBrk="1" hangingPunct="1">
              <a:lnSpc>
                <a:spcPct val="30000"/>
              </a:lnSpc>
              <a:buFont typeface="Wingdings" panose="05000000000000000000" pitchFamily="2" charset="2"/>
              <a:buNone/>
            </a:pPr>
            <a:endParaRPr lang="en-US" sz="2400" b="1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sz="2400" dirty="0"/>
              <a:t>The users must enter the </a:t>
            </a:r>
            <a:r>
              <a:rPr lang="en-US" sz="2400" dirty="0">
                <a:solidFill>
                  <a:srgbClr val="FF0000"/>
                </a:solidFill>
              </a:rPr>
              <a:t>full path of the file, including the extension </a:t>
            </a:r>
            <a:r>
              <a:rPr lang="en-US" sz="2400" dirty="0"/>
              <a:t>(.txt, .doc </a:t>
            </a:r>
            <a:r>
              <a:rPr lang="en-US" sz="2400" dirty="0" err="1"/>
              <a:t>etc</a:t>
            </a:r>
            <a:r>
              <a:rPr lang="en-US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904398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/>
              <a:t>File operation: failed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4000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 returns a NULL value, it means that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 has failed.</a:t>
            </a:r>
          </a:p>
          <a:p>
            <a:pPr eaLnBrk="1" hangingPunct="1"/>
            <a:r>
              <a:rPr lang="en-US" sz="2400" dirty="0"/>
              <a:t>This is due to any of the following reasons:</a:t>
            </a:r>
          </a:p>
          <a:p>
            <a:pPr lvl="2" eaLnBrk="1" hangingPunct="1"/>
            <a:r>
              <a:rPr lang="en-US" sz="2000" dirty="0"/>
              <a:t>Opening a </a:t>
            </a:r>
            <a:r>
              <a:rPr lang="en-US" sz="2000" dirty="0">
                <a:solidFill>
                  <a:srgbClr val="FF0000"/>
                </a:solidFill>
              </a:rPr>
              <a:t>non-existing</a:t>
            </a:r>
            <a:r>
              <a:rPr lang="en-US" sz="2000" dirty="0"/>
              <a:t> file for reading</a:t>
            </a:r>
          </a:p>
          <a:p>
            <a:pPr lvl="2" eaLnBrk="1" hangingPunct="1"/>
            <a:r>
              <a:rPr lang="en-US" sz="2000" dirty="0"/>
              <a:t>Opening a file for reading or writing without having </a:t>
            </a:r>
            <a:r>
              <a:rPr lang="en-US" sz="2000" dirty="0">
                <a:solidFill>
                  <a:srgbClr val="FF0000"/>
                </a:solidFill>
              </a:rPr>
              <a:t>granted</a:t>
            </a:r>
            <a:r>
              <a:rPr lang="en-US" sz="2000" dirty="0"/>
              <a:t> the appropriate access to the file by the operating system.</a:t>
            </a:r>
          </a:p>
          <a:p>
            <a:pPr lvl="2" eaLnBrk="1" hangingPunct="1"/>
            <a:r>
              <a:rPr lang="en-US" sz="2000" dirty="0"/>
              <a:t>Opening a file for writing when </a:t>
            </a:r>
            <a:r>
              <a:rPr lang="en-US" sz="2000" dirty="0">
                <a:solidFill>
                  <a:srgbClr val="FF0000"/>
                </a:solidFill>
              </a:rPr>
              <a:t>no disk space </a:t>
            </a:r>
            <a:r>
              <a:rPr lang="en-US" sz="2000" dirty="0"/>
              <a:t>is available.</a:t>
            </a:r>
          </a:p>
          <a:p>
            <a:pPr eaLnBrk="1" hangingPunct="1"/>
            <a:r>
              <a:rPr lang="en-US" sz="2400" dirty="0"/>
              <a:t>Therefore, in our program, we need to write statements that would handle this failure.</a:t>
            </a:r>
          </a:p>
        </p:txBody>
      </p:sp>
    </p:spTree>
    <p:extLst>
      <p:ext uri="{BB962C8B-B14F-4D97-AF65-F5344CB8AC3E}">
        <p14:creationId xmlns:p14="http://schemas.microsoft.com/office/powerpoint/2010/main" val="2149580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1468</TotalTime>
  <Words>1315</Words>
  <Application>Microsoft Office PowerPoint</Application>
  <PresentationFormat>On-screen Show (4:3)</PresentationFormat>
  <Paragraphs>159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Britannic Bold</vt:lpstr>
      <vt:lpstr>Calibri</vt:lpstr>
      <vt:lpstr>Calibri Light</vt:lpstr>
      <vt:lpstr>Courier New</vt:lpstr>
      <vt:lpstr>Impact</vt:lpstr>
      <vt:lpstr>Times New Roman</vt:lpstr>
      <vt:lpstr>Wingdings</vt:lpstr>
      <vt:lpstr>Office Theme</vt:lpstr>
      <vt:lpstr> File Processing</vt:lpstr>
      <vt:lpstr>Files and Streams</vt:lpstr>
      <vt:lpstr>Files and Streams</vt:lpstr>
      <vt:lpstr>Declaring a file</vt:lpstr>
      <vt:lpstr>File operation: fopen()</vt:lpstr>
      <vt:lpstr>File operation: fopen()</vt:lpstr>
      <vt:lpstr>File OpenMode:</vt:lpstr>
      <vt:lpstr>fopen()</vt:lpstr>
      <vt:lpstr>File operation: failed fopen()</vt:lpstr>
      <vt:lpstr>File operation: fclose()</vt:lpstr>
      <vt:lpstr>Example</vt:lpstr>
      <vt:lpstr>fscanf()</vt:lpstr>
      <vt:lpstr>fprintf()</vt:lpstr>
      <vt:lpstr>feof()</vt:lpstr>
      <vt:lpstr>fgets()</vt:lpstr>
      <vt:lpstr>fgets()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Shafin Rahman</cp:lastModifiedBy>
  <cp:revision>137</cp:revision>
  <dcterms:created xsi:type="dcterms:W3CDTF">2014-09-11T18:03:18Z</dcterms:created>
  <dcterms:modified xsi:type="dcterms:W3CDTF">2023-05-20T12:37:49Z</dcterms:modified>
</cp:coreProperties>
</file>