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601" r:id="rId3"/>
    <p:sldId id="604" r:id="rId4"/>
    <p:sldId id="602" r:id="rId5"/>
    <p:sldId id="603" r:id="rId6"/>
    <p:sldId id="277" r:id="rId7"/>
    <p:sldId id="278" r:id="rId8"/>
    <p:sldId id="519" r:id="rId9"/>
    <p:sldId id="598" r:id="rId10"/>
    <p:sldId id="599" r:id="rId11"/>
    <p:sldId id="60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43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9-</a:t>
            </a:r>
            <a:fld id="{EBEBC9C7-7699-4D75-A161-DF6B8C376B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25-May-23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Miscellaneous Topics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7"/>
            <a:ext cx="5890119" cy="832976"/>
          </a:xfrm>
        </p:spPr>
        <p:txBody>
          <a:bodyPr>
            <a:normAutofit/>
          </a:bodyPr>
          <a:lstStyle/>
          <a:p>
            <a:r>
              <a:rPr lang="en-US" dirty="0"/>
              <a:t>CSE115: Programming Language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F123-FBD6-3A42-28EF-E9FC73A5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Sort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77F8F-8F7C-9165-FB78-CA134C4D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023660"/>
            <a:ext cx="2702650" cy="3976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45842-E5CC-8846-E3DA-BE6BBF19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28" y="1138607"/>
            <a:ext cx="2687262" cy="2681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779281-F145-D980-3075-AB5A5B062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76" y="4556473"/>
            <a:ext cx="3504868" cy="213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C8CCA0-ECA8-4DA4-0F45-06E435F57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828" y="781378"/>
            <a:ext cx="2843397" cy="35197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DF0883-99C7-4780-8993-8F082E17D2DB}"/>
              </a:ext>
            </a:extLst>
          </p:cNvPr>
          <p:cNvSpPr txBox="1"/>
          <p:nvPr/>
        </p:nvSpPr>
        <p:spPr>
          <a:xfrm>
            <a:off x="401714" y="5337958"/>
            <a:ext cx="4603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bubbleSort</a:t>
            </a:r>
            <a:r>
              <a:rPr lang="en-US" dirty="0"/>
              <a:t>(array)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&lt;- 1 to indexOfLastUnsortedElement-1</a:t>
            </a:r>
          </a:p>
          <a:p>
            <a:r>
              <a:rPr lang="en-US" dirty="0"/>
              <a:t>    if </a:t>
            </a:r>
            <a:r>
              <a:rPr lang="en-US" dirty="0" err="1"/>
              <a:t>leftElement</a:t>
            </a:r>
            <a:r>
              <a:rPr lang="en-US" dirty="0"/>
              <a:t> &gt; </a:t>
            </a:r>
            <a:r>
              <a:rPr lang="en-US" dirty="0" err="1"/>
              <a:t>rightElement</a:t>
            </a:r>
            <a:endParaRPr lang="en-US" dirty="0"/>
          </a:p>
          <a:p>
            <a:r>
              <a:rPr lang="en-US" dirty="0"/>
              <a:t>      swap </a:t>
            </a:r>
            <a:r>
              <a:rPr lang="en-US" dirty="0" err="1"/>
              <a:t>leftElement</a:t>
            </a:r>
            <a:r>
              <a:rPr lang="en-US" dirty="0"/>
              <a:t> and </a:t>
            </a:r>
            <a:r>
              <a:rPr lang="en-US" dirty="0" err="1"/>
              <a:t>rightElement</a:t>
            </a:r>
            <a:endParaRPr lang="en-US" dirty="0"/>
          </a:p>
          <a:p>
            <a:r>
              <a:rPr lang="en-US" dirty="0"/>
              <a:t>end </a:t>
            </a:r>
            <a:r>
              <a:rPr lang="en-US" dirty="0" err="1"/>
              <a:t>bubbleSort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DA83-F9FF-E22A-B091-29C24A68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complexity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73E7-8A8B-18D2-6587-3017E92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5042517"/>
            <a:ext cx="8797925" cy="11344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Further reading:</a:t>
            </a:r>
          </a:p>
          <a:p>
            <a:r>
              <a:rPr lang="en-US" dirty="0"/>
              <a:t>https://www.simplilearn.com/tutorials/data-structure-tutorial/time-and-space-complexity</a:t>
            </a:r>
          </a:p>
        </p:txBody>
      </p:sp>
      <p:pic>
        <p:nvPicPr>
          <p:cNvPr id="1026" name="Picture 2" descr="Order of growth of algorithms specified in Big-O notation. Source: Big-O Cheat Sheet, 2016.">
            <a:extLst>
              <a:ext uri="{FF2B5EF4-FFF2-40B4-BE49-F238E27FC236}">
                <a16:creationId xmlns:a16="http://schemas.microsoft.com/office/drawing/2014/main" id="{0C19BDF2-C42D-7D28-1CFF-5F1108F8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619436"/>
            <a:ext cx="4855486" cy="32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Labs">
            <a:extLst>
              <a:ext uri="{FF2B5EF4-FFF2-40B4-BE49-F238E27FC236}">
                <a16:creationId xmlns:a16="http://schemas.microsoft.com/office/drawing/2014/main" id="{F8538BA1-8D13-8A48-B3BD-C0094433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336" y="1136342"/>
            <a:ext cx="4130418" cy="39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C4AD-6477-EAB8-CA3B-2CD24587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Enumeration (or </a:t>
            </a:r>
            <a:r>
              <a:rPr lang="en-US" dirty="0" err="1"/>
              <a:t>enum</a:t>
            </a:r>
            <a:r>
              <a:rPr lang="en-US" dirty="0"/>
              <a:t>)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308F-638E-763F-4B29-0BD7076C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4332304"/>
            <a:ext cx="8797925" cy="236377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euclid_circular_a"/>
              </a:rPr>
              <a:t>Enumeration or Enum is a special kind of data type defined by the user. </a:t>
            </a:r>
          </a:p>
          <a:p>
            <a:r>
              <a:rPr lang="en-US" sz="2400" dirty="0">
                <a:latin typeface="euclid_circular_a"/>
              </a:rPr>
              <a:t>It consists of constant integrals or integers that are given names by a user.</a:t>
            </a:r>
          </a:p>
          <a:p>
            <a:r>
              <a:rPr lang="en-US" sz="2400" dirty="0">
                <a:latin typeface="euclid_circular_a"/>
              </a:rPr>
              <a:t> The use of </a:t>
            </a:r>
            <a:r>
              <a:rPr lang="en-US" sz="2400" dirty="0" err="1">
                <a:latin typeface="euclid_circular_a"/>
              </a:rPr>
              <a:t>enum</a:t>
            </a:r>
            <a:r>
              <a:rPr lang="en-US" sz="2400" dirty="0">
                <a:latin typeface="euclid_circular_a"/>
              </a:rPr>
              <a:t> in C to name the integer values makes the entire program easy to learn, understand, and maintain by the same or even different programmer.</a:t>
            </a:r>
          </a:p>
          <a:p>
            <a:r>
              <a:rPr lang="en-US" sz="2400" dirty="0">
                <a:latin typeface="euclid_circular_a"/>
              </a:rPr>
              <a:t>We use </a:t>
            </a:r>
            <a:r>
              <a:rPr lang="en-US" sz="2400" dirty="0" err="1">
                <a:latin typeface="euclid_circular_a"/>
              </a:rPr>
              <a:t>enums</a:t>
            </a:r>
            <a:r>
              <a:rPr lang="en-US" sz="2400" dirty="0">
                <a:latin typeface="euclid_circular_a"/>
              </a:rPr>
              <a:t> for constants, i.e., when we want a variable to have only a specific set of values. For instance, for weekdays </a:t>
            </a:r>
            <a:r>
              <a:rPr lang="en-US" sz="2400" dirty="0" err="1">
                <a:latin typeface="euclid_circular_a"/>
              </a:rPr>
              <a:t>enum</a:t>
            </a:r>
            <a:r>
              <a:rPr lang="en-US" sz="2400" dirty="0">
                <a:latin typeface="euclid_circular_a"/>
              </a:rPr>
              <a:t>, there can be only seven values as there are only seven days in a week.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30FDB-93DE-DFED-2A86-302DD92A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73" y="838201"/>
            <a:ext cx="6251359" cy="33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A32C-DEF3-4AF1-A24E-2B5BFBF4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Macros in 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A85F-1EEB-49C1-82DB-1F60680F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in C programming is known as the piece of code defined with the help of the #define directive. </a:t>
            </a:r>
          </a:p>
          <a:p>
            <a:r>
              <a:rPr lang="en-US" dirty="0"/>
              <a:t>Macros in C are very useful at multiple places to replace the piece of code with a single value of the macro</a:t>
            </a:r>
          </a:p>
        </p:txBody>
      </p:sp>
    </p:spTree>
    <p:extLst>
      <p:ext uri="{BB962C8B-B14F-4D97-AF65-F5344CB8AC3E}">
        <p14:creationId xmlns:p14="http://schemas.microsoft.com/office/powerpoint/2010/main" val="22322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C578-0115-626C-F1B7-D4F305F9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#define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925544-DFA9-012D-C46F-AC9C6E472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9947"/>
              </p:ext>
            </p:extLst>
          </p:nvPr>
        </p:nvGraphicFramePr>
        <p:xfrm>
          <a:off x="201320" y="941925"/>
          <a:ext cx="4781812" cy="2331720"/>
        </p:xfrm>
        <a:graphic>
          <a:graphicData uri="http://schemas.openxmlformats.org/drawingml/2006/table">
            <a:tbl>
              <a:tblPr/>
              <a:tblGrid>
                <a:gridCol w="4781812">
                  <a:extLst>
                    <a:ext uri="{9D8B030D-6E8A-4147-A177-3AD203B41FA5}">
                      <a16:colId xmlns:a16="http://schemas.microsoft.com/office/drawing/2014/main" val="1101278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#define INCREMENT(x) ++x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char*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 = "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GeeksQuiz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";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int x = 10;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("%s  ", INCREMENT(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("%d", INCREMENT(x));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1400" b="1" dirty="0"/>
                        <a:t>Output: </a:t>
                      </a:r>
                      <a:r>
                        <a:rPr lang="en-US" sz="1400" b="1" dirty="0" err="1"/>
                        <a:t>eeksQuiz</a:t>
                      </a:r>
                      <a:r>
                        <a:rPr lang="en-US" sz="1400" b="1" dirty="0"/>
                        <a:t> 11</a:t>
                      </a:r>
                      <a:endParaRPr lang="en-US" sz="1250" b="1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54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3F0615-8056-FE56-0ADD-D43619D1E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68087"/>
              </p:ext>
            </p:extLst>
          </p:nvPr>
        </p:nvGraphicFramePr>
        <p:xfrm>
          <a:off x="3733292" y="1060542"/>
          <a:ext cx="5300091" cy="1927860"/>
        </p:xfrm>
        <a:graphic>
          <a:graphicData uri="http://schemas.openxmlformats.org/drawingml/2006/table">
            <a:tbl>
              <a:tblPr/>
              <a:tblGrid>
                <a:gridCol w="5300091">
                  <a:extLst>
                    <a:ext uri="{9D8B030D-6E8A-4147-A177-3AD203B41FA5}">
                      <a16:colId xmlns:a16="http://schemas.microsoft.com/office/drawing/2014/main" val="3571631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#define MULTIPLY(a, b) a* b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// The macro is expanded as 2 + 3 * 3 + 5, not as 5*8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("%d", MULTIPLY(2 + 3, 3 + 5));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   return 0;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250" b="1" i="0" dirty="0">
                          <a:effectLst/>
                          <a:latin typeface="Consolas" panose="020B0609020204030204" pitchFamily="49" charset="0"/>
                        </a:rPr>
                        <a:t>Output: 16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20130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233E6C7-26DB-7E22-F5F3-F665287D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060066"/>
            <a:ext cx="1905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829ED-3F8B-B888-FACE-9EBB1C8C9F7B}"/>
              </a:ext>
            </a:extLst>
          </p:cNvPr>
          <p:cNvSpPr txBox="1"/>
          <p:nvPr/>
        </p:nvSpPr>
        <p:spPr>
          <a:xfrm>
            <a:off x="3829050" y="3001244"/>
            <a:ext cx="5701699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250" dirty="0">
                <a:latin typeface="Consolas" panose="020B0609020204030204" pitchFamily="49" charset="0"/>
              </a:rPr>
              <a:t>#include &lt;</a:t>
            </a:r>
            <a:r>
              <a:rPr lang="en-US" sz="1250" dirty="0" err="1">
                <a:latin typeface="Consolas" panose="020B0609020204030204" pitchFamily="49" charset="0"/>
              </a:rPr>
              <a:t>stdio.h</a:t>
            </a:r>
            <a:r>
              <a:rPr lang="en-US" sz="1250" dirty="0"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// here, instead of writing a*a we write (a)*(b)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#define MULTIPLY(a, b) (a) * (b)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int main()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    // The macro is expanded as (2 + 3) * (3 + 5), as 5*8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printf</a:t>
            </a:r>
            <a:r>
              <a:rPr lang="en-US" sz="1250" dirty="0">
                <a:latin typeface="Consolas" panose="020B0609020204030204" pitchFamily="49" charset="0"/>
              </a:rPr>
              <a:t>("%d", MULTIPLY(2 + 3, 3 + 5));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    return 0;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}</a:t>
            </a:r>
          </a:p>
          <a:p>
            <a:pPr fontAlgn="base"/>
            <a:endParaRPr lang="en-US" sz="1250" dirty="0">
              <a:latin typeface="Consolas" panose="020B0609020204030204" pitchFamily="49" charset="0"/>
            </a:endParaRPr>
          </a:p>
          <a:p>
            <a:pPr fontAlgn="base"/>
            <a:r>
              <a:rPr lang="en-US" sz="1400" b="1" dirty="0"/>
              <a:t>Output: </a:t>
            </a:r>
            <a:r>
              <a:rPr lang="en-US" sz="1250" b="1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AE0DB1-96B1-5720-9E58-6877CE42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383"/>
            <a:ext cx="17634" cy="15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77B69-E36D-1303-2F08-949573EBE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67648"/>
              </p:ext>
            </p:extLst>
          </p:nvPr>
        </p:nvGraphicFramePr>
        <p:xfrm>
          <a:off x="155575" y="3495986"/>
          <a:ext cx="5300092" cy="1379220"/>
        </p:xfrm>
        <a:graphic>
          <a:graphicData uri="http://schemas.openxmlformats.org/drawingml/2006/table">
            <a:tbl>
              <a:tblPr/>
              <a:tblGrid>
                <a:gridCol w="5300092">
                  <a:extLst>
                    <a:ext uri="{9D8B030D-6E8A-4147-A177-3AD203B41FA5}">
                      <a16:colId xmlns:a16="http://schemas.microsoft.com/office/drawing/2014/main" val="3715476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#define merge(a, b) a##b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int main() { </a:t>
                      </a:r>
                    </a:p>
                    <a:p>
                      <a:pPr algn="l" rtl="0" fontAlgn="base"/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("%d ", merge(12, 34)); 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en-US" sz="1400" b="1" dirty="0"/>
                        <a:t>Output: 1234</a:t>
                      </a:r>
                      <a:endParaRPr lang="en-US" sz="1250" b="1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451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6A933E1-95ED-F8A4-DFF5-C544C353E90C}"/>
              </a:ext>
            </a:extLst>
          </p:cNvPr>
          <p:cNvSpPr txBox="1"/>
          <p:nvPr/>
        </p:nvSpPr>
        <p:spPr>
          <a:xfrm>
            <a:off x="91536" y="5324032"/>
            <a:ext cx="4891596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250" dirty="0">
                <a:latin typeface="Consolas" panose="020B0609020204030204" pitchFamily="49" charset="0"/>
              </a:rPr>
              <a:t>#include &lt;</a:t>
            </a:r>
            <a:r>
              <a:rPr lang="en-US" sz="1250" dirty="0" err="1">
                <a:latin typeface="Consolas" panose="020B0609020204030204" pitchFamily="49" charset="0"/>
              </a:rPr>
              <a:t>stdio.h</a:t>
            </a:r>
            <a:r>
              <a:rPr lang="en-US" sz="1250" dirty="0">
                <a:latin typeface="Consolas" panose="020B0609020204030204" pitchFamily="49" charset="0"/>
              </a:rPr>
              <a:t>&gt;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#define get(a) #a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int main()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    // </a:t>
            </a:r>
            <a:r>
              <a:rPr lang="en-US" sz="1250" dirty="0" err="1">
                <a:latin typeface="Consolas" panose="020B0609020204030204" pitchFamily="49" charset="0"/>
              </a:rPr>
              <a:t>GeeksQuiz</a:t>
            </a:r>
            <a:r>
              <a:rPr lang="en-US" sz="1250" dirty="0">
                <a:latin typeface="Consolas" panose="020B0609020204030204" pitchFamily="49" charset="0"/>
              </a:rPr>
              <a:t> is changed to "</a:t>
            </a:r>
            <a:r>
              <a:rPr lang="en-US" sz="1250" dirty="0" err="1">
                <a:latin typeface="Consolas" panose="020B0609020204030204" pitchFamily="49" charset="0"/>
              </a:rPr>
              <a:t>GeeksQuiz</a:t>
            </a:r>
            <a:r>
              <a:rPr lang="en-US" sz="1250" dirty="0">
                <a:latin typeface="Consolas" panose="020B0609020204030204" pitchFamily="49" charset="0"/>
              </a:rPr>
              <a:t>"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    </a:t>
            </a:r>
            <a:r>
              <a:rPr lang="en-US" sz="1250" dirty="0" err="1">
                <a:latin typeface="Consolas" panose="020B0609020204030204" pitchFamily="49" charset="0"/>
              </a:rPr>
              <a:t>printf</a:t>
            </a:r>
            <a:r>
              <a:rPr lang="en-US" sz="1250" dirty="0">
                <a:latin typeface="Consolas" panose="020B0609020204030204" pitchFamily="49" charset="0"/>
              </a:rPr>
              <a:t>("%s", get(</a:t>
            </a:r>
            <a:r>
              <a:rPr lang="en-US" sz="1250" dirty="0" err="1">
                <a:latin typeface="Consolas" panose="020B0609020204030204" pitchFamily="49" charset="0"/>
              </a:rPr>
              <a:t>GeeksQuiz</a:t>
            </a:r>
            <a:r>
              <a:rPr lang="en-US" sz="1250" dirty="0">
                <a:latin typeface="Consolas" panose="020B0609020204030204" pitchFamily="49" charset="0"/>
              </a:rPr>
              <a:t>));</a:t>
            </a:r>
          </a:p>
          <a:p>
            <a:pPr fontAlgn="base"/>
            <a:r>
              <a:rPr lang="en-US" sz="12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21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1F7CD1-04B9-36F9-C6E6-6294018B5DD1}"/>
              </a:ext>
            </a:extLst>
          </p:cNvPr>
          <p:cNvSpPr txBox="1"/>
          <p:nvPr/>
        </p:nvSpPr>
        <p:spPr>
          <a:xfrm>
            <a:off x="79898" y="133956"/>
            <a:ext cx="43500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#define PRINT(</a:t>
            </a:r>
            <a:r>
              <a:rPr lang="en-US" dirty="0" err="1"/>
              <a:t>i</a:t>
            </a:r>
            <a:r>
              <a:rPr lang="en-US" dirty="0"/>
              <a:t>, limit)                                    \</a:t>
            </a:r>
          </a:p>
          <a:p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 &lt; limit) {                                    \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GeeksQuiz</a:t>
            </a:r>
            <a:r>
              <a:rPr lang="en-US" dirty="0"/>
              <a:t> ");                              \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++;                                               \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 3);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 </a:t>
            </a:r>
            <a:r>
              <a:rPr lang="en-US" b="1" dirty="0" err="1"/>
              <a:t>GeeksQuiz</a:t>
            </a:r>
            <a:r>
              <a:rPr lang="en-US" b="1" dirty="0"/>
              <a:t> </a:t>
            </a:r>
            <a:r>
              <a:rPr lang="en-US" b="1" dirty="0" err="1"/>
              <a:t>GeeksQuiz</a:t>
            </a:r>
            <a:r>
              <a:rPr lang="en-US" b="1" dirty="0"/>
              <a:t> </a:t>
            </a:r>
            <a:r>
              <a:rPr lang="en-US" b="1" dirty="0" err="1"/>
              <a:t>GeeksQuiz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ECF3F-CC6A-20F5-CB27-20DCE1312543}"/>
              </a:ext>
            </a:extLst>
          </p:cNvPr>
          <p:cNvSpPr txBox="1"/>
          <p:nvPr/>
        </p:nvSpPr>
        <p:spPr>
          <a:xfrm>
            <a:off x="4807258" y="464221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#define square(x) x* x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Expanded as 36/6*6</a:t>
            </a:r>
          </a:p>
          <a:p>
            <a:r>
              <a:rPr lang="en-US" dirty="0"/>
              <a:t>    int x = 36 / square(6);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x); //36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3C58C-C424-6F4E-B7CF-EA813AF851A1}"/>
              </a:ext>
            </a:extLst>
          </p:cNvPr>
          <p:cNvSpPr txBox="1"/>
          <p:nvPr/>
        </p:nvSpPr>
        <p:spPr>
          <a:xfrm>
            <a:off x="4891596" y="3669060"/>
            <a:ext cx="46874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#define square(x) (x * x)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Expanded as 36/(6*6)</a:t>
            </a:r>
          </a:p>
          <a:p>
            <a:r>
              <a:rPr lang="en-US" dirty="0"/>
              <a:t>    int x = 36 / square(6);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x); // 1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9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B930-91A1-358F-C543-B6A83E31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C4B1-FD49-0BB9-BD8A-5E8532E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4856085"/>
            <a:ext cx="8797925" cy="18399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euclid_circular_a"/>
              </a:rPr>
              <a:t>Linear search in C to find whether a number is present in an array. </a:t>
            </a:r>
          </a:p>
          <a:p>
            <a:r>
              <a:rPr lang="en-US" dirty="0">
                <a:latin typeface="euclid_circular_a"/>
              </a:rPr>
              <a:t>If it's present, then at what location it occurs. </a:t>
            </a:r>
          </a:p>
          <a:p>
            <a:r>
              <a:rPr lang="en-US" dirty="0">
                <a:latin typeface="euclid_circular_a"/>
              </a:rPr>
              <a:t>It is also known as a sequential search. </a:t>
            </a:r>
          </a:p>
          <a:p>
            <a:r>
              <a:rPr lang="en-US" dirty="0">
                <a:latin typeface="euclid_circular_a"/>
              </a:rPr>
              <a:t>It is straightforward and works as follows: we compare each element with the element to search until we find it or the list ends.</a:t>
            </a:r>
          </a:p>
        </p:txBody>
      </p:sp>
      <p:pic>
        <p:nvPicPr>
          <p:cNvPr id="1026" name="Picture 2" descr="Linear search">
            <a:extLst>
              <a:ext uri="{FF2B5EF4-FFF2-40B4-BE49-F238E27FC236}">
                <a16:creationId xmlns:a16="http://schemas.microsoft.com/office/drawing/2014/main" id="{03277B0B-B041-57F7-3F85-12EB7DC1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10" y="979133"/>
            <a:ext cx="7239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0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1307-524D-7448-F0BF-68743419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B754-CE09-2999-FCAE-A45A90D9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4554245"/>
            <a:ext cx="8797925" cy="16227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this approach, the element is always searched in the middle of a portion of an array.</a:t>
            </a:r>
          </a:p>
          <a:p>
            <a:endParaRPr 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B0DBB54E-8E42-0C81-88AD-3AE67413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40326"/>
              </p:ext>
            </p:extLst>
          </p:nvPr>
        </p:nvGraphicFramePr>
        <p:xfrm>
          <a:off x="2768354" y="1911257"/>
          <a:ext cx="4267200" cy="517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172271DE-896D-97B7-FF0E-6FD9A319D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19863"/>
              </p:ext>
            </p:extLst>
          </p:nvPr>
        </p:nvGraphicFramePr>
        <p:xfrm>
          <a:off x="2768354" y="2657382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43">
            <a:extLst>
              <a:ext uri="{FF2B5EF4-FFF2-40B4-BE49-F238E27FC236}">
                <a16:creationId xmlns:a16="http://schemas.microsoft.com/office/drawing/2014/main" id="{888D3817-78B9-29DD-8CE7-653AAC45B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72912"/>
              </p:ext>
            </p:extLst>
          </p:nvPr>
        </p:nvGraphicFramePr>
        <p:xfrm>
          <a:off x="2768354" y="3419382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3">
            <a:extLst>
              <a:ext uri="{FF2B5EF4-FFF2-40B4-BE49-F238E27FC236}">
                <a16:creationId xmlns:a16="http://schemas.microsoft.com/office/drawing/2014/main" id="{8090D8E4-0CEA-1BB4-8233-3A385B7F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54" y="1895382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" name="Rectangle 64">
            <a:extLst>
              <a:ext uri="{FF2B5EF4-FFF2-40B4-BE49-F238E27FC236}">
                <a16:creationId xmlns:a16="http://schemas.microsoft.com/office/drawing/2014/main" id="{461D689E-BE7E-C6F1-0F3C-381A1A1B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54" y="2657382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361AFBA-9FC4-12A1-F136-19C4BD40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54" y="3419382"/>
            <a:ext cx="533400" cy="5334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0" name="Text Box 68">
            <a:extLst>
              <a:ext uri="{FF2B5EF4-FFF2-40B4-BE49-F238E27FC236}">
                <a16:creationId xmlns:a16="http://schemas.microsoft.com/office/drawing/2014/main" id="{A0097593-3329-4679-A03F-C4321B784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954" y="1049245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Key</a:t>
            </a:r>
          </a:p>
        </p:txBody>
      </p:sp>
      <p:sp>
        <p:nvSpPr>
          <p:cNvPr id="11" name="Text Box 69">
            <a:extLst>
              <a:ext uri="{FF2B5EF4-FFF2-40B4-BE49-F238E27FC236}">
                <a16:creationId xmlns:a16="http://schemas.microsoft.com/office/drawing/2014/main" id="{7AFE699C-12F2-154D-AB98-A1EF6775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754" y="1049245"/>
            <a:ext cx="222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1778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6">
            <a:extLst>
              <a:ext uri="{FF2B5EF4-FFF2-40B4-BE49-F238E27FC236}">
                <a16:creationId xmlns:a16="http://schemas.microsoft.com/office/drawing/2014/main" id="{083A6D28-DEA6-4250-B5DB-563B07BC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2" name="Rectangle 8">
            <a:extLst>
              <a:ext uri="{FF2B5EF4-FFF2-40B4-BE49-F238E27FC236}">
                <a16:creationId xmlns:a16="http://schemas.microsoft.com/office/drawing/2014/main" id="{FBB5FCE0-2CCB-3240-6AFF-F4B2C7F7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390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3493" name="Object 7">
            <a:extLst>
              <a:ext uri="{FF2B5EF4-FFF2-40B4-BE49-F238E27FC236}">
                <a16:creationId xmlns:a16="http://schemas.microsoft.com/office/drawing/2014/main" id="{B907DD87-7C13-07B9-E601-C2520E789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57200" y="1143000"/>
          <a:ext cx="96012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77868" imgH="2078736" progId="Word.Picture.8">
                  <p:embed/>
                </p:oleObj>
              </mc:Choice>
              <mc:Fallback>
                <p:oleObj r:id="rId2" imgW="4277868" imgH="2078736" progId="Word.Picture.8">
                  <p:embed/>
                  <p:pic>
                    <p:nvPicPr>
                      <p:cNvPr id="63493" name="Object 7">
                        <a:extLst>
                          <a:ext uri="{FF2B5EF4-FFF2-40B4-BE49-F238E27FC236}">
                            <a16:creationId xmlns:a16="http://schemas.microsoft.com/office/drawing/2014/main" id="{B907DD87-7C13-07B9-E601-C2520E789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1143000"/>
                        <a:ext cx="9601200" cy="466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F4390D7-EC30-E95A-09CE-AE26725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9DF2178A-6A0A-D257-2113-E18A99847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Binary Search, cont.</a:t>
            </a:r>
            <a:endParaRPr lang="en-US" altLang="en-US" u="sng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CD594B9-0427-7A09-5804-E85C69EA8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FA2E2ED9-1F4F-9291-6761-51269469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390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060B2EC4-5850-D65D-D5D4-D047BAE20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457200" y="336550"/>
          <a:ext cx="9601200" cy="627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82440" imgH="2796540" progId="Word.Picture.8">
                  <p:embed/>
                </p:oleObj>
              </mc:Choice>
              <mc:Fallback>
                <p:oleObj name="Picture" r:id="rId3" imgW="4282440" imgH="2796540" progId="Word.Picture.8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060B2EC4-5850-D65D-D5D4-D047BAE20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336550"/>
                        <a:ext cx="9601200" cy="6275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808</Words>
  <Application>Microsoft Office PowerPoint</Application>
  <PresentationFormat>On-screen Show (4:3)</PresentationFormat>
  <Paragraphs>137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Book Antiqua</vt:lpstr>
      <vt:lpstr>Britannic Bold</vt:lpstr>
      <vt:lpstr>Calibri</vt:lpstr>
      <vt:lpstr>Calibri Light</vt:lpstr>
      <vt:lpstr>Consolas</vt:lpstr>
      <vt:lpstr>euclid_circular_a</vt:lpstr>
      <vt:lpstr>Impact</vt:lpstr>
      <vt:lpstr>Monotype Sorts</vt:lpstr>
      <vt:lpstr>Times New Roman</vt:lpstr>
      <vt:lpstr>urw-din</vt:lpstr>
      <vt:lpstr>Office Theme</vt:lpstr>
      <vt:lpstr>Microsoft Word Picture</vt:lpstr>
      <vt:lpstr>Picture</vt:lpstr>
      <vt:lpstr> Miscellaneous Topics</vt:lpstr>
      <vt:lpstr>Enumeration (or enum) in C</vt:lpstr>
      <vt:lpstr>Macros in C </vt:lpstr>
      <vt:lpstr>#define</vt:lpstr>
      <vt:lpstr>PowerPoint Presentation</vt:lpstr>
      <vt:lpstr>Linear search</vt:lpstr>
      <vt:lpstr>Binary Search</vt:lpstr>
      <vt:lpstr>PowerPoint Presentation</vt:lpstr>
      <vt:lpstr>Binary Search, cont.</vt:lpstr>
      <vt:lpstr>Bubble Sort </vt:lpstr>
      <vt:lpstr>Time complexity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Shafin Rahman</cp:lastModifiedBy>
  <cp:revision>154</cp:revision>
  <dcterms:created xsi:type="dcterms:W3CDTF">2014-09-11T18:03:18Z</dcterms:created>
  <dcterms:modified xsi:type="dcterms:W3CDTF">2023-05-25T15:11:59Z</dcterms:modified>
</cp:coreProperties>
</file>