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3T04:25:08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 10244 0,'-50'0'250,"50"25"-234,-25-25 0,-24 25-1,24-25 1,0 25-1,-24 0 1,24-25 15,0 0-31,25 24 16,-25-24 15,0 0 32,50 0 77,25 25-124,-1-25 0,1 25-1,0-25 1,-1 25-1,-24-25 1,-25 25-16,25-25 16,0 0 62,-1 0-31,-24 24-32</inkml:trace>
  <inkml:trace contextRef="#ctx0" brushRef="#br0" timeOffset="1133.31">2059 10492 0,'25'25'140,"0"0"-140,49-25 16,-24 0 0,-25 25-16,-1 0 15,26-25 1,-25 0-1,0 0-15,-1 24 63,1 1-47,0-25-1,-25 25 16,25-25-15</inkml:trace>
  <inkml:trace contextRef="#ctx0" brushRef="#br0" timeOffset="18973.48">2233 12278 0,'25'0'125,"-1"0"-109,1 0-1,0 0 1,25 0 0,-26 0 15,1 25-15,0-25-1,0 0 1,0 0 15,-25 25 32,0 0 15,0 0-63,0-1 1,-75 51 0,26-50-1,24-1 1,0 1-1,25 0-15,-25-25 16,0 25 0,25 0-1,-24-25 1,24 24 46</inkml:trace>
  <inkml:trace contextRef="#ctx0" brushRef="#br0" timeOffset="20060.98">2382 12675 0,'0'-25'78,"0"1"-47,49-1-15,-24-25 0,25 25-1,-26 1-15,1-26 16,0 50 0,0-25-16,-25 0 31,25 25 47,-1 0-47,-24-24-15</inkml:trace>
  <inkml:trace contextRef="#ctx0" brushRef="#br0" timeOffset="42794.37">2134 14461 0,'124'0'156,"-50"0"-140,0 0-16,-24 0 15,0 0 1,-26 0 0,1 0-1</inkml:trace>
  <inkml:trace contextRef="#ctx0" brushRef="#br0" timeOffset="43836.55">2109 14635 0,'25'0'47,"-1"0"-31,26 0-16,-25 0 15,24 0 1,26 0 0,-26 0-1,1 0 1,-25 0-1,0 0 1,-1 0 0</inkml:trace>
  <inkml:trace contextRef="#ctx0" brushRef="#br0" timeOffset="44840.55">2481 14238 0,'0'0'0,"-25"0"125,25 25-125,-74 124 15,24-50 1,25-25 0,0 1-1,1-26-15,-1 1 16,0-1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3T04:27:09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18728 1612 0,'0'25'187,"0"0"-171,0 0-16,-25 24 15,-25 26 1,26-50 0,-26 24-16,0 26 15,26-51 1,-1 1-1,0 0 1,25-75 156,0 26-141,0-26-31,0 0 16,0 26-1,0-1 1,0 0 0,0-25-1,0 26 17,-25-1-17,25 0 16,-25 25 16,1 0 0,-1 0-31,0 0 15,0 0-15,0 0 31,25 25 171,50-25-202,-25 49 0,99 1-16,-50-25 15,-49 0 1,0-1-1,24 1 1,-24 0 0,0-25-1,0 25 1,0-25-16,-1 25 31,1-1 0,-25 1-15,25-25 0,0 25-1</inkml:trace>
  <inkml:trace contextRef="#ctx0" brushRef="#br0" timeOffset="1958.01">12179 10269 0,'75'0'203,"-26"0"-188,1 0 1,0 0 0,24 0-16,-24 0 15,-1-25 1,-24 25-16,25 0 16,-25 0-1,-1 0 1,1 0-1,0 0-15,0 0 16,0 0 0,-1 0-1,1 0 1,0 0 0,25 0-16,-26 0 15,1 0 1,0 0 31,0 0-16,-25-24 47</inkml:trace>
  <inkml:trace contextRef="#ctx0" brushRef="#br0" timeOffset="5353.42">20191 1712 0,'0'-25'62,"0"50"126,0-1-188,0 1 15,0 25 1,0 24 0,25-24-1,-25 24 1,0 75-1,0-75 1,0-24 0,0 24-1,0 1-15,0-50 16,0-1 15,0 1-15</inkml:trace>
  <inkml:trace contextRef="#ctx0" brushRef="#br0" timeOffset="8180.55">15652 10443 0,'25'0'250,"0"0"-250,0 0 15,-1 0 1,1 0-1,0 0 1,0 0-16,0 0 31,24 0-31,-24 0 32,25 0-17,-26 0 1,1 0-1,0 0 1,0 0 0,0 0-16,-1 0 15,1 0 1,0 0 15,0 0-15,0 0-1,-1 0 17,1 0-1,0 0 47,0 0-31</inkml:trace>
  <inkml:trace contextRef="#ctx0" brushRef="#br0" timeOffset="12813.349">18157 10344 0,'25'0'938,"0"0"-923,0 0 17,0 0-17,49 0 1,-49 0-16,0 0 16,-1 0-1,26 0 1,24 0 15,-49 0-15,25 0-1,-25 0 1,24 0 0,-24 0-16,0 0 15,0 0 1,-1 0-1,1 0 1,0 0 0,0 0-1,25 0 1,-1 0 0,-24 0-1,0 0 1,49 0-1,-24 0 1,-25 0 0,-1 0-16,1 0 15,25 0 1,24 0 0,-49 0-1,25 0 1,-26 0-1,51 0 1,-50 0 0,99 0-1,-100 0-15,26 0 16,0 0 0,-1 0-1,-24 0-15,0 0 16,25 0-1,-26 0 1,26 0 15,-25 0-31,0 0 16,-1 0 0,1 0-1,0 0 1,0 0-1,24 0 32</inkml:trace>
  <inkml:trace contextRef="#ctx0" brushRef="#br0" timeOffset="17464.34">22548 2356 0,'0'-24'172,"0"-1"-141,0 0-15,0 0 0,0 0 15,0 1 0,0-1 0,0 0-15,0 0 46,25 25-46,-1 0 47,1 0-32,0 0-16,0 0 1,0 0 47,-25 25-1,24 25-46,-24-26-1,0 1 32,0 0-16,25-25 1,0 0-17,-25 25 17,25-25-32,0 0 46,-25 25-30,24-25 0,1 0-1,0 0 17,0 0-1,0-25-16,-25 0 1,24 25-16,-24-25 31,25 25-15,-25-25 0,0 1 30,0-1-14,25 25-17</inkml:trace>
  <inkml:trace contextRef="#ctx0" brushRef="#br0" timeOffset="31364.55">12229 10443 0,'0'-25'172,"25"25"-94,0 0-62,-1 0-1,1 0-15,25-25 16,-1 25-1,1 0 1,0 0-16,-25 0 16,-1 0-1,26 0 1,-25 0 0,0 0 15,-1 0 16,1 0-32,0 0 1,0 0 15,0 0-15,-1 0-1,1 0-15,0 0 32,0 0-17,0 0 1,-1 0 15,-24 25-15,25-25-1,0 0 1,0 0 15,24 0 1,-24 25-1,0-25 16,0 0-16,0 0 0</inkml:trace>
  <inkml:trace contextRef="#ctx0" brushRef="#br0" timeOffset="48758.47">17537 1885 0,'0'25'156,"0"0"-140,0 0 15,0-1 16,25-24 172,0 0-204,0 0 1,-1 0 0,1 0-1,0 0-15,0 0 16,0 0 0,0 0 15,-25 25 78,0 0-78,0 0-15,-25 0 15,0-25-15,0 24-16,-25-24 16,26 25 15,-1-25-16,0 0 1</inkml:trace>
  <inkml:trace contextRef="#ctx0" brushRef="#br0" timeOffset="49556.59">17562 1935 0,'25'0'125,"49"-25"-110,-24 25 1,-25 0 15</inkml:trace>
  <inkml:trace contextRef="#ctx0" brushRef="#br0" timeOffset="51743.33">18877 1637 0,'0'-25'750,"25"0"-718,-1 1-17,1 24 1,25 0 15,-50-25-15,25 25-1,24 0 1,1 0 0,-25 0-1,-1 0 17,-24 25-1,0-1 0,0 26 0,0-25-15,0 0 0,0 0-1,0-1 1,-24 1-1,-1 0 1,0 0 0,0 0 15,25-1-15</inkml:trace>
  <inkml:trace contextRef="#ctx0" brushRef="#br0" timeOffset="53231.17">19026 1910 0,'24'0'125,"100"0"-109,-74-25-1,-25 25 1,0 0-16,-1 0 47,1 0 15,0 0-46,0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8T04:42:36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8210 0,'25'0'141,"0"0"-126,0 0 1,24 0-1,26 0 1,-1 0-16,0-24 16,50 24-1,0 0 1,1 0-16,23 0 16,1 0-1,-25 0 1,50 0-16,-100 0 15,1 0 1,-26 0 0,1 0-1,-25 0 1,49 0-16,1 0 16,-51 0-1,1 0 1,0 0-1,25 0 1,-26 0 0,1 0-1,0 0 1,0 0-16,0 0 31</inkml:trace>
  <inkml:trace contextRef="#ctx0" brushRef="#br0" timeOffset="7744.2">3101 3572 0,'25'0'47,"24"0"-16,26 0-15,148 49 0,-149-49-1,1 25 1,-26-25 0,-24 0-1,0 0-15,-174 25 188,100-25-173,-1 0-15,0 25 16,-24-25 0,24 0-1,1 0-15,-1 0 16,25 0-1,1 0 1,-1 0 62,-25-25-62,25 0-16,1 25 15,-1 0 1,0-25 0,0 25-1,25-24 220,50 24-220,49 0 1,-49 0 0,24 0-1,0 0 1,75 0-16,-74 0 15,-51 0 1,26 0 0,-25 0-1,0 0-15,-25 24 157,-25-24-142,0 0 1,-49 0-1,-1 0 1,26 0 0,-26 25-1,1-25-15,49 0 16,0 0 0,0 0-1,-24 0 32,24 0-31,-25 0-1,26 0 1,-26 0-16,25 0 31,0 0-15,0 50 156,25 0-172,-49 198 15,49-50 1,-25 100 0,-25 123-1,26 75 1,24-24-16,-25-125 15,25-25 1,-50-24 0,50 25-1,0-51-15,0-24 16,0 0 0,0-49-16,-25-25 15,25-26 1,-24 1-1,24-74 1,0-1-16,-25 0 16,25-49-1,-25-25 1,25 50 250,0-1-251,50-24 1,-50 25-1,24 0-15,1-26 16,-25 1 0,25 25-16,-25-25 31,25-25-15,-25 24-16,0 1 15,0 0 16,25-25 110,-1 0-94,26 0-31,0 0-16,-1 0 15,51 0 1,-1 0-1,74 0 1,-24 0 0,0 0-16,-25 25 15,-25-25 1,-24 0 0,-1 0-16,-24 0 15,-1 0 1,1 0-1,-25 0-15,24 0 16,-24 0 15,0 0 282</inkml:trace>
  <inkml:trace contextRef="#ctx0" brushRef="#br0" timeOffset="11754.59">12899 2729 0,'-25'49'156,"0"-24"-141,0 0 1,1 24 0,-1 1-1,0-50 1,0 25 0,25 0-16,-25-1 15,1-24 1,-1 0-1,25 25 1,-50 0-16,25-25 31,1 0 1,-1 25-1,0-25-16,0 0 17,0 0-17,25-25 110,0 0-78,25 25 16,0 0-48,0 0 1,0 0 0,-1 0 46,1 25-31,0 0 1,-25 0-32,0 24 31,0-24-16,0 0-15,0 24 16,25-49 0,-25 25-1,0 0 1,0 0 0,0 0-1,0-1 1,0 26-1,0-25 1,0 0 0,0-1-1,25 1 17,-25 0-1,24-25-31,-24 25 47,25-25-32,-25 25 1,25-25 0,25 0 15,-26 0-16,1 0 17,0 0-17,0 0-15</inkml:trace>
  <inkml:trace contextRef="#ctx0" brushRef="#br0" timeOffset="14586.46">794 9649 0,'25'0'94,"0"0"-78,0 50-1,-1-26 1,-24 51-1,25-1-15,0 25 16,-25-24 0,25-25-1,0-1 1,-25 1 0,49-50-1,-49 25 1,25-25-1,0 0 17,0 0-1,-1 0-31,1 0 31,0-25 0,-25-25-15,25 25 0,-25 1-1,0-1-15,0 0 63,0 0 15,-25 25-31,0 0-32,0 0 1,1 25 15,-1-25-15,25 25 0,-25-25-16,25 49 15,-50 1 16,50-25-15,0 24 0,0-24 15,0 0-15,0 0 15,0 0-16,0-1 1,-24 26 0,-1 0-1,-25-26 1,25 26 0,-24-50-1,-1 25 1,0-25-1,1 25-15,24-25 16,-49 0 0,49 0 31</inkml:trace>
  <inkml:trace contextRef="#ctx0" brushRef="#br0" timeOffset="21158.1">4614 9947 0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8T04:35:37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12849 0,'-24'0'16,"48"0"187,1 0-172,25 0-31,24 0 16,1 0-1,98 0 1,-123 0 0,24 0-1,1 0 1,-26 0-16,26 0 15,-26 0 1,26 0 0,-26 0-1,26 0 1,-1 0 0,-24 0-1,74 0-15,-99 0 16,24 0-1,-24 0 1,25 25 0,-26-25-16,1 0 15,0 0 17,-75 0 249,26 0-250,-1 0-15,0 0 46,0 0-15,0 24-16,1-24-15,-1 0 0,0 0-1,-25 0 1,1 0-1,-26 0 1,26 0 0,-26 0-16,26 0 15,-1 0 1,1 0 0,-1 0-1,0 0 1,1 0-1,-50 25 1,74-25 0,0 0-16,0 0 15,0 0 32,0 0-31,1 0-16,-26 0 31,25 0-15,0 0-16,-24 0 15,-1 0 1,25 0 0,1 0-1,-1 0-15,-25 0 16,25 0 93,50 0 141,0 0-234,25 0-1,-1 0 1,26 0-16,-1 0 16,0 0-1,51 0 1,-26 0 0,-25 0-1,-24 0-15,-1 0 16,1 0-1,49 0 1,-74 0 0,0 0-1,0 0 17,-1 0-17,1 0 32,0 0-16,0 0 1,0 0 30,-1 0-46,51 0-1,-50 0 1,-1 0 15</inkml:trace>
  <inkml:trace contextRef="#ctx0" brushRef="#br0" timeOffset="2666.75">4589 11212 0,'25'0'172,"0"0"-141,24 0-15,51 25-1,-76-25-15,26 24 16,0-24 0,24 0-1,1 0 1,-26 0 0,50 0-16,-24 0 15,-1 25 1,-24-25-1,24 0-15,1 0 16,24 0 0,-50 0-1,26 0 1,-1 0 0,-24 0-16,24 0 15,100 0 1,-75 0-1,-24 0 1,-1 0 0,0 0-1,26-25 1,-26 25-16,-24 0 16,-1-24-1,26 24 1,24 0-16,-25 0 15,25-25 1,-49 25 0,74 0-1,-74 0 1,-1 0 0,26 0-1,-1 0 1,25-25-16,-24 25 15,-26 0 1,26 0 0,-26 0-16,1 0 15,0 0 1,-26 0 0,51 0-1,-50 0 1,-1 0 31,1 0-16,0 0-15,25-25 15</inkml:trace>
  <inkml:trace contextRef="#ctx0" brushRef="#br0" timeOffset="4797.22">2183 7863 0</inkml:trace>
  <inkml:trace contextRef="#ctx0" brushRef="#br0" timeOffset="6216.52">2282 8210 0,'50'0'78,"-25"0"-63,0 0-15,-1 0 16,26-24 0,0 24-1,24 0 1,0 0-16,1 0 15,-1 0 1,1 0 0,49 0-1,0 0 1,0 0-16,248-25 16,-248 25-1,0 0 1,0 0-1,25 0 1,-25-25-16,0 25 16,-25-25-1,25 25 1,-50 0 0,26-25-16,-26 25 15,0 0 1,26 0-1,-1 0-15,-25 0 16,1 0 0,24 0-16,0 0 15,-49 0 1,24-24 0,-24 24-1,-1 0 1,26-25-16,-1 25 15,1 0 1,-26 0 0,1 0-1,-25 0 17,-1 0-17</inkml:trace>
  <inkml:trace contextRef="#ctx0" brushRef="#br0" timeOffset="19136.58">4614 12973 0,'0'0'0,"25"-25"110,24 25-110,299 0 15,-175 0 1,1 0 0,-25 0-1,-25 0 1,-50 0-1,-49 25 1,0-25 0</inkml:trace>
  <inkml:trace contextRef="#ctx0" brushRef="#br0" timeOffset="22829.86">4540 11162 0,'49'0'140,"50"0"-124,-74 0 0,25 0-1,-25 0 1,24 25-1,75-25-15,-74 0 16,0 0 0,-26 0-1,26 0 1,0 0 0,-1 0-1,1 0-15,-25 0 16,24 0-1,26 0 1,-26 0 0,50 0-1,-74 0-15,25 0 16,-25 0 0,24 0-1,-24 0-15,0 0 16,0 0-1,49 0 1,-24 0 0,-26 0-1,26 0-15,-25 0 16,49 0 0,-24 0-1,0 0 16,-1 0-31,-24 0 16,0 0 0,0 0-1,24 0-15,-24 0 16,0 0 0,0 0-1,49 0-15,-49 0 16,24 0-1,-24 0-15,50 0 16,-26 25 0,1-25-1,24 0 1,-24 25-16,24-25 16,1 0-1,-1 24 1,1 1-16,-26-25 15,26 25 1,24-25 0,-25 0-1,1 25-15,-1-25 16,-24 0 0,-1 25-1,1-25-15,-25 0 16,-1 0 15,1 0 47,-25 24-47,25-24 188,0 0-203</inkml:trace>
  <inkml:trace contextRef="#ctx0" brushRef="#br0" timeOffset="24859.04">6152 11261 0,'50'0'47,"49"0"-47,0 0 15,0 0 1,25 0-1,25 0 1,-25 0 0,50 0-1,322-24 1,-323 24-16,1 0 16,-75 0-1,0 0 1,-24 0-1,-25 0 1,-1 0-16,1 0 16,-25 0 15,-1 0 47,1 0-62,0 0-1,0 0 17,-25-25 374</inkml:trace>
  <inkml:trace contextRef="#ctx0" brushRef="#br0" timeOffset="26314.09">4465 12923 0,'50'0'172,"-1"0"-156,75-25 0,50 1-1,25 24 1,-26 0-1,-49 0-15,-49 0 16,-26 0 0</inkml:trace>
  <inkml:trace contextRef="#ctx0" brushRef="#br0" timeOffset="38418.51">4540 9029 0,'-25'25'125,"-25"99"-109,25-75-1,-24 1 1,24 0 0,0-1-16,0-24 15,25 0 1,-24-25 0,24 25-16,-25-1 15,0 1 1,0-25-1,0 25 1,1 0 15,-1-25-15,0-25 78,25 0 46,25 0-124,0 25 0,-1 0-1,1 0 16,0 0-15,0 0 47,0 50 30,-25-25-77,0 0 0,0-1-1,0 1 1,0 0-1,0 0 1,24-25-16,-24 25 16,25-25 15,-25 24-15,0 1-1,25-25 1,-25 25-1,25-25 1,24 0 15,-24 0-15,0 0 0,0 0-1,0 0 1,-1 0 15</inkml:trace>
  <inkml:trace contextRef="#ctx0" brushRef="#br0" timeOffset="41400.44">1712 14287 0,'0'-24'16,"25"24"77,-1 0-93,1 0 16,0 0 15,0 0 1,0 0-17,-25 24 1,25 1-16,-25 0 15,24 0 1,-24 0 0,25-25-1,-25 25-15,0-1 16,25-24 0,-25 25-1,0 0 16,25-25-15,0 0 0,-1 0 15,1 0 0,25 0 0,-25 0-15,-25-25 0,24 0-1,-24 1 1,0-1 0,-49 50 952,49 24-952,-50-49 0,50 50-1,-25-1 1,-24 75-1,24-74 1,25 0 0,-25-26-1,25 1 1,-25 25 15,25-25-31,0 24 16,0-24-1,0 25 1,-24-26-16,24 1 47,-50 25-31,25-25 15,0-1-16,0-24 1</inkml:trace>
  <inkml:trace contextRef="#ctx0" brushRef="#br0" timeOffset="49197.35">11311 13841 0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8T04:44:12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12874 18008 0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None/>
            </a:pPr>
            <a:endParaRPr lang="en-SG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EFBF70-F319-4F4C-92F1-E5A9A1C35B9E}" type="slidenum">
              <a:rPr lang="en-GB" sz="1300"/>
              <a:pPr>
                <a:spcBef>
                  <a:spcPct val="0"/>
                </a:spcBef>
              </a:pPr>
              <a:t>11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402484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6E2099-2B4F-4EFC-BE07-008350B841CF}" type="slidenum">
              <a:rPr lang="en-GB" sz="1300"/>
              <a:pPr>
                <a:spcBef>
                  <a:spcPct val="0"/>
                </a:spcBef>
              </a:pPr>
              <a:t>13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329060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" panose="020F0502020204030204" pitchFamily="34" charset="0"/>
              <a:buNone/>
            </a:pPr>
            <a:endParaRPr lang="en-SG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DD7384-34E3-41DD-BD93-6D2FE8CF03CC}" type="slidenum">
              <a:rPr lang="en-GB" sz="1300"/>
              <a:pPr>
                <a:spcBef>
                  <a:spcPct val="0"/>
                </a:spcBef>
              </a:pPr>
              <a:t>14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115849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" panose="020F0502020204030204" pitchFamily="34" charset="0"/>
              <a:buNone/>
            </a:pPr>
            <a:endParaRPr lang="en-SG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BF0DA5-2395-4D7F-B8E1-C02954C78486}" type="slidenum">
              <a:rPr lang="en-GB" sz="1300"/>
              <a:pPr>
                <a:spcBef>
                  <a:spcPct val="0"/>
                </a:spcBef>
              </a:pPr>
              <a:t>15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229401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/>
              <a:t>rue</a:t>
            </a:r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D4CB8B-90AA-4155-AA6D-80CE4E0F4D31}" type="slidenum">
              <a:rPr lang="en-GB" sz="1300"/>
              <a:pPr>
                <a:spcBef>
                  <a:spcPct val="0"/>
                </a:spcBef>
              </a:pPr>
              <a:t>16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92816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" panose="020F0502020204030204" pitchFamily="34" charset="0"/>
              <a:buNone/>
            </a:pPr>
            <a:endParaRPr lang="en-SG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BBF307-6F45-4D2C-95DC-E6259A3BC6FC}" type="slidenum">
              <a:rPr lang="en-GB" sz="1300"/>
              <a:pPr>
                <a:spcBef>
                  <a:spcPct val="0"/>
                </a:spcBef>
              </a:pPr>
              <a:t>17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325225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" panose="020F0502020204030204" pitchFamily="34" charset="0"/>
              <a:buNone/>
            </a:pPr>
            <a:endParaRPr lang="en-SG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6E100A-CDF3-4382-A29A-E97FD0FD2159}" type="slidenum">
              <a:rPr lang="en-GB" sz="1300"/>
              <a:pPr>
                <a:spcBef>
                  <a:spcPct val="0"/>
                </a:spcBef>
              </a:pPr>
              <a:t>18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417884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7013" indent="-227013">
              <a:buFont typeface="Calibri" panose="020F0502020204030204" pitchFamily="34" charset="0"/>
              <a:buNone/>
            </a:pPr>
            <a:endParaRPr lang="en-SG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668B08-5447-4855-93E6-F73FB103D452}" type="slidenum">
              <a:rPr lang="en-GB" sz="1300"/>
              <a:pPr>
                <a:spcBef>
                  <a:spcPct val="0"/>
                </a:spcBef>
              </a:pPr>
              <a:t>19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225775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7013" indent="-227013">
              <a:buFont typeface="Calibri" panose="020F0502020204030204" pitchFamily="34" charset="0"/>
              <a:buNone/>
            </a:pPr>
            <a:endParaRPr lang="en-SG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/>
              <a:t>CS1010 Programming Methodology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520D2B-C7CF-4DA8-84AA-2C403D5B6F88}" type="slidenum">
              <a:rPr lang="en-GB" sz="1300"/>
              <a:pPr>
                <a:spcBef>
                  <a:spcPct val="0"/>
                </a:spcBef>
              </a:pPr>
              <a:t>20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137905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2023-02-02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Selection Structures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CSE115: Programming Language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55576" y="1477416"/>
            <a:ext cx="8797924" cy="17543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pop_today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pop_yesterday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growth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pop_today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pop_yesterday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growth_pct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100.0 * growth 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pop_yesterday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growth percentage is %.2f\n",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growth_pct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55574" y="3424426"/>
            <a:ext cx="8797925" cy="31700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MAX_SAFE_CTRI)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("Car #%d: safe\n",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safe = safe + 1;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printf("Car #%d: unsafe\n", auto_id);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unsafe = unsafe + 1;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Statements with Compound True or False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Straight Connector 31"/>
          <p:cNvCxnSpPr>
            <a:cxnSpLocks noChangeShapeType="1"/>
          </p:cNvCxnSpPr>
          <p:nvPr/>
        </p:nvCxnSpPr>
        <p:spPr bwMode="auto">
          <a:xfrm>
            <a:off x="5097463" y="1965326"/>
            <a:ext cx="0" cy="4789487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47674" y="1729324"/>
            <a:ext cx="2411413" cy="527050"/>
          </a:xfrm>
        </p:spPr>
        <p:txBody>
          <a:bodyPr/>
          <a:lstStyle/>
          <a:p>
            <a:r>
              <a:rPr lang="en-US" sz="2400" dirty="0"/>
              <a:t>Acceptable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650" y="2149475"/>
            <a:ext cx="1827213" cy="20002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4000" y="2130425"/>
            <a:ext cx="1938338" cy="2616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3900" y="4656138"/>
            <a:ext cx="1858963" cy="169386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412680" y="1701801"/>
            <a:ext cx="3024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/>
              <a:t>Not </a:t>
            </a:r>
            <a:r>
              <a:rPr lang="en-US" sz="2400" dirty="0"/>
              <a:t>acceptable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0075" y="2108200"/>
            <a:ext cx="2127250" cy="26162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0075" y="5072063"/>
            <a:ext cx="2127250" cy="132397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 }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tabLst>
                <a:tab pos="263525" algn="l"/>
                <a:tab pos="53657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statements; }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69113" y="3235325"/>
            <a:ext cx="1817687" cy="708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No indentation!</a:t>
            </a:r>
            <a:endParaRPr lang="en-SG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353586" y="5442071"/>
            <a:ext cx="160338" cy="331787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SG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345649" y="6005633"/>
            <a:ext cx="160337" cy="331788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SG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1075" y="5503863"/>
            <a:ext cx="2209800" cy="10763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Closing braces not aligned with if/else keyword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Indentation 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8ECB2-D7D3-3858-A208-B15648A620C5}"/>
              </a:ext>
            </a:extLst>
          </p:cNvPr>
          <p:cNvSpPr txBox="1"/>
          <p:nvPr/>
        </p:nvSpPr>
        <p:spPr>
          <a:xfrm>
            <a:off x="155575" y="588405"/>
            <a:ext cx="8797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In computer programming languages,</a:t>
            </a:r>
            <a:r>
              <a:rPr lang="en-US" b="1" i="1" dirty="0">
                <a:solidFill>
                  <a:srgbClr val="282829"/>
                </a:solidFill>
                <a:effectLst/>
                <a:latin typeface="-apple-system"/>
              </a:rPr>
              <a:t> indentation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 is used to format program source code to improve readability.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Not 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mandatory</a:t>
            </a:r>
            <a:r>
              <a:rPr lang="en-US" dirty="0">
                <a:solidFill>
                  <a:srgbClr val="282829"/>
                </a:solidFill>
                <a:latin typeface="-apple-system"/>
              </a:rPr>
              <a:t> in C/C++/Java, but mandatory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code block: select &gt; right click &gt;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7041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SG" sz="2400" dirty="0"/>
              <a:t>Boolean values: true / false.</a:t>
            </a:r>
          </a:p>
          <a:p>
            <a:r>
              <a:rPr lang="en-US" sz="2400" dirty="0"/>
              <a:t>Condition:</a:t>
            </a:r>
          </a:p>
          <a:p>
            <a:pPr lvl="1"/>
            <a:r>
              <a:rPr lang="en-US" sz="2200" dirty="0"/>
              <a:t>An </a:t>
            </a:r>
            <a:r>
              <a:rPr lang="en-US" sz="2200" dirty="0">
                <a:solidFill>
                  <a:srgbClr val="FF0000"/>
                </a:solidFill>
              </a:rPr>
              <a:t>expression</a:t>
            </a:r>
            <a:r>
              <a:rPr lang="en-US" sz="2200" dirty="0"/>
              <a:t> that evaluates to a </a:t>
            </a:r>
            <a:r>
              <a:rPr lang="en-US" sz="2200" dirty="0">
                <a:solidFill>
                  <a:srgbClr val="FF0000"/>
                </a:solidFill>
              </a:rPr>
              <a:t>Boolean</a:t>
            </a:r>
            <a:r>
              <a:rPr lang="en-US" sz="2200" dirty="0"/>
              <a:t> value (also called relational expression)</a:t>
            </a:r>
          </a:p>
          <a:p>
            <a:pPr lvl="1">
              <a:spcBef>
                <a:spcPts val="600"/>
              </a:spcBef>
            </a:pPr>
            <a:r>
              <a:rPr lang="en-SG" sz="2200" dirty="0"/>
              <a:t>It is composed of expressions combined with relational or </a:t>
            </a:r>
            <a:r>
              <a:rPr lang="en-US" sz="2000" dirty="0"/>
              <a:t>equality </a:t>
            </a:r>
            <a:r>
              <a:rPr lang="en-SG" sz="2200" dirty="0"/>
              <a:t>operators.</a:t>
            </a:r>
          </a:p>
          <a:p>
            <a:pPr lvl="1">
              <a:spcBef>
                <a:spcPct val="0"/>
              </a:spcBef>
            </a:pPr>
            <a:r>
              <a:rPr lang="en-US" sz="2100" dirty="0"/>
              <a:t>Examples: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 &lt;= 10 ), ( count &gt; max ), ( value != -9 )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SG" sz="2400" dirty="0"/>
              <a:t>There is </a:t>
            </a:r>
            <a:r>
              <a:rPr lang="en-SG" sz="2400" u="sng" dirty="0"/>
              <a:t>no</a:t>
            </a:r>
            <a:r>
              <a:rPr lang="en-SG" sz="2400" dirty="0"/>
              <a:t> </a:t>
            </a:r>
            <a:r>
              <a:rPr lang="en-SG" sz="2400" dirty="0" err="1"/>
              <a:t>boolean</a:t>
            </a:r>
            <a:r>
              <a:rPr lang="en-SG" sz="2400" dirty="0"/>
              <a:t> type in ANSI C. Instead, we use integers: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 to represent </a:t>
            </a:r>
            <a:r>
              <a:rPr lang="en-US" sz="2000" dirty="0">
                <a:solidFill>
                  <a:srgbClr val="C00000"/>
                </a:solidFill>
              </a:rPr>
              <a:t>false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Any other value </a:t>
            </a:r>
            <a:r>
              <a:rPr lang="en-US" sz="2000" dirty="0"/>
              <a:t>to represent </a:t>
            </a:r>
            <a:r>
              <a:rPr lang="en-US" sz="2000" dirty="0">
                <a:solidFill>
                  <a:srgbClr val="C00000"/>
                </a:solidFill>
              </a:rPr>
              <a:t>true </a:t>
            </a:r>
            <a:r>
              <a:rPr lang="en-US" sz="2000" dirty="0"/>
              <a:t>(1 is used as the representative value for true in output)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9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778000"/>
            <a:ext cx="8397875" cy="2168525"/>
          </a:xfrm>
        </p:spPr>
        <p:txBody>
          <a:bodyPr/>
          <a:lstStyle/>
          <a:p>
            <a:r>
              <a:rPr lang="en-US" sz="2400" dirty="0"/>
              <a:t>Relational and Equality Operators</a:t>
            </a:r>
          </a:p>
          <a:p>
            <a:pPr>
              <a:spcBef>
                <a:spcPct val="0"/>
              </a:spcBef>
            </a:pPr>
            <a:endParaRPr lang="en-SG" sz="2300" dirty="0"/>
          </a:p>
        </p:txBody>
      </p:sp>
      <p:graphicFrame>
        <p:nvGraphicFramePr>
          <p:cNvPr id="7" name="Group 44"/>
          <p:cNvGraphicFramePr>
            <a:graphicFrameLocks noGrp="1"/>
          </p:cNvGraphicFramePr>
          <p:nvPr>
            <p:ph sz="quarter" idx="4294967295"/>
          </p:nvPr>
        </p:nvGraphicFramePr>
        <p:xfrm>
          <a:off x="1066800" y="2529394"/>
          <a:ext cx="6850062" cy="2834262"/>
        </p:xfrm>
        <a:graphic>
          <a:graphicData uri="http://schemas.openxmlformats.org/drawingml/2006/table">
            <a:tbl>
              <a:tblPr/>
              <a:tblGrid>
                <a:gridCol w="1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Meaning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SG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equality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equality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32240" y="3687840"/>
              <a:ext cx="223560" cy="1643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880" y="3678480"/>
                <a:ext cx="24228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610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614488"/>
            <a:ext cx="8229600" cy="47799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/>
              <a:t>Example:</a:t>
            </a:r>
            <a:endParaRPr lang="en-SG" sz="2400"/>
          </a:p>
          <a:p>
            <a:pPr>
              <a:spcBef>
                <a:spcPts val="600"/>
              </a:spcBef>
            </a:pPr>
            <a:endParaRPr lang="en-SG" sz="1200"/>
          </a:p>
        </p:txBody>
      </p:sp>
      <p:sp>
        <p:nvSpPr>
          <p:cNvPr id="7" name="TextBox 6"/>
          <p:cNvSpPr txBox="1"/>
          <p:nvPr/>
        </p:nvSpPr>
        <p:spPr>
          <a:xfrm>
            <a:off x="1265238" y="2062163"/>
            <a:ext cx="6613525" cy="15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(2 &gt; 3);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 = (3 &gt; 2);</a:t>
            </a:r>
          </a:p>
          <a:p>
            <a:pPr eaLnBrk="1" hangingPunct="1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 b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1265238" y="4502150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 = 0; b = 1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Truth Values</a:t>
            </a:r>
          </a:p>
        </p:txBody>
      </p:sp>
    </p:spTree>
    <p:extLst>
      <p:ext uri="{BB962C8B-B14F-4D97-AF65-F5344CB8AC3E}">
        <p14:creationId xmlns:p14="http://schemas.microsoft.com/office/powerpoint/2010/main" val="251330256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405719"/>
            <a:ext cx="8229600" cy="50712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SG" sz="2400" dirty="0"/>
              <a:t>Be careful of the value returned/evaluated by a relational operation.</a:t>
            </a:r>
          </a:p>
          <a:p>
            <a:pPr>
              <a:spcBef>
                <a:spcPts val="600"/>
              </a:spcBef>
            </a:pPr>
            <a:r>
              <a:rPr lang="en-SG" sz="2400" dirty="0"/>
              <a:t>Since the values 0 and 1 are the returned values for false and true respectively, we can have codes like these:</a:t>
            </a:r>
          </a:p>
          <a:p>
            <a:pPr lvl="1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12 + (5 &gt;= 2);  			</a:t>
            </a:r>
            <a:r>
              <a:rPr lang="en-SG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13 assigned to a</a:t>
            </a:r>
          </a:p>
          <a:p>
            <a:pPr lvl="1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(4 &gt; 5) &lt; (3 &gt; 2) * 6; 		</a:t>
            </a:r>
            <a:r>
              <a:rPr lang="en-SG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assigned to b </a:t>
            </a:r>
          </a:p>
          <a:p>
            <a:pPr lvl="1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( (4 &gt; 5) &lt; (3 &gt; 2) ) * 6; 	</a:t>
            </a:r>
            <a:r>
              <a:rPr lang="en-SG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 assigned to c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You are certainly </a:t>
            </a:r>
            <a:r>
              <a:rPr lang="en-US" sz="2400" dirty="0">
                <a:solidFill>
                  <a:srgbClr val="FF0000"/>
                </a:solidFill>
              </a:rPr>
              <a:t>not encouraged </a:t>
            </a:r>
            <a:r>
              <a:rPr lang="en-US" sz="2400" dirty="0"/>
              <a:t>to write such convoluted codes!</a:t>
            </a:r>
            <a:endParaRPr lang="en-SG" sz="2000" dirty="0">
              <a:solidFill>
                <a:srgbClr val="0066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Truth Values</a:t>
            </a:r>
          </a:p>
        </p:txBody>
      </p:sp>
    </p:spTree>
    <p:extLst>
      <p:ext uri="{BB962C8B-B14F-4D97-AF65-F5344CB8AC3E}">
        <p14:creationId xmlns:p14="http://schemas.microsoft.com/office/powerpoint/2010/main" val="35247854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5275" y="941697"/>
            <a:ext cx="8425644" cy="346679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Complex conditions</a:t>
            </a:r>
            <a:r>
              <a:rPr lang="en-US" sz="2400" dirty="0"/>
              <a:t>: combine two or more </a:t>
            </a:r>
            <a:r>
              <a:rPr lang="en-US" sz="2400" dirty="0" err="1"/>
              <a:t>boolean</a:t>
            </a:r>
            <a:r>
              <a:rPr lang="en-US" sz="2400" dirty="0"/>
              <a:t> expressions.</a:t>
            </a:r>
          </a:p>
          <a:p>
            <a:r>
              <a:rPr lang="en-US" sz="2400" dirty="0"/>
              <a:t>Examples: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If temperature is greater than 40C </a:t>
            </a:r>
            <a:r>
              <a:rPr lang="en-US" sz="2000" dirty="0">
                <a:solidFill>
                  <a:srgbClr val="0000FF"/>
                </a:solidFill>
              </a:rPr>
              <a:t>or</a:t>
            </a:r>
            <a:r>
              <a:rPr lang="en-US" sz="2000" dirty="0"/>
              <a:t> blood pressure is greater than 200, go to A&amp;E immediately.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If all the three subject scores (English, </a:t>
            </a:r>
            <a:r>
              <a:rPr lang="en-US" sz="2000" dirty="0" err="1"/>
              <a:t>Maths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and</a:t>
            </a:r>
            <a:r>
              <a:rPr lang="en-US" sz="2000" dirty="0"/>
              <a:t> Science) are greater than 85 </a:t>
            </a:r>
            <a:r>
              <a:rPr lang="en-US" sz="2000" dirty="0">
                <a:solidFill>
                  <a:srgbClr val="0000FF"/>
                </a:solidFill>
              </a:rPr>
              <a:t>and</a:t>
            </a:r>
            <a:r>
              <a:rPr lang="en-US" sz="2000" dirty="0"/>
              <a:t> mother tongue score is at least 80, recommend taking Higher Mother Tongue.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Logical operators </a:t>
            </a:r>
            <a:r>
              <a:rPr lang="en-US" sz="2400" dirty="0"/>
              <a:t>are needed: </a:t>
            </a:r>
            <a:r>
              <a:rPr lang="en-US" sz="2400" dirty="0">
                <a:solidFill>
                  <a:srgbClr val="C00000"/>
                </a:solidFill>
              </a:rPr>
              <a:t>&amp;&amp;</a:t>
            </a:r>
            <a:r>
              <a:rPr lang="en-US" sz="2400" dirty="0"/>
              <a:t> (and), </a:t>
            </a:r>
            <a:r>
              <a:rPr lang="en-US" sz="2400" dirty="0">
                <a:solidFill>
                  <a:srgbClr val="C00000"/>
                </a:solidFill>
              </a:rPr>
              <a:t>||</a:t>
            </a:r>
            <a:r>
              <a:rPr lang="en-US" sz="2400" dirty="0"/>
              <a:t> (or), </a:t>
            </a:r>
            <a:r>
              <a:rPr lang="en-US" sz="2400" dirty="0">
                <a:solidFill>
                  <a:srgbClr val="C00000"/>
                </a:solidFill>
              </a:rPr>
              <a:t>!</a:t>
            </a:r>
            <a:r>
              <a:rPr lang="en-US" sz="2400" dirty="0"/>
              <a:t> (not).</a:t>
            </a:r>
          </a:p>
          <a:p>
            <a:pPr>
              <a:buFont typeface="Wingdings" panose="05000000000000000000" pitchFamily="2" charset="2"/>
              <a:buNone/>
            </a:pPr>
            <a:endParaRPr lang="en-SG" sz="3200" dirty="0"/>
          </a:p>
        </p:txBody>
      </p:sp>
      <p:graphicFrame>
        <p:nvGraphicFramePr>
          <p:cNvPr id="294956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07992714"/>
              </p:ext>
            </p:extLst>
          </p:nvPr>
        </p:nvGraphicFramePr>
        <p:xfrm>
          <a:off x="436728" y="4227511"/>
          <a:ext cx="8379727" cy="2214232"/>
        </p:xfrm>
        <a:graphic>
          <a:graphicData uri="http://schemas.openxmlformats.org/drawingml/2006/table">
            <a:tbl>
              <a:tblPr/>
              <a:tblGrid>
                <a:gridCol w="164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nonzero 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nonzero 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nonzero 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nonzero 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(false)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1(true)</a:t>
                      </a:r>
                      <a:endParaRPr kumimoji="0" lang="en-SG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Operators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384440" y="553680"/>
              <a:ext cx="3902760" cy="3206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5080" y="544320"/>
                <a:ext cx="3921480" cy="32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2801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47064"/>
              </p:ext>
            </p:extLst>
          </p:nvPr>
        </p:nvGraphicFramePr>
        <p:xfrm>
          <a:off x="1760561" y="1173709"/>
          <a:ext cx="5377217" cy="530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576">
                <a:tc>
                  <a:txBody>
                    <a:bodyPr/>
                    <a:lstStyle/>
                    <a:p>
                      <a:r>
                        <a:rPr lang="en-US" sz="3200" dirty="0"/>
                        <a:t>Operators</a:t>
                      </a:r>
                      <a:endParaRPr lang="en-SG" sz="32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  <a:r>
                        <a:rPr lang="en-US" sz="2800" baseline="0" dirty="0"/>
                        <a:t> calls</a:t>
                      </a:r>
                      <a:endParaRPr lang="en-SG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+ </a:t>
                      </a:r>
                      <a:r>
                        <a:rPr kumimoji="0" lang="en-US" sz="2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  </a:t>
                      </a:r>
                      <a:r>
                        <a:rPr kumimoji="0"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(unary operators)</a:t>
                      </a:r>
                      <a:endParaRPr lang="en-US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r>
                        <a:rPr lang="en-US" sz="2800" dirty="0"/>
                        <a:t>*,</a:t>
                      </a:r>
                      <a:r>
                        <a:rPr lang="en-US" sz="2800" baseline="0" dirty="0"/>
                        <a:t> /, %</a:t>
                      </a:r>
                      <a:endParaRPr lang="en-SG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r>
                        <a:rPr lang="en-US" sz="2800" dirty="0"/>
                        <a:t>+,</a:t>
                      </a:r>
                      <a:r>
                        <a:rPr lang="en-US" sz="2800" baseline="0" dirty="0"/>
                        <a:t> -</a:t>
                      </a:r>
                      <a:endParaRPr lang="en-SG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r>
                        <a:rPr lang="en-US" sz="2800" dirty="0"/>
                        <a:t>==, &gt;=, &lt;=, &gt;, &lt;,</a:t>
                      </a:r>
                      <a:r>
                        <a:rPr lang="en-US" sz="2800" baseline="0" dirty="0"/>
                        <a:t> !=</a:t>
                      </a:r>
                      <a:endParaRPr lang="en-SG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r>
                        <a:rPr lang="en-US" sz="2800" dirty="0"/>
                        <a:t>&amp;&amp;</a:t>
                      </a:r>
                      <a:endParaRPr lang="en-SG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r>
                        <a:rPr lang="en-US" sz="2800" dirty="0"/>
                        <a:t>||</a:t>
                      </a:r>
                      <a:endParaRPr lang="en-SG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=</a:t>
                      </a:r>
                      <a:endParaRPr lang="en-SG" sz="28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323413218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0060"/>
            <a:ext cx="8229600" cy="5213444"/>
          </a:xfrm>
        </p:spPr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1050" dirty="0"/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sz="2400" dirty="0"/>
              <a:t>The evaluation of a </a:t>
            </a:r>
            <a:r>
              <a:rPr lang="en-US" sz="2400" dirty="0" err="1"/>
              <a:t>boolean</a:t>
            </a:r>
            <a:r>
              <a:rPr lang="en-US" sz="2400" dirty="0"/>
              <a:t> expression proceeds according to the </a:t>
            </a:r>
            <a:r>
              <a:rPr lang="en-US" sz="2400" dirty="0">
                <a:solidFill>
                  <a:srgbClr val="C00000"/>
                </a:solidFill>
              </a:rPr>
              <a:t>precedence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associativity</a:t>
            </a:r>
            <a:r>
              <a:rPr lang="en-US" sz="2400" dirty="0"/>
              <a:t> of the operators.</a:t>
            </a:r>
          </a:p>
          <a:p>
            <a:pPr marL="182880" indent="-18288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sz="2400" dirty="0"/>
              <a:t>Example #1: What is the value of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?</a:t>
            </a:r>
          </a:p>
          <a:p>
            <a:pPr marL="182880" indent="-18288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2400" dirty="0"/>
          </a:p>
          <a:p>
            <a:pPr marL="182880" indent="-18288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2400" dirty="0"/>
          </a:p>
          <a:p>
            <a:pPr marL="182880" indent="-18288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2400" dirty="0"/>
          </a:p>
          <a:p>
            <a:pPr marL="182880" indent="-18288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2400" dirty="0"/>
          </a:p>
          <a:p>
            <a:pPr marL="182880" indent="-182880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sz="2400" kern="0" dirty="0"/>
              <a:t>Example #2: What is the value of </a:t>
            </a:r>
            <a:r>
              <a:rPr lang="en-US" sz="2400" kern="0" dirty="0">
                <a:solidFill>
                  <a:srgbClr val="0000FF"/>
                </a:solidFill>
              </a:rPr>
              <a:t>x</a:t>
            </a:r>
            <a:r>
              <a:rPr lang="en-US" sz="2400" kern="0" dirty="0"/>
              <a:t>?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603750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936520"/>
            <a:ext cx="6126163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a = 4, b = -2, c = 0;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&amp;&amp; b &gt; c ||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036261"/>
            <a:ext cx="61261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of Boolean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6364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75759"/>
              </p:ext>
            </p:extLst>
          </p:nvPr>
        </p:nvGraphicFramePr>
        <p:xfrm>
          <a:off x="503238" y="2300288"/>
          <a:ext cx="8069261" cy="34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English Condition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Logical Expression 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21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and y are greater than z</a:t>
                      </a:r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&gt; z &amp;&amp; y &gt; z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&amp;&amp; 1 is 1 (true)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is equal to 1.0 or 3.0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== 1.0 || x == 3.0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|| 1 is 1 (true)</a:t>
                      </a:r>
                    </a:p>
                    <a:p>
                      <a:endParaRPr lang="en-US" sz="18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is in the range z to y , inclusive 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 &lt;= x &amp;&amp; x &lt;= y 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&amp;&amp; 1 is 1 (true)</a:t>
                      </a:r>
                    </a:p>
                    <a:p>
                      <a:endParaRPr lang="en-US" sz="18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3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is outside the range z to y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!(z &lt;= x &amp;&amp; x &lt;= y)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 &gt; x || x &gt; y</a:t>
                      </a:r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!(1 &amp;&amp; 1) is 0 (false)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|| 0 is 0 (false)</a:t>
                      </a:r>
                      <a:endParaRPr lang="en-US" sz="18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3" name="TextBox 3"/>
          <p:cNvSpPr txBox="1">
            <a:spLocks noChangeArrowheads="1"/>
          </p:cNvSpPr>
          <p:nvPr/>
        </p:nvSpPr>
        <p:spPr bwMode="auto">
          <a:xfrm>
            <a:off x="508000" y="1654175"/>
            <a:ext cx="5899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3.0 , y = 4.0 , and z = 2.0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English Conditions as C Expressions</a:t>
            </a:r>
          </a:p>
        </p:txBody>
      </p:sp>
    </p:spTree>
    <p:extLst>
      <p:ext uri="{BB962C8B-B14F-4D97-AF65-F5344CB8AC3E}">
        <p14:creationId xmlns:p14="http://schemas.microsoft.com/office/powerpoint/2010/main" val="11855119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The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dirty="0"/>
              <a:t> Statement – One Alternative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02" y="933735"/>
            <a:ext cx="4871860" cy="559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51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90688"/>
            <a:ext cx="8229600" cy="588962"/>
          </a:xfrm>
        </p:spPr>
        <p:txBody>
          <a:bodyPr/>
          <a:lstStyle/>
          <a:p>
            <a:r>
              <a:rPr lang="en-US" sz="2400"/>
              <a:t>Does the following code give an error if </a:t>
            </a:r>
            <a:r>
              <a:rPr lang="en-US" sz="2400">
                <a:solidFill>
                  <a:srgbClr val="800000"/>
                </a:solidFill>
                <a:latin typeface="Lucida Console" panose="020B0609040504020204" pitchFamily="49" charset="0"/>
              </a:rPr>
              <a:t>a</a:t>
            </a:r>
            <a:r>
              <a:rPr lang="en-US" sz="2400"/>
              <a:t> is zero?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9650" y="2236788"/>
            <a:ext cx="63976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Lucida Console" pitchFamily="49" charset="0"/>
                <a:cs typeface="Courier New" pitchFamily="49" charset="0"/>
              </a:rPr>
              <a:t>if ((a != 0) &amp;&amp; (b/a &gt; 3))</a:t>
            </a:r>
          </a:p>
          <a:p>
            <a:pPr eaLnBrk="1" hangingPunct="1">
              <a:defRPr/>
            </a:pPr>
            <a:r>
              <a:rPr lang="en-US" dirty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Lucida Console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Lucida Console" pitchFamily="49" charset="0"/>
                <a:cs typeface="Courier New" pitchFamily="49" charset="0"/>
              </a:rPr>
              <a:t>(. . .);</a:t>
            </a:r>
            <a:endParaRPr lang="en-SG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3598863"/>
            <a:ext cx="8229600" cy="304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00FF"/>
                </a:solidFill>
                <a:latin typeface="+mn-lt"/>
              </a:rPr>
              <a:t>Short-circuit evaluation </a:t>
            </a:r>
            <a:r>
              <a:rPr lang="en-US" kern="0" dirty="0">
                <a:latin typeface="+mn-lt"/>
              </a:rPr>
              <a:t>uses the following facts:</a:t>
            </a:r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rgbClr val="C00000"/>
                </a:solidFill>
                <a:latin typeface="+mn-lt"/>
              </a:rPr>
              <a:t>expr1 || expr2 </a:t>
            </a:r>
            <a:r>
              <a:rPr lang="en-US" sz="2000" kern="0" dirty="0">
                <a:latin typeface="+mn-lt"/>
              </a:rPr>
              <a:t>: If </a:t>
            </a:r>
            <a:r>
              <a:rPr lang="en-US" sz="2000" u="sng" kern="0" dirty="0">
                <a:latin typeface="+mn-lt"/>
              </a:rPr>
              <a:t>expr1 is true</a:t>
            </a:r>
            <a:r>
              <a:rPr lang="en-US" sz="2000" kern="0" dirty="0">
                <a:latin typeface="+mn-lt"/>
              </a:rPr>
              <a:t>, skip evaluating expr2, as the result will always be true.</a:t>
            </a:r>
            <a:br>
              <a:rPr lang="en-US" sz="2000" kern="0" dirty="0">
                <a:latin typeface="+mn-lt"/>
              </a:rPr>
            </a:br>
            <a:endParaRPr lang="en-US" sz="2000" kern="0" dirty="0">
              <a:latin typeface="+mn-lt"/>
            </a:endParaRPr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rgbClr val="C00000"/>
                </a:solidFill>
                <a:latin typeface="+mn-lt"/>
              </a:rPr>
              <a:t>expr1 &amp;&amp; expr2</a:t>
            </a:r>
            <a:r>
              <a:rPr lang="en-US" sz="2000" kern="0" dirty="0">
                <a:latin typeface="+mn-lt"/>
              </a:rPr>
              <a:t>: If </a:t>
            </a:r>
            <a:r>
              <a:rPr lang="en-US" sz="2000" u="sng" kern="0" dirty="0">
                <a:latin typeface="+mn-lt"/>
              </a:rPr>
              <a:t>expr1 is false</a:t>
            </a:r>
            <a:r>
              <a:rPr lang="en-US" sz="2000" kern="0" dirty="0">
                <a:latin typeface="+mn-lt"/>
              </a:rPr>
              <a:t>, skip evaluating expr2, as the result will always be false.</a:t>
            </a:r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75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000" kern="0" dirty="0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Short-circuit Evaluation</a:t>
            </a:r>
          </a:p>
        </p:txBody>
      </p:sp>
    </p:spTree>
    <p:extLst>
      <p:ext uri="{BB962C8B-B14F-4D97-AF65-F5344CB8AC3E}">
        <p14:creationId xmlns:p14="http://schemas.microsoft.com/office/powerpoint/2010/main" val="15603805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Nested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dirty="0"/>
              <a:t> Statements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2209800"/>
            <a:ext cx="8131175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800100" y="1219200"/>
            <a:ext cx="7543800" cy="4022725"/>
          </a:xfrm>
        </p:spPr>
        <p:txBody>
          <a:bodyPr/>
          <a:lstStyle/>
          <a:p>
            <a:r>
              <a:rPr lang="en-US" sz="2400" dirty="0"/>
              <a:t>An if statement with another if statement as its true task or its false task</a:t>
            </a:r>
          </a:p>
        </p:txBody>
      </p:sp>
    </p:spTree>
    <p:extLst>
      <p:ext uri="{BB962C8B-B14F-4D97-AF65-F5344CB8AC3E}">
        <p14:creationId xmlns:p14="http://schemas.microsoft.com/office/powerpoint/2010/main" val="204983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  <a:endParaRPr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'S')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(temp &gt; 0)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("Wet roads ahead\n");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("Icy roads ahead\n");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5560" y="982440"/>
              <a:ext cx="4438440" cy="283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973080"/>
                <a:ext cx="445716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94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  <a:endParaRPr dirty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014538"/>
            <a:ext cx="83756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16320" y="2830680"/>
              <a:ext cx="3456000" cy="2634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960" y="2821320"/>
                <a:ext cx="3474720" cy="26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215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38" y="2103438"/>
            <a:ext cx="7680325" cy="4508500"/>
          </a:xfrm>
        </p:spPr>
        <p:txBody>
          <a:bodyPr rtlCol="0">
            <a:normAutofit fontScale="92500" lnSpcReduction="200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sz="2400" dirty="0"/>
              <a:t>SYNTAX: 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statement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statement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.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.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.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statement n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statement 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Multiple-Alternative Decision Form of Nested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34640" y="648288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5280" y="6473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239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38" y="2103438"/>
            <a:ext cx="8161337" cy="3932237"/>
          </a:xfrm>
        </p:spPr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pt-BR" dirty="0"/>
              <a:t>EXAMPLE: /* increment num_pos, num_neg, or num_zero depending </a:t>
            </a:r>
            <a:r>
              <a:rPr lang="en-US" dirty="0"/>
              <a:t>on x */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0)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if (x &lt; 0)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/* x equals 0 */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Multiple-Alternative Decision Form of Nested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5113"/>
            <a:ext cx="7772400" cy="5181600"/>
          </a:xfrm>
        </p:spPr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expression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 ;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 ;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 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 ;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Multiple-Selection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73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witch</a:t>
            </a:r>
            <a:r>
              <a:rPr dirty="0"/>
              <a:t> Statement Details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4163"/>
            <a:ext cx="8534400" cy="4876800"/>
          </a:xfrm>
        </p:spPr>
        <p:txBody>
          <a:bodyPr/>
          <a:lstStyle/>
          <a:p>
            <a:r>
              <a:rPr lang="en-US" dirty="0"/>
              <a:t>The last statement of each case in the switch should almost always be a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.</a:t>
            </a:r>
          </a:p>
          <a:p>
            <a:r>
              <a:rPr lang="en-US" dirty="0"/>
              <a:t>The break causes program control to </a:t>
            </a:r>
            <a:r>
              <a:rPr lang="en-US" dirty="0">
                <a:solidFill>
                  <a:srgbClr val="FF0000"/>
                </a:solidFill>
              </a:rPr>
              <a:t>jump</a:t>
            </a:r>
            <a:r>
              <a:rPr lang="en-US" dirty="0"/>
              <a:t> to the closing brace of the switch structure.</a:t>
            </a:r>
          </a:p>
          <a:p>
            <a:r>
              <a:rPr lang="en-US" dirty="0"/>
              <a:t>Without the break, the code flows into the next case.  This is almost never what you want.</a:t>
            </a:r>
          </a:p>
          <a:p>
            <a:r>
              <a:rPr lang="en-US" dirty="0"/>
              <a:t>A switch statement will compile without a </a:t>
            </a:r>
            <a:r>
              <a:rPr lang="en-US" dirty="0">
                <a:solidFill>
                  <a:srgbClr val="FF0000"/>
                </a:solidFill>
              </a:rPr>
              <a:t>default ca</a:t>
            </a:r>
            <a:r>
              <a:rPr lang="en-US" dirty="0"/>
              <a:t>se, but always consider using one.</a:t>
            </a:r>
          </a:p>
        </p:txBody>
      </p:sp>
    </p:spTree>
    <p:extLst>
      <p:ext uri="{BB962C8B-B14F-4D97-AF65-F5344CB8AC3E}">
        <p14:creationId xmlns:p14="http://schemas.microsoft.com/office/powerpoint/2010/main" val="18361490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Good Programming Practices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case to catch invalid data.</a:t>
            </a:r>
          </a:p>
          <a:p>
            <a:r>
              <a:rPr lang="en-US" dirty="0"/>
              <a:t>Inform the user of the type of error that has occurred (e.g., “Error - invalid day.”).</a:t>
            </a:r>
          </a:p>
          <a:p>
            <a:r>
              <a:rPr lang="en-US" dirty="0"/>
              <a:t>If appropriate, display the invalid value.</a:t>
            </a:r>
          </a:p>
          <a:p>
            <a:r>
              <a:rPr lang="en-US" dirty="0"/>
              <a:t>If appropriate, terminate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79352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witch</a:t>
            </a:r>
            <a:r>
              <a:rPr dirty="0"/>
              <a:t>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2011"/>
            <a:ext cx="7772400" cy="5614088"/>
          </a:xfrm>
        </p:spPr>
        <p:txBody>
          <a:bodyPr rtlCol="0">
            <a:noAutofit/>
          </a:bodyPr>
          <a:lstStyle/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day;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&amp;day);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 day )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0: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(“Sunday\n”)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1: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(“Monday\n”)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2: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(“Tuesday\n”)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(“Wednesday\n”)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4: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(“Thursday\n”)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5: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(“Friday\n”)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6: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(“Saturday\n”)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(“Error -- invalid day.\n”)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break ;</a:t>
            </a:r>
          </a:p>
          <a:p>
            <a:pPr marL="182880" indent="-182880" fontAlgn="auto">
              <a:spcBef>
                <a:spcPct val="0"/>
              </a:spcBef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171116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dirty="0"/>
              <a:t> Statement – One Alternative</a:t>
            </a:r>
            <a:endParaRPr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b="1" dirty="0"/>
              <a:t>if Statement (One Alternative)</a:t>
            </a:r>
          </a:p>
          <a:p>
            <a:pPr lvl="1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u="sng" dirty="0"/>
              <a:t>FORM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6713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   statement 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u="sng" dirty="0"/>
              <a:t>INTERPRETATION</a:t>
            </a:r>
            <a:r>
              <a:rPr lang="en-US" dirty="0"/>
              <a:t>: If </a:t>
            </a:r>
            <a:r>
              <a:rPr lang="en-US" b="1" i="1" dirty="0"/>
              <a:t>condition</a:t>
            </a:r>
            <a:r>
              <a:rPr lang="en-US" i="1" dirty="0"/>
              <a:t> </a:t>
            </a:r>
            <a:r>
              <a:rPr lang="en-US" dirty="0"/>
              <a:t>evaluates to </a:t>
            </a:r>
            <a:r>
              <a:rPr lang="en-US" b="1" dirty="0"/>
              <a:t>true</a:t>
            </a:r>
            <a:r>
              <a:rPr lang="en-US" dirty="0"/>
              <a:t> (a nonzero value), then </a:t>
            </a:r>
            <a:r>
              <a:rPr lang="en-US" b="1" i="1" dirty="0"/>
              <a:t>statement T</a:t>
            </a:r>
            <a:r>
              <a:rPr lang="en-US" i="1" dirty="0"/>
              <a:t> </a:t>
            </a:r>
            <a:r>
              <a:rPr lang="en-US" dirty="0"/>
              <a:t>is executed; otherwise, </a:t>
            </a:r>
            <a:r>
              <a:rPr lang="en-US" i="1" dirty="0"/>
              <a:t>statement T </a:t>
            </a:r>
            <a:r>
              <a:rPr lang="en-US" dirty="0"/>
              <a:t>is skipped.</a:t>
            </a:r>
          </a:p>
          <a:p>
            <a:pPr lvl="1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pPr marL="274320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!= 0)</a:t>
            </a:r>
          </a:p>
          <a:p>
            <a:pPr marL="274320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 = product * x;</a:t>
            </a:r>
          </a:p>
          <a:p>
            <a:pPr lvl="1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7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Why Use a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dirty="0"/>
              <a:t> Statement?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nested if-else structure is just as efficient as a switch statement.</a:t>
            </a:r>
          </a:p>
          <a:p>
            <a:r>
              <a:rPr lang="en-US" dirty="0"/>
              <a:t>However, a switch statement may be </a:t>
            </a:r>
            <a:r>
              <a:rPr lang="en-US" dirty="0">
                <a:solidFill>
                  <a:srgbClr val="FF0000"/>
                </a:solidFill>
              </a:rPr>
              <a:t>easier to read</a:t>
            </a:r>
            <a:r>
              <a:rPr lang="en-US" dirty="0"/>
              <a:t>.</a:t>
            </a:r>
          </a:p>
          <a:p>
            <a:r>
              <a:rPr lang="en-US" dirty="0"/>
              <a:t>Also, it is </a:t>
            </a:r>
            <a:r>
              <a:rPr lang="en-US" dirty="0">
                <a:solidFill>
                  <a:srgbClr val="FF0000"/>
                </a:solidFill>
              </a:rPr>
              <a:t>easier to add new cases </a:t>
            </a:r>
            <a:r>
              <a:rPr lang="en-US" dirty="0"/>
              <a:t>to a switch statement than to a nested if-else structure.</a:t>
            </a:r>
          </a:p>
        </p:txBody>
      </p:sp>
    </p:spTree>
    <p:extLst>
      <p:ext uri="{BB962C8B-B14F-4D97-AF65-F5344CB8AC3E}">
        <p14:creationId xmlns:p14="http://schemas.microsoft.com/office/powerpoint/2010/main" val="175521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2" y="838202"/>
            <a:ext cx="8516203" cy="5791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Write a C program that prompts the user to input three integer values and find the greatest and smallest of those three values.</a:t>
            </a:r>
          </a:p>
          <a:p>
            <a:pPr marL="0" indent="0">
              <a:buNone/>
            </a:pPr>
            <a:r>
              <a:rPr lang="en-US" sz="2000" dirty="0"/>
              <a:t>2. Write a program that determines a student’s grade. The program will read three scores and determine the grade based on the following rules.</a:t>
            </a:r>
          </a:p>
          <a:p>
            <a:pPr marL="0" indent="0">
              <a:buNone/>
            </a:pPr>
            <a:r>
              <a:rPr lang="en-US" sz="2000" dirty="0"/>
              <a:t>	if the average score is equal to or above 90%, grade = A </a:t>
            </a:r>
          </a:p>
          <a:p>
            <a:pPr marL="0" indent="0">
              <a:buNone/>
            </a:pPr>
            <a:r>
              <a:rPr lang="en-US" sz="2000" dirty="0"/>
              <a:t>	if the average score is between 70% and 89.99%, grade = B </a:t>
            </a:r>
          </a:p>
          <a:p>
            <a:pPr marL="0" indent="0">
              <a:buNone/>
            </a:pPr>
            <a:r>
              <a:rPr lang="en-US" sz="2000" dirty="0"/>
              <a:t>	if the average score is between 50% and 69.99%, grade = C </a:t>
            </a:r>
          </a:p>
          <a:p>
            <a:pPr marL="0" indent="0">
              <a:buNone/>
            </a:pPr>
            <a:r>
              <a:rPr lang="en-US" sz="2000" dirty="0"/>
              <a:t>	if the average score is below 50%, grade = F</a:t>
            </a:r>
          </a:p>
          <a:p>
            <a:pPr marL="0" indent="0">
              <a:buNone/>
            </a:pPr>
            <a:r>
              <a:rPr lang="en-US" sz="2000" dirty="0"/>
              <a:t>3. Calculate tax.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5" y="4130125"/>
            <a:ext cx="86534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078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6602" y="838202"/>
                <a:ext cx="8516203" cy="5791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4. Determine if a year (provided as input) is a leap-year or not. Rule: A year is a leap year if it is perfectly divisible by four - except for the years which are divisible by 100 but not divisible by 400. for example, both 1996 and 2000 are leap years. But neither 1990 nor 1900 is a leap year.</a:t>
                </a:r>
              </a:p>
              <a:p>
                <a:pPr marL="0" indent="0">
                  <a:buNone/>
                </a:pPr>
                <a:r>
                  <a:rPr lang="en-US" sz="2000" dirty="0"/>
                  <a:t>5. Write a program to compute the real roots of a quadratic equation of the form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/>
                  <a:t>. The program should prompt the user to enter the constants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 The roots are calculated according to the rules:-</a:t>
                </a:r>
              </a:p>
              <a:p>
                <a:pPr marL="0" indent="0">
                  <a:buNone/>
                </a:pPr>
                <a:r>
                  <a:rPr lang="en-US" sz="2000" dirty="0"/>
                  <a:t>	a)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sz="2000" dirty="0"/>
                  <a:t> is zero, there is only one root, which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b)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–4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negative, there are no real roots.</a:t>
                </a:r>
              </a:p>
              <a:p>
                <a:pPr marL="0" indent="0">
                  <a:buNone/>
                </a:pPr>
                <a:r>
                  <a:rPr lang="en-US" sz="2000" dirty="0"/>
                  <a:t>	c) For all other cases, the two real roots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602" y="838202"/>
                <a:ext cx="8516203" cy="5791198"/>
              </a:xfrm>
              <a:blipFill rotWithShape="0">
                <a:blip r:embed="rId2"/>
                <a:stretch>
                  <a:fillRect l="-716" t="-1158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13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The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dirty="0"/>
              <a:t> Statement – Two Alternatives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2" y="838201"/>
            <a:ext cx="7030697" cy="549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– Two Alternatives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b="1" dirty="0"/>
              <a:t>if Statement (Two Alternatives)</a:t>
            </a:r>
          </a:p>
          <a:p>
            <a:pPr marL="542608" lvl="1" indent="-34290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sz="2000" u="sng" dirty="0"/>
              <a:t>FORM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6713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   statement 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66713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   statement 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35293" indent="-34290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sz="2200" u="sng" dirty="0"/>
              <a:t>INTERPRETATION</a:t>
            </a:r>
            <a:r>
              <a:rPr lang="en-US" sz="2200" dirty="0"/>
              <a:t>: If </a:t>
            </a:r>
            <a:r>
              <a:rPr lang="en-US" sz="2200" b="1" i="1" dirty="0"/>
              <a:t>condition</a:t>
            </a:r>
            <a:r>
              <a:rPr lang="en-US" sz="2200" i="1" dirty="0"/>
              <a:t> </a:t>
            </a:r>
            <a:r>
              <a:rPr lang="en-US" sz="2200" dirty="0"/>
              <a:t>evaluates to </a:t>
            </a:r>
            <a:r>
              <a:rPr lang="en-US" sz="2200" b="1" dirty="0"/>
              <a:t>true</a:t>
            </a:r>
            <a:r>
              <a:rPr lang="en-US" sz="2200" dirty="0"/>
              <a:t> ( a nonzero value), then </a:t>
            </a:r>
            <a:r>
              <a:rPr lang="en-US" sz="2200" b="1" i="1" dirty="0"/>
              <a:t>statement T</a:t>
            </a:r>
            <a:r>
              <a:rPr lang="en-US" sz="2200" i="1" dirty="0"/>
              <a:t> </a:t>
            </a:r>
            <a:r>
              <a:rPr lang="en-US" sz="2200" dirty="0"/>
              <a:t>is executed and </a:t>
            </a:r>
            <a:r>
              <a:rPr lang="en-US" sz="2200" i="1" dirty="0"/>
              <a:t>statement F </a:t>
            </a:r>
            <a:r>
              <a:rPr lang="en-US" sz="2200" dirty="0"/>
              <a:t>is kipped; otherwise, </a:t>
            </a:r>
            <a:r>
              <a:rPr lang="en-US" sz="2200" i="1" dirty="0"/>
              <a:t>statement T </a:t>
            </a:r>
            <a:r>
              <a:rPr lang="en-US" sz="2200" dirty="0"/>
              <a:t>is skipped and </a:t>
            </a:r>
            <a:r>
              <a:rPr lang="en-US" sz="2200" b="1" i="1" dirty="0"/>
              <a:t>statement F</a:t>
            </a:r>
            <a:r>
              <a:rPr lang="en-US" sz="2200" i="1" dirty="0"/>
              <a:t> </a:t>
            </a:r>
            <a:r>
              <a:rPr lang="en-US" sz="2200" dirty="0"/>
              <a:t>is executed.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2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rest_heart_rate</a:t>
            </a:r>
            <a:r>
              <a:rPr lang="en-US" sz="2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56)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2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("Keep up your exercise program!\n");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2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2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("Your heart is in excellent health!\n");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6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– Two Alternatives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55575" y="838201"/>
            <a:ext cx="859472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pulse;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resting pulse rate for 10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rest_heart_rate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resting heart rate for 1 minute */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Enter your resting pulse rate */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("Take your resting pulse for 10 seconds.\n");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your pulse rate and press return&gt; ");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&amp;pulse);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Calculate resting heart rate for minute */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rest_heart_rate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pulse * 6;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("Your resting heart rate is %d.\n",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rest_heart_rate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Display message based on resting heart rate */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rest_heart_rate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56)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("Keep up your exercise program!\n");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("Your heart is in excellent health!\n");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6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– Two Alternatives</a:t>
            </a:r>
            <a:endParaRPr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7" y="1484999"/>
            <a:ext cx="5081587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5575" y="1064525"/>
            <a:ext cx="8797925" cy="5112438"/>
          </a:xfrm>
        </p:spPr>
        <p:txBody>
          <a:bodyPr/>
          <a:lstStyle/>
          <a:p>
            <a:r>
              <a:rPr lang="en-US" dirty="0"/>
              <a:t>If the variable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/>
              <a:t> is even, print “It’s an even number”, otherwise print “It’s an odd number”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for Bugs!!!</a:t>
            </a:r>
            <a:endParaRPr dirty="0"/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663740" y="5090821"/>
            <a:ext cx="5596874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(item % 2 ==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odd number");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even number");</a:t>
            </a: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663741" y="4069076"/>
            <a:ext cx="5596873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(item % 2 == 1)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number");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even number");</a:t>
            </a: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663742" y="2023711"/>
            <a:ext cx="5596872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item % 2 ==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odd number");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even number");</a:t>
            </a: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1663741" y="3047331"/>
            <a:ext cx="5596873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(item % 2 == 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odd number");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("It’s an even number");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58898" y="2162210"/>
            <a:ext cx="129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compilation</a:t>
            </a:r>
          </a:p>
          <a:p>
            <a:r>
              <a:rPr lang="en-US" dirty="0"/>
              <a:t>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2463" y="3185830"/>
            <a:ext cx="110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</a:t>
            </a:r>
          </a:p>
          <a:p>
            <a:r>
              <a:rPr lang="en-US" dirty="0"/>
              <a:t>error/bug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3553" y="4209450"/>
            <a:ext cx="110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</a:t>
            </a:r>
          </a:p>
          <a:p>
            <a:r>
              <a:rPr lang="en-US" dirty="0"/>
              <a:t>error/bug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2582" y="5396111"/>
            <a:ext cx="84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3027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Statements with Compound True or False Statements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55575" y="1514901"/>
            <a:ext cx="8797925" cy="4662062"/>
          </a:xfrm>
        </p:spPr>
        <p:txBody>
          <a:bodyPr/>
          <a:lstStyle/>
          <a:p>
            <a:r>
              <a:rPr lang="en-US" dirty="0"/>
              <a:t>Enclose a compound statement that is a true task or a false task in braces. </a:t>
            </a:r>
          </a:p>
          <a:p>
            <a:r>
              <a:rPr lang="en-US" dirty="0"/>
              <a:t>Placement of the braces is a matter of personal preference.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2987441" y="3491244"/>
            <a:ext cx="3134191" cy="3046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condition 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true task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false task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2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1654</Words>
  <Application>Microsoft Office PowerPoint</Application>
  <PresentationFormat>On-screen Show (4:3)</PresentationFormat>
  <Paragraphs>379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-apple-system</vt:lpstr>
      <vt:lpstr>Arial</vt:lpstr>
      <vt:lpstr>Britannic Bold</vt:lpstr>
      <vt:lpstr>Calibri</vt:lpstr>
      <vt:lpstr>Calibri Light</vt:lpstr>
      <vt:lpstr>Cambria Math</vt:lpstr>
      <vt:lpstr>Courier New</vt:lpstr>
      <vt:lpstr>Garamond</vt:lpstr>
      <vt:lpstr>Impact</vt:lpstr>
      <vt:lpstr>Lucida Console</vt:lpstr>
      <vt:lpstr>Times New Roman</vt:lpstr>
      <vt:lpstr>Verdana</vt:lpstr>
      <vt:lpstr>Wingdings</vt:lpstr>
      <vt:lpstr>Wingdings 2</vt:lpstr>
      <vt:lpstr>Office Theme</vt:lpstr>
      <vt:lpstr> Selection Structures</vt:lpstr>
      <vt:lpstr>The if Statement – One Alternative</vt:lpstr>
      <vt:lpstr>The if Statement – One Alternative</vt:lpstr>
      <vt:lpstr>The if Statement – Two Alternatives</vt:lpstr>
      <vt:lpstr>The if Statement – Two Alternatives</vt:lpstr>
      <vt:lpstr>The if Statement – Two Alternatives</vt:lpstr>
      <vt:lpstr>The if Statement – Two Alternatives</vt:lpstr>
      <vt:lpstr>Look for Bugs!!!</vt:lpstr>
      <vt:lpstr>if Statements with Compound True or False Statements</vt:lpstr>
      <vt:lpstr>if Statements with Compound True or False Statements</vt:lpstr>
      <vt:lpstr>Indentation Style</vt:lpstr>
      <vt:lpstr>Conditions</vt:lpstr>
      <vt:lpstr>Conditions</vt:lpstr>
      <vt:lpstr>Truth Values</vt:lpstr>
      <vt:lpstr>Truth Values</vt:lpstr>
      <vt:lpstr>Logical Operators</vt:lpstr>
      <vt:lpstr>Operator Precedence</vt:lpstr>
      <vt:lpstr>Evaluation of Boolean Expressions</vt:lpstr>
      <vt:lpstr>English Conditions as C Expressions</vt:lpstr>
      <vt:lpstr>Short-circuit Evaluation</vt:lpstr>
      <vt:lpstr>Nested if Statements</vt:lpstr>
      <vt:lpstr>Nested if Statements</vt:lpstr>
      <vt:lpstr>Nested if Statements</vt:lpstr>
      <vt:lpstr>Multiple-Alternative Decision Form of Nested if</vt:lpstr>
      <vt:lpstr>Multiple-Alternative Decision Form of Nested if</vt:lpstr>
      <vt:lpstr>The switch Multiple-Selection Structure</vt:lpstr>
      <vt:lpstr>switch Statement Details</vt:lpstr>
      <vt:lpstr>Good Programming Practices</vt:lpstr>
      <vt:lpstr>switch Example</vt:lpstr>
      <vt:lpstr>Why Use a switch Statement?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70</cp:revision>
  <dcterms:created xsi:type="dcterms:W3CDTF">2014-09-11T18:03:18Z</dcterms:created>
  <dcterms:modified xsi:type="dcterms:W3CDTF">2023-02-02T03:04:24Z</dcterms:modified>
</cp:coreProperties>
</file>