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9" r:id="rId3"/>
    <p:sldId id="262" r:id="rId4"/>
    <p:sldId id="302" r:id="rId5"/>
    <p:sldId id="300" r:id="rId6"/>
    <p:sldId id="260" r:id="rId7"/>
    <p:sldId id="272" r:id="rId8"/>
    <p:sldId id="267" r:id="rId9"/>
    <p:sldId id="263" r:id="rId10"/>
    <p:sldId id="301" r:id="rId11"/>
    <p:sldId id="273" r:id="rId12"/>
    <p:sldId id="266" r:id="rId13"/>
    <p:sldId id="258" r:id="rId14"/>
    <p:sldId id="279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Karla" panose="020B0604020202020204" charset="0"/>
      <p:regular r:id="rId18"/>
      <p:bold r:id="rId19"/>
      <p:italic r:id="rId20"/>
      <p:boldItalic r:id="rId21"/>
    </p:embeddedFont>
    <p:embeddedFont>
      <p:font typeface="Rubik Black" panose="020B0604020202020204" charset="-79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C6B8CA-F959-4A41-AD55-0A8B8726E28F}">
  <a:tblStyle styleId="{3BC6B8CA-F959-4A41-AD55-0A8B8726E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0F794B-DFAD-4BC9-BC48-0BA183E06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5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55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6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65" r:id="rId10"/>
    <p:sldLayoutId id="2147483667" r:id="rId11"/>
    <p:sldLayoutId id="2147483669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Expo 2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Por: Omar Y. Sierra 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www.epitech-it.es/wp-content/uploads/2023/01/diagrama-de-flujo-de-programacion.png">
            <a:extLst>
              <a:ext uri="{FF2B5EF4-FFF2-40B4-BE49-F238E27FC236}">
                <a16:creationId xmlns:a16="http://schemas.microsoft.com/office/drawing/2014/main" id="{9591F13C-34C6-4CBF-ADBE-716E5183A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28"/>
          <a:stretch/>
        </p:blipFill>
        <p:spPr bwMode="auto">
          <a:xfrm>
            <a:off x="3252127" y="676052"/>
            <a:ext cx="2639746" cy="40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2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729974" y="1184086"/>
            <a:ext cx="3797605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000" dirty="0"/>
              <a:t>ISO 9126 - Modelo de Calidad de Software</a:t>
            </a:r>
            <a:endParaRPr sz="3000" dirty="0"/>
          </a:p>
        </p:txBody>
      </p:sp>
      <p:sp>
        <p:nvSpPr>
          <p:cNvPr id="1013" name="Google Shape;1013;p46"/>
          <p:cNvSpPr txBox="1">
            <a:spLocks noGrp="1"/>
          </p:cNvSpPr>
          <p:nvPr>
            <p:ph type="subTitle" idx="1"/>
          </p:nvPr>
        </p:nvSpPr>
        <p:spPr>
          <a:xfrm>
            <a:off x="714314" y="2669781"/>
            <a:ext cx="3674700" cy="1229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ISO 9126 es un estándar internacional que proporciona un marco para evaluar la calidad del software, establece características y </a:t>
            </a:r>
            <a:r>
              <a:rPr lang="es-ES" dirty="0" err="1"/>
              <a:t>subcaracterísticas</a:t>
            </a:r>
            <a:r>
              <a:rPr lang="es-ES" dirty="0"/>
              <a:t> que definen la calidad del software</a:t>
            </a:r>
            <a:endParaRPr dirty="0"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4754850" y="887475"/>
            <a:ext cx="3763400" cy="3725700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025" name="Google Shape;1025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966" r="7493"/>
          <a:stretch/>
        </p:blipFill>
        <p:spPr>
          <a:xfrm>
            <a:off x="4769625" y="1271375"/>
            <a:ext cx="3644401" cy="3217801"/>
          </a:xfrm>
          <a:prstGeom prst="rect">
            <a:avLst/>
          </a:prstGeom>
        </p:spPr>
      </p:pic>
      <p:sp>
        <p:nvSpPr>
          <p:cNvPr id="1026" name="Google Shape;1026;p46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783" name="Google Shape;78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6" name="Google Shape;78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7" name="Google Shape;787;p39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788" name="Google Shape;78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0" name="Google Shape;79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2" name="Google Shape;792;p39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793" name="Google Shape;79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6" name="Google Shape;79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7" name="Google Shape;797;p39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798" name="Google Shape;79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2" name="Google Shape;802;p39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803" name="Google Shape;80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5" name="Google Shape;80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6" name="Google Shape;80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7" name="Google Shape;807;p39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808" name="Google Shape;80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1" name="Google Shape;81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2" name="Google Shape;812;p39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b="1" dirty="0"/>
              <a:t>Eficiencia</a:t>
            </a:r>
          </a:p>
        </p:txBody>
      </p:sp>
      <p:sp>
        <p:nvSpPr>
          <p:cNvPr id="813" name="Google Shape;813;p39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2000" b="1" dirty="0"/>
              <a:t>Funcionalidad</a:t>
            </a:r>
          </a:p>
        </p:txBody>
      </p:sp>
      <p:sp>
        <p:nvSpPr>
          <p:cNvPr id="814" name="Google Shape;814;p39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b="1" dirty="0"/>
              <a:t>Portabilidad</a:t>
            </a:r>
          </a:p>
        </p:txBody>
      </p:sp>
      <p:sp>
        <p:nvSpPr>
          <p:cNvPr id="815" name="Google Shape;815;p39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2000" b="1" dirty="0"/>
              <a:t>Fiabilidad</a:t>
            </a:r>
            <a:endParaRPr lang="es-ES" b="1"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b="1" dirty="0"/>
              <a:t>Usabilidad</a:t>
            </a:r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9"/>
          </p:nvPr>
        </p:nvSpPr>
        <p:spPr>
          <a:xfrm>
            <a:off x="3475685" y="3401300"/>
            <a:ext cx="21927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2000" b="1" dirty="0"/>
              <a:t>Mantenibilidad</a:t>
            </a:r>
            <a:endParaRPr lang="es-ES" b="1" dirty="0"/>
          </a:p>
        </p:txBody>
      </p:sp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b="1" dirty="0"/>
              <a:t>ISO 9126</a:t>
            </a:r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3484699" y="2244629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/>
              <a:t>Capacidad del software para mantener un nivel de rendimiento.</a:t>
            </a:r>
            <a:endParaRPr sz="1200" dirty="0"/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/>
              <a:t>Capacidad del software para proporcionar funciones</a:t>
            </a:r>
            <a:endParaRPr sz="1200" dirty="0"/>
          </a:p>
        </p:txBody>
      </p:sp>
      <p:sp>
        <p:nvSpPr>
          <p:cNvPr id="821" name="Google Shape;821;p39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/>
              <a:t>El desempeño del software en relación con la cantidad de recursos utilizados</a:t>
            </a:r>
            <a:endParaRPr sz="1200" dirty="0"/>
          </a:p>
        </p:txBody>
      </p:sp>
      <p:sp>
        <p:nvSpPr>
          <p:cNvPr id="822" name="Google Shape;822;p39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/>
              <a:t>La facilidad con la que los usuarios pueden interactuar con el software.</a:t>
            </a:r>
            <a:endParaRPr sz="1200" dirty="0"/>
          </a:p>
        </p:txBody>
      </p:sp>
      <p:sp>
        <p:nvSpPr>
          <p:cNvPr id="823" name="Google Shape;823;p39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/>
              <a:t>Capacidad del software para ser modificado</a:t>
            </a:r>
            <a:endParaRPr sz="1200" dirty="0"/>
          </a:p>
        </p:txBody>
      </p:sp>
      <p:sp>
        <p:nvSpPr>
          <p:cNvPr id="824" name="Google Shape;824;p39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/>
              <a:t>Capacidad del software para ser transferido de un entorno a otro.</a:t>
            </a:r>
            <a:endParaRPr sz="1200" dirty="0"/>
          </a:p>
        </p:txBody>
      </p:sp>
      <p:sp>
        <p:nvSpPr>
          <p:cNvPr id="825" name="Google Shape;825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clients</a:t>
            </a:r>
            <a:endParaRPr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73713" y="2022994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339;p53">
            <a:extLst>
              <a:ext uri="{FF2B5EF4-FFF2-40B4-BE49-F238E27FC236}">
                <a16:creationId xmlns:a16="http://schemas.microsoft.com/office/drawing/2014/main" id="{EFE46695-43C8-43AC-9120-25F85FE9FA54}"/>
              </a:ext>
            </a:extLst>
          </p:cNvPr>
          <p:cNvGrpSpPr/>
          <p:nvPr/>
        </p:nvGrpSpPr>
        <p:grpSpPr>
          <a:xfrm rot="5400000">
            <a:off x="4329273" y="1672841"/>
            <a:ext cx="473916" cy="4363279"/>
            <a:chOff x="6771213" y="1525500"/>
            <a:chExt cx="302145" cy="1828813"/>
          </a:xfrm>
        </p:grpSpPr>
        <p:sp>
          <p:nvSpPr>
            <p:cNvPr id="62" name="Google Shape;1340;p53">
              <a:extLst>
                <a:ext uri="{FF2B5EF4-FFF2-40B4-BE49-F238E27FC236}">
                  <a16:creationId xmlns:a16="http://schemas.microsoft.com/office/drawing/2014/main" id="{34C959B6-A4EA-4407-8D9C-CD7998D8EE8D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1;p53">
              <a:extLst>
                <a:ext uri="{FF2B5EF4-FFF2-40B4-BE49-F238E27FC236}">
                  <a16:creationId xmlns:a16="http://schemas.microsoft.com/office/drawing/2014/main" id="{2CD6FC77-2D7C-4475-AE07-BB9399618D09}"/>
                </a:ext>
              </a:extLst>
            </p:cNvPr>
            <p:cNvSpPr/>
            <p:nvPr/>
          </p:nvSpPr>
          <p:spPr>
            <a:xfrm>
              <a:off x="6836245" y="1543569"/>
              <a:ext cx="219308" cy="1793722"/>
            </a:xfrm>
            <a:custGeom>
              <a:avLst/>
              <a:gdLst/>
              <a:ahLst/>
              <a:cxnLst/>
              <a:rect l="l" t="t" r="r" b="b"/>
              <a:pathLst>
                <a:path w="5099" h="41098" extrusionOk="0">
                  <a:moveTo>
                    <a:pt x="586" y="26415"/>
                  </a:moveTo>
                  <a:lnTo>
                    <a:pt x="1" y="26415"/>
                  </a:lnTo>
                  <a:lnTo>
                    <a:pt x="1" y="27903"/>
                  </a:lnTo>
                  <a:lnTo>
                    <a:pt x="586" y="27903"/>
                  </a:lnTo>
                  <a:cubicBezTo>
                    <a:pt x="684" y="27878"/>
                    <a:pt x="781" y="27976"/>
                    <a:pt x="781" y="28098"/>
                  </a:cubicBezTo>
                  <a:cubicBezTo>
                    <a:pt x="781" y="28195"/>
                    <a:pt x="684" y="28293"/>
                    <a:pt x="586" y="28293"/>
                  </a:cubicBezTo>
                  <a:lnTo>
                    <a:pt x="1" y="28293"/>
                  </a:lnTo>
                  <a:lnTo>
                    <a:pt x="1" y="29781"/>
                  </a:lnTo>
                  <a:lnTo>
                    <a:pt x="586" y="29781"/>
                  </a:lnTo>
                  <a:cubicBezTo>
                    <a:pt x="684" y="29781"/>
                    <a:pt x="781" y="29854"/>
                    <a:pt x="781" y="29976"/>
                  </a:cubicBezTo>
                  <a:cubicBezTo>
                    <a:pt x="781" y="30073"/>
                    <a:pt x="684" y="30171"/>
                    <a:pt x="586" y="30171"/>
                  </a:cubicBezTo>
                  <a:lnTo>
                    <a:pt x="1" y="30171"/>
                  </a:lnTo>
                  <a:lnTo>
                    <a:pt x="1" y="31659"/>
                  </a:lnTo>
                  <a:lnTo>
                    <a:pt x="586" y="31659"/>
                  </a:lnTo>
                  <a:cubicBezTo>
                    <a:pt x="684" y="31659"/>
                    <a:pt x="781" y="31732"/>
                    <a:pt x="781" y="31854"/>
                  </a:cubicBezTo>
                  <a:cubicBezTo>
                    <a:pt x="781" y="31951"/>
                    <a:pt x="684" y="32049"/>
                    <a:pt x="586" y="32049"/>
                  </a:cubicBezTo>
                  <a:lnTo>
                    <a:pt x="1" y="32049"/>
                  </a:lnTo>
                  <a:lnTo>
                    <a:pt x="1" y="33537"/>
                  </a:lnTo>
                  <a:lnTo>
                    <a:pt x="586" y="33537"/>
                  </a:lnTo>
                  <a:cubicBezTo>
                    <a:pt x="830" y="33537"/>
                    <a:pt x="830" y="33927"/>
                    <a:pt x="586" y="33927"/>
                  </a:cubicBezTo>
                  <a:lnTo>
                    <a:pt x="1" y="33927"/>
                  </a:lnTo>
                  <a:lnTo>
                    <a:pt x="1" y="35415"/>
                  </a:lnTo>
                  <a:lnTo>
                    <a:pt x="586" y="35415"/>
                  </a:lnTo>
                  <a:cubicBezTo>
                    <a:pt x="684" y="35415"/>
                    <a:pt x="781" y="35512"/>
                    <a:pt x="781" y="35634"/>
                  </a:cubicBezTo>
                  <a:cubicBezTo>
                    <a:pt x="781" y="35732"/>
                    <a:pt x="684" y="35829"/>
                    <a:pt x="586" y="35829"/>
                  </a:cubicBezTo>
                  <a:lnTo>
                    <a:pt x="1" y="35829"/>
                  </a:lnTo>
                  <a:lnTo>
                    <a:pt x="1" y="37317"/>
                  </a:lnTo>
                  <a:lnTo>
                    <a:pt x="586" y="37317"/>
                  </a:lnTo>
                  <a:cubicBezTo>
                    <a:pt x="684" y="37317"/>
                    <a:pt x="781" y="37390"/>
                    <a:pt x="781" y="37512"/>
                  </a:cubicBezTo>
                  <a:cubicBezTo>
                    <a:pt x="781" y="37610"/>
                    <a:pt x="684" y="37707"/>
                    <a:pt x="586" y="37707"/>
                  </a:cubicBezTo>
                  <a:lnTo>
                    <a:pt x="1" y="37707"/>
                  </a:lnTo>
                  <a:lnTo>
                    <a:pt x="1" y="39195"/>
                  </a:lnTo>
                  <a:lnTo>
                    <a:pt x="586" y="39195"/>
                  </a:lnTo>
                  <a:cubicBezTo>
                    <a:pt x="684" y="39195"/>
                    <a:pt x="781" y="39293"/>
                    <a:pt x="781" y="39390"/>
                  </a:cubicBezTo>
                  <a:cubicBezTo>
                    <a:pt x="781" y="39512"/>
                    <a:pt x="684" y="39585"/>
                    <a:pt x="586" y="39585"/>
                  </a:cubicBezTo>
                  <a:lnTo>
                    <a:pt x="1" y="39585"/>
                  </a:lnTo>
                  <a:lnTo>
                    <a:pt x="1" y="41097"/>
                  </a:lnTo>
                  <a:lnTo>
                    <a:pt x="4635" y="41097"/>
                  </a:lnTo>
                  <a:cubicBezTo>
                    <a:pt x="4879" y="41097"/>
                    <a:pt x="5098" y="40902"/>
                    <a:pt x="5098" y="40634"/>
                  </a:cubicBezTo>
                  <a:lnTo>
                    <a:pt x="5098" y="464"/>
                  </a:lnTo>
                  <a:cubicBezTo>
                    <a:pt x="5098" y="342"/>
                    <a:pt x="5049" y="220"/>
                    <a:pt x="4952" y="123"/>
                  </a:cubicBezTo>
                  <a:cubicBezTo>
                    <a:pt x="4879" y="50"/>
                    <a:pt x="4757" y="1"/>
                    <a:pt x="4610" y="1"/>
                  </a:cubicBezTo>
                  <a:lnTo>
                    <a:pt x="25" y="1"/>
                  </a:lnTo>
                  <a:lnTo>
                    <a:pt x="25" y="1489"/>
                  </a:lnTo>
                  <a:lnTo>
                    <a:pt x="586" y="1489"/>
                  </a:lnTo>
                  <a:cubicBezTo>
                    <a:pt x="684" y="1489"/>
                    <a:pt x="781" y="1562"/>
                    <a:pt x="781" y="1684"/>
                  </a:cubicBezTo>
                  <a:cubicBezTo>
                    <a:pt x="781" y="1781"/>
                    <a:pt x="684" y="1879"/>
                    <a:pt x="586" y="1879"/>
                  </a:cubicBezTo>
                  <a:lnTo>
                    <a:pt x="1" y="1879"/>
                  </a:lnTo>
                  <a:lnTo>
                    <a:pt x="1" y="3367"/>
                  </a:lnTo>
                  <a:lnTo>
                    <a:pt x="586" y="3367"/>
                  </a:lnTo>
                  <a:cubicBezTo>
                    <a:pt x="830" y="3367"/>
                    <a:pt x="830" y="3757"/>
                    <a:pt x="586" y="3757"/>
                  </a:cubicBezTo>
                  <a:lnTo>
                    <a:pt x="1" y="3757"/>
                  </a:lnTo>
                  <a:lnTo>
                    <a:pt x="1" y="5245"/>
                  </a:lnTo>
                  <a:lnTo>
                    <a:pt x="586" y="5245"/>
                  </a:lnTo>
                  <a:cubicBezTo>
                    <a:pt x="806" y="5293"/>
                    <a:pt x="806" y="5635"/>
                    <a:pt x="586" y="5659"/>
                  </a:cubicBezTo>
                  <a:lnTo>
                    <a:pt x="1" y="5659"/>
                  </a:lnTo>
                  <a:lnTo>
                    <a:pt x="1" y="7147"/>
                  </a:lnTo>
                  <a:lnTo>
                    <a:pt x="586" y="7147"/>
                  </a:lnTo>
                  <a:cubicBezTo>
                    <a:pt x="806" y="7171"/>
                    <a:pt x="806" y="7513"/>
                    <a:pt x="586" y="7537"/>
                  </a:cubicBezTo>
                  <a:lnTo>
                    <a:pt x="1" y="7537"/>
                  </a:lnTo>
                  <a:lnTo>
                    <a:pt x="1" y="9025"/>
                  </a:lnTo>
                  <a:lnTo>
                    <a:pt x="586" y="9025"/>
                  </a:lnTo>
                  <a:cubicBezTo>
                    <a:pt x="830" y="9025"/>
                    <a:pt x="830" y="9415"/>
                    <a:pt x="586" y="9415"/>
                  </a:cubicBezTo>
                  <a:lnTo>
                    <a:pt x="1" y="9415"/>
                  </a:lnTo>
                  <a:lnTo>
                    <a:pt x="1" y="10927"/>
                  </a:lnTo>
                  <a:lnTo>
                    <a:pt x="586" y="10927"/>
                  </a:lnTo>
                  <a:cubicBezTo>
                    <a:pt x="684" y="10927"/>
                    <a:pt x="781" y="11001"/>
                    <a:pt x="781" y="11123"/>
                  </a:cubicBezTo>
                  <a:cubicBezTo>
                    <a:pt x="781" y="11220"/>
                    <a:pt x="684" y="11318"/>
                    <a:pt x="586" y="11318"/>
                  </a:cubicBezTo>
                  <a:lnTo>
                    <a:pt x="1" y="11318"/>
                  </a:lnTo>
                  <a:lnTo>
                    <a:pt x="1" y="12805"/>
                  </a:lnTo>
                  <a:lnTo>
                    <a:pt x="586" y="12805"/>
                  </a:lnTo>
                  <a:cubicBezTo>
                    <a:pt x="806" y="12830"/>
                    <a:pt x="806" y="13171"/>
                    <a:pt x="586" y="13196"/>
                  </a:cubicBezTo>
                  <a:lnTo>
                    <a:pt x="1" y="13196"/>
                  </a:lnTo>
                  <a:lnTo>
                    <a:pt x="1" y="14683"/>
                  </a:lnTo>
                  <a:lnTo>
                    <a:pt x="586" y="14683"/>
                  </a:lnTo>
                  <a:cubicBezTo>
                    <a:pt x="684" y="14683"/>
                    <a:pt x="781" y="14781"/>
                    <a:pt x="781" y="14903"/>
                  </a:cubicBezTo>
                  <a:cubicBezTo>
                    <a:pt x="781" y="15001"/>
                    <a:pt x="684" y="15098"/>
                    <a:pt x="586" y="15098"/>
                  </a:cubicBezTo>
                  <a:lnTo>
                    <a:pt x="1" y="15098"/>
                  </a:lnTo>
                  <a:lnTo>
                    <a:pt x="1" y="16586"/>
                  </a:lnTo>
                  <a:lnTo>
                    <a:pt x="586" y="16586"/>
                  </a:lnTo>
                  <a:cubicBezTo>
                    <a:pt x="684" y="16586"/>
                    <a:pt x="781" y="16659"/>
                    <a:pt x="781" y="16781"/>
                  </a:cubicBezTo>
                  <a:cubicBezTo>
                    <a:pt x="781" y="16879"/>
                    <a:pt x="684" y="16976"/>
                    <a:pt x="586" y="16976"/>
                  </a:cubicBezTo>
                  <a:lnTo>
                    <a:pt x="1" y="16976"/>
                  </a:lnTo>
                  <a:lnTo>
                    <a:pt x="1" y="18464"/>
                  </a:lnTo>
                  <a:lnTo>
                    <a:pt x="586" y="18464"/>
                  </a:lnTo>
                  <a:cubicBezTo>
                    <a:pt x="806" y="18488"/>
                    <a:pt x="806" y="18830"/>
                    <a:pt x="586" y="18854"/>
                  </a:cubicBezTo>
                  <a:lnTo>
                    <a:pt x="1" y="18854"/>
                  </a:lnTo>
                  <a:lnTo>
                    <a:pt x="1" y="20342"/>
                  </a:lnTo>
                  <a:lnTo>
                    <a:pt x="586" y="20342"/>
                  </a:lnTo>
                  <a:cubicBezTo>
                    <a:pt x="684" y="20342"/>
                    <a:pt x="781" y="20439"/>
                    <a:pt x="781" y="20561"/>
                  </a:cubicBezTo>
                  <a:cubicBezTo>
                    <a:pt x="781" y="20659"/>
                    <a:pt x="684" y="20756"/>
                    <a:pt x="586" y="20756"/>
                  </a:cubicBezTo>
                  <a:lnTo>
                    <a:pt x="1" y="20756"/>
                  </a:lnTo>
                  <a:lnTo>
                    <a:pt x="1" y="22244"/>
                  </a:lnTo>
                  <a:lnTo>
                    <a:pt x="586" y="22244"/>
                  </a:lnTo>
                  <a:cubicBezTo>
                    <a:pt x="684" y="22244"/>
                    <a:pt x="781" y="22317"/>
                    <a:pt x="781" y="22439"/>
                  </a:cubicBezTo>
                  <a:cubicBezTo>
                    <a:pt x="781" y="22537"/>
                    <a:pt x="684" y="22634"/>
                    <a:pt x="586" y="22634"/>
                  </a:cubicBezTo>
                  <a:lnTo>
                    <a:pt x="1" y="22634"/>
                  </a:lnTo>
                  <a:lnTo>
                    <a:pt x="1" y="24122"/>
                  </a:lnTo>
                  <a:lnTo>
                    <a:pt x="586" y="24122"/>
                  </a:lnTo>
                  <a:cubicBezTo>
                    <a:pt x="806" y="24147"/>
                    <a:pt x="806" y="24488"/>
                    <a:pt x="586" y="24512"/>
                  </a:cubicBezTo>
                  <a:lnTo>
                    <a:pt x="1" y="24512"/>
                  </a:lnTo>
                  <a:lnTo>
                    <a:pt x="1" y="26000"/>
                  </a:lnTo>
                  <a:lnTo>
                    <a:pt x="586" y="26000"/>
                  </a:lnTo>
                  <a:cubicBezTo>
                    <a:pt x="684" y="26000"/>
                    <a:pt x="781" y="26098"/>
                    <a:pt x="781" y="26220"/>
                  </a:cubicBezTo>
                  <a:cubicBezTo>
                    <a:pt x="781" y="26317"/>
                    <a:pt x="684" y="26390"/>
                    <a:pt x="586" y="26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2;p53">
              <a:extLst>
                <a:ext uri="{FF2B5EF4-FFF2-40B4-BE49-F238E27FC236}">
                  <a16:creationId xmlns:a16="http://schemas.microsoft.com/office/drawing/2014/main" id="{2F42DEC9-861B-4A2A-91AD-534D22329CAB}"/>
                </a:ext>
              </a:extLst>
            </p:cNvPr>
            <p:cNvSpPr/>
            <p:nvPr/>
          </p:nvSpPr>
          <p:spPr>
            <a:xfrm>
              <a:off x="6787987" y="1543569"/>
              <a:ext cx="32559" cy="1793722"/>
            </a:xfrm>
            <a:custGeom>
              <a:avLst/>
              <a:gdLst/>
              <a:ahLst/>
              <a:cxnLst/>
              <a:rect l="l" t="t" r="r" b="b"/>
              <a:pathLst>
                <a:path w="757" h="41098" extrusionOk="0">
                  <a:moveTo>
                    <a:pt x="733" y="29976"/>
                  </a:moveTo>
                  <a:lnTo>
                    <a:pt x="733" y="1"/>
                  </a:lnTo>
                  <a:lnTo>
                    <a:pt x="489" y="1"/>
                  </a:lnTo>
                  <a:cubicBezTo>
                    <a:pt x="367" y="1"/>
                    <a:pt x="245" y="50"/>
                    <a:pt x="147" y="123"/>
                  </a:cubicBezTo>
                  <a:cubicBezTo>
                    <a:pt x="50" y="220"/>
                    <a:pt x="1" y="342"/>
                    <a:pt x="1" y="464"/>
                  </a:cubicBezTo>
                  <a:lnTo>
                    <a:pt x="1" y="40634"/>
                  </a:lnTo>
                  <a:cubicBezTo>
                    <a:pt x="1" y="40756"/>
                    <a:pt x="50" y="40854"/>
                    <a:pt x="147" y="40951"/>
                  </a:cubicBezTo>
                  <a:cubicBezTo>
                    <a:pt x="245" y="41049"/>
                    <a:pt x="342" y="41097"/>
                    <a:pt x="489" y="41097"/>
                  </a:cubicBezTo>
                  <a:lnTo>
                    <a:pt x="757" y="41097"/>
                  </a:lnTo>
                  <a:lnTo>
                    <a:pt x="757" y="299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3;p53">
              <a:extLst>
                <a:ext uri="{FF2B5EF4-FFF2-40B4-BE49-F238E27FC236}">
                  <a16:creationId xmlns:a16="http://schemas.microsoft.com/office/drawing/2014/main" id="{9780BC76-DE77-4D3E-AA91-153D5207C91D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  <a:moveTo>
                    <a:pt x="1537" y="39633"/>
                  </a:moveTo>
                  <a:lnTo>
                    <a:pt x="2098" y="39633"/>
                  </a:lnTo>
                  <a:cubicBezTo>
                    <a:pt x="2196" y="39609"/>
                    <a:pt x="2293" y="39707"/>
                    <a:pt x="2293" y="39829"/>
                  </a:cubicBezTo>
                  <a:cubicBezTo>
                    <a:pt x="2293" y="39926"/>
                    <a:pt x="2196" y="40024"/>
                    <a:pt x="2098" y="40024"/>
                  </a:cubicBezTo>
                  <a:lnTo>
                    <a:pt x="1513" y="40024"/>
                  </a:lnTo>
                  <a:lnTo>
                    <a:pt x="1513" y="41511"/>
                  </a:lnTo>
                  <a:lnTo>
                    <a:pt x="6147" y="41511"/>
                  </a:lnTo>
                  <a:cubicBezTo>
                    <a:pt x="6391" y="41511"/>
                    <a:pt x="6610" y="41316"/>
                    <a:pt x="6610" y="41048"/>
                  </a:cubicBezTo>
                  <a:lnTo>
                    <a:pt x="6610" y="878"/>
                  </a:lnTo>
                  <a:cubicBezTo>
                    <a:pt x="6610" y="756"/>
                    <a:pt x="6561" y="634"/>
                    <a:pt x="6464" y="537"/>
                  </a:cubicBezTo>
                  <a:cubicBezTo>
                    <a:pt x="6391" y="464"/>
                    <a:pt x="6269" y="415"/>
                    <a:pt x="6122" y="415"/>
                  </a:cubicBezTo>
                  <a:lnTo>
                    <a:pt x="1537" y="415"/>
                  </a:lnTo>
                  <a:lnTo>
                    <a:pt x="1537" y="1903"/>
                  </a:lnTo>
                  <a:lnTo>
                    <a:pt x="2098" y="1903"/>
                  </a:lnTo>
                  <a:cubicBezTo>
                    <a:pt x="2196" y="1903"/>
                    <a:pt x="2293" y="1976"/>
                    <a:pt x="2293" y="2098"/>
                  </a:cubicBezTo>
                  <a:cubicBezTo>
                    <a:pt x="2293" y="2195"/>
                    <a:pt x="2196" y="2293"/>
                    <a:pt x="2098" y="2293"/>
                  </a:cubicBezTo>
                  <a:lnTo>
                    <a:pt x="1513" y="2293"/>
                  </a:lnTo>
                  <a:lnTo>
                    <a:pt x="1513" y="3781"/>
                  </a:lnTo>
                  <a:lnTo>
                    <a:pt x="2098" y="3781"/>
                  </a:lnTo>
                  <a:cubicBezTo>
                    <a:pt x="2342" y="3781"/>
                    <a:pt x="2342" y="4171"/>
                    <a:pt x="2098" y="4171"/>
                  </a:cubicBezTo>
                  <a:lnTo>
                    <a:pt x="1513" y="4171"/>
                  </a:lnTo>
                  <a:lnTo>
                    <a:pt x="1513" y="5659"/>
                  </a:lnTo>
                  <a:lnTo>
                    <a:pt x="2098" y="5659"/>
                  </a:lnTo>
                  <a:cubicBezTo>
                    <a:pt x="2318" y="5707"/>
                    <a:pt x="2318" y="6049"/>
                    <a:pt x="2098" y="6073"/>
                  </a:cubicBezTo>
                  <a:lnTo>
                    <a:pt x="1513" y="6073"/>
                  </a:lnTo>
                  <a:lnTo>
                    <a:pt x="1513" y="7561"/>
                  </a:lnTo>
                  <a:lnTo>
                    <a:pt x="2098" y="7561"/>
                  </a:lnTo>
                  <a:cubicBezTo>
                    <a:pt x="2318" y="7585"/>
                    <a:pt x="2318" y="7927"/>
                    <a:pt x="2098" y="7951"/>
                  </a:cubicBezTo>
                  <a:lnTo>
                    <a:pt x="1513" y="7951"/>
                  </a:lnTo>
                  <a:lnTo>
                    <a:pt x="1513" y="9439"/>
                  </a:lnTo>
                  <a:lnTo>
                    <a:pt x="2098" y="9439"/>
                  </a:lnTo>
                  <a:cubicBezTo>
                    <a:pt x="2342" y="9439"/>
                    <a:pt x="2342" y="9829"/>
                    <a:pt x="2098" y="9829"/>
                  </a:cubicBezTo>
                  <a:lnTo>
                    <a:pt x="1513" y="9829"/>
                  </a:lnTo>
                  <a:lnTo>
                    <a:pt x="1513" y="11341"/>
                  </a:lnTo>
                  <a:lnTo>
                    <a:pt x="2098" y="11341"/>
                  </a:lnTo>
                  <a:cubicBezTo>
                    <a:pt x="2196" y="11341"/>
                    <a:pt x="2293" y="11415"/>
                    <a:pt x="2293" y="11537"/>
                  </a:cubicBezTo>
                  <a:cubicBezTo>
                    <a:pt x="2293" y="11634"/>
                    <a:pt x="2196" y="11732"/>
                    <a:pt x="2098" y="11732"/>
                  </a:cubicBezTo>
                  <a:lnTo>
                    <a:pt x="1513" y="11732"/>
                  </a:lnTo>
                  <a:lnTo>
                    <a:pt x="1513" y="13219"/>
                  </a:lnTo>
                  <a:lnTo>
                    <a:pt x="2098" y="13219"/>
                  </a:lnTo>
                  <a:cubicBezTo>
                    <a:pt x="2318" y="13244"/>
                    <a:pt x="2318" y="13585"/>
                    <a:pt x="2098" y="13610"/>
                  </a:cubicBezTo>
                  <a:lnTo>
                    <a:pt x="1513" y="13610"/>
                  </a:lnTo>
                  <a:lnTo>
                    <a:pt x="1513" y="15097"/>
                  </a:lnTo>
                  <a:lnTo>
                    <a:pt x="2098" y="15097"/>
                  </a:lnTo>
                  <a:cubicBezTo>
                    <a:pt x="2196" y="15097"/>
                    <a:pt x="2293" y="15195"/>
                    <a:pt x="2293" y="15317"/>
                  </a:cubicBezTo>
                  <a:cubicBezTo>
                    <a:pt x="2293" y="15415"/>
                    <a:pt x="2196" y="15512"/>
                    <a:pt x="2098" y="15512"/>
                  </a:cubicBezTo>
                  <a:lnTo>
                    <a:pt x="1513" y="15512"/>
                  </a:lnTo>
                  <a:lnTo>
                    <a:pt x="1513" y="17000"/>
                  </a:lnTo>
                  <a:lnTo>
                    <a:pt x="2098" y="17000"/>
                  </a:lnTo>
                  <a:cubicBezTo>
                    <a:pt x="2196" y="17000"/>
                    <a:pt x="2293" y="17073"/>
                    <a:pt x="2293" y="17195"/>
                  </a:cubicBezTo>
                  <a:cubicBezTo>
                    <a:pt x="2293" y="17293"/>
                    <a:pt x="2196" y="17390"/>
                    <a:pt x="2098" y="17390"/>
                  </a:cubicBezTo>
                  <a:lnTo>
                    <a:pt x="1513" y="17390"/>
                  </a:lnTo>
                  <a:lnTo>
                    <a:pt x="1513" y="18878"/>
                  </a:lnTo>
                  <a:lnTo>
                    <a:pt x="2098" y="18878"/>
                  </a:lnTo>
                  <a:cubicBezTo>
                    <a:pt x="2318" y="18902"/>
                    <a:pt x="2318" y="19244"/>
                    <a:pt x="2098" y="19268"/>
                  </a:cubicBezTo>
                  <a:lnTo>
                    <a:pt x="1513" y="19268"/>
                  </a:lnTo>
                  <a:lnTo>
                    <a:pt x="1513" y="20756"/>
                  </a:lnTo>
                  <a:lnTo>
                    <a:pt x="2098" y="20756"/>
                  </a:lnTo>
                  <a:cubicBezTo>
                    <a:pt x="2196" y="20756"/>
                    <a:pt x="2293" y="20853"/>
                    <a:pt x="2293" y="20975"/>
                  </a:cubicBezTo>
                  <a:cubicBezTo>
                    <a:pt x="2293" y="21073"/>
                    <a:pt x="2196" y="21170"/>
                    <a:pt x="2098" y="21170"/>
                  </a:cubicBezTo>
                  <a:lnTo>
                    <a:pt x="1513" y="21170"/>
                  </a:lnTo>
                  <a:lnTo>
                    <a:pt x="1513" y="22658"/>
                  </a:lnTo>
                  <a:lnTo>
                    <a:pt x="2098" y="22658"/>
                  </a:lnTo>
                  <a:cubicBezTo>
                    <a:pt x="2196" y="22658"/>
                    <a:pt x="2293" y="22731"/>
                    <a:pt x="2293" y="22853"/>
                  </a:cubicBezTo>
                  <a:cubicBezTo>
                    <a:pt x="2293" y="22951"/>
                    <a:pt x="2196" y="23048"/>
                    <a:pt x="2098" y="23048"/>
                  </a:cubicBezTo>
                  <a:lnTo>
                    <a:pt x="1513" y="23048"/>
                  </a:lnTo>
                  <a:lnTo>
                    <a:pt x="1513" y="24536"/>
                  </a:lnTo>
                  <a:lnTo>
                    <a:pt x="2098" y="24536"/>
                  </a:lnTo>
                  <a:cubicBezTo>
                    <a:pt x="2318" y="24561"/>
                    <a:pt x="2318" y="24902"/>
                    <a:pt x="2098" y="24926"/>
                  </a:cubicBezTo>
                  <a:lnTo>
                    <a:pt x="1513" y="24926"/>
                  </a:lnTo>
                  <a:lnTo>
                    <a:pt x="1513" y="26414"/>
                  </a:lnTo>
                  <a:lnTo>
                    <a:pt x="2098" y="26414"/>
                  </a:lnTo>
                  <a:cubicBezTo>
                    <a:pt x="2196" y="26414"/>
                    <a:pt x="2293" y="26512"/>
                    <a:pt x="2293" y="26634"/>
                  </a:cubicBezTo>
                  <a:cubicBezTo>
                    <a:pt x="2293" y="26731"/>
                    <a:pt x="2196" y="26829"/>
                    <a:pt x="2098" y="26829"/>
                  </a:cubicBezTo>
                  <a:lnTo>
                    <a:pt x="1513" y="26829"/>
                  </a:lnTo>
                  <a:lnTo>
                    <a:pt x="1513" y="28317"/>
                  </a:lnTo>
                  <a:lnTo>
                    <a:pt x="2098" y="28317"/>
                  </a:lnTo>
                  <a:cubicBezTo>
                    <a:pt x="2196" y="28317"/>
                    <a:pt x="2293" y="28390"/>
                    <a:pt x="2293" y="28512"/>
                  </a:cubicBezTo>
                  <a:cubicBezTo>
                    <a:pt x="2293" y="28609"/>
                    <a:pt x="2196" y="28707"/>
                    <a:pt x="2098" y="28707"/>
                  </a:cubicBezTo>
                  <a:lnTo>
                    <a:pt x="1513" y="28707"/>
                  </a:lnTo>
                  <a:lnTo>
                    <a:pt x="1513" y="30195"/>
                  </a:lnTo>
                  <a:lnTo>
                    <a:pt x="2098" y="30195"/>
                  </a:lnTo>
                  <a:cubicBezTo>
                    <a:pt x="2196" y="30195"/>
                    <a:pt x="2293" y="30292"/>
                    <a:pt x="2293" y="30390"/>
                  </a:cubicBezTo>
                  <a:cubicBezTo>
                    <a:pt x="2293" y="30512"/>
                    <a:pt x="2196" y="30585"/>
                    <a:pt x="2098" y="30585"/>
                  </a:cubicBezTo>
                  <a:lnTo>
                    <a:pt x="1513" y="30585"/>
                  </a:lnTo>
                  <a:lnTo>
                    <a:pt x="1513" y="32073"/>
                  </a:lnTo>
                  <a:lnTo>
                    <a:pt x="2098" y="32073"/>
                  </a:lnTo>
                  <a:cubicBezTo>
                    <a:pt x="2196" y="32073"/>
                    <a:pt x="2293" y="32146"/>
                    <a:pt x="2293" y="32268"/>
                  </a:cubicBezTo>
                  <a:cubicBezTo>
                    <a:pt x="2293" y="32365"/>
                    <a:pt x="2196" y="32463"/>
                    <a:pt x="2098" y="32463"/>
                  </a:cubicBezTo>
                  <a:lnTo>
                    <a:pt x="1513" y="32463"/>
                  </a:lnTo>
                  <a:lnTo>
                    <a:pt x="1513" y="33951"/>
                  </a:lnTo>
                  <a:lnTo>
                    <a:pt x="2098" y="33951"/>
                  </a:lnTo>
                  <a:cubicBezTo>
                    <a:pt x="2342" y="33951"/>
                    <a:pt x="2342" y="34341"/>
                    <a:pt x="2098" y="34341"/>
                  </a:cubicBezTo>
                  <a:lnTo>
                    <a:pt x="1513" y="34341"/>
                  </a:lnTo>
                  <a:lnTo>
                    <a:pt x="1513" y="35829"/>
                  </a:lnTo>
                  <a:lnTo>
                    <a:pt x="2098" y="35829"/>
                  </a:lnTo>
                  <a:cubicBezTo>
                    <a:pt x="2196" y="35829"/>
                    <a:pt x="2293" y="35926"/>
                    <a:pt x="2293" y="36048"/>
                  </a:cubicBezTo>
                  <a:cubicBezTo>
                    <a:pt x="2293" y="36146"/>
                    <a:pt x="2196" y="36243"/>
                    <a:pt x="2098" y="36243"/>
                  </a:cubicBezTo>
                  <a:lnTo>
                    <a:pt x="1513" y="36243"/>
                  </a:lnTo>
                  <a:lnTo>
                    <a:pt x="1513" y="37731"/>
                  </a:lnTo>
                  <a:lnTo>
                    <a:pt x="2098" y="37731"/>
                  </a:lnTo>
                  <a:cubicBezTo>
                    <a:pt x="2196" y="37731"/>
                    <a:pt x="2293" y="37804"/>
                    <a:pt x="2293" y="37926"/>
                  </a:cubicBezTo>
                  <a:cubicBezTo>
                    <a:pt x="2293" y="38024"/>
                    <a:pt x="2196" y="38121"/>
                    <a:pt x="2098" y="38121"/>
                  </a:cubicBezTo>
                  <a:lnTo>
                    <a:pt x="1513" y="38121"/>
                  </a:lnTo>
                  <a:lnTo>
                    <a:pt x="1513" y="39609"/>
                  </a:lnTo>
                  <a:close/>
                  <a:moveTo>
                    <a:pt x="1123" y="41511"/>
                  </a:moveTo>
                  <a:lnTo>
                    <a:pt x="1123" y="415"/>
                  </a:lnTo>
                  <a:lnTo>
                    <a:pt x="879" y="415"/>
                  </a:lnTo>
                  <a:cubicBezTo>
                    <a:pt x="757" y="415"/>
                    <a:pt x="635" y="464"/>
                    <a:pt x="537" y="537"/>
                  </a:cubicBezTo>
                  <a:cubicBezTo>
                    <a:pt x="440" y="634"/>
                    <a:pt x="391" y="756"/>
                    <a:pt x="391" y="878"/>
                  </a:cubicBezTo>
                  <a:lnTo>
                    <a:pt x="391" y="41048"/>
                  </a:lnTo>
                  <a:cubicBezTo>
                    <a:pt x="391" y="41170"/>
                    <a:pt x="440" y="41268"/>
                    <a:pt x="537" y="41365"/>
                  </a:cubicBezTo>
                  <a:cubicBezTo>
                    <a:pt x="635" y="41463"/>
                    <a:pt x="732" y="41511"/>
                    <a:pt x="879" y="4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4;p53">
              <a:extLst>
                <a:ext uri="{FF2B5EF4-FFF2-40B4-BE49-F238E27FC236}">
                  <a16:creationId xmlns:a16="http://schemas.microsoft.com/office/drawing/2014/main" id="{D34CCB99-C6E6-4613-ADCD-697E4AE3C673}"/>
                </a:ext>
              </a:extLst>
            </p:cNvPr>
            <p:cNvSpPr/>
            <p:nvPr/>
          </p:nvSpPr>
          <p:spPr>
            <a:xfrm>
              <a:off x="6892890" y="1573378"/>
              <a:ext cx="17892" cy="552546"/>
            </a:xfrm>
            <a:custGeom>
              <a:avLst/>
              <a:gdLst/>
              <a:ahLst/>
              <a:cxnLst/>
              <a:rect l="l" t="t" r="r" b="b"/>
              <a:pathLst>
                <a:path w="416" h="12660" extrusionOk="0">
                  <a:moveTo>
                    <a:pt x="1" y="196"/>
                  </a:moveTo>
                  <a:cubicBezTo>
                    <a:pt x="1" y="98"/>
                    <a:pt x="98" y="1"/>
                    <a:pt x="220" y="1"/>
                  </a:cubicBezTo>
                  <a:cubicBezTo>
                    <a:pt x="318" y="1"/>
                    <a:pt x="415" y="98"/>
                    <a:pt x="415" y="196"/>
                  </a:cubicBezTo>
                  <a:lnTo>
                    <a:pt x="415" y="732"/>
                  </a:lnTo>
                  <a:cubicBezTo>
                    <a:pt x="415" y="854"/>
                    <a:pt x="318" y="928"/>
                    <a:pt x="220" y="928"/>
                  </a:cubicBezTo>
                  <a:cubicBezTo>
                    <a:pt x="98" y="928"/>
                    <a:pt x="1" y="854"/>
                    <a:pt x="1" y="732"/>
                  </a:cubicBezTo>
                  <a:close/>
                  <a:moveTo>
                    <a:pt x="1" y="1854"/>
                  </a:moveTo>
                  <a:cubicBezTo>
                    <a:pt x="1" y="1757"/>
                    <a:pt x="98" y="1659"/>
                    <a:pt x="220" y="1659"/>
                  </a:cubicBezTo>
                  <a:cubicBezTo>
                    <a:pt x="318" y="1659"/>
                    <a:pt x="415" y="1757"/>
                    <a:pt x="415" y="1854"/>
                  </a:cubicBezTo>
                  <a:lnTo>
                    <a:pt x="415" y="12440"/>
                  </a:lnTo>
                  <a:cubicBezTo>
                    <a:pt x="415" y="12561"/>
                    <a:pt x="318" y="12659"/>
                    <a:pt x="220" y="12659"/>
                  </a:cubicBezTo>
                  <a:cubicBezTo>
                    <a:pt x="98" y="12659"/>
                    <a:pt x="1" y="12561"/>
                    <a:pt x="1" y="124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5;p53">
              <a:extLst>
                <a:ext uri="{FF2B5EF4-FFF2-40B4-BE49-F238E27FC236}">
                  <a16:creationId xmlns:a16="http://schemas.microsoft.com/office/drawing/2014/main" id="{A7595707-D2D4-4179-A7DE-13DD21789FE1}"/>
                </a:ext>
              </a:extLst>
            </p:cNvPr>
            <p:cNvSpPr/>
            <p:nvPr/>
          </p:nvSpPr>
          <p:spPr>
            <a:xfrm>
              <a:off x="6837320" y="1543569"/>
              <a:ext cx="218233" cy="1793722"/>
            </a:xfrm>
            <a:custGeom>
              <a:avLst/>
              <a:gdLst/>
              <a:ahLst/>
              <a:cxnLst/>
              <a:rect l="l" t="t" r="r" b="b"/>
              <a:pathLst>
                <a:path w="5074" h="41098" extrusionOk="0">
                  <a:moveTo>
                    <a:pt x="4073" y="40146"/>
                  </a:moveTo>
                  <a:cubicBezTo>
                    <a:pt x="4000" y="40244"/>
                    <a:pt x="3878" y="40293"/>
                    <a:pt x="3756" y="40293"/>
                  </a:cubicBezTo>
                  <a:lnTo>
                    <a:pt x="0" y="40293"/>
                  </a:lnTo>
                  <a:lnTo>
                    <a:pt x="0" y="41097"/>
                  </a:lnTo>
                  <a:lnTo>
                    <a:pt x="4610" y="41097"/>
                  </a:lnTo>
                  <a:cubicBezTo>
                    <a:pt x="4878" y="41097"/>
                    <a:pt x="5073" y="40902"/>
                    <a:pt x="5073" y="40634"/>
                  </a:cubicBezTo>
                  <a:lnTo>
                    <a:pt x="5073" y="464"/>
                  </a:lnTo>
                  <a:cubicBezTo>
                    <a:pt x="5073" y="342"/>
                    <a:pt x="5024" y="220"/>
                    <a:pt x="4951" y="123"/>
                  </a:cubicBezTo>
                  <a:cubicBezTo>
                    <a:pt x="4854" y="50"/>
                    <a:pt x="4732" y="1"/>
                    <a:pt x="4610" y="1"/>
                  </a:cubicBezTo>
                  <a:lnTo>
                    <a:pt x="4220" y="1"/>
                  </a:lnTo>
                  <a:lnTo>
                    <a:pt x="4220" y="39829"/>
                  </a:lnTo>
                  <a:cubicBezTo>
                    <a:pt x="4220" y="39951"/>
                    <a:pt x="4171" y="40073"/>
                    <a:pt x="4073" y="4014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30203" y="1882547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Formato SMART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77950" y="3198437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Específico (</a:t>
            </a:r>
            <a:r>
              <a:rPr lang="es-ES" dirty="0" err="1"/>
              <a:t>Specific</a:t>
            </a:r>
            <a:r>
              <a:rPr lang="es-ES" dirty="0"/>
              <a:t>)</a:t>
            </a: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341150" y="3198437"/>
            <a:ext cx="2389649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Medible (</a:t>
            </a:r>
            <a:r>
              <a:rPr lang="es-ES" dirty="0" err="1"/>
              <a:t>Measurable</a:t>
            </a:r>
            <a:r>
              <a:rPr lang="es-ES" dirty="0"/>
              <a:t>)</a:t>
            </a: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46269" y="3104375"/>
            <a:ext cx="2281851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Alcanzable (</a:t>
            </a:r>
            <a:r>
              <a:rPr lang="es-ES" dirty="0" err="1"/>
              <a:t>Achievable</a:t>
            </a:r>
            <a:r>
              <a:rPr lang="es-ES" dirty="0"/>
              <a:t>)</a:t>
            </a: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SMART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5"/>
          <p:cNvGrpSpPr/>
          <p:nvPr/>
        </p:nvGrpSpPr>
        <p:grpSpPr>
          <a:xfrm>
            <a:off x="5230631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1583076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1645626" y="3198437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Relevante (</a:t>
            </a:r>
            <a:r>
              <a:rPr lang="es-ES" dirty="0" err="1"/>
              <a:t>Relevant</a:t>
            </a:r>
            <a:r>
              <a:rPr lang="es-ES" dirty="0"/>
              <a:t>)</a:t>
            </a: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5163281" y="3198437"/>
            <a:ext cx="2389649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Temporal (Time-</a:t>
            </a:r>
            <a:r>
              <a:rPr lang="es-ES" dirty="0" err="1"/>
              <a:t>bound</a:t>
            </a:r>
            <a:r>
              <a:rPr lang="es-ES" dirty="0"/>
              <a:t>)</a:t>
            </a: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SMART</a:t>
            </a:r>
            <a:endParaRPr dirty="0"/>
          </a:p>
        </p:txBody>
      </p:sp>
      <p:grpSp>
        <p:nvGrpSpPr>
          <p:cNvPr id="670" name="Google Shape;670;p35"/>
          <p:cNvGrpSpPr/>
          <p:nvPr/>
        </p:nvGrpSpPr>
        <p:grpSpPr>
          <a:xfrm>
            <a:off x="6142781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83;p48">
            <a:extLst>
              <a:ext uri="{FF2B5EF4-FFF2-40B4-BE49-F238E27FC236}">
                <a16:creationId xmlns:a16="http://schemas.microsoft.com/office/drawing/2014/main" id="{F44D586D-FD21-4029-8C12-E3C0A58D95D1}"/>
              </a:ext>
            </a:extLst>
          </p:cNvPr>
          <p:cNvSpPr/>
          <p:nvPr/>
        </p:nvSpPr>
        <p:spPr>
          <a:xfrm>
            <a:off x="2564679" y="2112074"/>
            <a:ext cx="453838" cy="419880"/>
          </a:xfrm>
          <a:custGeom>
            <a:avLst/>
            <a:gdLst/>
            <a:ahLst/>
            <a:cxnLst/>
            <a:rect l="l" t="t" r="r" b="b"/>
            <a:pathLst>
              <a:path w="9781" h="9055" extrusionOk="0">
                <a:moveTo>
                  <a:pt x="4904" y="1"/>
                </a:moveTo>
                <a:cubicBezTo>
                  <a:pt x="4654" y="1"/>
                  <a:pt x="4401" y="21"/>
                  <a:pt x="4147" y="64"/>
                </a:cubicBezTo>
                <a:cubicBezTo>
                  <a:pt x="1659" y="479"/>
                  <a:pt x="1" y="2820"/>
                  <a:pt x="440" y="5284"/>
                </a:cubicBezTo>
                <a:cubicBezTo>
                  <a:pt x="811" y="7493"/>
                  <a:pt x="2733" y="9054"/>
                  <a:pt x="4902" y="9054"/>
                </a:cubicBezTo>
                <a:cubicBezTo>
                  <a:pt x="5152" y="9054"/>
                  <a:pt x="5405" y="9034"/>
                  <a:pt x="5659" y="8991"/>
                </a:cubicBezTo>
                <a:cubicBezTo>
                  <a:pt x="8122" y="8576"/>
                  <a:pt x="9781" y="6235"/>
                  <a:pt x="9366" y="3771"/>
                </a:cubicBezTo>
                <a:cubicBezTo>
                  <a:pt x="8994" y="1562"/>
                  <a:pt x="7073" y="1"/>
                  <a:pt x="4904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84;p48">
            <a:extLst>
              <a:ext uri="{FF2B5EF4-FFF2-40B4-BE49-F238E27FC236}">
                <a16:creationId xmlns:a16="http://schemas.microsoft.com/office/drawing/2014/main" id="{B6546429-3D18-4194-BBC3-39FB75BD4ACC}"/>
              </a:ext>
            </a:extLst>
          </p:cNvPr>
          <p:cNvSpPr/>
          <p:nvPr/>
        </p:nvSpPr>
        <p:spPr>
          <a:xfrm>
            <a:off x="2729907" y="2228143"/>
            <a:ext cx="163003" cy="188911"/>
          </a:xfrm>
          <a:custGeom>
            <a:avLst/>
            <a:gdLst/>
            <a:ahLst/>
            <a:cxnLst/>
            <a:rect l="l" t="t" r="r" b="b"/>
            <a:pathLst>
              <a:path w="3513" h="4074" extrusionOk="0">
                <a:moveTo>
                  <a:pt x="1" y="0"/>
                </a:moveTo>
                <a:lnTo>
                  <a:pt x="1" y="4073"/>
                </a:lnTo>
                <a:lnTo>
                  <a:pt x="3513" y="202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40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40" y="2113124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Qué es un proceso</a:t>
            </a:r>
            <a:endParaRPr sz="40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5290" y="3772233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 Es una secuencia de pasos o actividades interrelacionadas que, cuando se llevan a cabo en orden, conducen a un resultado específico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737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560149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Qué es un procedimiento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802989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Es un conjunto de pasos específicos y detallados diseñados para guiar la realización de una actividad o tarea dentro de un proceso.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Diagrama de Flujo de Datos</a:t>
            </a:r>
            <a:endParaRPr sz="5400" dirty="0"/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0"/>
          <p:cNvSpPr txBox="1">
            <a:spLocks noGrp="1"/>
          </p:cNvSpPr>
          <p:nvPr>
            <p:ph type="subTitle" idx="6"/>
          </p:nvPr>
        </p:nvSpPr>
        <p:spPr>
          <a:xfrm>
            <a:off x="2450267" y="1889412"/>
            <a:ext cx="3520745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Es una representación visual de un proceso o procedimiento que utiliza símbolos gráficos para representar las etapas, decisiones y flujo de información.</a:t>
            </a:r>
            <a:endParaRPr dirty="0"/>
          </a:p>
        </p:txBody>
      </p: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4" name="Picture 2" descr="https://cdn-icons-png.flaticon.com/512/6863/6863849.png">
            <a:extLst>
              <a:ext uri="{FF2B5EF4-FFF2-40B4-BE49-F238E27FC236}">
                <a16:creationId xmlns:a16="http://schemas.microsoft.com/office/drawing/2014/main" id="{5B76F289-5B5D-4F08-A8D8-061C76F4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03" y="1450405"/>
            <a:ext cx="2571105" cy="25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6"/>
          <p:cNvSpPr/>
          <p:nvPr/>
        </p:nvSpPr>
        <p:spPr>
          <a:xfrm>
            <a:off x="8200424" y="1693848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s://consejodelhierro.es/wp-content/uploads/2023/06/que-representa-el-simbolo-azul-en-un-diagrama-de-flujo.png">
            <a:extLst>
              <a:ext uri="{FF2B5EF4-FFF2-40B4-BE49-F238E27FC236}">
                <a16:creationId xmlns:a16="http://schemas.microsoft.com/office/drawing/2014/main" id="{AEFA42B6-9F4E-447D-927B-825646E0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6" y="547335"/>
            <a:ext cx="7610568" cy="437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276</Words>
  <Application>Microsoft Office PowerPoint</Application>
  <PresentationFormat>Presentación en pantalla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Karla</vt:lpstr>
      <vt:lpstr>Bebas Neue</vt:lpstr>
      <vt:lpstr>Arial</vt:lpstr>
      <vt:lpstr>Rubik Black</vt:lpstr>
      <vt:lpstr>Soft Colors UI Design for Agencies by Slidesgo</vt:lpstr>
      <vt:lpstr>Expo 2</vt:lpstr>
      <vt:lpstr>01</vt:lpstr>
      <vt:lpstr>SMART</vt:lpstr>
      <vt:lpstr>SMART</vt:lpstr>
      <vt:lpstr>01</vt:lpstr>
      <vt:lpstr>Qué es un procedimiento</vt:lpstr>
      <vt:lpstr>Diagrama de Flujo de Datos</vt:lpstr>
      <vt:lpstr>Presentación de PowerPoint</vt:lpstr>
      <vt:lpstr>Presentación de PowerPoint</vt:lpstr>
      <vt:lpstr>Presentación de PowerPoint</vt:lpstr>
      <vt:lpstr>ISO 9126 - Modelo de Calidad de Software</vt:lpstr>
      <vt:lpstr>ISO 9126</vt:lpstr>
      <vt:lpstr>01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Colors UI Design for Agencies</dc:title>
  <dc:creator>Omar Sierra</dc:creator>
  <cp:lastModifiedBy>Omar Sierra</cp:lastModifiedBy>
  <cp:revision>12</cp:revision>
  <dcterms:modified xsi:type="dcterms:W3CDTF">2024-02-21T23:24:33Z</dcterms:modified>
</cp:coreProperties>
</file>