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2" r:id="rId3"/>
    <p:sldId id="263" r:id="rId4"/>
    <p:sldId id="265" r:id="rId5"/>
    <p:sldId id="266" r:id="rId6"/>
    <p:sldId id="264" r:id="rId7"/>
    <p:sldId id="267" r:id="rId8"/>
    <p:sldId id="268" r:id="rId9"/>
    <p:sldId id="273" r:id="rId10"/>
    <p:sldId id="272" r:id="rId11"/>
    <p:sldId id="271" r:id="rId12"/>
    <p:sldId id="270" r:id="rId13"/>
    <p:sldId id="269" r:id="rId14"/>
  </p:sldIdLst>
  <p:sldSz cx="9144000" cy="6858000" type="screen4x3"/>
  <p:notesSz cx="6805613" cy="99393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AF"/>
    <a:srgbClr val="A6C2E0"/>
    <a:srgbClr val="E6B5AE"/>
    <a:srgbClr val="C62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6575-9126-4921-8F8E-46F0834F624F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12C25-2C39-4F7D-9A51-5E5F0A436D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431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F577-F679-43E0-B69B-C68AD8325C0D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03A9-DC51-4B5A-A2E9-E13D876D9E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302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1 ForsideG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4" y="1465263"/>
            <a:ext cx="9177230" cy="5392737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395536" y="4824409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5373216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4" y="6090334"/>
            <a:ext cx="9177230" cy="783566"/>
          </a:xfrm>
          <a:prstGeom prst="rect">
            <a:avLst/>
          </a:prstGeom>
        </p:spPr>
      </p:pic>
      <p:sp>
        <p:nvSpPr>
          <p:cNvPr id="30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31" name="Rectangle 11"/>
          <p:cNvSpPr>
            <a:spLocks noChangeAspect="1" noChangeArrowheads="1"/>
          </p:cNvSpPr>
          <p:nvPr userDrawn="1"/>
        </p:nvSpPr>
        <p:spPr bwMode="auto">
          <a:xfrm>
            <a:off x="-1" y="1256163"/>
            <a:ext cx="9155067" cy="209099"/>
          </a:xfrm>
          <a:prstGeom prst="rect">
            <a:avLst/>
          </a:prstGeom>
          <a:solidFill>
            <a:srgbClr val="E6B5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12"/>
          <p:cNvSpPr>
            <a:spLocks noChangeArrowheads="1"/>
          </p:cNvSpPr>
          <p:nvPr userDrawn="1"/>
        </p:nvSpPr>
        <p:spPr bwMode="auto">
          <a:xfrm>
            <a:off x="964407" y="1256164"/>
            <a:ext cx="7767637" cy="209098"/>
          </a:xfrm>
          <a:prstGeom prst="rect">
            <a:avLst/>
          </a:prstGeom>
          <a:solidFill>
            <a:srgbClr val="C62B46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7849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2 Forside V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 descr="tavle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1425600"/>
            <a:ext cx="9160214" cy="54483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395536" y="4824409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5373216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21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14" name="Rectangle 11"/>
          <p:cNvSpPr>
            <a:spLocks noChangeAspect="1" noChangeArrowheads="1"/>
          </p:cNvSpPr>
          <p:nvPr userDrawn="1"/>
        </p:nvSpPr>
        <p:spPr bwMode="auto">
          <a:xfrm>
            <a:off x="-1" y="1256163"/>
            <a:ext cx="9155067" cy="209099"/>
          </a:xfrm>
          <a:prstGeom prst="rect">
            <a:avLst/>
          </a:prstGeom>
          <a:solidFill>
            <a:srgbClr val="E6B5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964407" y="1256164"/>
            <a:ext cx="7767637" cy="209098"/>
          </a:xfrm>
          <a:prstGeom prst="rect">
            <a:avLst/>
          </a:prstGeom>
          <a:solidFill>
            <a:srgbClr val="C62B46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778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3 Forside G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 descr="rolig2c_bar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1288613"/>
            <a:ext cx="9138864" cy="543560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395536" y="4228790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4777597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-5385" y="1247775"/>
            <a:ext cx="9160452" cy="217488"/>
          </a:xfrm>
          <a:prstGeom prst="rect">
            <a:avLst/>
          </a:prstGeom>
          <a:solidFill>
            <a:srgbClr val="A6C2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66788" y="1247775"/>
            <a:ext cx="7767637" cy="215900"/>
          </a:xfrm>
          <a:prstGeom prst="rect">
            <a:avLst/>
          </a:prstGeom>
          <a:solidFill>
            <a:srgbClr val="0077AF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solidFill>
                <a:srgbClr val="558ED5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22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298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4 Forside GK/V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 descr="Rolig1c_ungdo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99"/>
            <a:ext cx="9144000" cy="543865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395536" y="4824409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5373216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17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18" name="Rectangle 11"/>
          <p:cNvSpPr>
            <a:spLocks noChangeAspect="1" noChangeArrowheads="1"/>
          </p:cNvSpPr>
          <p:nvPr userDrawn="1"/>
        </p:nvSpPr>
        <p:spPr bwMode="auto">
          <a:xfrm>
            <a:off x="-5385" y="1247775"/>
            <a:ext cx="9160452" cy="217488"/>
          </a:xfrm>
          <a:prstGeom prst="rect">
            <a:avLst/>
          </a:prstGeom>
          <a:solidFill>
            <a:srgbClr val="A6C2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2"/>
          <p:cNvSpPr>
            <a:spLocks noChangeArrowheads="1"/>
          </p:cNvSpPr>
          <p:nvPr userDrawn="1"/>
        </p:nvSpPr>
        <p:spPr bwMode="auto">
          <a:xfrm>
            <a:off x="966788" y="1247775"/>
            <a:ext cx="7767637" cy="215900"/>
          </a:xfrm>
          <a:prstGeom prst="rect">
            <a:avLst/>
          </a:prstGeom>
          <a:solidFill>
            <a:srgbClr val="0077AF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solidFill>
                <a:srgbClr val="558ED5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021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5 Forside G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Rolig1_bokstavbakgrun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6" y="1409699"/>
            <a:ext cx="9160216" cy="544830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988378" y="1967166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88378" y="2482417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17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18" name="Rectangle 11"/>
          <p:cNvSpPr>
            <a:spLocks noChangeAspect="1" noChangeArrowheads="1"/>
          </p:cNvSpPr>
          <p:nvPr userDrawn="1"/>
        </p:nvSpPr>
        <p:spPr bwMode="auto">
          <a:xfrm>
            <a:off x="-5385" y="1247775"/>
            <a:ext cx="9160452" cy="217488"/>
          </a:xfrm>
          <a:prstGeom prst="rect">
            <a:avLst/>
          </a:prstGeom>
          <a:solidFill>
            <a:srgbClr val="A6C2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2"/>
          <p:cNvSpPr>
            <a:spLocks noChangeArrowheads="1"/>
          </p:cNvSpPr>
          <p:nvPr userDrawn="1"/>
        </p:nvSpPr>
        <p:spPr bwMode="auto">
          <a:xfrm>
            <a:off x="966788" y="1247775"/>
            <a:ext cx="7767637" cy="215900"/>
          </a:xfrm>
          <a:prstGeom prst="rect">
            <a:avLst/>
          </a:prstGeom>
          <a:solidFill>
            <a:srgbClr val="0077AF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solidFill>
                <a:srgbClr val="558ED5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93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6 Forside V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 descr="Rolig1_regnebakgrunn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1"/>
          <a:stretch/>
        </p:blipFill>
        <p:spPr>
          <a:xfrm>
            <a:off x="1406525" y="1400175"/>
            <a:ext cx="7737475" cy="544628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988378" y="1967166"/>
            <a:ext cx="4894312" cy="6669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88378" y="2482417"/>
            <a:ext cx="4896544" cy="64807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en undertittel</a:t>
            </a:r>
            <a:endParaRPr lang="nb-NO" dirty="0"/>
          </a:p>
        </p:txBody>
      </p:sp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16" name="Plassholder for dato 14"/>
          <p:cNvSpPr txBox="1">
            <a:spLocks/>
          </p:cNvSpPr>
          <p:nvPr userDrawn="1"/>
        </p:nvSpPr>
        <p:spPr>
          <a:xfrm>
            <a:off x="7945710" y="932200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  <p:sp>
        <p:nvSpPr>
          <p:cNvPr id="17" name="Rectangle 11"/>
          <p:cNvSpPr>
            <a:spLocks noChangeAspect="1" noChangeArrowheads="1"/>
          </p:cNvSpPr>
          <p:nvPr userDrawn="1"/>
        </p:nvSpPr>
        <p:spPr bwMode="auto">
          <a:xfrm>
            <a:off x="-5385" y="1247775"/>
            <a:ext cx="9160452" cy="217488"/>
          </a:xfrm>
          <a:prstGeom prst="rect">
            <a:avLst/>
          </a:prstGeom>
          <a:solidFill>
            <a:srgbClr val="A6C2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966788" y="1247775"/>
            <a:ext cx="7767637" cy="215900"/>
          </a:xfrm>
          <a:prstGeom prst="rect">
            <a:avLst/>
          </a:prstGeom>
          <a:solidFill>
            <a:srgbClr val="0077AF"/>
          </a:solidFill>
          <a:ln w="889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nb-NO" sz="2400">
              <a:solidFill>
                <a:srgbClr val="558ED5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971099" y="796426"/>
            <a:ext cx="4581966" cy="3908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nb-NO" dirty="0" smtClean="0"/>
              <a:t>Skolenavn settes inn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1 In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NY2_ORGINALheaderUDEinterfa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12" name="Rektangel 11"/>
          <p:cNvSpPr/>
          <p:nvPr userDrawn="1"/>
        </p:nvSpPr>
        <p:spPr>
          <a:xfrm>
            <a:off x="0" y="0"/>
            <a:ext cx="9138614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467544" y="476672"/>
            <a:ext cx="8280920" cy="108012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/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13" name="Plassholder for innhold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3960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6" name="Plassholder for dato 14"/>
          <p:cNvSpPr txBox="1">
            <a:spLocks/>
          </p:cNvSpPr>
          <p:nvPr userDrawn="1"/>
        </p:nvSpPr>
        <p:spPr>
          <a:xfrm>
            <a:off x="7812360" y="5907771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577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2 In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1" y="0"/>
            <a:ext cx="9138614" cy="6769100"/>
          </a:xfrm>
          <a:prstGeom prst="rect">
            <a:avLst/>
          </a:prstGeom>
          <a:solidFill>
            <a:srgbClr val="0077A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 descr="NY2_ORGINALheaderUDEinterfa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" y="6090334"/>
            <a:ext cx="9144000" cy="783566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ctrTitle" hasCustomPrompt="1"/>
          </p:nvPr>
        </p:nvSpPr>
        <p:spPr>
          <a:xfrm>
            <a:off x="467544" y="476672"/>
            <a:ext cx="8280920" cy="108012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396044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dato 14"/>
          <p:cNvSpPr txBox="1">
            <a:spLocks/>
          </p:cNvSpPr>
          <p:nvPr userDrawn="1"/>
        </p:nvSpPr>
        <p:spPr>
          <a:xfrm>
            <a:off x="7812360" y="5907771"/>
            <a:ext cx="110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01A2A-EA9E-4009-BB29-E98453A213B6}" type="datetimeFigureOut">
              <a:rPr lang="nb-NO" smtClean="0"/>
              <a:pPr/>
              <a:t>15.11.2013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498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966234" y="213271"/>
            <a:ext cx="0" cy="983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b-NO"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spect="1" noChangeArrowheads="1"/>
          </p:cNvSpPr>
          <p:nvPr/>
        </p:nvSpPr>
        <p:spPr bwMode="auto">
          <a:xfrm>
            <a:off x="964646" y="327571"/>
            <a:ext cx="1844676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8288"/>
          <a:lstStyle/>
          <a:p>
            <a:pPr marL="457200" indent="-457200" eaLnBrk="0" hangingPunct="0">
              <a:lnSpc>
                <a:spcPts val="1700"/>
              </a:lnSpc>
              <a:defRPr/>
            </a:pPr>
            <a:r>
              <a:rPr lang="nb-NO" sz="1500" dirty="0">
                <a:latin typeface="Times New Roman" pitchFamily="18" charset="0"/>
                <a:ea typeface="+mn-ea"/>
                <a:cs typeface="+mn-cs"/>
              </a:rPr>
              <a:t>Oslo kommune</a:t>
            </a:r>
          </a:p>
          <a:p>
            <a:pPr marL="457200" indent="-457200" eaLnBrk="0" hangingPunct="0">
              <a:lnSpc>
                <a:spcPts val="1700"/>
              </a:lnSpc>
              <a:defRPr/>
            </a:pPr>
            <a:r>
              <a:rPr lang="nb-NO" sz="1500" b="1" dirty="0">
                <a:latin typeface="Times New Roman" pitchFamily="18" charset="0"/>
                <a:ea typeface="+mn-ea"/>
                <a:cs typeface="+mn-cs"/>
              </a:rPr>
              <a:t>Utdanningsetaten</a:t>
            </a:r>
          </a:p>
          <a:p>
            <a:pPr marL="457200" indent="-457200" eaLnBrk="0" hangingPunct="0">
              <a:lnSpc>
                <a:spcPts val="2400"/>
              </a:lnSpc>
              <a:defRPr/>
            </a:pPr>
            <a:endParaRPr lang="nb-NO" sz="1500" b="1" dirty="0"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9" descr="BYVPEN-F"/>
          <p:cNvPicPr>
            <a:picLocks noChangeArrowheads="1"/>
          </p:cNvPicPr>
          <p:nvPr/>
        </p:nvPicPr>
        <p:blipFill>
          <a:blip r:embed="rId10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372" y="221208"/>
            <a:ext cx="727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Plassholder for dato 1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1A2A-EA9E-4009-BB29-E98453A213B6}" type="datetimeFigureOut">
              <a:rPr lang="nb-NO" smtClean="0"/>
              <a:t>15.11.2013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29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23528" y="3573017"/>
            <a:ext cx="4680520" cy="720080"/>
          </a:xfrm>
        </p:spPr>
        <p:txBody>
          <a:bodyPr/>
          <a:lstStyle/>
          <a:p>
            <a:r>
              <a:rPr lang="nb-NO" sz="7200" dirty="0" smtClean="0"/>
              <a:t>Kulturtimen </a:t>
            </a:r>
            <a:endParaRPr lang="nb-NO" sz="72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95536" y="4777597"/>
            <a:ext cx="4896544" cy="1243692"/>
          </a:xfrm>
        </p:spPr>
        <p:txBody>
          <a:bodyPr>
            <a:normAutofit fontScale="40000" lnSpcReduction="20000"/>
          </a:bodyPr>
          <a:lstStyle/>
          <a:p>
            <a:r>
              <a:rPr lang="nb-NO" sz="11000" dirty="0"/>
              <a:t>Som ble fylt med </a:t>
            </a:r>
            <a:r>
              <a:rPr lang="nb-NO" sz="11000" dirty="0" smtClean="0"/>
              <a:t>programmering</a:t>
            </a:r>
            <a:endParaRPr lang="nb-NO" sz="11000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Bakås skole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42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Dette sier 4. klasse elever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21312539">
            <a:off x="544157" y="1871377"/>
            <a:ext cx="6192688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2000" dirty="0" smtClean="0"/>
              <a:t>Jeg har lært onkel litt, han driver med sånne datagreier. </a:t>
            </a:r>
            <a:endParaRPr lang="nb-NO" sz="2000" dirty="0"/>
          </a:p>
        </p:txBody>
      </p:sp>
      <p:sp>
        <p:nvSpPr>
          <p:cNvPr id="5" name="TekstSylinder 4"/>
          <p:cNvSpPr txBox="1"/>
          <p:nvPr/>
        </p:nvSpPr>
        <p:spPr>
          <a:xfrm rot="21230575">
            <a:off x="358705" y="3147487"/>
            <a:ext cx="5543869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2800" dirty="0" smtClean="0"/>
              <a:t>Man drar knapper dit. Også plutselig skjer det noe! Det er gøy! </a:t>
            </a:r>
            <a:endParaRPr lang="nb-NO" sz="2800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499992" y="2329716"/>
            <a:ext cx="407509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2800" dirty="0" smtClean="0"/>
              <a:t>Mamma synes jeg er flink. </a:t>
            </a:r>
            <a:endParaRPr lang="nb-NO" sz="2800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835696" y="4650690"/>
            <a:ext cx="54947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Jeg har lært hvordan man får en hai til å spise en krabbe.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913188" y="5237023"/>
            <a:ext cx="77159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I dag har jeg lært hvordan man får en hai til å spise en fisk og en krabbe samtidig.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0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Læreplanene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 smtClean="0"/>
              <a:t>Læreplanen i valgfaget Teknologi i praksis er ikke direkte knyttet opp til IKT. Derfor må den tolkes lokalt, utprøves og så finner man sin måte å nå kompetansemålene på.</a:t>
            </a:r>
          </a:p>
          <a:p>
            <a:r>
              <a:rPr lang="nn-NO" dirty="0" smtClean="0"/>
              <a:t>Sitat; "Prosessen </a:t>
            </a:r>
            <a:r>
              <a:rPr lang="nn-NO" dirty="0"/>
              <a:t>frå idé til eit ferdig produkt kan medverke til skaparglede og meistringsoppleving. Gjennom eige arbeid og i samarbeid med andre kan elevane utvikle ferdigheiter og innsikt. Det inneber å prøve ut eigne talent og moglegheiter på ulike steg i prosessen, vurdere prosessar og produkt og få tilbakemeldingar frå </a:t>
            </a:r>
            <a:r>
              <a:rPr lang="nn-NO" dirty="0" smtClean="0"/>
              <a:t>andre".</a:t>
            </a:r>
          </a:p>
          <a:p>
            <a:r>
              <a:rPr lang="nn-NO" dirty="0" smtClean="0"/>
              <a:t>Å skape nysgjerrighet for hvordan teknologi kan brukes bedre i hverdagen er et viktig mål vi jobber etter.</a:t>
            </a:r>
          </a:p>
          <a:p>
            <a:r>
              <a:rPr lang="nn-NO" dirty="0" smtClean="0"/>
              <a:t>Å få elevene til å bli betre i problemløsningsoppgaver er et annet hovedmål for oss. Slik er også Teknologi i praksis/ Kulturtimen blitt en realfagssatsing i praksis ved Ellingsrud- og Bakås skole.</a:t>
            </a:r>
          </a:p>
          <a:p>
            <a:r>
              <a:rPr lang="nb-NO" dirty="0"/>
              <a:t>Det handler om å gi alle elever digitale ferdigheter for fremtiden. </a:t>
            </a:r>
          </a:p>
          <a:p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36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7544" y="692696"/>
            <a:ext cx="8280920" cy="3960440"/>
          </a:xfrm>
        </p:spPr>
        <p:txBody>
          <a:bodyPr>
            <a:normAutofit fontScale="62500" lnSpcReduction="20000"/>
          </a:bodyPr>
          <a:lstStyle/>
          <a:p>
            <a:r>
              <a:rPr lang="nb-NO" dirty="0" smtClean="0"/>
              <a:t>Det er en pilot vi utvikler her. Derfor måtte vi være bevisste på hvem som kunne være med i første runde (Ikke for mange, motiverte, og "solide" elever).</a:t>
            </a:r>
          </a:p>
          <a:p>
            <a:endParaRPr lang="nb-NO" dirty="0"/>
          </a:p>
          <a:p>
            <a:r>
              <a:rPr lang="nb-NO" dirty="0" smtClean="0"/>
              <a:t>Om det er flere som ønsker å starte opp noe lignende så er vi hjelpsomme med "fødselshjelp".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 </a:t>
            </a:r>
          </a:p>
          <a:p>
            <a:pPr marL="0" indent="0">
              <a:buNone/>
            </a:pPr>
            <a:r>
              <a:rPr lang="nb-NO" dirty="0" smtClean="0"/>
              <a:t>      Husk:</a:t>
            </a:r>
          </a:p>
          <a:p>
            <a:r>
              <a:rPr lang="nb-NO" dirty="0"/>
              <a:t>T</a:t>
            </a:r>
            <a:r>
              <a:rPr lang="nb-NO" dirty="0" smtClean="0"/>
              <a:t>oppstyrt/ skolens ledelse må være engasjerte og eie prosjektet!</a:t>
            </a:r>
          </a:p>
          <a:p>
            <a:r>
              <a:rPr lang="nb-NO" dirty="0" smtClean="0"/>
              <a:t>Utfordre og forvent mye av elevene!</a:t>
            </a:r>
          </a:p>
          <a:p>
            <a:r>
              <a:rPr lang="nb-NO" dirty="0" smtClean="0"/>
              <a:t>Engasjerte lærere!</a:t>
            </a:r>
          </a:p>
          <a:p>
            <a:r>
              <a:rPr lang="nb-NO" dirty="0" smtClean="0"/>
              <a:t>Evaluer ofte!</a:t>
            </a:r>
          </a:p>
          <a:p>
            <a:r>
              <a:rPr lang="nb-NO" dirty="0" smtClean="0"/>
              <a:t>Positive holdninger og vilje til å utfordre seg selv og "satte" ideer!</a:t>
            </a:r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13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31032" y="512676"/>
            <a:ext cx="8280920" cy="4788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Bakås </a:t>
            </a:r>
            <a:r>
              <a:rPr lang="nb-NO" dirty="0"/>
              <a:t>og Ellingsrud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skole </a:t>
            </a:r>
            <a:r>
              <a:rPr lang="nb-NO" dirty="0"/>
              <a:t>deler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gjerne </a:t>
            </a:r>
            <a:r>
              <a:rPr lang="nb-NO" dirty="0"/>
              <a:t>med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andre </a:t>
            </a:r>
            <a:r>
              <a:rPr lang="nb-NO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Takk for oss!</a:t>
            </a:r>
            <a:endParaRPr lang="nb-NO" dirty="0"/>
          </a:p>
        </p:txBody>
      </p:sp>
      <p:pic>
        <p:nvPicPr>
          <p:cNvPr id="4098" name="Picture 2" descr="H:\Dokumenter\My Pictures\2013-08-28 kulturtimen 2 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788024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8280920" cy="3600400"/>
          </a:xfrm>
        </p:spPr>
        <p:txBody>
          <a:bodyPr/>
          <a:lstStyle/>
          <a:p>
            <a:r>
              <a:rPr lang="nb-NO" b="1" dirty="0" smtClean="0"/>
              <a:t>Bakås og Ellingsrud skole deler ideer til andre barne- og ungdoms-skoler som vil ha programmering inn i skolen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55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>
            <a:spLocks noGrp="1"/>
          </p:cNvSpPr>
          <p:nvPr>
            <p:ph idx="1"/>
          </p:nvPr>
        </p:nvSpPr>
        <p:spPr>
          <a:xfrm>
            <a:off x="539552" y="404664"/>
            <a:ext cx="8280920" cy="47525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sz="3800" dirty="0"/>
              <a:t>Engasjerte lærere og assistenter som vil ta ansvar for undervisningen, og sette seg inn i og lære litt om programmering</a:t>
            </a:r>
            <a:r>
              <a:rPr lang="nb-NO" sz="3800" dirty="0" smtClean="0"/>
              <a:t>.</a:t>
            </a:r>
          </a:p>
          <a:p>
            <a:pPr marL="0" indent="0">
              <a:buNone/>
            </a:pPr>
            <a:endParaRPr lang="nb-NO" sz="3800" dirty="0" smtClean="0"/>
          </a:p>
          <a:p>
            <a:pPr marL="0" indent="0">
              <a:buNone/>
            </a:pPr>
            <a:r>
              <a:rPr lang="nb-NO" sz="3800" dirty="0"/>
              <a:t>En rektor som vil bidra til å drifte </a:t>
            </a:r>
            <a:r>
              <a:rPr lang="nb-NO" sz="3800" dirty="0" smtClean="0"/>
              <a:t>det. Hands </a:t>
            </a:r>
            <a:r>
              <a:rPr lang="nb-NO" sz="3800" dirty="0" err="1" smtClean="0"/>
              <a:t>on</a:t>
            </a:r>
            <a:r>
              <a:rPr lang="nb-NO" sz="3800" dirty="0" smtClean="0"/>
              <a:t>…</a:t>
            </a:r>
            <a:endParaRPr lang="nb-NO" sz="3800" dirty="0"/>
          </a:p>
          <a:p>
            <a:pPr marL="0" indent="0">
              <a:buNone/>
            </a:pPr>
            <a:endParaRPr lang="nb-NO" sz="3800" dirty="0"/>
          </a:p>
          <a:p>
            <a:pPr marL="0" indent="0">
              <a:buNone/>
            </a:pPr>
            <a:r>
              <a:rPr lang="nb-NO" sz="3800" dirty="0"/>
              <a:t>En IKT ansvarlig som kan hjelpe til når det dukker opp spørsmål underveis.</a:t>
            </a:r>
          </a:p>
          <a:p>
            <a:pPr marL="0" indent="0">
              <a:buNone/>
            </a:pPr>
            <a:endParaRPr lang="nb-NO" sz="3800" dirty="0"/>
          </a:p>
          <a:p>
            <a:pPr marL="0" indent="0">
              <a:buNone/>
            </a:pPr>
            <a:r>
              <a:rPr lang="nb-NO" sz="3800" dirty="0"/>
              <a:t>Nok PC-er til elever. Mest moro å programmere selv.</a:t>
            </a:r>
          </a:p>
          <a:p>
            <a:pPr marL="0" indent="0">
              <a:buNone/>
            </a:pP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69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396044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Delta på Lær Kidsa Koding sine sider og i nettverket. Vi arbeider sammen for å finne læringsaktiviteter og bedriftsbesøk</a:t>
            </a:r>
            <a:r>
              <a:rPr lang="nb-NO" dirty="0" smtClean="0"/>
              <a:t>. For både store og små elever.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 descr="http://utdanningsetaten.oslo.kommune.no/getfile.php/utdanningsetaten%20%28UDE%29/Intranett%20%28UDE%29/Bilder/Fredrik%20aleks%20amalie%20bak%C3%A5s%20skole%20programmering.jpg%20%28500x333%2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8920"/>
            <a:ext cx="4762500" cy="317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8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836712"/>
            <a:ext cx="8064896" cy="4320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Timeplanlegge </a:t>
            </a:r>
            <a:r>
              <a:rPr lang="nb-NO" dirty="0"/>
              <a:t>4. klasses </a:t>
            </a:r>
            <a:r>
              <a:rPr lang="nb-NO" i="1" dirty="0"/>
              <a:t>Kulturtime</a:t>
            </a:r>
            <a:r>
              <a:rPr lang="nb-NO" dirty="0"/>
              <a:t> og 9. klasse </a:t>
            </a:r>
            <a:r>
              <a:rPr lang="nb-NO" i="1" dirty="0"/>
              <a:t>Teknologi i praksis timen</a:t>
            </a:r>
            <a:r>
              <a:rPr lang="nb-NO" dirty="0"/>
              <a:t> så den ligger på samme tid.</a:t>
            </a:r>
            <a:br>
              <a:rPr lang="nb-NO" dirty="0"/>
            </a:br>
            <a:endParaRPr lang="nb-NO" dirty="0" smtClean="0"/>
          </a:p>
          <a:p>
            <a:pPr marL="0" indent="0">
              <a:buNone/>
            </a:pPr>
            <a:r>
              <a:rPr lang="nb-NO" dirty="0"/>
              <a:t>Legge til rette for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samarbeid </a:t>
            </a:r>
            <a:r>
              <a:rPr lang="nb-NO" dirty="0"/>
              <a:t>mellom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lærere </a:t>
            </a:r>
            <a:r>
              <a:rPr lang="nb-NO" dirty="0"/>
              <a:t>på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barneskole </a:t>
            </a:r>
            <a:r>
              <a:rPr lang="nb-NO" dirty="0"/>
              <a:t>og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ungdomsskole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 descr="http://utdanningsetaten.oslo.kommune.no/getfile.php/utdanningsetaten%20%28UDE%29/Intranett%20%28UDE%29/Bilder/elever%20programmerer%20bak%C3%A5s.jpg%20%28500x377%2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927"/>
            <a:ext cx="4762500" cy="309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7544" y="1196752"/>
            <a:ext cx="3528392" cy="373067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Bruke Kodeklubben sine opplegg for programmering i Scratch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Link på hjemmesiden!</a:t>
            </a:r>
            <a:endParaRPr lang="nb-NO" dirty="0"/>
          </a:p>
        </p:txBody>
      </p:sp>
      <p:pic>
        <p:nvPicPr>
          <p:cNvPr id="1026" name="Picture 2" descr="H:\Dokumenter\My Pictures\Hjemme siden med Scr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6689"/>
            <a:ext cx="3854177" cy="42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smtClean="0"/>
              <a:t>Få </a:t>
            </a:r>
            <a:r>
              <a:rPr lang="nb-NO" dirty="0"/>
              <a:t>ut god informasjon til elever, foresatte, Driftstyret og FAU i forkant av oppstart.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Foresatte må være med å </a:t>
            </a:r>
          </a:p>
          <a:p>
            <a:pPr marL="0" indent="0">
              <a:buNone/>
            </a:pPr>
            <a:r>
              <a:rPr lang="nb-NO" dirty="0" smtClean="0"/>
              <a:t>spille på lag!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3074" name="Picture 2" descr="H:\Dokumenter\My Pictures\2013-08-28 kulturtimen 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48880"/>
            <a:ext cx="27543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Dokumenter\My Pictures\elever programer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96" y="908720"/>
            <a:ext cx="415744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/>
          <p:cNvSpPr/>
          <p:nvPr/>
        </p:nvSpPr>
        <p:spPr>
          <a:xfrm>
            <a:off x="294978" y="764704"/>
            <a:ext cx="39889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600" dirty="0"/>
              <a:t>Årsplaner med kunnskapsmål og læringsaktiviteter for 4. og 9. trinn. </a:t>
            </a:r>
          </a:p>
          <a:p>
            <a:endParaRPr lang="nb-NO" sz="3600" dirty="0" smtClean="0"/>
          </a:p>
          <a:p>
            <a:r>
              <a:rPr lang="nb-NO" sz="3600" dirty="0" smtClean="0"/>
              <a:t>Detaljplaner for hver time. </a:t>
            </a:r>
            <a:r>
              <a:rPr lang="nb-NO" sz="3600" dirty="0"/>
              <a:t>S</a:t>
            </a:r>
            <a:r>
              <a:rPr lang="nb-NO" sz="3600" dirty="0" smtClean="0"/>
              <a:t>om viser læringsmål og hvilke aktiviteter som skal til for å komme dit.</a:t>
            </a:r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3162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378840" cy="5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al_Osloskol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ppmal_Osloskolen</Template>
  <TotalTime>504</TotalTime>
  <Words>545</Words>
  <Application>Microsoft Office PowerPoint</Application>
  <PresentationFormat>Skjermfremvisning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4" baseType="lpstr">
      <vt:lpstr>ppmal_Osloskolen</vt:lpstr>
      <vt:lpstr>Kulturtimen </vt:lpstr>
      <vt:lpstr>Bakås og Ellingsrud skole deler ideer til andre barne- og ungdoms-skoler som vil ha programmering inn i skolen </vt:lpstr>
      <vt:lpstr>PowerPoint-presentasjon</vt:lpstr>
      <vt:lpstr>PowerPoint-presentasjon</vt:lpstr>
      <vt:lpstr>PowerPoint-presentasjon</vt:lpstr>
      <vt:lpstr> </vt:lpstr>
      <vt:lpstr>PowerPoint-presentasjon</vt:lpstr>
      <vt:lpstr>PowerPoint-presentasjon</vt:lpstr>
      <vt:lpstr>PowerPoint-presentasjon</vt:lpstr>
      <vt:lpstr>Dette sier 4. klasse elever</vt:lpstr>
      <vt:lpstr>Læreplanene</vt:lpstr>
      <vt:lpstr>PowerPoint-presentasjon</vt:lpstr>
      <vt:lpstr>PowerPoint-presentasjon</vt:lpstr>
    </vt:vector>
  </TitlesOfParts>
  <Company>Utdanningsetaten i Oslo 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Kulturtimen</dc:title>
  <dc:creator>Asgjerd Alstein Halseth</dc:creator>
  <cp:lastModifiedBy>Asgjerd Alstein Halseth</cp:lastModifiedBy>
  <cp:revision>12</cp:revision>
  <cp:lastPrinted>2013-11-15T15:00:11Z</cp:lastPrinted>
  <dcterms:created xsi:type="dcterms:W3CDTF">2013-11-14T21:43:15Z</dcterms:created>
  <dcterms:modified xsi:type="dcterms:W3CDTF">2013-11-15T15:01:43Z</dcterms:modified>
</cp:coreProperties>
</file>