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93" r:id="rId2"/>
    <p:sldId id="317" r:id="rId3"/>
    <p:sldId id="294" r:id="rId4"/>
    <p:sldId id="302" r:id="rId5"/>
    <p:sldId id="303" r:id="rId6"/>
    <p:sldId id="318" r:id="rId7"/>
    <p:sldId id="301" r:id="rId8"/>
    <p:sldId id="305" r:id="rId9"/>
    <p:sldId id="307" r:id="rId10"/>
    <p:sldId id="299" r:id="rId11"/>
    <p:sldId id="287" r:id="rId12"/>
    <p:sldId id="289" r:id="rId13"/>
    <p:sldId id="292" r:id="rId14"/>
    <p:sldId id="312" r:id="rId15"/>
    <p:sldId id="310" r:id="rId16"/>
    <p:sldId id="311" r:id="rId17"/>
    <p:sldId id="315" r:id="rId18"/>
    <p:sldId id="316" r:id="rId19"/>
  </p:sldIdLst>
  <p:sldSz cx="9906000" cy="6858000" type="A4"/>
  <p:notesSz cx="6858000" cy="9144000"/>
  <p:custDataLst>
    <p:tags r:id="rId2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14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CE6F2"/>
    <a:srgbClr val="0070C0"/>
    <a:srgbClr val="F6E0DB"/>
    <a:srgbClr val="FFF8C2"/>
    <a:srgbClr val="DFE1E7"/>
    <a:srgbClr val="A5C3FF"/>
    <a:srgbClr val="C3FFA5"/>
    <a:srgbClr val="A5FFC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502" autoAdjust="0"/>
  </p:normalViewPr>
  <p:slideViewPr>
    <p:cSldViewPr showGuides="1">
      <p:cViewPr varScale="1">
        <p:scale>
          <a:sx n="72" d="100"/>
          <a:sy n="72" d="100"/>
        </p:scale>
        <p:origin x="1092" y="78"/>
      </p:cViewPr>
      <p:guideLst>
        <p:guide orient="horz" pos="4319"/>
        <p:guide pos="1498"/>
      </p:guideLst>
    </p:cSldViewPr>
  </p:slideViewPr>
  <p:outlineViewPr>
    <p:cViewPr>
      <p:scale>
        <a:sx n="33" d="100"/>
        <a:sy n="33" d="100"/>
      </p:scale>
      <p:origin x="0" y="5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0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nb-NO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fld id="{C2D44C59-0532-4BDD-ADEF-DD03FB007421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833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908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362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362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181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02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6048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468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543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760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04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782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535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710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220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976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692150"/>
            <a:ext cx="4933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C59-0532-4BDD-ADEF-DD03FB007421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77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5228192"/>
              </p:ext>
            </p:extLst>
          </p:nvPr>
        </p:nvGraphicFramePr>
        <p:xfrm>
          <a:off x="1722" y="1591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" y="1591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0296" y="2515620"/>
            <a:ext cx="7642754" cy="1298575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title</a:t>
            </a:r>
            <a:r>
              <a:rPr lang="nb-NO" noProof="0" dirty="0" smtClean="0"/>
              <a:t>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30216"/>
            <a:ext cx="6934200" cy="1198984"/>
          </a:xfrm>
        </p:spPr>
        <p:txBody>
          <a:bodyPr/>
          <a:lstStyle>
            <a:lvl1pPr marL="0" indent="0">
              <a:buFontTx/>
              <a:buNone/>
              <a:defRPr sz="2400">
                <a:latin typeface="+mn-lt"/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subtitle</a:t>
            </a:r>
            <a:r>
              <a:rPr lang="nb-NO" noProof="0" dirty="0" smtClean="0"/>
              <a:t>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1"/>
            <a:ext cx="1208584" cy="958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2" descr="Lær Kidsa Koding!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022" cy="11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4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43531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6426302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41" y="1412875"/>
            <a:ext cx="444050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2941" y="1412875"/>
            <a:ext cx="444222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5386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24113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  <a:endParaRPr lang="nb-NO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9317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6506" y="6381752"/>
            <a:ext cx="812429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53713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92095743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98439"/>
            <a:ext cx="80899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tittelstil i malen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507" y="1412875"/>
            <a:ext cx="904782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0998" y="6381752"/>
            <a:ext cx="5133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buFontTx/>
              <a:buChar char="•"/>
              <a:defRPr sz="1100">
                <a:solidFill>
                  <a:srgbClr val="046988"/>
                </a:solidFill>
                <a:latin typeface="+mn-lt"/>
              </a:defRPr>
            </a:lvl1pPr>
          </a:lstStyle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5063" name="AcnStamp_ID_45063" hidden="1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>
            <a:off x="8244869" y="1387476"/>
            <a:ext cx="1165832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25400" rIns="0" bIns="25400">
            <a:spAutoFit/>
          </a:bodyPr>
          <a:lstStyle/>
          <a:p>
            <a:pPr algn="r"/>
            <a:r>
              <a:rPr lang="nb-NO" sz="1400" b="1" dirty="0" smtClean="0">
                <a:solidFill>
                  <a:prstClr val="black"/>
                </a:solidFill>
              </a:rPr>
              <a:t>MASTER STAMP</a:t>
            </a:r>
            <a:endParaRPr lang="nb-NO" sz="1400" b="1" dirty="0">
              <a:solidFill>
                <a:prstClr val="black"/>
              </a:solidFill>
            </a:endParaRPr>
          </a:p>
        </p:txBody>
      </p:sp>
      <p:cxnSp>
        <p:nvCxnSpPr>
          <p:cNvPr id="45064" name="AcnStpConnector_ID_45064" hidden="1"/>
          <p:cNvCxnSpPr>
            <a:cxnSpLocks noChangeShapeType="1"/>
            <a:stCxn id="45063" idx="2"/>
            <a:endCxn id="45063" idx="0"/>
          </p:cNvCxnSpPr>
          <p:nvPr userDrawn="1">
            <p:custDataLst>
              <p:tags r:id="rId12"/>
            </p:custDataLst>
          </p:nvPr>
        </p:nvCxnSpPr>
        <p:spPr bwMode="gray">
          <a:xfrm>
            <a:off x="8244869" y="1387476"/>
            <a:ext cx="116583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AcnStpConnector_ID_45065" hidden="1"/>
          <p:cNvCxnSpPr>
            <a:cxnSpLocks noChangeShapeType="1"/>
            <a:stCxn id="45063" idx="4"/>
            <a:endCxn id="45063" idx="6"/>
          </p:cNvCxnSpPr>
          <p:nvPr userDrawn="1">
            <p:custDataLst>
              <p:tags r:id="rId13"/>
            </p:custDataLst>
          </p:nvPr>
        </p:nvCxnSpPr>
        <p:spPr bwMode="gray">
          <a:xfrm>
            <a:off x="8244869" y="1654216"/>
            <a:ext cx="116583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2" descr="Lær Kidsa Koding!"/>
          <p:cNvPicPr>
            <a:picLocks noChangeAspect="1" noChangeArrowheads="1"/>
          </p:cNvPicPr>
          <p:nvPr userDrawn="1"/>
        </p:nvPicPr>
        <p:blipFill rotWithShape="1">
          <a:blip r:embed="rId1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8" y="53976"/>
            <a:ext cx="1126934" cy="7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pad.com/Lreplan-for-9.klasse-BHGuoxz0rD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ckpad.com/Lreplanen-for-4.klasse-sb0mgk3mFp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pad.com/Lreplan-for-9.klasse-BHGuoxz0rD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ckpad.com/Lreplanen-for-4.klasse-sb0mgk3mFp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ristoffer.Ryeng@bleiker.vgs.no" TargetMode="External"/><Relationship Id="rId2" Type="http://schemas.openxmlformats.org/officeDocument/2006/relationships/hyperlink" Target="mailto:francis.dsilva@accentur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dir.no/kl06/TPR1-01/" TargetMode="Externa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9261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80890" y="1556793"/>
            <a:ext cx="7054850" cy="1298575"/>
          </a:xfrm>
        </p:spPr>
        <p:txBody>
          <a:bodyPr/>
          <a:lstStyle/>
          <a:p>
            <a:r>
              <a:rPr lang="nb-NO" dirty="0" smtClean="0"/>
              <a:t>Etablering av skolegruppa i LKK Oslo</a:t>
            </a:r>
            <a:endParaRPr lang="nb-NO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80890" y="2374032"/>
            <a:ext cx="7054850" cy="1198984"/>
          </a:xfrm>
        </p:spPr>
        <p:txBody>
          <a:bodyPr/>
          <a:lstStyle/>
          <a:p>
            <a:r>
              <a:rPr lang="nb-NO" dirty="0" smtClean="0"/>
              <a:t>15. </a:t>
            </a:r>
            <a:r>
              <a:rPr lang="nb-NO" dirty="0" err="1" smtClean="0"/>
              <a:t>okt</a:t>
            </a:r>
            <a:r>
              <a:rPr lang="nb-NO" dirty="0" smtClean="0"/>
              <a:t> 2013, Oslo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75419"/>
            <a:ext cx="9906000" cy="4056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0848" y="2473151"/>
            <a:ext cx="12551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err="1" smtClean="0">
                <a:latin typeface="+mn-lt"/>
              </a:rPr>
              <a:t>Bakås</a:t>
            </a:r>
            <a:r>
              <a:rPr lang="nb-NO" sz="1000" dirty="0" smtClean="0">
                <a:latin typeface="+mn-lt"/>
              </a:rPr>
              <a:t> skole</a:t>
            </a:r>
          </a:p>
          <a:p>
            <a:pPr algn="l"/>
            <a:r>
              <a:rPr lang="nb-NO" sz="1000" dirty="0" smtClean="0">
                <a:latin typeface="+mn-lt"/>
              </a:rPr>
              <a:t>Bilde: Asgjerd Halseth</a:t>
            </a:r>
            <a:endParaRPr lang="nb-NO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91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370200"/>
              </p:ext>
            </p:ext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BAK-ELL - et </a:t>
            </a:r>
            <a:r>
              <a:rPr lang="nb-NO" dirty="0"/>
              <a:t>prosjekt for å skaffe praktisk erfaring på bruk «programmering» for å styrke skolenes målsetting innen digitale ferdigheter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315" y="1916832"/>
            <a:ext cx="4098925" cy="424901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Startet med en henvendelse i anledning LKK-</a:t>
            </a:r>
            <a:r>
              <a:rPr lang="nb-NO" dirty="0" err="1" smtClean="0"/>
              <a:t>kickoff</a:t>
            </a:r>
            <a:r>
              <a:rPr lang="nb-NO" dirty="0" smtClean="0"/>
              <a:t> 2. april</a:t>
            </a:r>
          </a:p>
          <a:p>
            <a:r>
              <a:rPr lang="nb-NO" dirty="0" smtClean="0"/>
              <a:t>Målet var å gi «kulturtimen» til 4.klasse </a:t>
            </a:r>
            <a:r>
              <a:rPr lang="nb-NO" dirty="0"/>
              <a:t>et </a:t>
            </a:r>
            <a:r>
              <a:rPr lang="nb-NO" dirty="0" smtClean="0"/>
              <a:t>annerledes innhold</a:t>
            </a:r>
          </a:p>
          <a:p>
            <a:r>
              <a:rPr lang="nb-NO" dirty="0" smtClean="0"/>
              <a:t>Ble et samarbeidsprosjekt mellom </a:t>
            </a:r>
            <a:r>
              <a:rPr lang="nb-NO" dirty="0" err="1" smtClean="0"/>
              <a:t>Bakås</a:t>
            </a:r>
            <a:r>
              <a:rPr lang="nb-NO" dirty="0" smtClean="0"/>
              <a:t> barneskole og Ellingsrud ungdomsskole</a:t>
            </a:r>
          </a:p>
          <a:p>
            <a:r>
              <a:rPr lang="nb-NO" dirty="0" smtClean="0"/>
              <a:t>Synlighet hos Osloskolens ledelse</a:t>
            </a:r>
          </a:p>
          <a:p>
            <a:r>
              <a:rPr lang="nb-NO" dirty="0" smtClean="0"/>
              <a:t>BAK-ELL «Elever lærer elever»</a:t>
            </a:r>
          </a:p>
          <a:p>
            <a:pPr marL="0" indent="0">
              <a:buNone/>
            </a:pPr>
            <a:endParaRPr lang="nb-NO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69" y="2322512"/>
            <a:ext cx="39814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5147347" y="3789362"/>
            <a:ext cx="3994272" cy="86409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84429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6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70488"/>
              </p:ext>
            </p:extLst>
          </p:nvPr>
        </p:nvGraphicFramePr>
        <p:xfrm>
          <a:off x="382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nb-NO" sz="1400" b="1" dirty="0">
              <a:latin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Overordnede tidsplan for BAK-ELL pr </a:t>
            </a:r>
            <a:r>
              <a:rPr lang="nb-NO" dirty="0" err="1" smtClean="0"/>
              <a:t>aug</a:t>
            </a:r>
            <a:r>
              <a:rPr lang="nb-NO" dirty="0" smtClean="0"/>
              <a:t> 2013</a:t>
            </a:r>
            <a:endParaRPr lang="nb-NO" dirty="0"/>
          </a:p>
        </p:txBody>
      </p:sp>
      <p:cxnSp>
        <p:nvCxnSpPr>
          <p:cNvPr id="200" name="Straight Connector 199"/>
          <p:cNvCxnSpPr/>
          <p:nvPr/>
        </p:nvCxnSpPr>
        <p:spPr bwMode="auto">
          <a:xfrm>
            <a:off x="848544" y="6127769"/>
            <a:ext cx="84249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" name="Rectangle 214"/>
          <p:cNvSpPr>
            <a:spLocks/>
          </p:cNvSpPr>
          <p:nvPr/>
        </p:nvSpPr>
        <p:spPr bwMode="gray">
          <a:xfrm>
            <a:off x="858842" y="1398938"/>
            <a:ext cx="4526613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BAE8C155-2A3C-4D0D-A1E6-61D1D42D734B}" type="datetime'''''''''''''2''''''''''0''''''''13'''''''''''''''''''''">
              <a:rPr lang="nb-NO" sz="1600" b="1">
                <a:solidFill>
                  <a:schemeClr val="bg1"/>
                </a:solidFill>
                <a:latin typeface="Arial"/>
                <a:sym typeface="Arial"/>
              </a:rPr>
              <a:pPr/>
              <a:t>2013</a:t>
            </a:fld>
            <a:endParaRPr lang="nb-NO" sz="1600" b="1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6" name="Rectangle 215"/>
          <p:cNvSpPr>
            <a:spLocks/>
          </p:cNvSpPr>
          <p:nvPr/>
        </p:nvSpPr>
        <p:spPr bwMode="gray">
          <a:xfrm>
            <a:off x="5385454" y="1398938"/>
            <a:ext cx="3888026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984B6634-B69F-4959-9EBD-C3BF9FD37D99}" type="datetime'20''''''''''''1''''''''4'''''''''''''''''''''''''''''''''">
              <a:rPr lang="nb-NO" sz="1600" b="1">
                <a:solidFill>
                  <a:schemeClr val="bg1"/>
                </a:solidFill>
                <a:latin typeface="Arial"/>
                <a:sym typeface="Arial"/>
              </a:rPr>
              <a:pPr/>
              <a:t>2014</a:t>
            </a:fld>
            <a:endParaRPr lang="nb-NO" sz="1600" b="1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175" name="Rectangle 174"/>
          <p:cNvSpPr>
            <a:spLocks/>
          </p:cNvSpPr>
          <p:nvPr/>
        </p:nvSpPr>
        <p:spPr bwMode="gray">
          <a:xfrm>
            <a:off x="858841" y="1654654"/>
            <a:ext cx="597500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955C12F0-BF58-41FB-85A3-22DA32AEE00A}" type="datetime'''''''''''''''''''''''''''''j''''''''''''u''n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jun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176" name="Rectangle 175"/>
          <p:cNvSpPr>
            <a:spLocks/>
          </p:cNvSpPr>
          <p:nvPr/>
        </p:nvSpPr>
        <p:spPr bwMode="gray">
          <a:xfrm>
            <a:off x="1456342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57052E21-8990-4A6C-9FB4-D8E0EFA925CF}" type="datetime'''j''''''''''''''''''u''''''''''''''''''''''''''''''''l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jul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05" name="Rectangle 204"/>
          <p:cNvSpPr>
            <a:spLocks/>
          </p:cNvSpPr>
          <p:nvPr/>
        </p:nvSpPr>
        <p:spPr bwMode="gray">
          <a:xfrm>
            <a:off x="2118898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963B5014-74EE-4A62-81F4-FCD29F32E515}" type="datetime'''''''''''''''a''''ug''''''''''''''''''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aug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06" name="Rectangle 205"/>
          <p:cNvSpPr>
            <a:spLocks/>
          </p:cNvSpPr>
          <p:nvPr/>
        </p:nvSpPr>
        <p:spPr bwMode="gray">
          <a:xfrm>
            <a:off x="2781453" y="1654654"/>
            <a:ext cx="640300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2A445F06-A024-48F6-8A0B-8A2EA2651EBE}" type="datetime'''''''s''e''''''''''''''''p''''''''''''''''''''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sep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07" name="Rectangle 206"/>
          <p:cNvSpPr>
            <a:spLocks/>
          </p:cNvSpPr>
          <p:nvPr/>
        </p:nvSpPr>
        <p:spPr bwMode="gray">
          <a:xfrm>
            <a:off x="3421755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656C38F9-A13C-4593-A7E5-A6F76648BFEF}" type="datetime'''''''''o''''''''''''''k''''''''''''''''''''''t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okt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08" name="Rectangle 207"/>
          <p:cNvSpPr>
            <a:spLocks/>
          </p:cNvSpPr>
          <p:nvPr/>
        </p:nvSpPr>
        <p:spPr bwMode="gray">
          <a:xfrm>
            <a:off x="4084309" y="1654654"/>
            <a:ext cx="640300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B8A87BF6-CE9A-48C2-96A7-5D859C6E6239}" type="datetime'''''''''''''''''''''n''''''''o''v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nov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09" name="Rectangle 208"/>
          <p:cNvSpPr>
            <a:spLocks/>
          </p:cNvSpPr>
          <p:nvPr/>
        </p:nvSpPr>
        <p:spPr bwMode="gray">
          <a:xfrm>
            <a:off x="4724609" y="1654654"/>
            <a:ext cx="660844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295BBF03-CB62-4602-B933-53ACB4F94F5F}" type="datetime'de''''''''''''s''''''''''''''''''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des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0" name="Rectangle 209"/>
          <p:cNvSpPr>
            <a:spLocks/>
          </p:cNvSpPr>
          <p:nvPr/>
        </p:nvSpPr>
        <p:spPr bwMode="gray">
          <a:xfrm>
            <a:off x="5385455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C2E4446A-AA81-4682-84D2-6A3D5D46C5B0}" type="datetime'''''''j''a''''''''''''n''''''''''''''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jan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1" name="Rectangle 210"/>
          <p:cNvSpPr>
            <a:spLocks/>
          </p:cNvSpPr>
          <p:nvPr/>
        </p:nvSpPr>
        <p:spPr bwMode="gray">
          <a:xfrm>
            <a:off x="6048011" y="1654654"/>
            <a:ext cx="597500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3B320F3A-E950-41AE-9535-2F0088A7551A}" type="datetime'f''''''''''''''''''''''''''''''''''e''''''''b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feb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2" name="Rectangle 211"/>
          <p:cNvSpPr>
            <a:spLocks/>
          </p:cNvSpPr>
          <p:nvPr/>
        </p:nvSpPr>
        <p:spPr bwMode="gray">
          <a:xfrm>
            <a:off x="6645511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5A5E535A-2AD9-4885-A0F2-D3F6A4829081}" type="datetime'''''''''''''''''''m''''''''''''''a''''''''''''''''''''r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mar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3" name="Rectangle 212"/>
          <p:cNvSpPr>
            <a:spLocks/>
          </p:cNvSpPr>
          <p:nvPr/>
        </p:nvSpPr>
        <p:spPr bwMode="gray">
          <a:xfrm>
            <a:off x="7308066" y="1654654"/>
            <a:ext cx="640300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5ADB7F64-9946-41B8-BE85-467300E65439}" type="datetime'ap''''''''''''''''''''''''''''''''''''''''''''r''''''''''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apr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14" name="Rectangle 213"/>
          <p:cNvSpPr>
            <a:spLocks/>
          </p:cNvSpPr>
          <p:nvPr/>
        </p:nvSpPr>
        <p:spPr bwMode="gray">
          <a:xfrm>
            <a:off x="7948367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fld id="{1B6D018B-8DE4-468A-A515-08BD0DACAE79}" type="datetime'm''''''''''''''''''''''''''''''''''''''''''''''''''''''''ai'">
              <a:rPr lang="nb-NO" sz="1600">
                <a:solidFill>
                  <a:schemeClr val="bg1"/>
                </a:solidFill>
                <a:latin typeface="Arial"/>
                <a:sym typeface="Arial"/>
              </a:rPr>
              <a:pPr/>
              <a:t>mai</a:t>
            </a:fld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sp>
        <p:nvSpPr>
          <p:cNvPr id="289" name="Rectangle 288"/>
          <p:cNvSpPr>
            <a:spLocks/>
          </p:cNvSpPr>
          <p:nvPr/>
        </p:nvSpPr>
        <p:spPr bwMode="gray">
          <a:xfrm>
            <a:off x="8610925" y="1654654"/>
            <a:ext cx="662557" cy="255717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600" dirty="0" err="1">
                <a:solidFill>
                  <a:schemeClr val="bg1"/>
                </a:solidFill>
                <a:latin typeface="Arial"/>
                <a:sym typeface="Arial"/>
              </a:rPr>
              <a:t>jun</a:t>
            </a:r>
            <a:endParaRPr lang="nb-NO" sz="1600" dirty="0">
              <a:solidFill>
                <a:schemeClr val="bg1"/>
              </a:solidFill>
              <a:latin typeface="Arial"/>
              <a:sym typeface="Arial"/>
            </a:endParaRPr>
          </a:p>
        </p:txBody>
      </p:sp>
      <p:cxnSp>
        <p:nvCxnSpPr>
          <p:cNvPr id="221" name="Straight Connector 220"/>
          <p:cNvCxnSpPr/>
          <p:nvPr/>
        </p:nvCxnSpPr>
        <p:spPr bwMode="auto">
          <a:xfrm>
            <a:off x="5385453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4724609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Straight Connector 218"/>
          <p:cNvCxnSpPr/>
          <p:nvPr/>
        </p:nvCxnSpPr>
        <p:spPr bwMode="auto">
          <a:xfrm>
            <a:off x="4084310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3421753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Straight Connector 222"/>
          <p:cNvCxnSpPr/>
          <p:nvPr/>
        </p:nvCxnSpPr>
        <p:spPr bwMode="auto">
          <a:xfrm>
            <a:off x="6645511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/>
        </p:nvCxnSpPr>
        <p:spPr bwMode="auto">
          <a:xfrm>
            <a:off x="7308066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Straight Connector 224"/>
          <p:cNvCxnSpPr/>
          <p:nvPr/>
        </p:nvCxnSpPr>
        <p:spPr bwMode="auto">
          <a:xfrm>
            <a:off x="7948366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Straight Connector 184"/>
          <p:cNvCxnSpPr/>
          <p:nvPr/>
        </p:nvCxnSpPr>
        <p:spPr bwMode="auto">
          <a:xfrm>
            <a:off x="2118898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/>
          <p:nvPr/>
        </p:nvCxnSpPr>
        <p:spPr bwMode="auto">
          <a:xfrm>
            <a:off x="2781454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8610922" y="1915769"/>
            <a:ext cx="0" cy="42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6048011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2607256" y="2407830"/>
            <a:ext cx="6666225" cy="353593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n-lt"/>
              </a:rPr>
              <a:t>Kursplan </a:t>
            </a:r>
            <a:r>
              <a:rPr lang="nb-NO" sz="1400" dirty="0">
                <a:solidFill>
                  <a:schemeClr val="bg1"/>
                </a:solidFill>
                <a:latin typeface="+mn-lt"/>
              </a:rPr>
              <a:t>kl. 13.30-14.30 hver onsdag (ca. 38 uker)</a:t>
            </a:r>
          </a:p>
        </p:txBody>
      </p:sp>
      <p:sp>
        <p:nvSpPr>
          <p:cNvPr id="266" name="Rectangle 265"/>
          <p:cNvSpPr/>
          <p:nvPr/>
        </p:nvSpPr>
        <p:spPr bwMode="auto">
          <a:xfrm>
            <a:off x="2606280" y="2761421"/>
            <a:ext cx="6667200" cy="1260348"/>
          </a:xfrm>
          <a:prstGeom prst="rect">
            <a:avLst/>
          </a:prstGeom>
          <a:solidFill>
            <a:srgbClr val="FFF8C2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4. klasse elever ved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Bakås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skole - 28 elever </a:t>
            </a:r>
          </a:p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1 assistent  med støtte fra ungdomsinstruktører og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evt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voksne instruktører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Visuell programmering: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og Lego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Mindstorms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med First LEGO League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To semestre med «mini-prosjekter» der resultater vises i desember og juni</a:t>
            </a:r>
          </a:p>
        </p:txBody>
      </p:sp>
      <p:sp>
        <p:nvSpPr>
          <p:cNvPr id="267" name="Rectangle 266"/>
          <p:cNvSpPr/>
          <p:nvPr/>
        </p:nvSpPr>
        <p:spPr bwMode="auto">
          <a:xfrm>
            <a:off x="2607257" y="4437115"/>
            <a:ext cx="6666225" cy="1258609"/>
          </a:xfrm>
          <a:prstGeom prst="rect">
            <a:avLst/>
          </a:prstGeom>
          <a:solidFill>
            <a:srgbClr val="F6E0DB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9. klasse elever ved Ellingsrud skole (9 elever)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Støtte undervisning av 4.klasse elever ved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Bakås</a:t>
            </a:r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Visuell programmering: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og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Tekstbasert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programmering Python og Utviklingsmetode om samhandling i problemløsing 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Bedriftsbesøk, samlinger (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Popsenteret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), kjøre egne kurs hos SFO,</a:t>
            </a:r>
          </a:p>
        </p:txBody>
      </p:sp>
      <p:cxnSp>
        <p:nvCxnSpPr>
          <p:cNvPr id="299" name="Straight Connector 298"/>
          <p:cNvCxnSpPr/>
          <p:nvPr/>
        </p:nvCxnSpPr>
        <p:spPr bwMode="auto">
          <a:xfrm>
            <a:off x="1456341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/>
          <p:cNvCxnSpPr/>
          <p:nvPr/>
        </p:nvCxnSpPr>
        <p:spPr bwMode="auto">
          <a:xfrm>
            <a:off x="858841" y="1915769"/>
            <a:ext cx="0" cy="4212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 bwMode="auto">
          <a:xfrm>
            <a:off x="858842" y="2407830"/>
            <a:ext cx="1708257" cy="353593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j-lt"/>
              </a:rPr>
              <a:t>Intro kurs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58842" y="2761421"/>
            <a:ext cx="1708257" cy="2304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For elever som er utpekt som kursinstruktører (10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stk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2 samlinger a 2t hver for å forberede instruktørene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1 kurs for lærere</a:t>
            </a: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9273480" y="1915769"/>
            <a:ext cx="0" cy="42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 bwMode="auto">
          <a:xfrm>
            <a:off x="2606280" y="4021770"/>
            <a:ext cx="6667200" cy="415343"/>
          </a:xfrm>
          <a:prstGeom prst="rect">
            <a:avLst/>
          </a:prstGeom>
          <a:solidFill>
            <a:schemeClr val="accent2">
              <a:lumMod val="40000"/>
              <a:lumOff val="6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59" name="Explosion 2 58"/>
          <p:cNvSpPr/>
          <p:nvPr/>
        </p:nvSpPr>
        <p:spPr bwMode="auto">
          <a:xfrm>
            <a:off x="2418736" y="1844824"/>
            <a:ext cx="288000" cy="252000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sz="700" dirty="0">
              <a:solidFill>
                <a:schemeClr val="tx1"/>
              </a:solidFill>
              <a:latin typeface="+mj-lt"/>
            </a:endParaRP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Skolestart 19.aug</a:t>
            </a:r>
          </a:p>
        </p:txBody>
      </p:sp>
      <p:sp>
        <p:nvSpPr>
          <p:cNvPr id="60" name="5-Point Star 59"/>
          <p:cNvSpPr/>
          <p:nvPr/>
        </p:nvSpPr>
        <p:spPr bwMode="auto">
          <a:xfrm>
            <a:off x="8678269" y="4085423"/>
            <a:ext cx="307181" cy="288032"/>
          </a:xfrm>
          <a:prstGeom prst="star5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2" name="5-Point Star 61"/>
          <p:cNvSpPr/>
          <p:nvPr/>
        </p:nvSpPr>
        <p:spPr bwMode="auto">
          <a:xfrm>
            <a:off x="4953002" y="4085423"/>
            <a:ext cx="307181" cy="288032"/>
          </a:xfrm>
          <a:prstGeom prst="star5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3" name="Flowchart: Extract 62"/>
          <p:cNvSpPr/>
          <p:nvPr/>
        </p:nvSpPr>
        <p:spPr bwMode="auto">
          <a:xfrm>
            <a:off x="1264519" y="2351686"/>
            <a:ext cx="148654" cy="141213"/>
          </a:xfrm>
          <a:prstGeom prst="flowChartExtra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1264520" y="5695721"/>
            <a:ext cx="8008961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5" name="5-Point Star 64"/>
          <p:cNvSpPr/>
          <p:nvPr/>
        </p:nvSpPr>
        <p:spPr bwMode="auto">
          <a:xfrm>
            <a:off x="3925741" y="5767729"/>
            <a:ext cx="307181" cy="28803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6" name="5-Point Star 65"/>
          <p:cNvSpPr/>
          <p:nvPr/>
        </p:nvSpPr>
        <p:spPr bwMode="auto">
          <a:xfrm>
            <a:off x="4953002" y="5767729"/>
            <a:ext cx="307181" cy="28803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7" name="5-Point Star 66"/>
          <p:cNvSpPr/>
          <p:nvPr/>
        </p:nvSpPr>
        <p:spPr bwMode="auto">
          <a:xfrm>
            <a:off x="6662045" y="5767729"/>
            <a:ext cx="307181" cy="28803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8" name="5-Point Star 67"/>
          <p:cNvSpPr/>
          <p:nvPr/>
        </p:nvSpPr>
        <p:spPr bwMode="auto">
          <a:xfrm>
            <a:off x="8678269" y="5767729"/>
            <a:ext cx="307181" cy="28803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69" name="Flowchart: Extract 68"/>
          <p:cNvSpPr/>
          <p:nvPr/>
        </p:nvSpPr>
        <p:spPr bwMode="auto">
          <a:xfrm>
            <a:off x="2288704" y="2351686"/>
            <a:ext cx="148654" cy="141213"/>
          </a:xfrm>
          <a:prstGeom prst="flowChartExtra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927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Overordnet konseptbeskrivelse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40787" y="1412776"/>
            <a:ext cx="4032320" cy="4117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j-lt"/>
              </a:rPr>
              <a:t>4. klasse (</a:t>
            </a:r>
            <a:r>
              <a:rPr lang="nb-NO" sz="1400" b="1" dirty="0" err="1">
                <a:solidFill>
                  <a:schemeClr val="bg1"/>
                </a:solidFill>
                <a:latin typeface="+mj-lt"/>
              </a:rPr>
              <a:t>Bakås</a:t>
            </a:r>
            <a:r>
              <a:rPr lang="nb-NO" sz="1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32894" y="1412776"/>
            <a:ext cx="4032320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j-lt"/>
              </a:rPr>
              <a:t>9. klasse (Ellingsrud)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0787" y="1824484"/>
            <a:ext cx="4032320" cy="396000"/>
          </a:xfrm>
          <a:prstGeom prst="rect">
            <a:avLst/>
          </a:prstGeom>
          <a:solidFill>
            <a:srgbClr val="FFF8C2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1t/ uke (13.30-14.30 på onsdager)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40787" y="2220484"/>
            <a:ext cx="4032320" cy="756128"/>
          </a:xfrm>
          <a:prstGeom prst="rect">
            <a:avLst/>
          </a:prstGeom>
          <a:solidFill>
            <a:srgbClr val="FFF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Temaer:</a:t>
            </a:r>
          </a:p>
          <a:p>
            <a:pPr marL="174625" indent="-174625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og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marL="174625" indent="-174625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LEGO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Mindstorms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(hvis mulig)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40787" y="4416772"/>
            <a:ext cx="4032320" cy="1368152"/>
          </a:xfrm>
          <a:prstGeom prst="rect">
            <a:avLst/>
          </a:prstGeom>
          <a:solidFill>
            <a:srgbClr val="FFF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Instruktører: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Instruktører fra Ellingsrud ungdomsskole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Voksen instruktører fra LKK (Kodeklubben, Bedrifter og UiO) hovedsakelig ved oppstart og underveis ved behov (ikke hver gang)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Instruktører fra andre skoler? Bjørnsletta?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40787" y="2976612"/>
            <a:ext cx="4032320" cy="1440160"/>
          </a:xfrm>
          <a:prstGeom prst="rect">
            <a:avLst/>
          </a:prstGeom>
          <a:solidFill>
            <a:srgbClr val="FFF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Aktiviteter</a:t>
            </a:r>
          </a:p>
          <a:p>
            <a:pPr marL="174625" indent="-174625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Skoletimer – undervisning og øvelser vekselvis hver uke</a:t>
            </a:r>
          </a:p>
          <a:p>
            <a:pPr marL="174625" indent="-174625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Ett «Mini-prosjekt» som skal demonstreres ved skoleavslutning (juni 2014) – dersom mulig også ved juleavslutningen (des. 2013)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32894" y="1844824"/>
            <a:ext cx="4032320" cy="396000"/>
          </a:xfrm>
          <a:prstGeom prst="rect">
            <a:avLst/>
          </a:prstGeom>
          <a:solidFill>
            <a:srgbClr val="F6E0DB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nb-NO" sz="1400" dirty="0">
                <a:solidFill>
                  <a:prstClr val="black"/>
                </a:solidFill>
                <a:latin typeface="Arial"/>
              </a:rPr>
              <a:t>2t/ uke (13.30-15.30 på onsdager)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32894" y="2240824"/>
            <a:ext cx="4032320" cy="756128"/>
          </a:xfrm>
          <a:prstGeom prst="rect">
            <a:avLst/>
          </a:prstGeom>
          <a:solidFill>
            <a:srgbClr val="F6E0D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Temaer: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og Python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LEGO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Mindstorms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Arduino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og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Raspberry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Pi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32894" y="4869160"/>
            <a:ext cx="4032320" cy="936104"/>
          </a:xfrm>
          <a:prstGeom prst="rect">
            <a:avLst/>
          </a:prstGeom>
          <a:solidFill>
            <a:srgbClr val="F6E0D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Instruktører: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Instruktører fra LKK (Kodeklubben, Bedrifter, UiO)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Instruktører fra andre skoler? Bjørnsletta?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32894" y="2996952"/>
            <a:ext cx="4032320" cy="1872208"/>
          </a:xfrm>
          <a:prstGeom prst="rect">
            <a:avLst/>
          </a:prstGeom>
          <a:solidFill>
            <a:srgbClr val="F6E0D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Aktiviteter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Ansvarlig for undervisning på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Bakås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(to puljer for undervisning annenhver uke)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Skoletimer – undervisning og øvelser vekselvis hver uke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«Mini-prosjekt» som skal demonstreres ved skoleavslutning (juni 2014)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Bedriftsbesøk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12</a:t>
            </a:fld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5097017" y="5821840"/>
            <a:ext cx="9086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latin typeface="+mj-lt"/>
                <a:hlinkClick r:id="rId3"/>
              </a:rPr>
              <a:t>Til </a:t>
            </a:r>
            <a:r>
              <a:rPr lang="nb-NO" sz="1400" dirty="0" err="1">
                <a:latin typeface="+mj-lt"/>
                <a:hlinkClick r:id="rId3"/>
              </a:rPr>
              <a:t>hackpad</a:t>
            </a:r>
            <a:endParaRPr lang="nb-NO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788" y="5821840"/>
            <a:ext cx="9086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latin typeface="+mj-lt"/>
                <a:hlinkClick r:id="rId4"/>
              </a:rPr>
              <a:t>Til </a:t>
            </a:r>
            <a:r>
              <a:rPr lang="nb-NO" sz="1400" dirty="0" err="1">
                <a:latin typeface="+mj-lt"/>
                <a:hlinkClick r:id="rId4"/>
              </a:rPr>
              <a:t>hackpad</a:t>
            </a: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698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Konseptet: Faglige temaer og aktiviteter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40787" y="1412776"/>
            <a:ext cx="4032000" cy="4117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j-lt"/>
              </a:rPr>
              <a:t>4. klasse (</a:t>
            </a:r>
            <a:r>
              <a:rPr lang="nb-NO" sz="1400" b="1" dirty="0" err="1">
                <a:solidFill>
                  <a:schemeClr val="bg1"/>
                </a:solidFill>
                <a:latin typeface="+mj-lt"/>
              </a:rPr>
              <a:t>Bakås</a:t>
            </a:r>
            <a:r>
              <a:rPr lang="nb-NO" sz="1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40787" y="1824484"/>
            <a:ext cx="4032000" cy="2484000"/>
          </a:xfrm>
          <a:prstGeom prst="rect">
            <a:avLst/>
          </a:prstGeom>
          <a:solidFill>
            <a:srgbClr val="FFF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Programmering</a:t>
            </a:r>
          </a:p>
          <a:p>
            <a:pPr marL="182563" indent="-182563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182563" indent="-182563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182563" indent="-182563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Minecraft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Digitalt verktøyskrin</a:t>
            </a:r>
          </a:p>
          <a:p>
            <a:pPr marL="182563" indent="-182563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WordPress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Google Drive,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Twitter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Facebook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Videoredigering mm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Maskinvare</a:t>
            </a:r>
          </a:p>
          <a:p>
            <a:pPr marL="182563" indent="-182563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LEGO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Mindstorms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nb-NO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2894" y="1844824"/>
            <a:ext cx="4032000" cy="2484000"/>
          </a:xfrm>
          <a:prstGeom prst="rect">
            <a:avLst/>
          </a:prstGeom>
          <a:solidFill>
            <a:srgbClr val="F6E0D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2" spcCol="7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Programmering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Scratch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(...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Kodu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Processing (…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Python (… samlinger)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Maskinvare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LEGO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Mindstorms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Arduino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(...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 err="1">
                <a:solidFill>
                  <a:schemeClr val="tx1"/>
                </a:solidFill>
                <a:latin typeface="+mj-lt"/>
              </a:rPr>
              <a:t>Raspberry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Pi (… samlinger)</a:t>
            </a:r>
          </a:p>
          <a:p>
            <a:pPr algn="l"/>
            <a:endParaRPr lang="nb-NO" sz="1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nb-NO" sz="1400" b="1" dirty="0">
                <a:solidFill>
                  <a:schemeClr val="tx1"/>
                </a:solidFill>
                <a:latin typeface="+mj-lt"/>
              </a:rPr>
              <a:t>Metoder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Agile/LEAN (…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Open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Innovation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(… samlinger)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Digitalt verktøyskrin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32894" y="1412776"/>
            <a:ext cx="4032000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1400" b="1" dirty="0">
                <a:solidFill>
                  <a:schemeClr val="bg1"/>
                </a:solidFill>
                <a:latin typeface="+mj-lt"/>
              </a:rPr>
              <a:t>9. klasse (Ellingsrud)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0787" y="4308484"/>
            <a:ext cx="4032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Mini-prosjekt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Juleavslutning (xx.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des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2013)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Sommeravslutning (xx.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jun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2014)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32894" y="4328824"/>
            <a:ext cx="4032000" cy="69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Mini-prosjekt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Juleavslutning (xx.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des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2013)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Sommeravslutning (xx.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jun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 2014)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40787" y="5028484"/>
            <a:ext cx="4032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Aktiviteter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Bedriftsbesøk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Ekskursjoner (UiO)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32894" y="5028484"/>
            <a:ext cx="4032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nb-NO" sz="1400" dirty="0">
                <a:solidFill>
                  <a:schemeClr val="tx1"/>
                </a:solidFill>
                <a:latin typeface="+mj-lt"/>
              </a:rPr>
              <a:t>Aktiviteter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Bedriftsbesøk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nb-NO" sz="1400" dirty="0">
                <a:solidFill>
                  <a:schemeClr val="tx1"/>
                </a:solidFill>
                <a:latin typeface="+mj-lt"/>
              </a:rPr>
              <a:t>Ekskursjoner (UiO, </a:t>
            </a:r>
            <a:r>
              <a:rPr lang="nb-NO" sz="1400" dirty="0" err="1">
                <a:solidFill>
                  <a:schemeClr val="tx1"/>
                </a:solidFill>
                <a:latin typeface="+mj-lt"/>
              </a:rPr>
              <a:t>HiOA</a:t>
            </a:r>
            <a:r>
              <a:rPr lang="nb-NO" sz="1400" dirty="0">
                <a:solidFill>
                  <a:schemeClr val="tx1"/>
                </a:solidFill>
                <a:latin typeface="+mj-lt"/>
              </a:rPr>
              <a:t>, Gjøvik)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nb-NO" dirty="0" err="1" smtClean="0">
                <a:solidFill>
                  <a:prstClr val="black"/>
                </a:solidFill>
              </a:rPr>
              <a:t>Bakås</a:t>
            </a:r>
            <a:r>
              <a:rPr lang="nb-NO" dirty="0" smtClean="0">
                <a:solidFill>
                  <a:prstClr val="black"/>
                </a:solidFill>
              </a:rPr>
              <a:t>-Ellingsrud</a:t>
            </a:r>
            <a:endParaRPr lang="nb-NO" dirty="0">
              <a:solidFill>
                <a:srgbClr val="33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b-NO" dirty="0" smtClean="0"/>
              <a:t> </a:t>
            </a:r>
            <a:r>
              <a:rPr lang="nb-NO" dirty="0" err="1" smtClean="0"/>
              <a:t>nr</a:t>
            </a:r>
            <a:r>
              <a:rPr lang="nb-NO" dirty="0" smtClean="0"/>
              <a:t> </a:t>
            </a:r>
            <a:fld id="{297AB839-8066-4936-851C-8B8D5929FA4D}" type="slidenum">
              <a:rPr lang="nb-NO" smtClean="0"/>
              <a:pPr/>
              <a:t>13</a:t>
            </a:fld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17" y="5821840"/>
            <a:ext cx="9086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latin typeface="+mj-lt"/>
                <a:hlinkClick r:id="rId3"/>
              </a:rPr>
              <a:t>Til </a:t>
            </a:r>
            <a:r>
              <a:rPr lang="nb-NO" sz="1400" dirty="0" err="1">
                <a:latin typeface="+mj-lt"/>
                <a:hlinkClick r:id="rId3"/>
              </a:rPr>
              <a:t>hackpad</a:t>
            </a:r>
            <a:endParaRPr lang="nb-NO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788" y="5821840"/>
            <a:ext cx="9086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latin typeface="+mj-lt"/>
                <a:hlinkClick r:id="rId4"/>
              </a:rPr>
              <a:t>Til </a:t>
            </a:r>
            <a:r>
              <a:rPr lang="nb-NO" sz="1400" dirty="0" err="1">
                <a:latin typeface="+mj-lt"/>
                <a:hlinkClick r:id="rId4"/>
              </a:rPr>
              <a:t>hackpad</a:t>
            </a:r>
            <a:endParaRPr lang="nb-NO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5248" y="6093296"/>
            <a:ext cx="22297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i="1" dirty="0">
                <a:solidFill>
                  <a:srgbClr val="FF0000"/>
                </a:solidFill>
                <a:latin typeface="+mn-lt"/>
              </a:rPr>
              <a:t>Antall samlinger må fylles ut</a:t>
            </a:r>
          </a:p>
        </p:txBody>
      </p:sp>
    </p:spTree>
    <p:extLst>
      <p:ext uri="{BB962C8B-B14F-4D97-AF65-F5344CB8AC3E}">
        <p14:creationId xmlns:p14="http://schemas.microsoft.com/office/powerpoint/2010/main" val="1463598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Høydepunkter fra møtet 15.10 – et «referat»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1"/>
          </p:nvPr>
        </p:nvSpPr>
        <p:spPr>
          <a:xfrm>
            <a:off x="507340" y="1412875"/>
            <a:ext cx="2141403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1400" b="1" dirty="0" smtClean="0"/>
              <a:t>Tilstede:</a:t>
            </a:r>
          </a:p>
          <a:p>
            <a:pPr marL="0" indent="0">
              <a:buNone/>
            </a:pPr>
            <a:r>
              <a:rPr lang="nb-NO" sz="1400" dirty="0" smtClean="0"/>
              <a:t>Med representasjon fra utdanning og IT-bransjen</a:t>
            </a:r>
          </a:p>
          <a:p>
            <a:pPr marL="185738" indent="-185738"/>
            <a:r>
              <a:rPr lang="nb-NO" sz="1400" dirty="0"/>
              <a:t>Skoler: Asgjerd Halseth, Bjørn Erga, Kenneth </a:t>
            </a:r>
            <a:r>
              <a:rPr lang="nb-NO" sz="1400" dirty="0" err="1"/>
              <a:t>Røsberg</a:t>
            </a:r>
            <a:r>
              <a:rPr lang="nb-NO" sz="1400" dirty="0"/>
              <a:t>, Marcus Solberg</a:t>
            </a:r>
          </a:p>
          <a:p>
            <a:pPr marL="185738" indent="-185738"/>
            <a:r>
              <a:rPr lang="nb-NO" sz="1400" dirty="0"/>
              <a:t>Universitet: </a:t>
            </a:r>
            <a:r>
              <a:rPr lang="nb-NO" sz="1400" dirty="0" err="1"/>
              <a:t>Naci</a:t>
            </a:r>
            <a:r>
              <a:rPr lang="nb-NO" sz="1400" dirty="0"/>
              <a:t> </a:t>
            </a:r>
            <a:r>
              <a:rPr lang="nb-NO" sz="1400" dirty="0" err="1"/>
              <a:t>Akkök</a:t>
            </a:r>
            <a:r>
              <a:rPr lang="nb-NO" sz="1400" dirty="0"/>
              <a:t>, Knut </a:t>
            </a:r>
            <a:r>
              <a:rPr lang="nb-NO" sz="1400" dirty="0" err="1"/>
              <a:t>Omang</a:t>
            </a:r>
            <a:endParaRPr lang="nb-NO" sz="1400" dirty="0"/>
          </a:p>
          <a:p>
            <a:pPr marL="185738" indent="-185738"/>
            <a:r>
              <a:rPr lang="nb-NO" sz="1400" dirty="0"/>
              <a:t>Bransjen: Bernd </a:t>
            </a:r>
            <a:r>
              <a:rPr lang="nb-NO" sz="1400" dirty="0" err="1"/>
              <a:t>Moeske</a:t>
            </a:r>
            <a:r>
              <a:rPr lang="nb-NO" sz="1400" dirty="0"/>
              <a:t>, </a:t>
            </a:r>
            <a:r>
              <a:rPr lang="nb-NO" sz="1400" dirty="0" smtClean="0"/>
              <a:t>Joachim Skeie</a:t>
            </a:r>
            <a:r>
              <a:rPr lang="nb-NO" sz="1400" dirty="0"/>
              <a:t>, Øystein </a:t>
            </a:r>
            <a:r>
              <a:rPr lang="nb-NO" sz="1400" dirty="0" smtClean="0"/>
              <a:t>Gulbrandsen</a:t>
            </a:r>
            <a:r>
              <a:rPr lang="nb-NO" sz="1400" dirty="0"/>
              <a:t>, Anne </a:t>
            </a:r>
            <a:r>
              <a:rPr lang="nb-NO" sz="1400" dirty="0" err="1"/>
              <a:t>Romslo</a:t>
            </a:r>
            <a:r>
              <a:rPr lang="nb-NO" sz="1400" dirty="0"/>
              <a:t>, Francis </a:t>
            </a:r>
            <a:r>
              <a:rPr lang="nb-NO" sz="1400" dirty="0" smtClean="0"/>
              <a:t>D’Silva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48743" y="1412875"/>
            <a:ext cx="6984777" cy="525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1400" b="1" dirty="0" smtClean="0"/>
              <a:t>Temaer </a:t>
            </a:r>
            <a:r>
              <a:rPr lang="nb-NO" sz="1400" b="1" dirty="0"/>
              <a:t>som ble diskutert:</a:t>
            </a:r>
          </a:p>
          <a:p>
            <a:pPr>
              <a:buFont typeface="+mj-lt"/>
              <a:buAutoNum type="arabicPeriod"/>
            </a:pPr>
            <a:r>
              <a:rPr lang="nb-NO" sz="1400" dirty="0" smtClean="0"/>
              <a:t>Flere skoler </a:t>
            </a:r>
            <a:r>
              <a:rPr lang="nb-NO" sz="1400" dirty="0"/>
              <a:t>ønsker å komme i gang – men ikke i vanlige skoletimen. </a:t>
            </a:r>
          </a:p>
          <a:p>
            <a:pPr marL="627063" lvl="1" indent="-227013"/>
            <a:r>
              <a:rPr lang="nb-NO" sz="1400" dirty="0"/>
              <a:t>Det er lite rom for nye aktiviteter på kort og mellom sikt (fram til over nyttår). Det er likevel et behov å komme i gang med å forberede og lage planer. </a:t>
            </a:r>
            <a:endParaRPr lang="nb-NO" sz="1400" dirty="0" smtClean="0"/>
          </a:p>
          <a:p>
            <a:pPr marL="627063" lvl="1" indent="-227013"/>
            <a:r>
              <a:rPr lang="nb-NO" sz="1400" dirty="0" smtClean="0"/>
              <a:t>Kanskje </a:t>
            </a:r>
            <a:r>
              <a:rPr lang="nb-NO" sz="1400" dirty="0"/>
              <a:t>workshops som gruppens aktiviteter? Med fokus på Løren, Majorstua, Huseby. Hente erfaringer fra BAK-ELL, Årvoll og Grorud</a:t>
            </a:r>
          </a:p>
          <a:p>
            <a:pPr>
              <a:buFont typeface="+mj-lt"/>
              <a:buAutoNum type="arabicPeriod"/>
            </a:pPr>
            <a:r>
              <a:rPr lang="nb-NO" sz="1400" b="1" dirty="0" smtClean="0"/>
              <a:t>Pågående arbeid - </a:t>
            </a:r>
            <a:r>
              <a:rPr lang="nb-NO" sz="1400" dirty="0" smtClean="0"/>
              <a:t>Det </a:t>
            </a:r>
            <a:r>
              <a:rPr lang="nb-NO" sz="1400" dirty="0"/>
              <a:t>jobbes med å lage læringsmål og læreplaner som </a:t>
            </a:r>
            <a:r>
              <a:rPr lang="nb-NO" sz="1400" dirty="0" err="1"/>
              <a:t>Naci</a:t>
            </a:r>
            <a:r>
              <a:rPr lang="nb-NO" sz="1400" dirty="0"/>
              <a:t> og Kristoffer jobber med. Den går utover grunnskolen og ser også på yrkesskoler og vgs.</a:t>
            </a:r>
          </a:p>
          <a:p>
            <a:pPr>
              <a:buFont typeface="+mj-lt"/>
              <a:buAutoNum type="arabicPeriod"/>
            </a:pPr>
            <a:r>
              <a:rPr lang="nb-NO" sz="1400" b="1" dirty="0"/>
              <a:t>Infrastruktur </a:t>
            </a:r>
            <a:r>
              <a:rPr lang="nb-NO" sz="1400" dirty="0"/>
              <a:t>kan være en utfordring</a:t>
            </a:r>
          </a:p>
          <a:p>
            <a:pPr marL="627063" lvl="1" indent="-227013"/>
            <a:r>
              <a:rPr lang="nb-NO" sz="1400" dirty="0"/>
              <a:t>Øystein G har hatt dialog med Sagene Data som drifter mange (35?) skoler i Oslo. Knut Omgang </a:t>
            </a:r>
            <a:r>
              <a:rPr lang="nb-NO" sz="1400" dirty="0" err="1"/>
              <a:t>evt</a:t>
            </a:r>
            <a:r>
              <a:rPr lang="nb-NO" sz="1400" dirty="0"/>
              <a:t> Joacim Skeie har noen tanker om hvordan lage praktiske løsninger</a:t>
            </a:r>
          </a:p>
          <a:p>
            <a:pPr>
              <a:buFont typeface="+mj-lt"/>
              <a:buAutoNum type="arabicPeriod"/>
            </a:pPr>
            <a:r>
              <a:rPr lang="nb-NO" sz="1400" b="1" dirty="0"/>
              <a:t>Mer enn programmering</a:t>
            </a:r>
          </a:p>
          <a:p>
            <a:pPr marL="627063" lvl="1" indent="-227013"/>
            <a:r>
              <a:rPr lang="nb-NO" sz="1400" dirty="0"/>
              <a:t>Det er et ønske om å lage et opplegg for mer enn bare programmering i «</a:t>
            </a:r>
            <a:r>
              <a:rPr lang="nb-NO" sz="1400" dirty="0" err="1"/>
              <a:t>Scratch</a:t>
            </a:r>
            <a:r>
              <a:rPr lang="nb-NO" sz="1400" dirty="0"/>
              <a:t>», «</a:t>
            </a:r>
            <a:r>
              <a:rPr lang="nb-NO" sz="1400" dirty="0" err="1"/>
              <a:t>Kodu</a:t>
            </a:r>
            <a:r>
              <a:rPr lang="nb-NO" sz="1400" dirty="0"/>
              <a:t>» eller Python. Joachim Scheie kommer med et forslag rundt </a:t>
            </a:r>
            <a:r>
              <a:rPr lang="nb-NO" sz="1400" dirty="0" err="1"/>
              <a:t>RasPi</a:t>
            </a:r>
            <a:r>
              <a:rPr lang="nb-NO" sz="1400" dirty="0"/>
              <a:t>, Knut </a:t>
            </a:r>
            <a:r>
              <a:rPr lang="nb-NO" sz="1400" dirty="0" err="1"/>
              <a:t>Omang</a:t>
            </a:r>
            <a:r>
              <a:rPr lang="nb-NO" sz="1400" dirty="0"/>
              <a:t> er ressursperson</a:t>
            </a:r>
          </a:p>
          <a:p>
            <a:pPr>
              <a:buFont typeface="+mj-lt"/>
              <a:buAutoNum type="arabicPeriod"/>
            </a:pPr>
            <a:r>
              <a:rPr lang="nb-NO" sz="1400" dirty="0" smtClean="0"/>
              <a:t>Samarbeid med andre skolesystemer som </a:t>
            </a:r>
            <a:r>
              <a:rPr lang="nb-NO" sz="1400" dirty="0" err="1" smtClean="0"/>
              <a:t>f.eks</a:t>
            </a:r>
            <a:r>
              <a:rPr lang="nb-NO" sz="1400" dirty="0" smtClean="0"/>
              <a:t> Tyske skolen, </a:t>
            </a:r>
            <a:r>
              <a:rPr lang="nb-NO" sz="1400" dirty="0" err="1" smtClean="0"/>
              <a:t>Montesoori</a:t>
            </a:r>
            <a:r>
              <a:rPr lang="nb-NO" sz="1400" dirty="0" smtClean="0"/>
              <a:t> (Bernd M og </a:t>
            </a:r>
            <a:r>
              <a:rPr lang="nb-NO" sz="1400" dirty="0" err="1" smtClean="0"/>
              <a:t>Naci</a:t>
            </a:r>
            <a:r>
              <a:rPr lang="nb-NO" sz="1400" dirty="0" smtClean="0"/>
              <a:t> A)</a:t>
            </a:r>
          </a:p>
          <a:p>
            <a:pPr>
              <a:buFont typeface="+mj-lt"/>
              <a:buAutoNum type="arabicPeriod"/>
            </a:pPr>
            <a:r>
              <a:rPr lang="nb-NO" sz="1400" dirty="0" smtClean="0"/>
              <a:t>Gruppen </a:t>
            </a:r>
            <a:r>
              <a:rPr lang="nb-NO" sz="1400" dirty="0"/>
              <a:t>må holde moment og kanskje utnytte Lærerkonferansen for neste møte – Francis hører med leder for kveldskonferansen Helge Astad</a:t>
            </a:r>
          </a:p>
          <a:p>
            <a:pPr>
              <a:buFont typeface="+mj-lt"/>
              <a:buAutoNum type="arabicPeriod"/>
            </a:pPr>
            <a:r>
              <a:rPr lang="nb-NO" sz="1400" dirty="0" smtClean="0"/>
              <a:t>Skolegruppe </a:t>
            </a:r>
            <a:r>
              <a:rPr lang="nb-NO" sz="1400" dirty="0"/>
              <a:t>bør ha som mål å gi konkrete råd til skoleledere og myndigheter i god tid før neste skoleåret. </a:t>
            </a:r>
            <a:r>
              <a:rPr lang="nb-NO" sz="1400" b="1" dirty="0"/>
              <a:t>Aktivitetene kan siktes mot å lage et forslag som kan presenteres rundt påske 2014</a:t>
            </a:r>
            <a:r>
              <a:rPr lang="nb-NO" sz="1400" dirty="0"/>
              <a:t>.</a:t>
            </a:r>
          </a:p>
          <a:p>
            <a:endParaRPr lang="nb-NO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761312" y="0"/>
            <a:ext cx="214468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1000" dirty="0" smtClean="0">
                <a:latin typeface="+mn-lt"/>
              </a:rPr>
              <a:t>NB! Dette er ikke et referat i ordets betydning, bare en gjengivelse av de viktigste punkter som referenten/ møtelederen kunne huske. Det kan ha kommet inn feil eller mangler. </a:t>
            </a:r>
            <a:r>
              <a:rPr lang="nb-NO" sz="1000" dirty="0" err="1" smtClean="0">
                <a:latin typeface="+mn-lt"/>
              </a:rPr>
              <a:t>Vg</a:t>
            </a:r>
            <a:r>
              <a:rPr lang="nb-NO" sz="1000" dirty="0" smtClean="0">
                <a:latin typeface="+mn-lt"/>
              </a:rPr>
              <a:t>. gi beskjed til Francis (fdsilva@online.no)</a:t>
            </a:r>
            <a:endParaRPr lang="nb-NO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3416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Aktiviteter i «Skolegruppa» fordeles mellom to arbeidsgrupper med sine målgrupper og aktiviteter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512" y="4249657"/>
            <a:ext cx="4320480" cy="2160591"/>
          </a:xfrm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nb-NO" sz="1600" b="1" dirty="0"/>
              <a:t>Gruppe «Venstre»</a:t>
            </a:r>
            <a:r>
              <a:rPr lang="nb-NO" sz="1600" dirty="0"/>
              <a:t> har ansvar for å </a:t>
            </a:r>
            <a:r>
              <a:rPr lang="nb-NO" sz="1600" dirty="0" smtClean="0"/>
              <a:t>ta fram </a:t>
            </a:r>
            <a:r>
              <a:rPr lang="nb-NO" sz="1600" b="1" u="sng" dirty="0" smtClean="0"/>
              <a:t>læringsmål og anbefalinger</a:t>
            </a:r>
            <a:r>
              <a:rPr lang="nb-NO" sz="1600" dirty="0" smtClean="0"/>
              <a:t> for 4</a:t>
            </a:r>
            <a:r>
              <a:rPr lang="nb-NO" sz="1600" dirty="0"/>
              <a:t>. til 10. </a:t>
            </a:r>
            <a:r>
              <a:rPr lang="nb-NO" sz="1600" dirty="0" smtClean="0"/>
              <a:t>trinn og </a:t>
            </a:r>
            <a:r>
              <a:rPr lang="nb-NO" sz="1600" dirty="0" err="1" smtClean="0"/>
              <a:t>evt</a:t>
            </a:r>
            <a:r>
              <a:rPr lang="nb-NO" sz="1600" dirty="0" smtClean="0"/>
              <a:t> yrkesskole og vgs. Typiske oppgaver:</a:t>
            </a:r>
            <a:endParaRPr lang="nb-NO" sz="1600" dirty="0"/>
          </a:p>
          <a:p>
            <a:pPr marL="92075" indent="-92075"/>
            <a:r>
              <a:rPr lang="nb-NO" sz="1400" dirty="0" smtClean="0"/>
              <a:t>etablere og drive en kjernegruppe – spisse arbeidsgruppens mandat</a:t>
            </a:r>
            <a:endParaRPr lang="nb-NO" sz="1400" dirty="0"/>
          </a:p>
          <a:p>
            <a:pPr marL="92075" indent="-92075"/>
            <a:r>
              <a:rPr lang="nb-NO" sz="1400" dirty="0" smtClean="0"/>
              <a:t>utforme og forankre innholdet hos aktuelle miljøer – nasjonalt og </a:t>
            </a:r>
            <a:r>
              <a:rPr lang="nb-NO" sz="1400" dirty="0" err="1" smtClean="0"/>
              <a:t>evt</a:t>
            </a:r>
            <a:r>
              <a:rPr lang="nb-NO" sz="1400" dirty="0" smtClean="0"/>
              <a:t> internasjonalt</a:t>
            </a:r>
          </a:p>
          <a:p>
            <a:pPr marL="92075" indent="-92075"/>
            <a:r>
              <a:rPr lang="nb-NO" sz="1400" dirty="0" smtClean="0"/>
              <a:t>Informere og formidle resultater fra arbeidet med </a:t>
            </a:r>
            <a:r>
              <a:rPr lang="nb-NO" sz="1400" dirty="0" err="1" smtClean="0"/>
              <a:t>f.eks</a:t>
            </a:r>
            <a:r>
              <a:rPr lang="nb-NO" sz="1400" dirty="0" smtClean="0"/>
              <a:t> presentasjoner og fagmøter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83649" y="1268760"/>
            <a:ext cx="4926000" cy="303012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5025008" y="1052737"/>
            <a:ext cx="0" cy="370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69024" y="4249656"/>
            <a:ext cx="4536105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b-NO" sz="1600" b="1" kern="0" dirty="0"/>
              <a:t>Gruppe «Høyre» </a:t>
            </a:r>
            <a:r>
              <a:rPr lang="nb-NO" sz="1600" kern="0" dirty="0"/>
              <a:t>har ansvar for </a:t>
            </a:r>
            <a:r>
              <a:rPr lang="nb-NO" sz="1600" kern="0" dirty="0" smtClean="0"/>
              <a:t>å ta fram </a:t>
            </a:r>
            <a:r>
              <a:rPr lang="nb-NO" sz="1600" b="1" u="sng" kern="0" dirty="0" smtClean="0"/>
              <a:t>praktiske </a:t>
            </a:r>
            <a:r>
              <a:rPr lang="nb-NO" sz="1600" b="1" u="sng" kern="0" dirty="0"/>
              <a:t>«veiledere»</a:t>
            </a:r>
            <a:r>
              <a:rPr lang="nb-NO" sz="1600" kern="0" dirty="0"/>
              <a:t> </a:t>
            </a:r>
            <a:r>
              <a:rPr lang="nb-NO" sz="1600" kern="0" dirty="0" smtClean="0"/>
              <a:t>som kan benyttes for å utforme egne timeplaner. Typiske oppgaver:</a:t>
            </a:r>
            <a:endParaRPr lang="nb-NO" sz="1400" kern="0" dirty="0"/>
          </a:p>
          <a:p>
            <a:pPr marL="92075" indent="-92075"/>
            <a:r>
              <a:rPr lang="nb-NO" sz="1400" kern="0" dirty="0" smtClean="0"/>
              <a:t>etablere og drive en </a:t>
            </a:r>
            <a:r>
              <a:rPr lang="nb-NO" sz="1400" dirty="0"/>
              <a:t>kjernegruppe – spisse </a:t>
            </a:r>
            <a:r>
              <a:rPr lang="nb-NO" sz="1400" dirty="0" smtClean="0"/>
              <a:t>arbeidsgruppens </a:t>
            </a:r>
            <a:r>
              <a:rPr lang="nb-NO" sz="1400" dirty="0"/>
              <a:t>mandat</a:t>
            </a:r>
            <a:endParaRPr lang="nb-NO" sz="1400" kern="0" dirty="0" smtClean="0"/>
          </a:p>
          <a:p>
            <a:pPr marL="92075" indent="-92075"/>
            <a:r>
              <a:rPr lang="nb-NO" sz="1400" kern="0" dirty="0" smtClean="0"/>
              <a:t>tilpasse de gode eksempler som benyttes i skoler og kodeklubber o.l. </a:t>
            </a:r>
          </a:p>
          <a:p>
            <a:pPr marL="92075" indent="-92075"/>
            <a:r>
              <a:rPr lang="nb-NO" sz="1400" kern="0" dirty="0" smtClean="0"/>
              <a:t>formidle resultater til målgruppen og yte praktisk støtte</a:t>
            </a:r>
          </a:p>
          <a:p>
            <a:pPr marL="92075" indent="-92075"/>
            <a:r>
              <a:rPr lang="nb-NO" sz="1400" kern="0" dirty="0" smtClean="0"/>
              <a:t>rekruttere ildsjeler som vil jobbe med skoler – samarbeid med </a:t>
            </a:r>
            <a:r>
              <a:rPr lang="nb-NO" sz="1400" kern="0" dirty="0" err="1" smtClean="0"/>
              <a:t>f.eks</a:t>
            </a:r>
            <a:r>
              <a:rPr lang="nb-NO" sz="1400" kern="0" dirty="0" smtClean="0"/>
              <a:t> UiO, </a:t>
            </a:r>
            <a:r>
              <a:rPr lang="nb-NO" sz="1400" kern="0" dirty="0" err="1" smtClean="0"/>
              <a:t>HiOA</a:t>
            </a:r>
            <a:r>
              <a:rPr lang="nb-NO" sz="1400" kern="0" dirty="0" smtClean="0"/>
              <a:t>, Kodeklubben og bedriftsgruppa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32465" y="0"/>
            <a:ext cx="17055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800" dirty="0" smtClean="0">
                <a:solidFill>
                  <a:srgbClr val="FF0000"/>
                </a:solidFill>
                <a:latin typeface="+mj-lt"/>
              </a:rPr>
              <a:t>Fra møtet 15.10</a:t>
            </a:r>
            <a:endParaRPr lang="nb-NO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105130" y="2132856"/>
            <a:ext cx="3600000" cy="1323439"/>
          </a:xfrm>
          <a:prstGeom prst="rect">
            <a:avLst/>
          </a:prstGeom>
          <a:solidFill>
            <a:srgbClr val="CCECFF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b-NO" sz="1600" b="1" kern="0" dirty="0" smtClean="0"/>
              <a:t>Målgruppe:</a:t>
            </a:r>
            <a:r>
              <a:rPr lang="nb-NO" sz="1600" kern="0" dirty="0" smtClean="0"/>
              <a:t> Lærere,  skoleledere, foreldreutvalg og ildsjeler som vil gjennomføre eller støtte aktiviteter for undervisning av programmering i sin skole</a:t>
            </a:r>
            <a:endParaRPr lang="nb-NO" sz="14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65452" y="2132856"/>
            <a:ext cx="3744000" cy="1323439"/>
          </a:xfrm>
          <a:prstGeom prst="rect">
            <a:avLst/>
          </a:prstGeom>
          <a:solidFill>
            <a:srgbClr val="CCECFF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b-NO" sz="1600" b="1" kern="0" dirty="0" smtClean="0"/>
              <a:t>Målgruppe:</a:t>
            </a:r>
            <a:r>
              <a:rPr lang="nb-NO" sz="1600" kern="0" dirty="0" smtClean="0"/>
              <a:t> Fagpersoner fra undervisnings og IT-bransjen, skoleledere og de som lager læringsinnhold som vil forme hvordan programmering kan undervises i skolen</a:t>
            </a:r>
            <a:endParaRPr lang="nb-NO" sz="1400" kern="0" dirty="0"/>
          </a:p>
        </p:txBody>
      </p:sp>
    </p:spTree>
    <p:extLst>
      <p:ext uri="{BB962C8B-B14F-4D97-AF65-F5344CB8AC3E}">
        <p14:creationId xmlns:p14="http://schemas.microsoft.com/office/powerpoint/2010/main" val="424677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Felles for begge grupper</a:t>
            </a:r>
            <a:endParaRPr lang="nb-N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Arbeidsgrupper benytter de verktøy som gir best effektivitet til </a:t>
            </a:r>
          </a:p>
          <a:p>
            <a:pPr lvl="1"/>
            <a:r>
              <a:rPr lang="nb-NO" dirty="0" smtClean="0"/>
              <a:t>å utføre aktivitetene i arbeidsgruppen </a:t>
            </a:r>
          </a:p>
          <a:p>
            <a:pPr lvl="1"/>
            <a:r>
              <a:rPr lang="nb-NO" dirty="0" smtClean="0"/>
              <a:t>sikre kontinuitet ved </a:t>
            </a:r>
            <a:r>
              <a:rPr lang="nb-NO" dirty="0" err="1" smtClean="0"/>
              <a:t>f.eks</a:t>
            </a:r>
            <a:r>
              <a:rPr lang="nb-NO" dirty="0" smtClean="0"/>
              <a:t> nye medlemmer til arbeidsgruppen</a:t>
            </a:r>
          </a:p>
          <a:p>
            <a:pPr lvl="1"/>
            <a:r>
              <a:rPr lang="nb-NO" dirty="0" smtClean="0"/>
              <a:t>deling mellom begge arbeidsgrupper - «høyre» og «venstre»</a:t>
            </a:r>
          </a:p>
          <a:p>
            <a:r>
              <a:rPr lang="nb-NO" dirty="0" smtClean="0"/>
              <a:t>Kan anbefale </a:t>
            </a:r>
            <a:r>
              <a:rPr lang="nb-NO" dirty="0" err="1" smtClean="0"/>
              <a:t>LKKs</a:t>
            </a:r>
            <a:r>
              <a:rPr lang="nb-NO" dirty="0" smtClean="0"/>
              <a:t> verktøy som </a:t>
            </a:r>
            <a:r>
              <a:rPr lang="nb-NO" dirty="0" err="1" smtClean="0"/>
              <a:t>f.eks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Kidsakoder.no brukes for å publisere innhold for allmenheten</a:t>
            </a:r>
          </a:p>
          <a:p>
            <a:pPr lvl="1"/>
            <a:r>
              <a:rPr lang="nb-NO" dirty="0" err="1" smtClean="0"/>
              <a:t>LKKs</a:t>
            </a:r>
            <a:r>
              <a:rPr lang="nb-NO" dirty="0" smtClean="0"/>
              <a:t> </a:t>
            </a:r>
            <a:r>
              <a:rPr lang="nb-NO" dirty="0" err="1" smtClean="0"/>
              <a:t>Yammer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r>
              <a:rPr lang="nb-NO" dirty="0" smtClean="0"/>
              <a:t> for interne diskusjoner og spørsmål til andre </a:t>
            </a:r>
            <a:r>
              <a:rPr lang="nb-NO" dirty="0" err="1" smtClean="0"/>
              <a:t>LKK’ister</a:t>
            </a:r>
            <a:endParaRPr lang="nb-NO" dirty="0" smtClean="0"/>
          </a:p>
          <a:p>
            <a:pPr lvl="1"/>
            <a:r>
              <a:rPr lang="nb-NO" dirty="0" smtClean="0"/>
              <a:t>Invitere til diskusjon på Skolegruppas gruppeside på kidsakoder.no og besvare henvendelser som «utenfra»</a:t>
            </a:r>
          </a:p>
          <a:p>
            <a:pPr lvl="1"/>
            <a:r>
              <a:rPr lang="nb-NO" dirty="0" smtClean="0"/>
              <a:t>Meetup.com for å styre arrangementer og påmeldinger</a:t>
            </a:r>
          </a:p>
          <a:p>
            <a:pPr lvl="1"/>
            <a:r>
              <a:rPr lang="nb-NO" dirty="0" smtClean="0"/>
              <a:t>Google Drive eller </a:t>
            </a:r>
            <a:r>
              <a:rPr lang="nb-NO" dirty="0" err="1" smtClean="0"/>
              <a:t>Hackpad</a:t>
            </a:r>
            <a:r>
              <a:rPr lang="nb-NO" dirty="0" smtClean="0"/>
              <a:t> for produksjon av innhold innad i gruppen som skal etter hvert publiseres på kidsakoder.no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3484" y="406517"/>
            <a:ext cx="2341232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33832" y="0"/>
            <a:ext cx="13721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nb-NO" dirty="0"/>
              <a:t>For </a:t>
            </a:r>
            <a:r>
              <a:rPr lang="nb-NO" dirty="0" smtClean="0"/>
              <a:t>diskusjon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30179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Aktiviteter basert på innspill fra </a:t>
            </a:r>
            <a:r>
              <a:rPr lang="nb-NO" dirty="0" err="1" smtClean="0"/>
              <a:t>Naci</a:t>
            </a:r>
            <a:r>
              <a:rPr lang="nb-NO" dirty="0" smtClean="0"/>
              <a:t> </a:t>
            </a:r>
            <a:r>
              <a:rPr lang="nb-NO" dirty="0" err="1" smtClean="0"/>
              <a:t>Akkök</a:t>
            </a:r>
            <a:r>
              <a:rPr lang="nb-NO" dirty="0" smtClean="0"/>
              <a:t> – Skal diskuteres i arbeidsgrupper (1/2)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0"/>
            <a:r>
              <a:rPr lang="nb-NO" dirty="0" smtClean="0"/>
              <a:t>Lage læringsmål - 5 sammenhengende temaer:</a:t>
            </a:r>
          </a:p>
          <a:p>
            <a:pPr lvl="1"/>
            <a:r>
              <a:rPr lang="nb-NO" b="1" dirty="0" smtClean="0"/>
              <a:t>For 4. - 7. trinn</a:t>
            </a:r>
          </a:p>
          <a:p>
            <a:pPr lvl="1"/>
            <a:r>
              <a:rPr lang="nb-NO" b="1" dirty="0" smtClean="0"/>
              <a:t>For 8. - 10. trinn </a:t>
            </a:r>
          </a:p>
          <a:p>
            <a:pPr lvl="1"/>
            <a:r>
              <a:rPr lang="nb-NO" dirty="0" smtClean="0"/>
              <a:t>Yrkesskole - for 11. - 13. trinn med 4 yrkesretninger</a:t>
            </a:r>
          </a:p>
          <a:p>
            <a:pPr lvl="2"/>
            <a:r>
              <a:rPr lang="nb-NO" dirty="0" smtClean="0"/>
              <a:t>Utvikling</a:t>
            </a:r>
          </a:p>
          <a:p>
            <a:pPr lvl="2"/>
            <a:r>
              <a:rPr lang="nb-NO" dirty="0" smtClean="0"/>
              <a:t>Drift &amp; vedlikehold</a:t>
            </a:r>
          </a:p>
          <a:p>
            <a:pPr lvl="2"/>
            <a:r>
              <a:rPr lang="nb-NO" dirty="0" smtClean="0"/>
              <a:t>Arkitektur (inkl. infrastruktur) - kan innlemmes i "Drift &amp; Vedlikehold"</a:t>
            </a:r>
          </a:p>
          <a:p>
            <a:pPr lvl="2"/>
            <a:r>
              <a:rPr lang="nb-NO" dirty="0" smtClean="0"/>
              <a:t>Brukerstøtte, Web-/UI-design</a:t>
            </a:r>
          </a:p>
          <a:p>
            <a:pPr lvl="1"/>
            <a:r>
              <a:rPr lang="nb-NO" dirty="0" smtClean="0"/>
              <a:t>Studiespesialiseringstillegg for yrkesskole</a:t>
            </a:r>
          </a:p>
          <a:p>
            <a:pPr lvl="1"/>
            <a:r>
              <a:rPr lang="nb-NO" dirty="0" smtClean="0"/>
              <a:t>Videregående - for 11. - 13. trinn</a:t>
            </a:r>
          </a:p>
          <a:p>
            <a:pPr lvl="0"/>
            <a:endParaRPr lang="nb-NO" dirty="0" smtClean="0"/>
          </a:p>
          <a:p>
            <a:pPr lvl="0"/>
            <a:r>
              <a:rPr lang="nb-NO" dirty="0" smtClean="0"/>
              <a:t>Lage læringsplaner i tråd med læringsmål</a:t>
            </a:r>
          </a:p>
          <a:p>
            <a:pPr lvl="1"/>
            <a:r>
              <a:rPr lang="nb-NO" dirty="0" smtClean="0"/>
              <a:t>Også finkjemme eksisterende planer og finne hvor i skoleplaner/fag disse nye temaer skal plasseres - primært for 4. - 10. trinn og VG, siden YS er nytt)</a:t>
            </a:r>
          </a:p>
          <a:p>
            <a:pPr lvl="0"/>
            <a:r>
              <a:rPr lang="nb-NO" dirty="0" smtClean="0"/>
              <a:t>Lage nye / utvide eksisterende lærematerialer </a:t>
            </a:r>
          </a:p>
          <a:p>
            <a:pPr lvl="1"/>
            <a:r>
              <a:rPr lang="nb-NO" dirty="0" smtClean="0"/>
              <a:t>skolebøker, Web-ressurser, nødvendig verktøy/programvare, lærerveiledninger o.l.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70326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Aktiviteter basert på innspill fra </a:t>
            </a:r>
            <a:r>
              <a:rPr lang="nb-NO" dirty="0" err="1" smtClean="0"/>
              <a:t>Naci</a:t>
            </a:r>
            <a:r>
              <a:rPr lang="nb-NO" dirty="0" smtClean="0"/>
              <a:t> (2/2)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6" y="1249280"/>
            <a:ext cx="8529714" cy="53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35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Om denne presentasjonen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507" y="1412875"/>
            <a:ext cx="9047823" cy="50404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Laget </a:t>
            </a:r>
            <a:r>
              <a:rPr lang="nb-NO" dirty="0" err="1" smtClean="0"/>
              <a:t>ifm</a:t>
            </a:r>
            <a:r>
              <a:rPr lang="nb-NO" dirty="0" smtClean="0"/>
              <a:t> etablering av skolegruppa i LKK Oslo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Skolegruppa består av ildsjeler som skal bistå skoleledere og lærere til å komme i gang med programmering på skolen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Innholdet i presentasjonen er tilrettelagt for å fortelle HVORDAN komme i gang med «programmering på skolen» 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nb-NO" dirty="0" err="1" smtClean="0"/>
              <a:t>dvs</a:t>
            </a:r>
            <a:r>
              <a:rPr lang="nb-NO" dirty="0" smtClean="0"/>
              <a:t> etter at man er overbevisst på HVORFOR og HVA «programmering på skolen» er.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må kombineres med annen info dersom man skal bistå skoleledere til å forstå HVA og HVORDAN «programmering på skolen» </a:t>
            </a:r>
            <a:r>
              <a:rPr lang="nb-NO" dirty="0" err="1" smtClean="0"/>
              <a:t>f.eks</a:t>
            </a:r>
            <a:r>
              <a:rPr lang="nb-NO" dirty="0" smtClean="0"/>
              <a:t> generell info om LKK (Simen Sommerfeldt), Kodeklubber (Helge Astad), «Kodeaktiviteter» (Torbjørn Skauli) 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Innholdet i presentasjon er delt i to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Erfaringer fra BAK-ELL prosjektet for skoleåret 2013-2014 (pragmatisk og «</a:t>
            </a:r>
            <a:r>
              <a:rPr lang="nb-NO" dirty="0" err="1" smtClean="0"/>
              <a:t>bottom</a:t>
            </a:r>
            <a:r>
              <a:rPr lang="nb-NO" dirty="0" smtClean="0"/>
              <a:t>-up»)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nb-NO" dirty="0" smtClean="0"/>
              <a:t>Oppgaver i skolegruppa</a:t>
            </a:r>
            <a:r>
              <a:rPr lang="nb-NO" dirty="0"/>
              <a:t> </a:t>
            </a:r>
            <a:r>
              <a:rPr lang="nb-NO" dirty="0" smtClean="0"/>
              <a:t>som bygger på arbeidet som gjøres rundt læreplaner («top-</a:t>
            </a:r>
            <a:r>
              <a:rPr lang="nb-NO" dirty="0" err="1" smtClean="0"/>
              <a:t>down</a:t>
            </a:r>
            <a:r>
              <a:rPr lang="nb-NO" dirty="0" smtClean="0"/>
              <a:t>»)</a:t>
            </a:r>
            <a:endParaRPr lang="nb-NO" dirty="0"/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nb-NO" dirty="0" smtClean="0"/>
              <a:t>Kontaktpersoner: Francis D’Silva (</a:t>
            </a:r>
            <a:r>
              <a:rPr lang="nb-NO" dirty="0" smtClean="0">
                <a:hlinkClick r:id="rId2"/>
              </a:rPr>
              <a:t>francis.dsilva@accenture.com</a:t>
            </a:r>
            <a:r>
              <a:rPr lang="nb-NO" dirty="0"/>
              <a:t>) eller Kristoffer Ryeng </a:t>
            </a:r>
            <a:r>
              <a:rPr lang="nb-NO" dirty="0" smtClean="0"/>
              <a:t>(</a:t>
            </a:r>
            <a:r>
              <a:rPr lang="nb-NO" dirty="0" smtClean="0">
                <a:hlinkClick r:id="rId3"/>
              </a:rPr>
              <a:t>Kristoffer.Ryeng@bleiker.vgs.no</a:t>
            </a:r>
            <a:r>
              <a:rPr lang="nb-NO" dirty="0" smtClean="0"/>
              <a:t>)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05679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Innhold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Hvordan komme i gang på din skole – en BAK-ELL introduksjon</a:t>
            </a:r>
          </a:p>
          <a:p>
            <a:r>
              <a:rPr lang="nb-NO" dirty="0" smtClean="0"/>
              <a:t>LKK og Skolegruppa Oslo – Hva og hvorfor</a:t>
            </a:r>
          </a:p>
          <a:p>
            <a:r>
              <a:rPr lang="nb-NO" dirty="0" smtClean="0"/>
              <a:t>Diskusjonstemaer</a:t>
            </a:r>
          </a:p>
          <a:p>
            <a:pPr lvl="1"/>
            <a:r>
              <a:rPr lang="nb-NO" dirty="0" smtClean="0"/>
              <a:t>Planlegging og forankring for å starte skoleaktiviteten </a:t>
            </a:r>
          </a:p>
          <a:p>
            <a:pPr lvl="1"/>
            <a:r>
              <a:rPr lang="nb-NO" dirty="0" smtClean="0"/>
              <a:t>Utforming av læreplaner og </a:t>
            </a:r>
            <a:r>
              <a:rPr lang="nb-NO" dirty="0" err="1" smtClean="0"/>
              <a:t>undervisningsmatr</a:t>
            </a:r>
            <a:r>
              <a:rPr lang="nb-NO" dirty="0" smtClean="0"/>
              <a:t>. </a:t>
            </a:r>
          </a:p>
          <a:p>
            <a:pPr lvl="1"/>
            <a:r>
              <a:rPr lang="nb-NO" dirty="0" smtClean="0"/>
              <a:t>Kompetansebygging for lærere og skoleledelse </a:t>
            </a:r>
          </a:p>
          <a:p>
            <a:pPr lvl="1"/>
            <a:r>
              <a:rPr lang="nb-NO" dirty="0" smtClean="0"/>
              <a:t>Utforske viderekomne emner på skolen - </a:t>
            </a:r>
            <a:r>
              <a:rPr lang="nb-NO" dirty="0" err="1" smtClean="0"/>
              <a:t>f.eks</a:t>
            </a:r>
            <a:r>
              <a:rPr lang="nb-NO" dirty="0" smtClean="0"/>
              <a:t> </a:t>
            </a:r>
            <a:r>
              <a:rPr lang="nb-NO" dirty="0" err="1" smtClean="0"/>
              <a:t>RasPi</a:t>
            </a:r>
            <a:r>
              <a:rPr lang="nb-NO" dirty="0" smtClean="0"/>
              <a:t>, sensorteknologi mm</a:t>
            </a:r>
          </a:p>
          <a:p>
            <a:r>
              <a:rPr lang="nb-NO" dirty="0" smtClean="0"/>
              <a:t>Veien videre</a:t>
            </a:r>
          </a:p>
        </p:txBody>
      </p:sp>
    </p:spTree>
    <p:extLst>
      <p:ext uri="{BB962C8B-B14F-4D97-AF65-F5344CB8AC3E}">
        <p14:creationId xmlns:p14="http://schemas.microsoft.com/office/powerpoint/2010/main" val="3300001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1019717"/>
              </p:ext>
            </p:ext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BAK-ELL - et </a:t>
            </a:r>
            <a:r>
              <a:rPr lang="nb-NO" dirty="0" smtClean="0"/>
              <a:t>demonstrator prosjekt med </a:t>
            </a:r>
            <a:r>
              <a:rPr lang="nb-NO" dirty="0" err="1" smtClean="0"/>
              <a:t>Bakås</a:t>
            </a:r>
            <a:r>
              <a:rPr lang="nb-NO" dirty="0" smtClean="0"/>
              <a:t> barneskole og Ellingsrud ungdomsskole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87" y="1284146"/>
            <a:ext cx="5252881" cy="329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5"/>
          <a:stretch/>
        </p:blipFill>
        <p:spPr>
          <a:xfrm>
            <a:off x="920552" y="3974675"/>
            <a:ext cx="5383334" cy="288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7"/>
          <a:stretch/>
        </p:blipFill>
        <p:spPr>
          <a:xfrm>
            <a:off x="6116668" y="1268760"/>
            <a:ext cx="366086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462072" y="5635115"/>
            <a:ext cx="12824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4. klassinger på </a:t>
            </a:r>
            <a:r>
              <a:rPr lang="nb-NO" sz="1000" dirty="0" err="1" smtClean="0">
                <a:solidFill>
                  <a:schemeClr val="tx1"/>
                </a:solidFill>
                <a:latin typeface="+mn-lt"/>
              </a:rPr>
              <a:t>Bakås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0848" y="6473081"/>
            <a:ext cx="34160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Å motivere 9.klassinger å være med på skoleåret 2013-2014</a:t>
            </a:r>
          </a:p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10.Juni 2013 Ellingsrud skole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887" y="4598956"/>
            <a:ext cx="72295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1. workshop </a:t>
            </a:r>
          </a:p>
          <a:p>
            <a:pPr algn="l"/>
            <a:r>
              <a:rPr lang="nb-NO" sz="1000" dirty="0" smtClean="0">
                <a:solidFill>
                  <a:schemeClr val="tx1"/>
                </a:solidFill>
                <a:latin typeface="+mn-lt"/>
              </a:rPr>
              <a:t>29.Mai 2013</a:t>
            </a:r>
          </a:p>
          <a:p>
            <a:pPr algn="l"/>
            <a:r>
              <a:rPr lang="nb-NO" sz="1000" dirty="0" err="1" smtClean="0">
                <a:solidFill>
                  <a:schemeClr val="tx1"/>
                </a:solidFill>
                <a:latin typeface="+mn-lt"/>
              </a:rPr>
              <a:t>Bakås</a:t>
            </a:r>
            <a:r>
              <a:rPr lang="nb-NO" sz="1000" dirty="0" smtClean="0">
                <a:solidFill>
                  <a:schemeClr val="tx1"/>
                </a:solidFill>
                <a:latin typeface="+mn-lt"/>
              </a:rPr>
              <a:t> skole</a:t>
            </a:r>
            <a:endParaRPr lang="nb-NO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ent Arrow 5"/>
          <p:cNvSpPr/>
          <p:nvPr/>
        </p:nvSpPr>
        <p:spPr bwMode="auto">
          <a:xfrm flipV="1">
            <a:off x="96609" y="5157192"/>
            <a:ext cx="792088" cy="7920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 rot="16200000" flipV="1">
            <a:off x="6321152" y="5635116"/>
            <a:ext cx="792088" cy="792088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0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Tenk hele året – gjennomfør i mindre puljer</a:t>
            </a:r>
            <a:endParaRPr lang="nb-NO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" y="1399716"/>
            <a:ext cx="4680520" cy="2640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3" y="3501008"/>
            <a:ext cx="5492459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8" name="Curved Right Arrow 97"/>
          <p:cNvSpPr/>
          <p:nvPr/>
        </p:nvSpPr>
        <p:spPr bwMode="auto">
          <a:xfrm rot="20038544">
            <a:off x="2748226" y="2695019"/>
            <a:ext cx="775174" cy="231729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sp>
        <p:nvSpPr>
          <p:cNvPr id="99" name="Curved Right Arrow 98"/>
          <p:cNvSpPr/>
          <p:nvPr/>
        </p:nvSpPr>
        <p:spPr bwMode="auto">
          <a:xfrm rot="18119325" flipH="1">
            <a:off x="5986093" y="2175158"/>
            <a:ext cx="701829" cy="221356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44" y="3789040"/>
            <a:ext cx="5532945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2495" y="0"/>
            <a:ext cx="12311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800" dirty="0" smtClean="0">
                <a:solidFill>
                  <a:srgbClr val="FF0000"/>
                </a:solidFill>
                <a:latin typeface="+mj-lt"/>
              </a:rPr>
              <a:t>NB! Animert</a:t>
            </a:r>
            <a:endParaRPr lang="nb-NO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9104" y="1400904"/>
            <a:ext cx="382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sz="1800" dirty="0">
                <a:latin typeface="+mn-lt"/>
              </a:rPr>
              <a:t>BAK-ELL prosjektet startet med en overordnet tidsplan og konsept for aktiviteter og </a:t>
            </a:r>
            <a:r>
              <a:rPr lang="nb-NO" sz="1800" dirty="0" smtClean="0">
                <a:latin typeface="+mn-lt"/>
              </a:rPr>
              <a:t>innhold</a:t>
            </a:r>
            <a:endParaRPr lang="nb-NO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977" y="4767375"/>
            <a:ext cx="2978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sz="1800" dirty="0" smtClean="0">
                <a:latin typeface="+mn-lt"/>
              </a:rPr>
              <a:t>To </a:t>
            </a:r>
            <a:r>
              <a:rPr lang="nb-NO" sz="1800" dirty="0">
                <a:latin typeface="+mn-lt"/>
              </a:rPr>
              <a:t>skoler som samarbeider kan støtte </a:t>
            </a:r>
            <a:r>
              <a:rPr lang="nb-NO" sz="1800" dirty="0" smtClean="0">
                <a:latin typeface="+mn-lt"/>
              </a:rPr>
              <a:t>hverandre og spille hverandre gode</a:t>
            </a:r>
            <a:endParaRPr lang="nb-NO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14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98439"/>
            <a:ext cx="8456736" cy="1069975"/>
          </a:xfrm>
        </p:spPr>
        <p:txBody>
          <a:bodyPr/>
          <a:lstStyle/>
          <a:p>
            <a:r>
              <a:rPr lang="nb-NO" dirty="0" smtClean="0"/>
              <a:t>Fra konsept til gjennomføring </a:t>
            </a:r>
            <a:r>
              <a:rPr lang="nb-NO" dirty="0"/>
              <a:t>- «</a:t>
            </a:r>
            <a:r>
              <a:rPr lang="nb-NO" dirty="0" err="1"/>
              <a:t>Reality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 smtClean="0"/>
              <a:t>»</a:t>
            </a:r>
            <a:br>
              <a:rPr lang="nb-NO" dirty="0" smtClean="0"/>
            </a:br>
            <a:r>
              <a:rPr lang="nb-NO" dirty="0" smtClean="0"/>
              <a:t>► Lag en </a:t>
            </a:r>
            <a:r>
              <a:rPr lang="nb-NO" u="sng" dirty="0" smtClean="0"/>
              <a:t>plan med konkrete oppgaver</a:t>
            </a:r>
            <a:r>
              <a:rPr lang="nb-NO" dirty="0" smtClean="0"/>
              <a:t> som gir lærere trygghet til å gjennomføre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1412776"/>
            <a:ext cx="8356034" cy="518457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349494" y="4365104"/>
            <a:ext cx="7416824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21152" y="2420888"/>
            <a:ext cx="3563956" cy="1668542"/>
          </a:xfrm>
          <a:prstGeom prst="wedgeRoundRectCallout">
            <a:avLst>
              <a:gd name="adj1" fmla="val -68597"/>
              <a:gd name="adj2" fmla="val 666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Velg temaer og læringsaktiviteter pr undervisningstime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Finn undervisnings materiale </a:t>
            </a:r>
            <a:r>
              <a:rPr lang="nb-NO" sz="1400" dirty="0" err="1" smtClean="0">
                <a:solidFill>
                  <a:schemeClr val="tx1"/>
                </a:solidFill>
                <a:latin typeface="+mn-lt"/>
              </a:rPr>
              <a:t>evt</a:t>
            </a: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 andre læringsressurser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Forberede timen</a:t>
            </a:r>
          </a:p>
          <a:p>
            <a:pPr marL="185738" marR="0" indent="-185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nb-NO" sz="1400" dirty="0" smtClean="0">
                <a:solidFill>
                  <a:schemeClr val="tx1"/>
                </a:solidFill>
                <a:latin typeface="+mn-lt"/>
              </a:rPr>
              <a:t>Sikre bemanning (ekspertise før og under timen)</a:t>
            </a:r>
          </a:p>
        </p:txBody>
      </p:sp>
    </p:spTree>
    <p:extLst>
      <p:ext uri="{BB962C8B-B14F-4D97-AF65-F5344CB8AC3E}">
        <p14:creationId xmlns:p14="http://schemas.microsoft.com/office/powerpoint/2010/main" val="196678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Skolegruppa Oslo er et </a:t>
            </a:r>
            <a:r>
              <a:rPr lang="nb-NO" u="sng" dirty="0" smtClean="0"/>
              <a:t>nettverk</a:t>
            </a:r>
            <a:r>
              <a:rPr lang="nb-NO" dirty="0" smtClean="0"/>
              <a:t> av </a:t>
            </a:r>
            <a:r>
              <a:rPr lang="nb-NO" u="sng" dirty="0" smtClean="0"/>
              <a:t>ildsjeler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7" y="1412875"/>
            <a:ext cx="9047823" cy="4938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… som vil være </a:t>
            </a:r>
            <a:r>
              <a:rPr lang="nb-NO" dirty="0" smtClean="0"/>
              <a:t>pådriver </a:t>
            </a:r>
            <a:r>
              <a:rPr lang="nb-NO" dirty="0" smtClean="0"/>
              <a:t>for aktiviteter som støtter Osloskoler* i å introdusere programmering** i skolen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Aktiviteter kan </a:t>
            </a:r>
            <a:r>
              <a:rPr lang="nb-NO" dirty="0" err="1" smtClean="0"/>
              <a:t>f.eks</a:t>
            </a:r>
            <a:r>
              <a:rPr lang="nb-NO" dirty="0" smtClean="0"/>
              <a:t> være </a:t>
            </a:r>
            <a:r>
              <a:rPr lang="nb-NO" dirty="0" smtClean="0"/>
              <a:t>å…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bistå </a:t>
            </a:r>
            <a:r>
              <a:rPr lang="nb-NO" dirty="0" smtClean="0"/>
              <a:t>skoleledere med utforming </a:t>
            </a:r>
            <a:r>
              <a:rPr lang="nb-NO" dirty="0" smtClean="0"/>
              <a:t>av et </a:t>
            </a:r>
            <a:r>
              <a:rPr lang="nb-NO" dirty="0" smtClean="0"/>
              <a:t>opplegg for </a:t>
            </a:r>
            <a:r>
              <a:rPr lang="nb-NO" dirty="0" smtClean="0"/>
              <a:t>et eller flere klassetrinn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veilede lærere som skal stå for undervisningen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være motivasjonspartner for skolen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være co-instruktører under </a:t>
            </a:r>
            <a:r>
              <a:rPr lang="nb-NO" dirty="0" smtClean="0"/>
              <a:t>undervisning (skolen har ansvaret)</a:t>
            </a:r>
            <a:endParaRPr lang="nb-NO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forme og </a:t>
            </a:r>
            <a:r>
              <a:rPr lang="nb-NO" dirty="0" smtClean="0"/>
              <a:t>støtte i gjennomføring av </a:t>
            </a:r>
            <a:r>
              <a:rPr lang="nb-NO" dirty="0" smtClean="0"/>
              <a:t>bedriftsbesøk for </a:t>
            </a:r>
            <a:r>
              <a:rPr lang="nb-NO" dirty="0" smtClean="0"/>
              <a:t>klasser</a:t>
            </a:r>
            <a:endParaRPr lang="nb-NO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bistå </a:t>
            </a:r>
            <a:r>
              <a:rPr lang="nb-NO" dirty="0" smtClean="0"/>
              <a:t>skoleledere med </a:t>
            </a:r>
            <a:r>
              <a:rPr lang="nb-NO" dirty="0" smtClean="0"/>
              <a:t>opprusting av skolens </a:t>
            </a:r>
            <a:r>
              <a:rPr lang="nb-NO" dirty="0" smtClean="0"/>
              <a:t>IT-infrastruktur</a:t>
            </a:r>
            <a:endParaRPr lang="nb-NO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Aktivitetene </a:t>
            </a:r>
            <a:r>
              <a:rPr lang="nb-NO" dirty="0" smtClean="0"/>
              <a:t>gjennomføres </a:t>
            </a:r>
            <a:r>
              <a:rPr lang="nb-NO" dirty="0" smtClean="0"/>
              <a:t>i samarbeid med øvrige grupperinger i LKK </a:t>
            </a:r>
            <a:r>
              <a:rPr lang="nb-NO" dirty="0" smtClean="0"/>
              <a:t>spesielt Kodeklubben</a:t>
            </a:r>
            <a:r>
              <a:rPr lang="nb-NO" dirty="0" smtClean="0"/>
              <a:t>, </a:t>
            </a:r>
            <a:r>
              <a:rPr lang="nb-NO" dirty="0" smtClean="0"/>
              <a:t>Kodeaktivitetsgruppa og Bedriftsgruppa. Disse kan </a:t>
            </a:r>
            <a:r>
              <a:rPr lang="nb-NO" dirty="0" err="1" smtClean="0"/>
              <a:t>bl</a:t>
            </a:r>
            <a:r>
              <a:rPr lang="nb-NO" dirty="0"/>
              <a:t> </a:t>
            </a:r>
            <a:r>
              <a:rPr lang="nb-NO" dirty="0" smtClean="0"/>
              <a:t>a bistå med å skaffe…</a:t>
            </a:r>
            <a:endParaRPr lang="nb-NO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</a:t>
            </a:r>
            <a:r>
              <a:rPr lang="nb-NO" dirty="0" smtClean="0"/>
              <a:t>instruktører til </a:t>
            </a:r>
            <a:r>
              <a:rPr lang="nb-NO" dirty="0" smtClean="0"/>
              <a:t>å støtte </a:t>
            </a:r>
            <a:r>
              <a:rPr lang="nb-NO" dirty="0" smtClean="0"/>
              <a:t>lærere i undervisning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oversettere, kursutviklere eller finne </a:t>
            </a:r>
            <a:r>
              <a:rPr lang="nb-NO" dirty="0" err="1" smtClean="0"/>
              <a:t>erfaringsmatr</a:t>
            </a:r>
            <a:r>
              <a:rPr lang="nb-NO" dirty="0"/>
              <a:t>.</a:t>
            </a:r>
            <a:endParaRPr lang="nb-NO" dirty="0" smtClean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nb-NO" dirty="0" smtClean="0"/>
              <a:t>.. </a:t>
            </a:r>
            <a:r>
              <a:rPr lang="nb-NO" dirty="0" smtClean="0"/>
              <a:t>Ekstra IT-utstyr </a:t>
            </a:r>
            <a:r>
              <a:rPr lang="nb-NO" dirty="0" err="1" smtClean="0"/>
              <a:t>f.eks</a:t>
            </a:r>
            <a:r>
              <a:rPr lang="nb-NO" dirty="0" smtClean="0"/>
              <a:t> </a:t>
            </a:r>
            <a:r>
              <a:rPr lang="nb-NO" dirty="0" err="1" smtClean="0"/>
              <a:t>RasPi</a:t>
            </a:r>
            <a:r>
              <a:rPr lang="nb-NO" dirty="0" smtClean="0"/>
              <a:t>, 3D-printere, Lego </a:t>
            </a:r>
            <a:r>
              <a:rPr lang="nb-NO" dirty="0" err="1" smtClean="0"/>
              <a:t>Mindstorms</a:t>
            </a:r>
            <a:r>
              <a:rPr lang="nb-NO" dirty="0" smtClean="0"/>
              <a:t> </a:t>
            </a:r>
            <a:r>
              <a:rPr lang="nb-NO" dirty="0" err="1" smtClean="0"/>
              <a:t>osv</a:t>
            </a:r>
            <a:r>
              <a:rPr lang="nb-NO" dirty="0" smtClean="0"/>
              <a:t> </a:t>
            </a:r>
            <a:r>
              <a:rPr lang="nb-NO" dirty="0" smtClean="0"/>
              <a:t>(NB! Utstyr til drift må skolen selv anskaffe)</a:t>
            </a:r>
            <a:endParaRPr lang="nb-NO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33832" y="0"/>
            <a:ext cx="13721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nb-NO" dirty="0"/>
              <a:t>For </a:t>
            </a:r>
            <a:r>
              <a:rPr lang="nb-NO" dirty="0" smtClean="0"/>
              <a:t>diskusjon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05599"/>
            <a:ext cx="37288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1000" i="1" dirty="0" smtClean="0">
                <a:latin typeface="+mn-lt"/>
              </a:rPr>
              <a:t>* Gruppen er åpen for alle skoler – via kidsakoder.no og bare begrenset til Osloskoler av praktisk hensyn </a:t>
            </a:r>
            <a:endParaRPr lang="nb-NO" sz="10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9064" y="6351711"/>
            <a:ext cx="437693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b-NO" sz="1000" i="1" dirty="0" smtClean="0">
                <a:latin typeface="+mn-lt"/>
              </a:rPr>
              <a:t>**Omfatter flere elementer enn «programmering» og valgt av hensyn til enkelthet i kommunikasjon. Andre fagbetegnelser som informatikk, matte e.l. kan anvendes etter hvert som læringsmål og læreplaner formes</a:t>
            </a:r>
            <a:endParaRPr lang="nb-NO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67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8804007"/>
              </p:ext>
            </p:ext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lowchart: Magnetic Disk 7"/>
          <p:cNvSpPr/>
          <p:nvPr/>
        </p:nvSpPr>
        <p:spPr bwMode="auto">
          <a:xfrm>
            <a:off x="5395076" y="4869161"/>
            <a:ext cx="3889638" cy="1267071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nb-NO" sz="1600" dirty="0">
                <a:solidFill>
                  <a:schemeClr val="bg1"/>
                </a:solidFill>
                <a:latin typeface="+mj-lt"/>
              </a:rPr>
              <a:t>Ressursbase – Forelesninger, oppgaver, øvelser for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f.eks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Kodu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Scratch</a:t>
            </a:r>
            <a:r>
              <a:rPr lang="nb-NO" sz="1600" dirty="0">
                <a:solidFill>
                  <a:schemeClr val="bg1"/>
                </a:solidFill>
                <a:latin typeface="+mj-lt"/>
              </a:rPr>
              <a:t>, Python, Lego, </a:t>
            </a:r>
            <a:r>
              <a:rPr lang="nb-NO" sz="1600" dirty="0" err="1">
                <a:solidFill>
                  <a:schemeClr val="bg1"/>
                </a:solidFill>
                <a:latin typeface="+mj-lt"/>
              </a:rPr>
              <a:t>osv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Fra «Teknologi i Praksis» til Timeplan</a:t>
            </a:r>
            <a:br>
              <a:rPr lang="nb-NO" dirty="0" smtClean="0"/>
            </a:br>
            <a:r>
              <a:rPr lang="nb-NO" i="1" dirty="0" smtClean="0"/>
              <a:t>(Fra det abstrakte til det konkrete)</a:t>
            </a:r>
            <a:endParaRPr lang="nb-NO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4528" y="3069660"/>
            <a:ext cx="1440160" cy="14685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</a:rPr>
              <a:t>Teknologi i praksis</a:t>
            </a:r>
          </a:p>
          <a:p>
            <a:r>
              <a:rPr lang="nb-NO" sz="1400" i="1" dirty="0">
                <a:solidFill>
                  <a:schemeClr val="bg1"/>
                </a:solidFill>
                <a:latin typeface="+mj-lt"/>
              </a:rPr>
              <a:t>(for 8.-10 trinn)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84025" y="2162793"/>
            <a:ext cx="2653751" cy="396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10.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9.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8.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endParaRPr lang="nb-NO" sz="1600" i="1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7.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6.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5.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pPr algn="l"/>
            <a:r>
              <a:rPr lang="nb-NO" sz="1600" b="1" dirty="0">
                <a:solidFill>
                  <a:schemeClr val="bg1"/>
                </a:solidFill>
                <a:latin typeface="+mn-lt"/>
              </a:rPr>
              <a:t>4. Trinn</a:t>
            </a:r>
          </a:p>
          <a:p>
            <a:pPr algn="l"/>
            <a:r>
              <a:rPr lang="nb-NO" sz="1600" i="1" dirty="0">
                <a:solidFill>
                  <a:schemeClr val="bg1"/>
                </a:solidFill>
                <a:latin typeface="+mn-lt"/>
              </a:rPr>
              <a:t>….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57714" y="1415652"/>
            <a:ext cx="3024336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TIP4IT**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(Konkretisert med fokus på IKT for 4. – 10. trinn – lages av lærere i LKK)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863731" y="2276872"/>
          <a:ext cx="29523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99"/>
                <a:gridCol w="445991"/>
                <a:gridCol w="988778"/>
                <a:gridCol w="1023460"/>
              </a:tblGrid>
              <a:tr h="207133"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Uke #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Dato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Tema</a:t>
                      </a:r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900" dirty="0" smtClean="0"/>
                        <a:t>Mål</a:t>
                      </a:r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  <a:tr h="220079"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5395076" y="1415652"/>
            <a:ext cx="3889638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Læreplan og timeplan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(Undervisningsplan pr trinn for hver skole – lages av lærere på skolen med bistand fra LKK)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04528" y="1415652"/>
            <a:ext cx="144016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nb-NO" sz="1800" dirty="0">
                <a:solidFill>
                  <a:schemeClr val="tx1"/>
                </a:solidFill>
                <a:latin typeface="+mj-lt"/>
              </a:rPr>
              <a:t>TIP*</a:t>
            </a:r>
          </a:p>
          <a:p>
            <a:r>
              <a:rPr lang="nb-NO" sz="1400" dirty="0">
                <a:solidFill>
                  <a:schemeClr val="tx1"/>
                </a:solidFill>
                <a:latin typeface="+mj-lt"/>
              </a:rPr>
              <a:t>(Fra UDIR)</a:t>
            </a:r>
            <a:endParaRPr lang="nb-NO" sz="11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02" y="3207892"/>
            <a:ext cx="3225586" cy="17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8505" y="2259305"/>
            <a:ext cx="187230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nb-NO" sz="1000" dirty="0">
                <a:latin typeface="+mn-lt"/>
                <a:hlinkClick r:id="rId8"/>
              </a:rPr>
              <a:t>http://www.udir.no/kl06/TPR1-01/</a:t>
            </a:r>
            <a:endParaRPr lang="nb-NO" sz="1000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04528" y="1340768"/>
            <a:ext cx="8640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ooter Placeholder 2"/>
          <p:cNvSpPr txBox="1">
            <a:spLocks/>
          </p:cNvSpPr>
          <p:nvPr/>
        </p:nvSpPr>
        <p:spPr bwMode="auto">
          <a:xfrm>
            <a:off x="7583764" y="6330806"/>
            <a:ext cx="1941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2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nb-NO" i="1" dirty="0">
                <a:solidFill>
                  <a:prstClr val="black"/>
                </a:solidFill>
              </a:rPr>
              <a:t>* Teknologi i </a:t>
            </a:r>
            <a:r>
              <a:rPr lang="nb-NO" i="1" dirty="0" err="1">
                <a:solidFill>
                  <a:prstClr val="black"/>
                </a:solidFill>
              </a:rPr>
              <a:t>Prakis</a:t>
            </a:r>
            <a:r>
              <a:rPr lang="nb-NO" i="1" dirty="0">
                <a:solidFill>
                  <a:prstClr val="black"/>
                </a:solidFill>
              </a:rPr>
              <a:t> </a:t>
            </a:r>
          </a:p>
          <a:p>
            <a:pPr algn="l"/>
            <a:r>
              <a:rPr lang="nb-NO" i="1" dirty="0">
                <a:solidFill>
                  <a:prstClr val="black"/>
                </a:solidFill>
              </a:rPr>
              <a:t>** Teknologi i Praksis for IT-fag</a:t>
            </a:r>
            <a:endParaRPr lang="nb-NO" i="1" dirty="0">
              <a:solidFill>
                <a:srgbClr val="3366C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4528" y="4538230"/>
            <a:ext cx="1440160" cy="1051010"/>
            <a:chOff x="323528" y="4538230"/>
            <a:chExt cx="1440160" cy="105101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23528" y="4538230"/>
              <a:ext cx="1440160" cy="5255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nb-NO" sz="1400" dirty="0">
                  <a:solidFill>
                    <a:schemeClr val="bg1"/>
                  </a:solidFill>
                  <a:latin typeface="+mj-lt"/>
                </a:rPr>
                <a:t>Undersøkinger</a:t>
              </a:r>
              <a:endParaRPr lang="nb-NO" sz="105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3528" y="5063735"/>
              <a:ext cx="1440160" cy="5255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nb-NO" sz="1400" dirty="0">
                  <a:solidFill>
                    <a:schemeClr val="bg1"/>
                  </a:solidFill>
                  <a:latin typeface="+mj-lt"/>
                </a:rPr>
                <a:t>Idéutvikling og produksjon</a:t>
              </a:r>
              <a:endParaRPr lang="nb-NO" sz="1050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04" y="2312467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88" y="2934664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46" y="3556861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62" y="4179058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31" y="4801255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520" y="5423454"/>
            <a:ext cx="728663" cy="5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05328" y="0"/>
            <a:ext cx="20006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FF0000"/>
                </a:solidFill>
                <a:latin typeface="+mj-lt"/>
              </a:defRPr>
            </a:lvl1pPr>
          </a:lstStyle>
          <a:p>
            <a:pPr algn="l"/>
            <a:r>
              <a:rPr lang="nb-NO" dirty="0" smtClean="0"/>
              <a:t>For å </a:t>
            </a:r>
            <a:r>
              <a:rPr lang="nb-NO" dirty="0" err="1" smtClean="0"/>
              <a:t>fasilitere</a:t>
            </a:r>
            <a:r>
              <a:rPr lang="nb-NO" dirty="0" smtClean="0"/>
              <a:t> diskusjonen i møtet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860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Erfaringer fra BAK-ELL prosjektet ligger på en </a:t>
            </a:r>
            <a:r>
              <a:rPr lang="nb-NO" dirty="0" err="1" smtClean="0"/>
              <a:t>Hackpad</a:t>
            </a:r>
            <a:r>
              <a:rPr lang="nb-NO" dirty="0" smtClean="0"/>
              <a:t>-løsning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08" y="1052735"/>
            <a:ext cx="5784691" cy="5748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357046" y="4936143"/>
            <a:ext cx="2433358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nb-NO" sz="2000" dirty="0">
                <a:latin typeface="+mn-lt"/>
              </a:rPr>
              <a:t>http://goo.gl/WGsUca</a:t>
            </a:r>
          </a:p>
        </p:txBody>
      </p:sp>
      <p:pic>
        <p:nvPicPr>
          <p:cNvPr id="106498" name="Picture 2" descr="http://chart.googleapis.com/chart?cht=qr&amp;chs=150x150&amp;choe=UTF-8&amp;chld=H&amp;chl=http://goo.gl/VQeVJ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54" y="524392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69224" y="1373717"/>
            <a:ext cx="2857153" cy="17575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7820280" y="1931134"/>
            <a:ext cx="1414242" cy="787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13&quot;/&gt;&lt;CPresentation id=&quot;1&quot;&gt;&lt;m_precDefaultNumber/&gt;&lt;m_precDefaultPercent/&gt;&lt;m_precDefaultDate&gt;&lt;m_strFormatTime&gt;%d/%m/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4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fX6CdZLUGQ_4CFADm4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1.04.2007 15:23: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.04.2007 15:23: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.04.2007 15:23: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tandard utform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tandard utform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utform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29259</TotalTime>
  <Words>2032</Words>
  <Application>Microsoft Office PowerPoint</Application>
  <PresentationFormat>A4 Paper (210x297 mm)</PresentationFormat>
  <Paragraphs>285</Paragraphs>
  <Slides>18</Slides>
  <Notes>16</Notes>
  <HiddenSlides>6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Narrow</vt:lpstr>
      <vt:lpstr>1_Standard utforming</vt:lpstr>
      <vt:lpstr>think-cell Slide</vt:lpstr>
      <vt:lpstr>Etablering av skolegruppa i LKK Oslo</vt:lpstr>
      <vt:lpstr>Om denne presentasjonen</vt:lpstr>
      <vt:lpstr>Innhold</vt:lpstr>
      <vt:lpstr>BAK-ELL - et demonstrator prosjekt med Bakås barneskole og Ellingsrud ungdomsskole</vt:lpstr>
      <vt:lpstr>Tenk hele året – gjennomfør i mindre puljer</vt:lpstr>
      <vt:lpstr>Fra konsept til gjennomføring - «Reality check» ► Lag en plan med konkrete oppgaver som gir lærere trygghet til å gjennomføre</vt:lpstr>
      <vt:lpstr>Skolegruppa Oslo er et nettverk av ildsjeler…</vt:lpstr>
      <vt:lpstr>Fra «Teknologi i Praksis» til Timeplan (Fra det abstrakte til det konkrete)</vt:lpstr>
      <vt:lpstr>Erfaringer fra BAK-ELL prosjektet ligger på en Hackpad-løsning</vt:lpstr>
      <vt:lpstr>BAK-ELL - et prosjekt for å skaffe praktisk erfaring på bruk «programmering» for å styrke skolenes målsetting innen digitale ferdigheter</vt:lpstr>
      <vt:lpstr>Overordnede tidsplan for BAK-ELL pr aug 2013</vt:lpstr>
      <vt:lpstr>Overordnet konseptbeskrivelse</vt:lpstr>
      <vt:lpstr>Konseptet: Faglige temaer og aktiviteter</vt:lpstr>
      <vt:lpstr>Høydepunkter fra møtet 15.10 – et «referat»</vt:lpstr>
      <vt:lpstr>Aktiviteter i «Skolegruppa» fordeles mellom to arbeidsgrupper med sine målgrupper og aktiviteter</vt:lpstr>
      <vt:lpstr>Felles for begge grupper</vt:lpstr>
      <vt:lpstr>Aktiviteter basert på innspill fra Naci Akkök – Skal diskuteres i arbeidsgrupper (1/2)</vt:lpstr>
      <vt:lpstr>Aktiviteter basert på innspill fra Naci (2/2)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«Lær kidsa koding» / «Digital sløyd» - Et nasjonalt initiativ fra grasrota for lokale miljøer</dc:title>
  <dc:creator>Francis D'Silva</dc:creator>
  <dc:description>Blank Presentation. Accenture Firmwide Templates v10.0.</dc:description>
  <cp:lastModifiedBy>D'Silva, Francis</cp:lastModifiedBy>
  <cp:revision>241</cp:revision>
  <dcterms:created xsi:type="dcterms:W3CDTF">2005-09-17T08:31:24Z</dcterms:created>
  <dcterms:modified xsi:type="dcterms:W3CDTF">2013-11-07T05:52:07Z</dcterms:modified>
</cp:coreProperties>
</file>