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93" r:id="rId2"/>
    <p:sldId id="302" r:id="rId3"/>
    <p:sldId id="319" r:id="rId4"/>
    <p:sldId id="320" r:id="rId5"/>
    <p:sldId id="303" r:id="rId6"/>
    <p:sldId id="318" r:id="rId7"/>
    <p:sldId id="301" r:id="rId8"/>
    <p:sldId id="305" r:id="rId9"/>
  </p:sldIdLst>
  <p:sldSz cx="9906000" cy="6858000" type="A4"/>
  <p:notesSz cx="6858000" cy="9144000"/>
  <p:custDataLst>
    <p:tags r:id="rId1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14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CE6F2"/>
    <a:srgbClr val="0070C0"/>
    <a:srgbClr val="F6E0DB"/>
    <a:srgbClr val="FFF8C2"/>
    <a:srgbClr val="DFE1E7"/>
    <a:srgbClr val="A5C3FF"/>
    <a:srgbClr val="C3FFA5"/>
    <a:srgbClr val="A5FFC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99502" autoAdjust="0"/>
  </p:normalViewPr>
  <p:slideViewPr>
    <p:cSldViewPr showGuides="1">
      <p:cViewPr varScale="1">
        <p:scale>
          <a:sx n="70" d="100"/>
          <a:sy n="70" d="100"/>
        </p:scale>
        <p:origin x="1116" y="48"/>
      </p:cViewPr>
      <p:guideLst>
        <p:guide orient="horz" pos="4319"/>
        <p:guide pos="1498"/>
      </p:guideLst>
    </p:cSldViewPr>
  </p:slideViewPr>
  <p:outlineViewPr>
    <p:cViewPr>
      <p:scale>
        <a:sx n="33" d="100"/>
        <a:sy n="33" d="100"/>
      </p:scale>
      <p:origin x="0" y="5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0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fld id="{C2D44C59-0532-4BDD-ADEF-DD03FB007421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833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908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04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782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535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710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5228192"/>
              </p:ext>
            </p:extLst>
          </p:nvPr>
        </p:nvGraphicFramePr>
        <p:xfrm>
          <a:off x="1722" y="1591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" y="1591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0296" y="2515620"/>
            <a:ext cx="7642754" cy="1298575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title</a:t>
            </a:r>
            <a:r>
              <a:rPr lang="nb-NO" noProof="0" dirty="0" smtClean="0"/>
              <a:t>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30216"/>
            <a:ext cx="6934200" cy="1198984"/>
          </a:xfrm>
        </p:spPr>
        <p:txBody>
          <a:bodyPr/>
          <a:lstStyle>
            <a:lvl1pPr marL="0" indent="0">
              <a:buFontTx/>
              <a:buNone/>
              <a:defRPr sz="2400">
                <a:latin typeface="+mn-lt"/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subtitle</a:t>
            </a:r>
            <a:r>
              <a:rPr lang="nb-NO" noProof="0" dirty="0" smtClean="0"/>
              <a:t>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1"/>
            <a:ext cx="1208584" cy="958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2" descr="Lær Kidsa Koding!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022" cy="11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4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43531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6426302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41" y="1412875"/>
            <a:ext cx="444050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2941" y="1412875"/>
            <a:ext cx="444222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5386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24113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9317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53713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92095743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98439"/>
            <a:ext cx="80899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tittelstil i malen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507" y="1412875"/>
            <a:ext cx="904782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5063" name="AcnStamp_ID_45063" hidden="1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>
            <a:off x="8244869" y="1387476"/>
            <a:ext cx="1165832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25400" rIns="0" bIns="25400">
            <a:spAutoFit/>
          </a:bodyPr>
          <a:lstStyle/>
          <a:p>
            <a:pPr algn="r"/>
            <a:r>
              <a:rPr lang="nb-NO" sz="1400" b="1" dirty="0" smtClean="0">
                <a:solidFill>
                  <a:prstClr val="black"/>
                </a:solidFill>
              </a:rPr>
              <a:t>MASTER STAMP</a:t>
            </a:r>
            <a:endParaRPr lang="nb-NO" sz="1400" b="1" dirty="0">
              <a:solidFill>
                <a:prstClr val="black"/>
              </a:solidFill>
            </a:endParaRPr>
          </a:p>
        </p:txBody>
      </p:sp>
      <p:cxnSp>
        <p:nvCxnSpPr>
          <p:cNvPr id="45064" name="AcnStpConnector_ID_45064" hidden="1"/>
          <p:cNvCxnSpPr>
            <a:cxnSpLocks noChangeShapeType="1"/>
            <a:stCxn id="45063" idx="2"/>
            <a:endCxn id="45063" idx="0"/>
          </p:cNvCxnSpPr>
          <p:nvPr userDrawn="1">
            <p:custDataLst>
              <p:tags r:id="rId12"/>
            </p:custDataLst>
          </p:nvPr>
        </p:nvCxnSpPr>
        <p:spPr bwMode="gray">
          <a:xfrm>
            <a:off x="8244869" y="1387476"/>
            <a:ext cx="116583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AcnStpConnector_ID_45065" hidden="1"/>
          <p:cNvCxnSpPr>
            <a:cxnSpLocks noChangeShapeType="1"/>
            <a:stCxn id="45063" idx="4"/>
            <a:endCxn id="45063" idx="6"/>
          </p:cNvCxnSpPr>
          <p:nvPr userDrawn="1">
            <p:custDataLst>
              <p:tags r:id="rId13"/>
            </p:custDataLst>
          </p:nvPr>
        </p:nvCxnSpPr>
        <p:spPr bwMode="gray">
          <a:xfrm>
            <a:off x="8244869" y="1654216"/>
            <a:ext cx="116583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2" descr="Lær Kidsa Koding!"/>
          <p:cNvPicPr>
            <a:picLocks noChangeAspect="1" noChangeArrowheads="1"/>
          </p:cNvPicPr>
          <p:nvPr userDrawn="1"/>
        </p:nvPicPr>
        <p:blipFill rotWithShape="1">
          <a:blip r:embed="rId1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8" y="53976"/>
            <a:ext cx="1126934" cy="7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idsakoder.no/grupper/skolegrupp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dir.no/kl06/TPR1-01/" TargetMode="Externa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9261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96616" y="1340768"/>
            <a:ext cx="8136904" cy="1298575"/>
          </a:xfrm>
        </p:spPr>
        <p:txBody>
          <a:bodyPr/>
          <a:lstStyle/>
          <a:p>
            <a:r>
              <a:rPr lang="nb-NO" sz="2800" dirty="0"/>
              <a:t>Slik </a:t>
            </a:r>
            <a:r>
              <a:rPr lang="nb-NO" sz="2800" dirty="0" smtClean="0"/>
              <a:t>kan du hjelpe skolen din komme i gang med programmering</a:t>
            </a:r>
            <a:endParaRPr lang="nb-NO" sz="2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96616" y="2334276"/>
            <a:ext cx="8136904" cy="1198984"/>
          </a:xfrm>
        </p:spPr>
        <p:txBody>
          <a:bodyPr/>
          <a:lstStyle/>
          <a:p>
            <a:r>
              <a:rPr lang="nb-NO" dirty="0" smtClean="0"/>
              <a:t>15. </a:t>
            </a:r>
            <a:r>
              <a:rPr lang="nb-NO" dirty="0" smtClean="0"/>
              <a:t>nov </a:t>
            </a:r>
            <a:r>
              <a:rPr lang="nb-NO" dirty="0" smtClean="0"/>
              <a:t>2013, </a:t>
            </a:r>
            <a:r>
              <a:rPr lang="nb-NO" dirty="0" err="1" smtClean="0"/>
              <a:t>LKKs</a:t>
            </a:r>
            <a:r>
              <a:rPr lang="nb-NO" dirty="0" smtClean="0"/>
              <a:t> kveldskonferanse</a:t>
            </a:r>
            <a:endParaRPr lang="nb-NO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75419"/>
            <a:ext cx="9906000" cy="4056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0848" y="2473151"/>
            <a:ext cx="12551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err="1" smtClean="0">
                <a:latin typeface="+mn-lt"/>
              </a:rPr>
              <a:t>Bakås</a:t>
            </a:r>
            <a:r>
              <a:rPr lang="nb-NO" sz="1000" dirty="0" smtClean="0">
                <a:latin typeface="+mn-lt"/>
              </a:rPr>
              <a:t> skole</a:t>
            </a:r>
          </a:p>
          <a:p>
            <a:pPr algn="l"/>
            <a:r>
              <a:rPr lang="nb-NO" sz="1000" dirty="0" smtClean="0">
                <a:latin typeface="+mn-lt"/>
              </a:rPr>
              <a:t>Bilde: Asgjerd Halseth</a:t>
            </a:r>
            <a:endParaRPr lang="nb-NO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91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1019717"/>
              </p:ext>
            </p:ext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BAK-ELL - et </a:t>
            </a:r>
            <a:r>
              <a:rPr lang="nb-NO" dirty="0" smtClean="0"/>
              <a:t>demonstrator prosjekt med </a:t>
            </a:r>
            <a:r>
              <a:rPr lang="nb-NO" dirty="0" err="1" smtClean="0"/>
              <a:t>Bakås</a:t>
            </a:r>
            <a:r>
              <a:rPr lang="nb-NO" dirty="0" smtClean="0"/>
              <a:t> barneskole og Ellingsrud ungdomsskole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87" y="1284146"/>
            <a:ext cx="5252881" cy="329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5"/>
          <a:stretch/>
        </p:blipFill>
        <p:spPr>
          <a:xfrm>
            <a:off x="920552" y="3974675"/>
            <a:ext cx="5383334" cy="288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7"/>
          <a:stretch/>
        </p:blipFill>
        <p:spPr>
          <a:xfrm>
            <a:off x="6116668" y="1268760"/>
            <a:ext cx="366086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462072" y="5635115"/>
            <a:ext cx="12824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4. klassinger på </a:t>
            </a:r>
            <a:r>
              <a:rPr lang="nb-NO" sz="1000" dirty="0" err="1" smtClean="0">
                <a:solidFill>
                  <a:schemeClr val="tx1"/>
                </a:solidFill>
                <a:latin typeface="+mn-lt"/>
              </a:rPr>
              <a:t>Bakås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0848" y="6473081"/>
            <a:ext cx="34160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Å motivere 9.klassinger å være med på skoleåret 2013-2014</a:t>
            </a:r>
          </a:p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10.Juni 2013 Ellingsrud skole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887" y="4598956"/>
            <a:ext cx="72295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1. workshop </a:t>
            </a:r>
          </a:p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29.Mai 2013</a:t>
            </a:r>
          </a:p>
          <a:p>
            <a:pPr algn="l"/>
            <a:r>
              <a:rPr lang="nb-NO" sz="1000" dirty="0" err="1" smtClean="0">
                <a:solidFill>
                  <a:schemeClr val="tx1"/>
                </a:solidFill>
                <a:latin typeface="+mn-lt"/>
              </a:rPr>
              <a:t>Bakås</a:t>
            </a:r>
            <a:r>
              <a:rPr lang="nb-NO" sz="1000" dirty="0" smtClean="0">
                <a:solidFill>
                  <a:schemeClr val="tx1"/>
                </a:solidFill>
                <a:latin typeface="+mn-lt"/>
              </a:rPr>
              <a:t> skole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96609" y="5157192"/>
            <a:ext cx="792088" cy="7920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 rot="16200000" flipV="1">
            <a:off x="6321152" y="5635116"/>
            <a:ext cx="792088" cy="7920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0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Slik</a:t>
            </a:r>
            <a:r>
              <a:rPr lang="en-GB" dirty="0" smtClean="0"/>
              <a:t> </a:t>
            </a:r>
            <a:r>
              <a:rPr lang="en-GB" dirty="0" err="1" smtClean="0"/>
              <a:t>går</a:t>
            </a:r>
            <a:r>
              <a:rPr lang="en-GB" dirty="0" smtClean="0"/>
              <a:t> du </a:t>
            </a:r>
            <a:r>
              <a:rPr lang="en-GB" dirty="0" err="1" smtClean="0"/>
              <a:t>fram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6507" y="1412875"/>
            <a:ext cx="7254805" cy="47529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Snakk</a:t>
            </a:r>
            <a:r>
              <a:rPr lang="en-GB" dirty="0" smtClean="0"/>
              <a:t> med </a:t>
            </a:r>
            <a:r>
              <a:rPr lang="en-GB" dirty="0" err="1" smtClean="0"/>
              <a:t>rektor</a:t>
            </a:r>
            <a:r>
              <a:rPr lang="en-GB" dirty="0" smtClean="0"/>
              <a:t>, </a:t>
            </a:r>
            <a:r>
              <a:rPr lang="en-GB" dirty="0" err="1" smtClean="0"/>
              <a:t>lærere</a:t>
            </a:r>
            <a:r>
              <a:rPr lang="en-GB" dirty="0" smtClean="0"/>
              <a:t>, </a:t>
            </a:r>
            <a:r>
              <a:rPr lang="en-GB" dirty="0" err="1" smtClean="0"/>
              <a:t>foreldre</a:t>
            </a:r>
            <a:r>
              <a:rPr lang="en-GB" dirty="0" smtClean="0"/>
              <a:t> – </a:t>
            </a:r>
            <a:r>
              <a:rPr lang="en-GB" dirty="0" err="1" smtClean="0"/>
              <a:t>få</a:t>
            </a:r>
            <a:r>
              <a:rPr lang="en-GB" dirty="0" smtClean="0"/>
              <a:t> til et </a:t>
            </a:r>
            <a:r>
              <a:rPr lang="en-GB" dirty="0" err="1" smtClean="0"/>
              <a:t>møte</a:t>
            </a:r>
            <a:endParaRPr lang="en-GB" dirty="0" smtClean="0"/>
          </a:p>
          <a:p>
            <a:pPr marL="857250" lvl="1" indent="-457200"/>
            <a:r>
              <a:rPr lang="en-GB" i="1" dirty="0" smtClean="0"/>
              <a:t>Ta </a:t>
            </a:r>
            <a:r>
              <a:rPr lang="en-GB" i="1" dirty="0" err="1" smtClean="0"/>
              <a:t>dem</a:t>
            </a:r>
            <a:r>
              <a:rPr lang="en-GB" i="1" dirty="0" smtClean="0"/>
              <a:t> til et LKK-</a:t>
            </a:r>
            <a:r>
              <a:rPr lang="en-GB" i="1" dirty="0" err="1" smtClean="0"/>
              <a:t>møte</a:t>
            </a:r>
            <a:endParaRPr lang="en-GB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møtet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du </a:t>
            </a:r>
            <a:r>
              <a:rPr lang="en-GB" dirty="0" err="1" smtClean="0"/>
              <a:t>fortelle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</a:t>
            </a:r>
            <a:r>
              <a:rPr lang="en-GB" dirty="0" err="1" smtClean="0"/>
              <a:t>hva</a:t>
            </a:r>
            <a:r>
              <a:rPr lang="en-GB" dirty="0" smtClean="0"/>
              <a:t> </a:t>
            </a:r>
            <a:r>
              <a:rPr lang="en-GB" dirty="0" err="1" smtClean="0"/>
              <a:t>skolen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gjøre</a:t>
            </a:r>
            <a:endParaRPr lang="en-GB" dirty="0"/>
          </a:p>
          <a:p>
            <a:pPr marL="857250" lvl="1" indent="-457200"/>
            <a:r>
              <a:rPr lang="en-GB" i="1" dirty="0" err="1" smtClean="0"/>
              <a:t>Sjekk</a:t>
            </a:r>
            <a:r>
              <a:rPr lang="en-GB" i="1" dirty="0" smtClean="0"/>
              <a:t> </a:t>
            </a:r>
            <a:r>
              <a:rPr lang="en-GB" i="1" dirty="0" err="1" smtClean="0"/>
              <a:t>Skolegruppa</a:t>
            </a:r>
            <a:r>
              <a:rPr lang="en-GB" i="1" dirty="0" smtClean="0"/>
              <a:t> </a:t>
            </a:r>
            <a:r>
              <a:rPr lang="en-GB" i="1" dirty="0" err="1" smtClean="0"/>
              <a:t>på</a:t>
            </a:r>
            <a:r>
              <a:rPr lang="en-GB" i="1" dirty="0" smtClean="0"/>
              <a:t> kidsakoder.no </a:t>
            </a:r>
            <a:r>
              <a:rPr lang="en-GB" i="1" dirty="0" err="1" smtClean="0"/>
              <a:t>om</a:t>
            </a:r>
            <a:r>
              <a:rPr lang="en-GB" i="1" dirty="0" smtClean="0"/>
              <a:t> </a:t>
            </a:r>
            <a:r>
              <a:rPr lang="en-GB" i="1" dirty="0" err="1" smtClean="0"/>
              <a:t>presentasjonene</a:t>
            </a:r>
            <a:r>
              <a:rPr lang="en-GB" i="1" dirty="0" smtClean="0"/>
              <a:t> </a:t>
            </a:r>
            <a:r>
              <a:rPr lang="en-GB" i="1" dirty="0" err="1" smtClean="0"/>
              <a:t>som</a:t>
            </a:r>
            <a:r>
              <a:rPr lang="en-GB" i="1" dirty="0" smtClean="0"/>
              <a:t> </a:t>
            </a:r>
            <a:r>
              <a:rPr lang="en-GB" i="1" dirty="0" err="1" smtClean="0"/>
              <a:t>kan</a:t>
            </a:r>
            <a:r>
              <a:rPr lang="en-GB" i="1" dirty="0" smtClean="0"/>
              <a:t> </a:t>
            </a:r>
            <a:r>
              <a:rPr lang="en-GB" i="1" dirty="0" err="1" smtClean="0"/>
              <a:t>passe</a:t>
            </a:r>
            <a:endParaRPr lang="en-GB" i="1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Arrangér</a:t>
            </a:r>
            <a:r>
              <a:rPr lang="en-GB" dirty="0" smtClean="0"/>
              <a:t> en workshop for å </a:t>
            </a:r>
            <a:r>
              <a:rPr lang="en-GB" dirty="0" err="1" smtClean="0"/>
              <a:t>lage</a:t>
            </a:r>
            <a:r>
              <a:rPr lang="en-GB" dirty="0" smtClean="0"/>
              <a:t> et </a:t>
            </a:r>
            <a:r>
              <a:rPr lang="en-GB" dirty="0" err="1" smtClean="0"/>
              <a:t>konsept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skolen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jobbe</a:t>
            </a:r>
            <a:r>
              <a:rPr lang="en-GB" dirty="0" smtClean="0"/>
              <a:t> </a:t>
            </a:r>
            <a:r>
              <a:rPr lang="en-GB" dirty="0" err="1" smtClean="0"/>
              <a:t>etter</a:t>
            </a:r>
            <a:endParaRPr lang="en-GB" dirty="0"/>
          </a:p>
          <a:p>
            <a:pPr marL="857250" lvl="1" indent="-457200"/>
            <a:r>
              <a:rPr lang="en-GB" i="1" dirty="0" smtClean="0"/>
              <a:t>Ta med </a:t>
            </a:r>
            <a:r>
              <a:rPr lang="en-GB" i="1" dirty="0" err="1" smtClean="0"/>
              <a:t>noen</a:t>
            </a:r>
            <a:r>
              <a:rPr lang="en-GB" i="1" dirty="0" smtClean="0"/>
              <a:t> </a:t>
            </a:r>
            <a:r>
              <a:rPr lang="en-GB" i="1" dirty="0" err="1" smtClean="0"/>
              <a:t>fra</a:t>
            </a:r>
            <a:r>
              <a:rPr lang="en-GB" i="1" dirty="0" smtClean="0"/>
              <a:t> LKK til </a:t>
            </a:r>
            <a:r>
              <a:rPr lang="en-GB" i="1" dirty="0" err="1" smtClean="0"/>
              <a:t>workshoppen</a:t>
            </a:r>
            <a:endParaRPr lang="en-GB" i="1" dirty="0"/>
          </a:p>
          <a:p>
            <a:pPr marL="457200" indent="-457200">
              <a:buFont typeface="+mj-lt"/>
              <a:buAutoNum type="arabicPeriod"/>
            </a:pPr>
            <a:r>
              <a:rPr lang="en-GB" b="1" dirty="0" err="1" smtClean="0"/>
              <a:t>Støtt</a:t>
            </a:r>
            <a:r>
              <a:rPr lang="en-GB" b="1" dirty="0" smtClean="0"/>
              <a:t> </a:t>
            </a:r>
            <a:r>
              <a:rPr lang="en-GB" b="1" dirty="0" err="1" smtClean="0"/>
              <a:t>skolen</a:t>
            </a:r>
            <a:r>
              <a:rPr lang="en-GB" b="1" dirty="0" smtClean="0"/>
              <a:t> - </a:t>
            </a:r>
            <a:r>
              <a:rPr lang="en-GB" b="1" dirty="0" err="1" smtClean="0"/>
              <a:t>lærer</a:t>
            </a:r>
            <a:r>
              <a:rPr lang="en-GB" b="1" dirty="0" smtClean="0"/>
              <a:t> og </a:t>
            </a:r>
            <a:r>
              <a:rPr lang="en-GB" b="1" dirty="0" err="1" smtClean="0"/>
              <a:t>rektor</a:t>
            </a:r>
            <a:r>
              <a:rPr lang="en-GB" b="1" dirty="0" smtClean="0"/>
              <a:t> – med å </a:t>
            </a:r>
            <a:r>
              <a:rPr lang="en-GB" b="1" dirty="0" err="1" smtClean="0"/>
              <a:t>lage</a:t>
            </a:r>
            <a:r>
              <a:rPr lang="en-GB" b="1" dirty="0" smtClean="0"/>
              <a:t> en </a:t>
            </a:r>
            <a:r>
              <a:rPr lang="en-GB" b="1" dirty="0" err="1" smtClean="0"/>
              <a:t>konkret</a:t>
            </a:r>
            <a:r>
              <a:rPr lang="en-GB" b="1" dirty="0" smtClean="0"/>
              <a:t> </a:t>
            </a:r>
            <a:r>
              <a:rPr lang="en-GB" b="1" dirty="0" err="1" smtClean="0"/>
              <a:t>læreplan</a:t>
            </a:r>
            <a:endParaRPr lang="en-GB" b="1" dirty="0" smtClean="0"/>
          </a:p>
          <a:p>
            <a:pPr marL="857250" lvl="1" indent="-457200"/>
            <a:r>
              <a:rPr lang="en-GB" dirty="0" smtClean="0"/>
              <a:t>Her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eksempler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BAK-ELL </a:t>
            </a:r>
            <a:r>
              <a:rPr lang="en-GB" dirty="0" err="1" smtClean="0"/>
              <a:t>prosjektet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Sørg</a:t>
            </a:r>
            <a:r>
              <a:rPr lang="en-GB" dirty="0" smtClean="0"/>
              <a:t> for at </a:t>
            </a:r>
            <a:r>
              <a:rPr lang="en-GB" dirty="0" err="1" smtClean="0"/>
              <a:t>lærere</a:t>
            </a:r>
            <a:r>
              <a:rPr lang="en-GB" dirty="0" smtClean="0"/>
              <a:t> </a:t>
            </a:r>
            <a:r>
              <a:rPr lang="en-GB" dirty="0" err="1" smtClean="0"/>
              <a:t>får</a:t>
            </a:r>
            <a:r>
              <a:rPr lang="en-GB" dirty="0" smtClean="0"/>
              <a:t> “</a:t>
            </a:r>
            <a:r>
              <a:rPr lang="en-GB" dirty="0" err="1" smtClean="0"/>
              <a:t>opplæring</a:t>
            </a:r>
            <a:r>
              <a:rPr lang="en-GB" dirty="0" smtClean="0"/>
              <a:t>” og backing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fagpersoner</a:t>
            </a:r>
            <a:r>
              <a:rPr lang="en-GB" dirty="0" smtClean="0"/>
              <a:t> </a:t>
            </a:r>
          </a:p>
          <a:p>
            <a:pPr marL="857250" lvl="1" indent="-457200"/>
            <a:r>
              <a:rPr lang="en-GB" dirty="0" smtClean="0"/>
              <a:t>Her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ildsjeler</a:t>
            </a:r>
            <a:r>
              <a:rPr lang="en-GB" dirty="0"/>
              <a:t> i LKK </a:t>
            </a:r>
            <a:r>
              <a:rPr lang="en-GB" dirty="0" err="1"/>
              <a:t>støtte</a:t>
            </a:r>
            <a:r>
              <a:rPr lang="en-GB" dirty="0"/>
              <a:t> </a:t>
            </a:r>
            <a:r>
              <a:rPr lang="en-GB" dirty="0" err="1"/>
              <a:t>rektorene</a:t>
            </a:r>
            <a:r>
              <a:rPr lang="en-GB" dirty="0"/>
              <a:t> / </a:t>
            </a:r>
            <a:r>
              <a:rPr lang="en-GB" dirty="0" err="1" smtClean="0"/>
              <a:t>lærerne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74" y="1233661"/>
            <a:ext cx="2320256" cy="130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85" y="4475595"/>
            <a:ext cx="2955434" cy="18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86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Oppsummert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LKK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støtte</a:t>
            </a:r>
            <a:r>
              <a:rPr lang="en-GB" dirty="0" smtClean="0"/>
              <a:t> </a:t>
            </a:r>
            <a:r>
              <a:rPr lang="en-GB" dirty="0" err="1" smtClean="0"/>
              <a:t>skolen</a:t>
            </a:r>
            <a:r>
              <a:rPr lang="en-GB" dirty="0" smtClean="0"/>
              <a:t> –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overta</a:t>
            </a:r>
            <a:r>
              <a:rPr lang="en-GB" dirty="0" smtClean="0"/>
              <a:t> </a:t>
            </a:r>
            <a:r>
              <a:rPr lang="en-GB" dirty="0" err="1" smtClean="0"/>
              <a:t>skolens</a:t>
            </a:r>
            <a:r>
              <a:rPr lang="en-GB" dirty="0" smtClean="0"/>
              <a:t> </a:t>
            </a:r>
            <a:r>
              <a:rPr lang="en-GB" dirty="0" err="1" smtClean="0"/>
              <a:t>oppgaver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Bli</a:t>
            </a:r>
            <a:r>
              <a:rPr lang="en-GB" dirty="0" smtClean="0"/>
              <a:t> med og </a:t>
            </a:r>
            <a:r>
              <a:rPr lang="en-GB" dirty="0" err="1" smtClean="0"/>
              <a:t>bidra</a:t>
            </a:r>
            <a:r>
              <a:rPr lang="en-GB" dirty="0" smtClean="0"/>
              <a:t> med å </a:t>
            </a:r>
            <a:r>
              <a:rPr lang="en-GB" dirty="0" err="1" smtClean="0"/>
              <a:t>samle</a:t>
            </a:r>
            <a:r>
              <a:rPr lang="en-GB" dirty="0" smtClean="0"/>
              <a:t> og </a:t>
            </a:r>
            <a:r>
              <a:rPr lang="en-GB" dirty="0" err="1" smtClean="0"/>
              <a:t>spre</a:t>
            </a:r>
            <a:r>
              <a:rPr lang="en-GB" dirty="0" smtClean="0"/>
              <a:t> </a:t>
            </a:r>
            <a:r>
              <a:rPr lang="en-GB" dirty="0" err="1" smtClean="0"/>
              <a:t>erfaringer</a:t>
            </a:r>
            <a:r>
              <a:rPr lang="en-GB" dirty="0" smtClean="0"/>
              <a:t> - </a:t>
            </a:r>
            <a:r>
              <a:rPr lang="en-GB" dirty="0" err="1" smtClean="0"/>
              <a:t>gode</a:t>
            </a:r>
            <a:r>
              <a:rPr lang="en-GB" dirty="0" smtClean="0"/>
              <a:t> </a:t>
            </a:r>
            <a:r>
              <a:rPr lang="en-GB" dirty="0" err="1" smtClean="0"/>
              <a:t>eksempler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Sjekk</a:t>
            </a:r>
            <a:r>
              <a:rPr lang="en-GB" dirty="0" smtClean="0"/>
              <a:t> </a:t>
            </a:r>
            <a:r>
              <a:rPr lang="en-US" dirty="0">
                <a:hlinkClick r:id="rId2"/>
              </a:rPr>
              <a:t>http://www.kidsakoder.no/grupper/skolegruppa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17" y="3428521"/>
            <a:ext cx="4753219" cy="329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16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Tenk hele året – gjennomfør i mindre puljer</a:t>
            </a:r>
            <a:endParaRPr lang="nb-NO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" y="1399716"/>
            <a:ext cx="4680520" cy="2640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3" y="3501008"/>
            <a:ext cx="5492459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8" name="Curved Right Arrow 97"/>
          <p:cNvSpPr/>
          <p:nvPr/>
        </p:nvSpPr>
        <p:spPr bwMode="auto">
          <a:xfrm rot="20038544">
            <a:off x="2748226" y="2695019"/>
            <a:ext cx="775174" cy="231729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99" name="Curved Right Arrow 98"/>
          <p:cNvSpPr/>
          <p:nvPr/>
        </p:nvSpPr>
        <p:spPr bwMode="auto">
          <a:xfrm rot="18119325" flipH="1">
            <a:off x="5986093" y="2175158"/>
            <a:ext cx="701829" cy="221356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44" y="3789040"/>
            <a:ext cx="5532945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2495" y="0"/>
            <a:ext cx="12311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800" dirty="0" smtClean="0">
                <a:solidFill>
                  <a:srgbClr val="FF0000"/>
                </a:solidFill>
                <a:latin typeface="+mj-lt"/>
              </a:rPr>
              <a:t>NB! Animert</a:t>
            </a:r>
            <a:endParaRPr lang="nb-NO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9104" y="1400904"/>
            <a:ext cx="382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sz="1800" dirty="0">
                <a:latin typeface="+mn-lt"/>
              </a:rPr>
              <a:t>BAK-ELL prosjektet startet med en overordnet tidsplan og konsept for aktiviteter og </a:t>
            </a:r>
            <a:r>
              <a:rPr lang="nb-NO" sz="1800" dirty="0" smtClean="0">
                <a:latin typeface="+mn-lt"/>
              </a:rPr>
              <a:t>innhold</a:t>
            </a:r>
            <a:endParaRPr lang="nb-NO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977" y="4767375"/>
            <a:ext cx="2978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sz="1800" dirty="0" smtClean="0">
                <a:latin typeface="+mn-lt"/>
              </a:rPr>
              <a:t>To </a:t>
            </a:r>
            <a:r>
              <a:rPr lang="nb-NO" sz="1800" dirty="0">
                <a:latin typeface="+mn-lt"/>
              </a:rPr>
              <a:t>skoler som samarbeider kan støtte </a:t>
            </a:r>
            <a:r>
              <a:rPr lang="nb-NO" sz="1800" dirty="0" smtClean="0">
                <a:latin typeface="+mn-lt"/>
              </a:rPr>
              <a:t>hverandre og spille hverandre gode</a:t>
            </a:r>
            <a:endParaRPr lang="nb-NO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14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98439"/>
            <a:ext cx="8456736" cy="1069975"/>
          </a:xfrm>
        </p:spPr>
        <p:txBody>
          <a:bodyPr/>
          <a:lstStyle/>
          <a:p>
            <a:r>
              <a:rPr lang="nb-NO" dirty="0" smtClean="0"/>
              <a:t>Fra konsept til gjennomføring </a:t>
            </a:r>
            <a:r>
              <a:rPr lang="nb-NO" dirty="0"/>
              <a:t>- «</a:t>
            </a:r>
            <a:r>
              <a:rPr lang="nb-NO" dirty="0" err="1"/>
              <a:t>Reality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 smtClean="0"/>
              <a:t>»</a:t>
            </a:r>
            <a:br>
              <a:rPr lang="nb-NO" dirty="0" smtClean="0"/>
            </a:br>
            <a:r>
              <a:rPr lang="nb-NO" dirty="0" smtClean="0"/>
              <a:t>► Lag en </a:t>
            </a:r>
            <a:r>
              <a:rPr lang="nb-NO" u="sng" dirty="0" smtClean="0"/>
              <a:t>plan med konkrete oppgaver</a:t>
            </a:r>
            <a:r>
              <a:rPr lang="nb-NO" dirty="0" smtClean="0"/>
              <a:t> som gir lærere trygghet til å gjennomføre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1412776"/>
            <a:ext cx="8356034" cy="518457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349494" y="4365104"/>
            <a:ext cx="7416824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21152" y="2420888"/>
            <a:ext cx="3563956" cy="1668542"/>
          </a:xfrm>
          <a:prstGeom prst="wedgeRoundRectCallout">
            <a:avLst>
              <a:gd name="adj1" fmla="val -68597"/>
              <a:gd name="adj2" fmla="val 666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Velg temaer og læringsaktiviteter pr undervisningstime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Finn undervisnings materiale </a:t>
            </a:r>
            <a:r>
              <a:rPr lang="nb-NO" sz="1400" dirty="0" err="1" smtClean="0">
                <a:solidFill>
                  <a:schemeClr val="tx1"/>
                </a:solidFill>
                <a:latin typeface="+mn-lt"/>
              </a:rPr>
              <a:t>evt</a:t>
            </a: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 andre læringsressurser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Forberede timen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Sikre bemanning (ekspertise før og under timen)</a:t>
            </a:r>
          </a:p>
        </p:txBody>
      </p:sp>
    </p:spTree>
    <p:extLst>
      <p:ext uri="{BB962C8B-B14F-4D97-AF65-F5344CB8AC3E}">
        <p14:creationId xmlns:p14="http://schemas.microsoft.com/office/powerpoint/2010/main" val="196678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Skolegruppa Oslo er et </a:t>
            </a:r>
            <a:r>
              <a:rPr lang="nb-NO" u="sng" dirty="0" smtClean="0"/>
              <a:t>nettverk</a:t>
            </a:r>
            <a:r>
              <a:rPr lang="nb-NO" dirty="0" smtClean="0"/>
              <a:t> av </a:t>
            </a:r>
            <a:r>
              <a:rPr lang="nb-NO" u="sng" dirty="0" smtClean="0"/>
              <a:t>ildsjeler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7" y="1412875"/>
            <a:ext cx="9047823" cy="4938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… som vil være pådriver for aktiviteter som støtter Osloskoler* i å introdusere programmering** i skolen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Aktiviteter kan </a:t>
            </a:r>
            <a:r>
              <a:rPr lang="nb-NO" dirty="0" err="1" smtClean="0"/>
              <a:t>f.eks</a:t>
            </a:r>
            <a:r>
              <a:rPr lang="nb-NO" dirty="0" smtClean="0"/>
              <a:t> være å…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bistå skoleledere med utforming av et opplegg for et eller flere klassetrinn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veilede lærere som skal stå for undervisningen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være motivasjonspartner for skolen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være co-instruktører under undervisning (skolen har ansvaret)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forme og støtte i gjennomføring av bedriftsbesøk for klasser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bistå skoleledere med opprusting av skolens IT-infrastruktur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Aktivitetene gjennomføres i samarbeid med øvrige grupperinger i LKK spesielt Kodeklubben, Kodeaktivitetsgruppa og Bedriftsgruppa. Disse kan </a:t>
            </a:r>
            <a:r>
              <a:rPr lang="nb-NO" dirty="0" err="1" smtClean="0"/>
              <a:t>bl</a:t>
            </a:r>
            <a:r>
              <a:rPr lang="nb-NO" dirty="0"/>
              <a:t> </a:t>
            </a:r>
            <a:r>
              <a:rPr lang="nb-NO" dirty="0" smtClean="0"/>
              <a:t>a bistå med å skaffe…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instruktører til å støtte lærere i undervisning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oversettere, kursutviklere eller finne </a:t>
            </a:r>
            <a:r>
              <a:rPr lang="nb-NO" dirty="0" err="1" smtClean="0"/>
              <a:t>erfaringsmatr</a:t>
            </a:r>
            <a:r>
              <a:rPr lang="nb-NO" dirty="0"/>
              <a:t>.</a:t>
            </a:r>
            <a:endParaRPr lang="nb-NO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Ekstra IT-utstyr </a:t>
            </a:r>
            <a:r>
              <a:rPr lang="nb-NO" dirty="0" err="1" smtClean="0"/>
              <a:t>f.eks</a:t>
            </a:r>
            <a:r>
              <a:rPr lang="nb-NO" dirty="0" smtClean="0"/>
              <a:t> </a:t>
            </a:r>
            <a:r>
              <a:rPr lang="nb-NO" dirty="0" err="1" smtClean="0"/>
              <a:t>RasPi</a:t>
            </a:r>
            <a:r>
              <a:rPr lang="nb-NO" dirty="0" smtClean="0"/>
              <a:t>, 3D-printere, Lego </a:t>
            </a:r>
            <a:r>
              <a:rPr lang="nb-NO" dirty="0" err="1" smtClean="0"/>
              <a:t>Mindstorms</a:t>
            </a:r>
            <a:r>
              <a:rPr lang="nb-NO" dirty="0" smtClean="0"/>
              <a:t> </a:t>
            </a:r>
            <a:r>
              <a:rPr lang="nb-NO" dirty="0" err="1" smtClean="0"/>
              <a:t>osv</a:t>
            </a:r>
            <a:r>
              <a:rPr lang="nb-NO" dirty="0" smtClean="0"/>
              <a:t> (NB! Utstyr til drift må skolen selv anskaffe)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3832" y="0"/>
            <a:ext cx="13721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nb-NO" dirty="0"/>
              <a:t>For </a:t>
            </a:r>
            <a:r>
              <a:rPr lang="nb-NO" dirty="0" smtClean="0"/>
              <a:t>diskusjon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05599"/>
            <a:ext cx="37288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1000" i="1" dirty="0" smtClean="0">
                <a:latin typeface="+mn-lt"/>
              </a:rPr>
              <a:t>* Gruppen er åpen for alle skoler – via kidsakoder.no og bare begrenset til Osloskoler av praktisk hensyn </a:t>
            </a:r>
            <a:endParaRPr lang="nb-NO" sz="10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9064" y="6351711"/>
            <a:ext cx="437693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1000" i="1" dirty="0" smtClean="0">
                <a:latin typeface="+mn-lt"/>
              </a:rPr>
              <a:t>**Omfatter flere elementer enn «programmering» og valgt av hensyn til enkelthet i kommunikasjon. Andre fagbetegnelser som informatikk, matte e.l. kan anvendes etter hvert som læringsmål og læreplaner formes</a:t>
            </a:r>
            <a:endParaRPr lang="nb-NO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67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8804007"/>
              </p:ext>
            </p:ext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lowchart: Magnetic Disk 7"/>
          <p:cNvSpPr/>
          <p:nvPr/>
        </p:nvSpPr>
        <p:spPr bwMode="auto">
          <a:xfrm>
            <a:off x="5395076" y="4869161"/>
            <a:ext cx="3889638" cy="1267071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b-NO" sz="1600" dirty="0">
                <a:solidFill>
                  <a:schemeClr val="bg1"/>
                </a:solidFill>
                <a:latin typeface="+mj-lt"/>
              </a:rPr>
              <a:t>Ressursbase – Forelesninger, oppgaver, øvelser for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f.eks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Kodu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Scratch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, Python, Lego,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osv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Fra «Teknologi i Praksis» til Timeplan</a:t>
            </a:r>
            <a:br>
              <a:rPr lang="nb-NO" dirty="0" smtClean="0"/>
            </a:br>
            <a:r>
              <a:rPr lang="nb-NO" i="1" dirty="0" smtClean="0"/>
              <a:t>(Fra det abstrakte til det konkrete)</a:t>
            </a:r>
            <a:endParaRPr lang="nb-NO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4528" y="3069660"/>
            <a:ext cx="1440160" cy="14685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</a:rPr>
              <a:t>Teknologi i praksis</a:t>
            </a:r>
          </a:p>
          <a:p>
            <a:r>
              <a:rPr lang="nb-NO" sz="1400" i="1" dirty="0">
                <a:solidFill>
                  <a:schemeClr val="bg1"/>
                </a:solidFill>
                <a:latin typeface="+mj-lt"/>
              </a:rPr>
              <a:t>(for 8.-10 trinn)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84025" y="2162793"/>
            <a:ext cx="2653751" cy="396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10.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9.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8.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endParaRPr lang="nb-NO" sz="1600" i="1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7.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6.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5.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4.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57714" y="1415652"/>
            <a:ext cx="3024336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TIP4IT**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(Konkretisert med fokus på IKT for 4. – 10. trinn – lages av lærere i LKK)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863731" y="2276872"/>
          <a:ext cx="29523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99"/>
                <a:gridCol w="445991"/>
                <a:gridCol w="988778"/>
                <a:gridCol w="1023460"/>
              </a:tblGrid>
              <a:tr h="207133"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Uke #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Dato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Tema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Mål</a:t>
                      </a:r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5395076" y="1415652"/>
            <a:ext cx="3889638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Læreplan og timeplan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(Undervisningsplan pr trinn for hver skole – lages av lærere på skolen med bistand fra LKK)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04528" y="1415652"/>
            <a:ext cx="144016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TIP*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(Fra UDIR)</a:t>
            </a:r>
            <a:endParaRPr lang="nb-NO" sz="11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02" y="3207892"/>
            <a:ext cx="3225586" cy="17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8505" y="2259305"/>
            <a:ext cx="187230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nb-NO" sz="1000" dirty="0">
                <a:latin typeface="+mn-lt"/>
                <a:hlinkClick r:id="rId8"/>
              </a:rPr>
              <a:t>http://www.udir.no/kl06/TPR1-01/</a:t>
            </a:r>
            <a:endParaRPr lang="nb-NO" sz="1000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04528" y="1340768"/>
            <a:ext cx="8640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ooter Placeholder 2"/>
          <p:cNvSpPr txBox="1">
            <a:spLocks/>
          </p:cNvSpPr>
          <p:nvPr/>
        </p:nvSpPr>
        <p:spPr bwMode="auto">
          <a:xfrm>
            <a:off x="7583764" y="6330806"/>
            <a:ext cx="1941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nb-NO" i="1" dirty="0">
                <a:solidFill>
                  <a:prstClr val="black"/>
                </a:solidFill>
              </a:rPr>
              <a:t>* Teknologi i </a:t>
            </a:r>
            <a:r>
              <a:rPr lang="nb-NO" i="1" dirty="0" err="1">
                <a:solidFill>
                  <a:prstClr val="black"/>
                </a:solidFill>
              </a:rPr>
              <a:t>Prakis</a:t>
            </a:r>
            <a:r>
              <a:rPr lang="nb-NO" i="1" dirty="0">
                <a:solidFill>
                  <a:prstClr val="black"/>
                </a:solidFill>
              </a:rPr>
              <a:t> </a:t>
            </a:r>
          </a:p>
          <a:p>
            <a:pPr algn="l"/>
            <a:r>
              <a:rPr lang="nb-NO" i="1" dirty="0">
                <a:solidFill>
                  <a:prstClr val="black"/>
                </a:solidFill>
              </a:rPr>
              <a:t>** Teknologi i Praksis for IT-fag</a:t>
            </a:r>
            <a:endParaRPr lang="nb-NO" i="1" dirty="0">
              <a:solidFill>
                <a:srgbClr val="3366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4528" y="4538230"/>
            <a:ext cx="1440160" cy="1051010"/>
            <a:chOff x="323528" y="4538230"/>
            <a:chExt cx="1440160" cy="105101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23528" y="4538230"/>
              <a:ext cx="1440160" cy="5255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nb-NO" sz="1400" dirty="0">
                  <a:solidFill>
                    <a:schemeClr val="bg1"/>
                  </a:solidFill>
                  <a:latin typeface="+mj-lt"/>
                </a:rPr>
                <a:t>Undersøkinger</a:t>
              </a:r>
              <a:endParaRPr lang="nb-NO" sz="105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3528" y="5063735"/>
              <a:ext cx="1440160" cy="5255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nb-NO" sz="1400" dirty="0">
                  <a:solidFill>
                    <a:schemeClr val="bg1"/>
                  </a:solidFill>
                  <a:latin typeface="+mj-lt"/>
                </a:rPr>
                <a:t>Idéutvikling og produksjon</a:t>
              </a:r>
              <a:endParaRPr lang="nb-NO" sz="1050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04" y="2312467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88" y="2934664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46" y="3556861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62" y="4179058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31" y="4801255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520" y="5423454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60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13&quot;/&gt;&lt;CPresentation id=&quot;1&quot;&gt;&lt;m_precDefaultNumber/&gt;&lt;m_precDefaultPercent/&gt;&lt;m_precDefaultDate&gt;&lt;m_strFormatTime&gt;%d/%m/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4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1.04.2007 15:23: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.04.2007 15:23: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.04.2007 15:23: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tandard utform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tandard utform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utform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29525</TotalTime>
  <Words>600</Words>
  <Application>Microsoft Office PowerPoint</Application>
  <PresentationFormat>A4 Paper (210x297 mm)</PresentationFormat>
  <Paragraphs>92</Paragraphs>
  <Slides>8</Slides>
  <Notes>5</Notes>
  <HiddenSlides>4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1_Standard utforming</vt:lpstr>
      <vt:lpstr>think-cell Slide</vt:lpstr>
      <vt:lpstr>Slik kan du hjelpe skolen din komme i gang med programmering</vt:lpstr>
      <vt:lpstr>BAK-ELL - et demonstrator prosjekt med Bakås barneskole og Ellingsrud ungdomsskole</vt:lpstr>
      <vt:lpstr>Slik går du fram</vt:lpstr>
      <vt:lpstr>Oppsummert …</vt:lpstr>
      <vt:lpstr>Tenk hele året – gjennomfør i mindre puljer</vt:lpstr>
      <vt:lpstr>Fra konsept til gjennomføring - «Reality check» ► Lag en plan med konkrete oppgaver som gir lærere trygghet til å gjennomføre</vt:lpstr>
      <vt:lpstr>Skolegruppa Oslo er et nettverk av ildsjeler…</vt:lpstr>
      <vt:lpstr>Fra «Teknologi i Praksis» til Timeplan (Fra det abstrakte til det konkrete)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«Lær kidsa koding» / «Digital sløyd» - Et nasjonalt initiativ fra grasrota for lokale miljøer</dc:title>
  <dc:creator>Francis D'Silva</dc:creator>
  <dc:description>Blank Presentation. Accenture Firmwide Templates v10.0.</dc:description>
  <cp:lastModifiedBy>D'Silva, Francis</cp:lastModifiedBy>
  <cp:revision>246</cp:revision>
  <dcterms:created xsi:type="dcterms:W3CDTF">2005-09-17T08:31:24Z</dcterms:created>
  <dcterms:modified xsi:type="dcterms:W3CDTF">2013-11-15T20:46:19Z</dcterms:modified>
</cp:coreProperties>
</file>