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77"/>
    <p:restoredTop sz="94617"/>
  </p:normalViewPr>
  <p:slideViewPr>
    <p:cSldViewPr snapToGrid="0" snapToObjects="1">
      <p:cViewPr varScale="1">
        <p:scale>
          <a:sx n="112" d="100"/>
          <a:sy n="112" d="100"/>
        </p:scale>
        <p:origin x="68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标题的引述">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引述">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3/21/19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3/21/19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3/21/19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3/21/19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dirty="0"/>
              <a:t>3/21/19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3/21/19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3/21/19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07AFDA-9101-CE41-81E4-06E12A7252FD}"/>
              </a:ext>
            </a:extLst>
          </p:cNvPr>
          <p:cNvSpPr>
            <a:spLocks noGrp="1"/>
          </p:cNvSpPr>
          <p:nvPr>
            <p:ph type="ctrTitle"/>
          </p:nvPr>
        </p:nvSpPr>
        <p:spPr>
          <a:xfrm>
            <a:off x="469232" y="2428597"/>
            <a:ext cx="9360569" cy="1646302"/>
          </a:xfrm>
        </p:spPr>
        <p:txBody>
          <a:bodyPr/>
          <a:lstStyle/>
          <a:p>
            <a:r>
              <a:rPr kumimoji="1" lang="en-US" altLang="zh-CN" dirty="0"/>
              <a:t>URL path “Footprint” record and analysis</a:t>
            </a:r>
            <a:endParaRPr kumimoji="1" lang="zh-CN" altLang="en-US" dirty="0"/>
          </a:p>
        </p:txBody>
      </p:sp>
    </p:spTree>
    <p:extLst>
      <p:ext uri="{BB962C8B-B14F-4D97-AF65-F5344CB8AC3E}">
        <p14:creationId xmlns:p14="http://schemas.microsoft.com/office/powerpoint/2010/main" val="2212351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BC61C2-B878-5A46-A52C-FB6DCD20B400}"/>
              </a:ext>
            </a:extLst>
          </p:cNvPr>
          <p:cNvSpPr>
            <a:spLocks noGrp="1"/>
          </p:cNvSpPr>
          <p:nvPr>
            <p:ph type="title"/>
          </p:nvPr>
        </p:nvSpPr>
        <p:spPr>
          <a:xfrm>
            <a:off x="240030" y="288756"/>
            <a:ext cx="11704320" cy="911394"/>
          </a:xfrm>
        </p:spPr>
        <p:txBody>
          <a:bodyPr/>
          <a:lstStyle/>
          <a:p>
            <a:r>
              <a:rPr kumimoji="1" lang="en-US" altLang="zh-CN" dirty="0"/>
              <a:t>Treat URL hit as human step on ground at certain place</a:t>
            </a:r>
            <a:endParaRPr kumimoji="1" lang="zh-CN" altLang="en-US" dirty="0"/>
          </a:p>
        </p:txBody>
      </p:sp>
      <p:sp>
        <p:nvSpPr>
          <p:cNvPr id="3" name="内容占位符 2">
            <a:extLst>
              <a:ext uri="{FF2B5EF4-FFF2-40B4-BE49-F238E27FC236}">
                <a16:creationId xmlns:a16="http://schemas.microsoft.com/office/drawing/2014/main" id="{7811E20B-8B92-E247-AAA9-0C4A39976516}"/>
              </a:ext>
            </a:extLst>
          </p:cNvPr>
          <p:cNvSpPr>
            <a:spLocks noGrp="1"/>
          </p:cNvSpPr>
          <p:nvPr>
            <p:ph idx="1"/>
          </p:nvPr>
        </p:nvSpPr>
        <p:spPr>
          <a:xfrm>
            <a:off x="677334" y="1371600"/>
            <a:ext cx="9769686" cy="2033340"/>
          </a:xfrm>
        </p:spPr>
        <p:txBody>
          <a:bodyPr>
            <a:normAutofit fontScale="92500" lnSpcReduction="20000"/>
          </a:bodyPr>
          <a:lstStyle/>
          <a:p>
            <a:r>
              <a:rPr kumimoji="1" lang="en-US" altLang="zh-CN" dirty="0"/>
              <a:t>Each URL access is treated as a footprint triggered by a human and only increase the corresponding counter on it.</a:t>
            </a:r>
          </a:p>
          <a:p>
            <a:r>
              <a:rPr kumimoji="1" lang="en-US" altLang="zh-CN" dirty="0"/>
              <a:t>After a while, there are many users access the website and will left so much footprint on variable URLs. All these footprint together will lead to variable ROADs as human and we can see some place(URL counter) will be touched too much(accessed lots) and it will be deeper on the ground(the counter is higher).</a:t>
            </a:r>
          </a:p>
          <a:p>
            <a:r>
              <a:rPr kumimoji="1" lang="en-US" altLang="zh-CN" dirty="0"/>
              <a:t>We can sort these places(counters) and find the most deeper ones to get some frequently access URL paths, these paths may be the automatic tools attack!</a:t>
            </a:r>
          </a:p>
        </p:txBody>
      </p:sp>
      <p:sp>
        <p:nvSpPr>
          <p:cNvPr id="19" name="椭圆 18">
            <a:extLst>
              <a:ext uri="{FF2B5EF4-FFF2-40B4-BE49-F238E27FC236}">
                <a16:creationId xmlns:a16="http://schemas.microsoft.com/office/drawing/2014/main" id="{101152F5-1841-5F43-A46E-6187458BAAE8}"/>
              </a:ext>
            </a:extLst>
          </p:cNvPr>
          <p:cNvSpPr/>
          <p:nvPr/>
        </p:nvSpPr>
        <p:spPr>
          <a:xfrm>
            <a:off x="2632710" y="4248150"/>
            <a:ext cx="297180" cy="30861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椭圆 19">
            <a:extLst>
              <a:ext uri="{FF2B5EF4-FFF2-40B4-BE49-F238E27FC236}">
                <a16:creationId xmlns:a16="http://schemas.microsoft.com/office/drawing/2014/main" id="{1BAE9059-6D5A-2548-9B1C-2577D6AA5AC2}"/>
              </a:ext>
            </a:extLst>
          </p:cNvPr>
          <p:cNvSpPr/>
          <p:nvPr/>
        </p:nvSpPr>
        <p:spPr>
          <a:xfrm>
            <a:off x="3459480" y="4282440"/>
            <a:ext cx="297180" cy="30861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椭圆 20">
            <a:extLst>
              <a:ext uri="{FF2B5EF4-FFF2-40B4-BE49-F238E27FC236}">
                <a16:creationId xmlns:a16="http://schemas.microsoft.com/office/drawing/2014/main" id="{2464965C-C41A-0544-9C72-25CF15557465}"/>
              </a:ext>
            </a:extLst>
          </p:cNvPr>
          <p:cNvSpPr/>
          <p:nvPr/>
        </p:nvSpPr>
        <p:spPr>
          <a:xfrm>
            <a:off x="4137660" y="4709160"/>
            <a:ext cx="297180" cy="3086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椭圆 21">
            <a:extLst>
              <a:ext uri="{FF2B5EF4-FFF2-40B4-BE49-F238E27FC236}">
                <a16:creationId xmlns:a16="http://schemas.microsoft.com/office/drawing/2014/main" id="{ACE37236-6C1F-3249-8C28-6778E9C4B5A3}"/>
              </a:ext>
            </a:extLst>
          </p:cNvPr>
          <p:cNvSpPr/>
          <p:nvPr/>
        </p:nvSpPr>
        <p:spPr>
          <a:xfrm>
            <a:off x="4801985" y="5261258"/>
            <a:ext cx="297180" cy="30861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椭圆 22">
            <a:extLst>
              <a:ext uri="{FF2B5EF4-FFF2-40B4-BE49-F238E27FC236}">
                <a16:creationId xmlns:a16="http://schemas.microsoft.com/office/drawing/2014/main" id="{036AE0FB-C39C-214F-B7E7-A99592268657}"/>
              </a:ext>
            </a:extLst>
          </p:cNvPr>
          <p:cNvSpPr/>
          <p:nvPr/>
        </p:nvSpPr>
        <p:spPr>
          <a:xfrm>
            <a:off x="5781155" y="3459486"/>
            <a:ext cx="297180" cy="308610"/>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椭圆 23">
            <a:extLst>
              <a:ext uri="{FF2B5EF4-FFF2-40B4-BE49-F238E27FC236}">
                <a16:creationId xmlns:a16="http://schemas.microsoft.com/office/drawing/2014/main" id="{A34ECEC9-933C-314B-B780-107234AC132B}"/>
              </a:ext>
            </a:extLst>
          </p:cNvPr>
          <p:cNvSpPr/>
          <p:nvPr/>
        </p:nvSpPr>
        <p:spPr>
          <a:xfrm>
            <a:off x="1855470" y="5333134"/>
            <a:ext cx="297180" cy="3086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椭圆 24">
            <a:extLst>
              <a:ext uri="{FF2B5EF4-FFF2-40B4-BE49-F238E27FC236}">
                <a16:creationId xmlns:a16="http://schemas.microsoft.com/office/drawing/2014/main" id="{078C2CB7-4460-974D-A392-F24F152ABCF3}"/>
              </a:ext>
            </a:extLst>
          </p:cNvPr>
          <p:cNvSpPr/>
          <p:nvPr/>
        </p:nvSpPr>
        <p:spPr>
          <a:xfrm>
            <a:off x="2609850" y="5178829"/>
            <a:ext cx="297180" cy="3086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椭圆 25">
            <a:extLst>
              <a:ext uri="{FF2B5EF4-FFF2-40B4-BE49-F238E27FC236}">
                <a16:creationId xmlns:a16="http://schemas.microsoft.com/office/drawing/2014/main" id="{8CEFF70D-59A5-0141-B888-B9B7DA9F097C}"/>
              </a:ext>
            </a:extLst>
          </p:cNvPr>
          <p:cNvSpPr/>
          <p:nvPr/>
        </p:nvSpPr>
        <p:spPr>
          <a:xfrm>
            <a:off x="3395663" y="5024524"/>
            <a:ext cx="297180" cy="3086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椭圆 26">
            <a:extLst>
              <a:ext uri="{FF2B5EF4-FFF2-40B4-BE49-F238E27FC236}">
                <a16:creationId xmlns:a16="http://schemas.microsoft.com/office/drawing/2014/main" id="{491F8692-A6F0-734C-8183-7758AF627761}"/>
              </a:ext>
            </a:extLst>
          </p:cNvPr>
          <p:cNvSpPr/>
          <p:nvPr/>
        </p:nvSpPr>
        <p:spPr>
          <a:xfrm>
            <a:off x="1813083" y="4163730"/>
            <a:ext cx="297180" cy="30861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椭圆 27">
            <a:extLst>
              <a:ext uri="{FF2B5EF4-FFF2-40B4-BE49-F238E27FC236}">
                <a16:creationId xmlns:a16="http://schemas.microsoft.com/office/drawing/2014/main" id="{5E808586-63C8-AE45-A4CF-F5F3228A048B}"/>
              </a:ext>
            </a:extLst>
          </p:cNvPr>
          <p:cNvSpPr/>
          <p:nvPr/>
        </p:nvSpPr>
        <p:spPr>
          <a:xfrm>
            <a:off x="4786745" y="4520213"/>
            <a:ext cx="297180" cy="3086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椭圆 28">
            <a:extLst>
              <a:ext uri="{FF2B5EF4-FFF2-40B4-BE49-F238E27FC236}">
                <a16:creationId xmlns:a16="http://schemas.microsoft.com/office/drawing/2014/main" id="{4A932B17-2054-9841-AF99-DFBA5A4B1C7A}"/>
              </a:ext>
            </a:extLst>
          </p:cNvPr>
          <p:cNvSpPr/>
          <p:nvPr/>
        </p:nvSpPr>
        <p:spPr>
          <a:xfrm>
            <a:off x="5781155" y="4402455"/>
            <a:ext cx="297180" cy="3086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椭圆 29">
            <a:extLst>
              <a:ext uri="{FF2B5EF4-FFF2-40B4-BE49-F238E27FC236}">
                <a16:creationId xmlns:a16="http://schemas.microsoft.com/office/drawing/2014/main" id="{E771FDF3-D898-C647-9115-468FEB5F8E30}"/>
              </a:ext>
            </a:extLst>
          </p:cNvPr>
          <p:cNvSpPr/>
          <p:nvPr/>
        </p:nvSpPr>
        <p:spPr>
          <a:xfrm>
            <a:off x="4815840" y="3689385"/>
            <a:ext cx="297180" cy="308610"/>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椭圆 31">
            <a:extLst>
              <a:ext uri="{FF2B5EF4-FFF2-40B4-BE49-F238E27FC236}">
                <a16:creationId xmlns:a16="http://schemas.microsoft.com/office/drawing/2014/main" id="{FF0F52CF-32E0-6343-8248-8CD35561C693}"/>
              </a:ext>
            </a:extLst>
          </p:cNvPr>
          <p:cNvSpPr/>
          <p:nvPr/>
        </p:nvSpPr>
        <p:spPr>
          <a:xfrm>
            <a:off x="3395663" y="5847645"/>
            <a:ext cx="297180" cy="308610"/>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椭圆 32">
            <a:extLst>
              <a:ext uri="{FF2B5EF4-FFF2-40B4-BE49-F238E27FC236}">
                <a16:creationId xmlns:a16="http://schemas.microsoft.com/office/drawing/2014/main" id="{9E2118F3-AF06-EB42-89BD-970964EA5759}"/>
              </a:ext>
            </a:extLst>
          </p:cNvPr>
          <p:cNvSpPr/>
          <p:nvPr/>
        </p:nvSpPr>
        <p:spPr>
          <a:xfrm>
            <a:off x="2581753" y="6049575"/>
            <a:ext cx="297180" cy="308610"/>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椭圆 33">
            <a:extLst>
              <a:ext uri="{FF2B5EF4-FFF2-40B4-BE49-F238E27FC236}">
                <a16:creationId xmlns:a16="http://schemas.microsoft.com/office/drawing/2014/main" id="{B80C9C50-D0DE-4044-93BF-085C399F548C}"/>
              </a:ext>
            </a:extLst>
          </p:cNvPr>
          <p:cNvSpPr/>
          <p:nvPr/>
        </p:nvSpPr>
        <p:spPr>
          <a:xfrm>
            <a:off x="1845946" y="6156255"/>
            <a:ext cx="297180" cy="308610"/>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椭圆 34">
            <a:extLst>
              <a:ext uri="{FF2B5EF4-FFF2-40B4-BE49-F238E27FC236}">
                <a16:creationId xmlns:a16="http://schemas.microsoft.com/office/drawing/2014/main" id="{EE2589AD-65BC-2F43-ABE8-02329556517A}"/>
              </a:ext>
            </a:extLst>
          </p:cNvPr>
          <p:cNvSpPr/>
          <p:nvPr/>
        </p:nvSpPr>
        <p:spPr>
          <a:xfrm>
            <a:off x="5781155" y="5539035"/>
            <a:ext cx="297180" cy="30861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7" name="肘形连接符 36">
            <a:extLst>
              <a:ext uri="{FF2B5EF4-FFF2-40B4-BE49-F238E27FC236}">
                <a16:creationId xmlns:a16="http://schemas.microsoft.com/office/drawing/2014/main" id="{62DC243F-CA36-E04E-B9E7-7BF14E248862}"/>
              </a:ext>
            </a:extLst>
          </p:cNvPr>
          <p:cNvCxnSpPr>
            <a:stCxn id="27" idx="6"/>
            <a:endCxn id="19" idx="2"/>
          </p:cNvCxnSpPr>
          <p:nvPr/>
        </p:nvCxnSpPr>
        <p:spPr>
          <a:xfrm>
            <a:off x="2110263" y="4318035"/>
            <a:ext cx="522447" cy="84420"/>
          </a:xfrm>
          <a:prstGeom prst="bentConnector3">
            <a:avLst/>
          </a:prstGeom>
          <a:ln w="635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肘形连接符 37">
            <a:extLst>
              <a:ext uri="{FF2B5EF4-FFF2-40B4-BE49-F238E27FC236}">
                <a16:creationId xmlns:a16="http://schemas.microsoft.com/office/drawing/2014/main" id="{3DD19152-39C2-3546-AACA-3ED07359C1E3}"/>
              </a:ext>
            </a:extLst>
          </p:cNvPr>
          <p:cNvCxnSpPr>
            <a:cxnSpLocks/>
            <a:stCxn id="19" idx="6"/>
            <a:endCxn id="20" idx="2"/>
          </p:cNvCxnSpPr>
          <p:nvPr/>
        </p:nvCxnSpPr>
        <p:spPr>
          <a:xfrm>
            <a:off x="2929890" y="4402455"/>
            <a:ext cx="529590" cy="34290"/>
          </a:xfrm>
          <a:prstGeom prst="bentConnector3">
            <a:avLst>
              <a:gd name="adj1" fmla="val 50000"/>
            </a:avLst>
          </a:prstGeom>
          <a:ln w="635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肘形连接符 40">
            <a:extLst>
              <a:ext uri="{FF2B5EF4-FFF2-40B4-BE49-F238E27FC236}">
                <a16:creationId xmlns:a16="http://schemas.microsoft.com/office/drawing/2014/main" id="{6C21E568-9382-9541-833B-265E57DB3B92}"/>
              </a:ext>
            </a:extLst>
          </p:cNvPr>
          <p:cNvCxnSpPr>
            <a:cxnSpLocks/>
            <a:stCxn id="20" idx="5"/>
            <a:endCxn id="21" idx="0"/>
          </p:cNvCxnSpPr>
          <p:nvPr/>
        </p:nvCxnSpPr>
        <p:spPr>
          <a:xfrm rot="16200000" flipH="1">
            <a:off x="3918042" y="4340951"/>
            <a:ext cx="163305" cy="573111"/>
          </a:xfrm>
          <a:prstGeom prst="bentConnector3">
            <a:avLst>
              <a:gd name="adj1" fmla="val 50000"/>
            </a:avLst>
          </a:prstGeom>
          <a:ln w="635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肘形连接符 43">
            <a:extLst>
              <a:ext uri="{FF2B5EF4-FFF2-40B4-BE49-F238E27FC236}">
                <a16:creationId xmlns:a16="http://schemas.microsoft.com/office/drawing/2014/main" id="{D240DFFE-DD2F-DC4C-823E-DED9D7F3992C}"/>
              </a:ext>
            </a:extLst>
          </p:cNvPr>
          <p:cNvCxnSpPr>
            <a:cxnSpLocks/>
            <a:endCxn id="22" idx="2"/>
          </p:cNvCxnSpPr>
          <p:nvPr/>
        </p:nvCxnSpPr>
        <p:spPr>
          <a:xfrm>
            <a:off x="4390073" y="5024524"/>
            <a:ext cx="411912" cy="391039"/>
          </a:xfrm>
          <a:prstGeom prst="bentConnector3">
            <a:avLst>
              <a:gd name="adj1" fmla="val 50000"/>
            </a:avLst>
          </a:prstGeom>
          <a:ln w="635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肘形连接符 46">
            <a:extLst>
              <a:ext uri="{FF2B5EF4-FFF2-40B4-BE49-F238E27FC236}">
                <a16:creationId xmlns:a16="http://schemas.microsoft.com/office/drawing/2014/main" id="{4A45B571-A8EC-3446-BB07-880BD15558FF}"/>
              </a:ext>
            </a:extLst>
          </p:cNvPr>
          <p:cNvCxnSpPr>
            <a:cxnSpLocks/>
            <a:stCxn id="22" idx="6"/>
            <a:endCxn id="35" idx="1"/>
          </p:cNvCxnSpPr>
          <p:nvPr/>
        </p:nvCxnSpPr>
        <p:spPr>
          <a:xfrm>
            <a:off x="5099165" y="5415563"/>
            <a:ext cx="725511" cy="168667"/>
          </a:xfrm>
          <a:prstGeom prst="bentConnector2">
            <a:avLst/>
          </a:prstGeom>
          <a:ln w="635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肘形连接符 49">
            <a:extLst>
              <a:ext uri="{FF2B5EF4-FFF2-40B4-BE49-F238E27FC236}">
                <a16:creationId xmlns:a16="http://schemas.microsoft.com/office/drawing/2014/main" id="{26AEB54E-625B-2A4A-98FB-61BDBA86A765}"/>
              </a:ext>
            </a:extLst>
          </p:cNvPr>
          <p:cNvCxnSpPr>
            <a:cxnSpLocks/>
            <a:stCxn id="24" idx="6"/>
            <a:endCxn id="25" idx="2"/>
          </p:cNvCxnSpPr>
          <p:nvPr/>
        </p:nvCxnSpPr>
        <p:spPr>
          <a:xfrm flipV="1">
            <a:off x="2152650" y="5333134"/>
            <a:ext cx="457200" cy="154305"/>
          </a:xfrm>
          <a:prstGeom prst="bentConnector3">
            <a:avLst>
              <a:gd name="adj1" fmla="val 50000"/>
            </a:avLst>
          </a:prstGeom>
          <a:ln w="635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肘形连接符 52">
            <a:extLst>
              <a:ext uri="{FF2B5EF4-FFF2-40B4-BE49-F238E27FC236}">
                <a16:creationId xmlns:a16="http://schemas.microsoft.com/office/drawing/2014/main" id="{FC4EB801-5427-C84B-A18B-E902475527BD}"/>
              </a:ext>
            </a:extLst>
          </p:cNvPr>
          <p:cNvCxnSpPr>
            <a:cxnSpLocks/>
            <a:stCxn id="25" idx="6"/>
            <a:endCxn id="26" idx="2"/>
          </p:cNvCxnSpPr>
          <p:nvPr/>
        </p:nvCxnSpPr>
        <p:spPr>
          <a:xfrm flipV="1">
            <a:off x="2907030" y="5178829"/>
            <a:ext cx="488633" cy="154305"/>
          </a:xfrm>
          <a:prstGeom prst="bentConnector3">
            <a:avLst>
              <a:gd name="adj1" fmla="val 50000"/>
            </a:avLst>
          </a:prstGeom>
          <a:ln w="635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肘形连接符 55">
            <a:extLst>
              <a:ext uri="{FF2B5EF4-FFF2-40B4-BE49-F238E27FC236}">
                <a16:creationId xmlns:a16="http://schemas.microsoft.com/office/drawing/2014/main" id="{6FD420E1-7D46-944B-BC43-5184B7F26650}"/>
              </a:ext>
            </a:extLst>
          </p:cNvPr>
          <p:cNvCxnSpPr>
            <a:cxnSpLocks/>
            <a:stCxn id="26" idx="6"/>
            <a:endCxn id="21" idx="2"/>
          </p:cNvCxnSpPr>
          <p:nvPr/>
        </p:nvCxnSpPr>
        <p:spPr>
          <a:xfrm flipV="1">
            <a:off x="3692843" y="4863465"/>
            <a:ext cx="444817" cy="315364"/>
          </a:xfrm>
          <a:prstGeom prst="bentConnector3">
            <a:avLst>
              <a:gd name="adj1" fmla="val 50000"/>
            </a:avLst>
          </a:prstGeom>
          <a:ln w="635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肘形连接符 58">
            <a:extLst>
              <a:ext uri="{FF2B5EF4-FFF2-40B4-BE49-F238E27FC236}">
                <a16:creationId xmlns:a16="http://schemas.microsoft.com/office/drawing/2014/main" id="{DEEAB57F-683D-E64F-A17D-8C83CE801428}"/>
              </a:ext>
            </a:extLst>
          </p:cNvPr>
          <p:cNvCxnSpPr>
            <a:cxnSpLocks/>
            <a:stCxn id="21" idx="7"/>
            <a:endCxn id="28" idx="2"/>
          </p:cNvCxnSpPr>
          <p:nvPr/>
        </p:nvCxnSpPr>
        <p:spPr>
          <a:xfrm rot="5400000" flipH="1" flipV="1">
            <a:off x="4549114" y="4516724"/>
            <a:ext cx="79837" cy="395426"/>
          </a:xfrm>
          <a:prstGeom prst="bentConnector2">
            <a:avLst/>
          </a:prstGeom>
          <a:ln w="635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肘形连接符 62">
            <a:extLst>
              <a:ext uri="{FF2B5EF4-FFF2-40B4-BE49-F238E27FC236}">
                <a16:creationId xmlns:a16="http://schemas.microsoft.com/office/drawing/2014/main" id="{05FB14AA-054E-0A46-803F-78D006AD609F}"/>
              </a:ext>
            </a:extLst>
          </p:cNvPr>
          <p:cNvCxnSpPr>
            <a:cxnSpLocks/>
            <a:stCxn id="28" idx="6"/>
            <a:endCxn id="29" idx="2"/>
          </p:cNvCxnSpPr>
          <p:nvPr/>
        </p:nvCxnSpPr>
        <p:spPr>
          <a:xfrm flipV="1">
            <a:off x="5083925" y="4556760"/>
            <a:ext cx="697230" cy="117758"/>
          </a:xfrm>
          <a:prstGeom prst="bentConnector3">
            <a:avLst>
              <a:gd name="adj1" fmla="val 50000"/>
            </a:avLst>
          </a:prstGeom>
          <a:ln w="635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肘形连接符 65">
            <a:extLst>
              <a:ext uri="{FF2B5EF4-FFF2-40B4-BE49-F238E27FC236}">
                <a16:creationId xmlns:a16="http://schemas.microsoft.com/office/drawing/2014/main" id="{A6EB642D-53B2-8E40-8ED7-805C8FCE43DD}"/>
              </a:ext>
            </a:extLst>
          </p:cNvPr>
          <p:cNvCxnSpPr>
            <a:cxnSpLocks/>
            <a:stCxn id="30" idx="6"/>
            <a:endCxn id="23" idx="2"/>
          </p:cNvCxnSpPr>
          <p:nvPr/>
        </p:nvCxnSpPr>
        <p:spPr>
          <a:xfrm flipV="1">
            <a:off x="5113020" y="3613791"/>
            <a:ext cx="668135" cy="229899"/>
          </a:xfrm>
          <a:prstGeom prst="bentConnector3">
            <a:avLst>
              <a:gd name="adj1" fmla="val 50000"/>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69" name="肘形连接符 68">
            <a:extLst>
              <a:ext uri="{FF2B5EF4-FFF2-40B4-BE49-F238E27FC236}">
                <a16:creationId xmlns:a16="http://schemas.microsoft.com/office/drawing/2014/main" id="{15FF72A1-8A63-6745-8D1F-5E8D4E784297}"/>
              </a:ext>
            </a:extLst>
          </p:cNvPr>
          <p:cNvCxnSpPr>
            <a:cxnSpLocks/>
            <a:stCxn id="21" idx="0"/>
            <a:endCxn id="30" idx="3"/>
          </p:cNvCxnSpPr>
          <p:nvPr/>
        </p:nvCxnSpPr>
        <p:spPr>
          <a:xfrm rot="5400000" flipH="1" flipV="1">
            <a:off x="4194625" y="4044425"/>
            <a:ext cx="756360" cy="573111"/>
          </a:xfrm>
          <a:prstGeom prst="bentConnector3">
            <a:avLst>
              <a:gd name="adj1" fmla="val 50000"/>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73" name="肘形连接符 72">
            <a:extLst>
              <a:ext uri="{FF2B5EF4-FFF2-40B4-BE49-F238E27FC236}">
                <a16:creationId xmlns:a16="http://schemas.microsoft.com/office/drawing/2014/main" id="{8A2EACBB-6847-1E43-883F-2F1B51527E82}"/>
              </a:ext>
            </a:extLst>
          </p:cNvPr>
          <p:cNvCxnSpPr>
            <a:cxnSpLocks/>
            <a:stCxn id="32" idx="7"/>
            <a:endCxn id="21" idx="4"/>
          </p:cNvCxnSpPr>
          <p:nvPr/>
        </p:nvCxnSpPr>
        <p:spPr>
          <a:xfrm rot="5400000" flipH="1" flipV="1">
            <a:off x="3530251" y="5136841"/>
            <a:ext cx="875070" cy="636928"/>
          </a:xfrm>
          <a:prstGeom prst="bentConnector3">
            <a:avLst>
              <a:gd name="adj1" fmla="val 50000"/>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77" name="肘形连接符 76">
            <a:extLst>
              <a:ext uri="{FF2B5EF4-FFF2-40B4-BE49-F238E27FC236}">
                <a16:creationId xmlns:a16="http://schemas.microsoft.com/office/drawing/2014/main" id="{2198A6E8-BA5A-8A41-B3D8-64F218813C97}"/>
              </a:ext>
            </a:extLst>
          </p:cNvPr>
          <p:cNvCxnSpPr>
            <a:cxnSpLocks/>
            <a:stCxn id="33" idx="6"/>
            <a:endCxn id="32" idx="2"/>
          </p:cNvCxnSpPr>
          <p:nvPr/>
        </p:nvCxnSpPr>
        <p:spPr>
          <a:xfrm flipV="1">
            <a:off x="2878933" y="6001950"/>
            <a:ext cx="516730" cy="201930"/>
          </a:xfrm>
          <a:prstGeom prst="bentConnector3">
            <a:avLst>
              <a:gd name="adj1" fmla="val 50000"/>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80" name="肘形连接符 79">
            <a:extLst>
              <a:ext uri="{FF2B5EF4-FFF2-40B4-BE49-F238E27FC236}">
                <a16:creationId xmlns:a16="http://schemas.microsoft.com/office/drawing/2014/main" id="{189F3D26-A8E6-0549-8ABA-44B60C7849FC}"/>
              </a:ext>
            </a:extLst>
          </p:cNvPr>
          <p:cNvCxnSpPr>
            <a:cxnSpLocks/>
            <a:stCxn id="34" idx="6"/>
            <a:endCxn id="33" idx="2"/>
          </p:cNvCxnSpPr>
          <p:nvPr/>
        </p:nvCxnSpPr>
        <p:spPr>
          <a:xfrm flipV="1">
            <a:off x="2143126" y="6203880"/>
            <a:ext cx="438627" cy="106680"/>
          </a:xfrm>
          <a:prstGeom prst="bentConnector3">
            <a:avLst>
              <a:gd name="adj1" fmla="val 50000"/>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83" name="文本框 82">
            <a:extLst>
              <a:ext uri="{FF2B5EF4-FFF2-40B4-BE49-F238E27FC236}">
                <a16:creationId xmlns:a16="http://schemas.microsoft.com/office/drawing/2014/main" id="{C8E9C6CA-DB23-384E-8DB3-092769758101}"/>
              </a:ext>
            </a:extLst>
          </p:cNvPr>
          <p:cNvSpPr txBox="1"/>
          <p:nvPr/>
        </p:nvSpPr>
        <p:spPr>
          <a:xfrm>
            <a:off x="845127" y="3997995"/>
            <a:ext cx="967956" cy="369332"/>
          </a:xfrm>
          <a:prstGeom prst="rect">
            <a:avLst/>
          </a:prstGeom>
          <a:noFill/>
        </p:spPr>
        <p:txBody>
          <a:bodyPr wrap="square" rtlCol="0">
            <a:spAutoFit/>
          </a:bodyPr>
          <a:lstStyle/>
          <a:p>
            <a:r>
              <a:rPr kumimoji="1" lang="en-US" altLang="zh-CN" dirty="0">
                <a:solidFill>
                  <a:srgbClr val="00B0F0"/>
                </a:solidFill>
              </a:rPr>
              <a:t>Path 1</a:t>
            </a:r>
            <a:endParaRPr kumimoji="1" lang="zh-CN" altLang="en-US" dirty="0">
              <a:solidFill>
                <a:srgbClr val="00B0F0"/>
              </a:solidFill>
            </a:endParaRPr>
          </a:p>
        </p:txBody>
      </p:sp>
      <p:sp>
        <p:nvSpPr>
          <p:cNvPr id="84" name="文本框 83">
            <a:extLst>
              <a:ext uri="{FF2B5EF4-FFF2-40B4-BE49-F238E27FC236}">
                <a16:creationId xmlns:a16="http://schemas.microsoft.com/office/drawing/2014/main" id="{1B7CBE12-31D8-6D43-AD42-FAE6337D69C7}"/>
              </a:ext>
            </a:extLst>
          </p:cNvPr>
          <p:cNvSpPr txBox="1"/>
          <p:nvPr/>
        </p:nvSpPr>
        <p:spPr>
          <a:xfrm>
            <a:off x="855757" y="5279778"/>
            <a:ext cx="967956" cy="369332"/>
          </a:xfrm>
          <a:prstGeom prst="rect">
            <a:avLst/>
          </a:prstGeom>
          <a:noFill/>
        </p:spPr>
        <p:txBody>
          <a:bodyPr wrap="square" rtlCol="0">
            <a:spAutoFit/>
          </a:bodyPr>
          <a:lstStyle/>
          <a:p>
            <a:r>
              <a:rPr kumimoji="1" lang="en-US" altLang="zh-CN" dirty="0">
                <a:solidFill>
                  <a:schemeClr val="accent2"/>
                </a:solidFill>
              </a:rPr>
              <a:t>Path 2</a:t>
            </a:r>
            <a:endParaRPr kumimoji="1" lang="zh-CN" altLang="en-US" dirty="0">
              <a:solidFill>
                <a:schemeClr val="accent2"/>
              </a:solidFill>
            </a:endParaRPr>
          </a:p>
        </p:txBody>
      </p:sp>
      <p:sp>
        <p:nvSpPr>
          <p:cNvPr id="85" name="文本框 84">
            <a:extLst>
              <a:ext uri="{FF2B5EF4-FFF2-40B4-BE49-F238E27FC236}">
                <a16:creationId xmlns:a16="http://schemas.microsoft.com/office/drawing/2014/main" id="{BED48E49-4E55-CB4A-ABC2-FA375A53BCB6}"/>
              </a:ext>
            </a:extLst>
          </p:cNvPr>
          <p:cNvSpPr txBox="1"/>
          <p:nvPr/>
        </p:nvSpPr>
        <p:spPr>
          <a:xfrm>
            <a:off x="842768" y="6097685"/>
            <a:ext cx="967956" cy="369332"/>
          </a:xfrm>
          <a:prstGeom prst="rect">
            <a:avLst/>
          </a:prstGeom>
          <a:noFill/>
        </p:spPr>
        <p:txBody>
          <a:bodyPr wrap="square" rtlCol="0">
            <a:spAutoFit/>
          </a:bodyPr>
          <a:lstStyle/>
          <a:p>
            <a:r>
              <a:rPr kumimoji="1" lang="en-US" altLang="zh-CN" dirty="0">
                <a:solidFill>
                  <a:schemeClr val="accent3"/>
                </a:solidFill>
              </a:rPr>
              <a:t>Path 3</a:t>
            </a:r>
            <a:endParaRPr kumimoji="1" lang="zh-CN" altLang="en-US" dirty="0">
              <a:solidFill>
                <a:schemeClr val="accent3"/>
              </a:solidFill>
            </a:endParaRPr>
          </a:p>
        </p:txBody>
      </p:sp>
      <p:cxnSp>
        <p:nvCxnSpPr>
          <p:cNvPr id="87" name="直线箭头连接符 86">
            <a:extLst>
              <a:ext uri="{FF2B5EF4-FFF2-40B4-BE49-F238E27FC236}">
                <a16:creationId xmlns:a16="http://schemas.microsoft.com/office/drawing/2014/main" id="{A4FE89E1-4692-C14F-B38F-84E84D1D47A2}"/>
              </a:ext>
            </a:extLst>
          </p:cNvPr>
          <p:cNvCxnSpPr>
            <a:endCxn id="21" idx="6"/>
          </p:cNvCxnSpPr>
          <p:nvPr/>
        </p:nvCxnSpPr>
        <p:spPr>
          <a:xfrm flipH="1" flipV="1">
            <a:off x="4434840" y="4863465"/>
            <a:ext cx="2021378" cy="315364"/>
          </a:xfrm>
          <a:prstGeom prst="straightConnector1">
            <a:avLst/>
          </a:prstGeom>
          <a:ln w="63500" cmpd="thickThi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88" name="文本框 87">
            <a:extLst>
              <a:ext uri="{FF2B5EF4-FFF2-40B4-BE49-F238E27FC236}">
                <a16:creationId xmlns:a16="http://schemas.microsoft.com/office/drawing/2014/main" id="{FAFC14D3-5572-0E43-8635-241C83B05C1C}"/>
              </a:ext>
            </a:extLst>
          </p:cNvPr>
          <p:cNvSpPr txBox="1"/>
          <p:nvPr/>
        </p:nvSpPr>
        <p:spPr>
          <a:xfrm>
            <a:off x="6507733" y="5016358"/>
            <a:ext cx="1888121" cy="369332"/>
          </a:xfrm>
          <a:prstGeom prst="rect">
            <a:avLst/>
          </a:prstGeom>
          <a:noFill/>
        </p:spPr>
        <p:txBody>
          <a:bodyPr wrap="square" rtlCol="0">
            <a:spAutoFit/>
          </a:bodyPr>
          <a:lstStyle/>
          <a:p>
            <a:r>
              <a:rPr kumimoji="1" lang="en-US" altLang="zh-CN" dirty="0"/>
              <a:t>Deep depression</a:t>
            </a:r>
            <a:endParaRPr kumimoji="1" lang="zh-CN" altLang="en-US" dirty="0"/>
          </a:p>
        </p:txBody>
      </p:sp>
    </p:spTree>
    <p:extLst>
      <p:ext uri="{BB962C8B-B14F-4D97-AF65-F5344CB8AC3E}">
        <p14:creationId xmlns:p14="http://schemas.microsoft.com/office/powerpoint/2010/main" val="811206863"/>
      </p:ext>
    </p:extLst>
  </p:cSld>
  <p:clrMapOvr>
    <a:masterClrMapping/>
  </p:clrMapOvr>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平面</Template>
  <TotalTime>220</TotalTime>
  <Words>144</Words>
  <Application>Microsoft Macintosh PowerPoint</Application>
  <PresentationFormat>宽屏</PresentationFormat>
  <Paragraphs>9</Paragraphs>
  <Slides>2</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vt:i4>
      </vt:variant>
    </vt:vector>
  </HeadingPairs>
  <TitlesOfParts>
    <vt:vector size="8" baseType="lpstr">
      <vt:lpstr>方正姚体</vt:lpstr>
      <vt:lpstr>华文新魏</vt:lpstr>
      <vt:lpstr>Arial</vt:lpstr>
      <vt:lpstr>Trebuchet MS</vt:lpstr>
      <vt:lpstr>Wingdings 3</vt:lpstr>
      <vt:lpstr>平面</vt:lpstr>
      <vt:lpstr>URL path “Footprint” record and analysis</vt:lpstr>
      <vt:lpstr>Treat URL hit as human step on ground at certain place</vt:lpstr>
    </vt:vector>
  </TitlesOfParts>
  <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URL-Based Time-Sequence Analysis in Machine Learning</dc:title>
  <dc:creator>Vincent Yang</dc:creator>
  <cp:lastModifiedBy>Vincent Yang</cp:lastModifiedBy>
  <cp:revision>32</cp:revision>
  <dcterms:created xsi:type="dcterms:W3CDTF">2018-11-09T02:22:23Z</dcterms:created>
  <dcterms:modified xsi:type="dcterms:W3CDTF">2019-03-21T08:46:23Z</dcterms:modified>
</cp:coreProperties>
</file>