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73" r:id="rId15"/>
    <p:sldId id="274" r:id="rId16"/>
    <p:sldId id="269" r:id="rId17"/>
    <p:sldId id="270" r:id="rId18"/>
    <p:sldId id="271" r:id="rId19"/>
    <p:sldId id="275" r:id="rId20"/>
    <p:sldId id="276" r:id="rId21"/>
    <p:sldId id="272" r:id="rId22"/>
    <p:sldId id="27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tun Gunes" initials="OG" lastIdx="2" clrIdx="0">
    <p:extLst>
      <p:ext uri="{19B8F6BF-5375-455C-9EA6-DF929625EA0E}">
        <p15:presenceInfo xmlns:p15="http://schemas.microsoft.com/office/powerpoint/2012/main" userId="59952b517cc098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3T23:00:30.07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0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2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5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6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7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77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61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7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5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644222-0EE7-456A-B53F-E9272D6ED312}" type="datetimeFigureOut">
              <a:rPr lang="tr-TR" smtClean="0"/>
              <a:t>4.05.2017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2F81C9-ABFA-403B-8793-8660FC304E8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Playing Atari with Deep Reinforcement Learning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OYTUN GÜNEŞ, ÜMİTCAN ŞAHİN, ZAFER TOPÇUOĞLU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53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16" y="1779372"/>
            <a:ext cx="8925913" cy="4548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616" y="2102771"/>
            <a:ext cx="929228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1600" dirty="0" smtClean="0"/>
              <a:t>1</a:t>
            </a:r>
          </a:p>
          <a:p>
            <a:r>
              <a:rPr lang="tr-TR" sz="1600" dirty="0" smtClean="0"/>
              <a:t>2</a:t>
            </a:r>
          </a:p>
          <a:p>
            <a:r>
              <a:rPr lang="tr-TR" sz="1600" dirty="0" smtClean="0"/>
              <a:t>3</a:t>
            </a:r>
          </a:p>
          <a:p>
            <a:r>
              <a:rPr lang="tr-TR" sz="1600" dirty="0" smtClean="0"/>
              <a:t>4</a:t>
            </a:r>
          </a:p>
          <a:p>
            <a:r>
              <a:rPr lang="tr-TR" sz="1600" dirty="0" smtClean="0"/>
              <a:t>5</a:t>
            </a:r>
          </a:p>
          <a:p>
            <a:r>
              <a:rPr lang="tr-TR" sz="1600" dirty="0" smtClean="0"/>
              <a:t>6</a:t>
            </a:r>
          </a:p>
          <a:p>
            <a:endParaRPr lang="tr-TR" sz="1600" dirty="0" smtClean="0"/>
          </a:p>
          <a:p>
            <a:r>
              <a:rPr lang="tr-TR" sz="1600" dirty="0"/>
              <a:t>7</a:t>
            </a:r>
            <a:endParaRPr lang="tr-TR" sz="1600" dirty="0" smtClean="0"/>
          </a:p>
          <a:p>
            <a:r>
              <a:rPr lang="tr-TR" sz="1600" dirty="0"/>
              <a:t>8</a:t>
            </a:r>
            <a:endParaRPr lang="tr-TR" sz="1600" dirty="0" smtClean="0"/>
          </a:p>
          <a:p>
            <a:r>
              <a:rPr lang="tr-TR" sz="1600" dirty="0"/>
              <a:t>9</a:t>
            </a:r>
            <a:endParaRPr lang="tr-TR" sz="1600" dirty="0" smtClean="0"/>
          </a:p>
          <a:p>
            <a:r>
              <a:rPr lang="tr-TR" sz="1600" dirty="0" smtClean="0"/>
              <a:t>10</a:t>
            </a:r>
          </a:p>
          <a:p>
            <a:pPr>
              <a:lnSpc>
                <a:spcPct val="200000"/>
              </a:lnSpc>
            </a:pPr>
            <a:r>
              <a:rPr lang="tr-TR" sz="1600" dirty="0" smtClean="0"/>
              <a:t>11</a:t>
            </a:r>
            <a:endParaRPr lang="tr-TR" sz="1600" dirty="0"/>
          </a:p>
          <a:p>
            <a:r>
              <a:rPr lang="tr-TR" sz="1600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4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Preprocessing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Model Architecture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Raw Atari frames:</a:t>
                </a:r>
                <a:r>
                  <a:rPr lang="en-US" sz="2400" dirty="0" smtClean="0"/>
                  <a:t> 210 x 160 pixel images with a 128 color palette. Too much!</a:t>
                </a:r>
                <a:endParaRPr lang="tr-TR" sz="2400" dirty="0" smtClean="0"/>
              </a:p>
              <a:p>
                <a:pPr marL="201168" lvl="1" indent="0">
                  <a:buNone/>
                </a:pP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Preprocessing: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RGB conversion to gray-scale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Down-sampling to  110 x 84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Cropped region of 84 x 84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Deep Q-Networks</a:t>
                </a:r>
                <a:r>
                  <a:rPr lang="en-US" sz="2400" dirty="0" smtClean="0"/>
                  <a:t>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Input:</a:t>
                </a:r>
                <a:r>
                  <a:rPr lang="en-US" sz="1800" dirty="0" smtClean="0"/>
                  <a:t> 84 x 84 x 4 image produced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18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First Hidden Layer:</a:t>
                </a:r>
                <a:r>
                  <a:rPr lang="en-US" sz="1800" dirty="0" smtClean="0"/>
                  <a:t> convolves 16 (8 x 8) filters and applies a rectifier nonlinearity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Second Hidden Layer: </a:t>
                </a:r>
                <a:r>
                  <a:rPr lang="en-US" sz="1800" dirty="0" smtClean="0"/>
                  <a:t>convolves 32 (4 x 4) filters and applies a rectifier nonlinearity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Final Hidden Layer: </a:t>
                </a:r>
                <a:r>
                  <a:rPr lang="en-US" sz="1800" dirty="0" smtClean="0"/>
                  <a:t>Fully-connected and consists of 256 rectifier units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Output Layer:</a:t>
                </a:r>
                <a:r>
                  <a:rPr lang="en-US" sz="1800" dirty="0" smtClean="0"/>
                  <a:t> Fully-connected linear layer with a single output for each action (varies between 4 and 18) </a:t>
                </a:r>
              </a:p>
              <a:p>
                <a:pPr marL="201168" lvl="1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576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5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Weak Points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Strong: Very effective since it outperformed 6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Weak: 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Didn’t state how they choose sequences.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423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beam rider atari 2600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9" y="1852535"/>
            <a:ext cx="2891064" cy="18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eakout atari 2600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32072"/>
            <a:ext cx="2912836" cy="19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nduro atari 2600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9" y="4411284"/>
            <a:ext cx="3491950" cy="174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ng atari 2600 ile ilgili görsel sonuc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20" y="4345383"/>
            <a:ext cx="3185100" cy="16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*bert atari 2600 ile ilgili görsel sonuc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98" y="1832072"/>
            <a:ext cx="2044420" cy="20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aquest atari 2600 ile ilgili görsel sonucu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b="6917"/>
          <a:stretch/>
        </p:blipFill>
        <p:spPr bwMode="auto">
          <a:xfrm>
            <a:off x="7758394" y="4108934"/>
            <a:ext cx="3483162" cy="20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ace invaders atari 2600 ile ilgili görsel sonuc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39" y="1860557"/>
            <a:ext cx="3009290" cy="18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Same network architecture, learning algorithm and hyperparameters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to show this approach is robust and work on a variety of games without any specific information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real </a:t>
            </a:r>
            <a:r>
              <a:rPr lang="tr-TR" dirty="0"/>
              <a:t>and unmodified </a:t>
            </a:r>
            <a:r>
              <a:rPr lang="tr-TR" dirty="0" smtClean="0"/>
              <a:t>games</a:t>
            </a:r>
          </a:p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Only reward </a:t>
            </a:r>
            <a:r>
              <a:rPr lang="tr-TR" dirty="0"/>
              <a:t>structure changed during the training</a:t>
            </a:r>
            <a:r>
              <a:rPr lang="tr-T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+</a:t>
            </a:r>
            <a:r>
              <a:rPr lang="tr-TR" dirty="0"/>
              <a:t>1 to positive rewards, -1 to negative rewards, 0 to unchanged rewards</a:t>
            </a:r>
          </a:p>
          <a:p>
            <a:pPr lvl="1">
              <a:buFont typeface="Arial" pitchFamily="34" charset="0"/>
              <a:buChar char="•"/>
            </a:pPr>
            <a:r>
              <a:rPr lang="tr-TR" dirty="0"/>
              <a:t>limits the scale of the error derivatives </a:t>
            </a:r>
          </a:p>
          <a:p>
            <a:pPr lvl="1">
              <a:buFont typeface="Arial" pitchFamily="34" charset="0"/>
              <a:buChar char="•"/>
            </a:pPr>
            <a:r>
              <a:rPr lang="tr-TR" dirty="0"/>
              <a:t>makes it easier to use the same learning rate across all games</a:t>
            </a:r>
          </a:p>
          <a:p>
            <a:pPr lvl="1">
              <a:buFont typeface="Arial" pitchFamily="34" charset="0"/>
              <a:buChar char="•"/>
            </a:pPr>
            <a:r>
              <a:rPr lang="tr-TR" dirty="0"/>
              <a:t>affect the performance of the agent since it cannot differentiate between rewards of different magnitude</a:t>
            </a:r>
          </a:p>
          <a:p>
            <a:pPr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50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RMSProp algorithm with minibatches of size 32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ε-greedy with ε annealed linearly from 1 to 0.1 over the first million frames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fixed at 0.1 after first million frames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total 10 million frames and used replay memory of one million most recent frames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Simple frame-skipping technique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sees and selects actions on every k-th frame instead of every frame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last action repeated on skipped frames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k times more games without increasing the runtime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k = 4 (in Space Invaders k=3)</a:t>
            </a:r>
          </a:p>
        </p:txBody>
      </p:sp>
    </p:spTree>
    <p:extLst>
      <p:ext uri="{BB962C8B-B14F-4D97-AF65-F5344CB8AC3E}">
        <p14:creationId xmlns:p14="http://schemas.microsoft.com/office/powerpoint/2010/main" val="13333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and Stability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Evaluation metric is the total reward the agent collects in an episode or game averaged over a number of games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Computed periodically during training 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Average total reward metric tends to be very noisy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Small changes to the weights causes large changes in the distribution of states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9" y="3808120"/>
            <a:ext cx="11796116" cy="218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Visualizing the Value Function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Visualization of the learned value function on the game Seaquest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Predicted value jumps when an enemy appears (A)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Agent fires a torpedo at the enemy (B)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Enemy disappears (C)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3855751"/>
            <a:ext cx="10816072" cy="205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Evaluation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Results compared with the best performing methods from the RL literature</a:t>
            </a:r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Sarsa</a:t>
            </a:r>
            <a:r>
              <a:rPr lang="tr-TR" dirty="0" smtClean="0"/>
              <a:t> algorithm to learn linear policies on several different feature sets hand-engineered for the Atari task</a:t>
            </a:r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Contingency </a:t>
            </a:r>
            <a:r>
              <a:rPr lang="tr-TR" dirty="0" smtClean="0"/>
              <a:t>uses same basic approach as Sarsa but augmented the feature sets with a learned representation of the parts of the screen that under the agent’s control.</a:t>
            </a:r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Both </a:t>
            </a:r>
            <a:r>
              <a:rPr lang="tr-TR" dirty="0" smtClean="0"/>
              <a:t>incorporate significant prior knowledge about the visual problem by using background subtraction and treating each of the 128 colors as a separate channel. </a:t>
            </a:r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Atari </a:t>
            </a:r>
            <a:r>
              <a:rPr lang="tr-TR" dirty="0" smtClean="0"/>
              <a:t>uses one distinct color for each type of object and treating each color as a separate channel is similar to the binary map encoding the presence of each object type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876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Agents in paper </a:t>
            </a:r>
            <a:r>
              <a:rPr lang="en-US" smtClean="0"/>
              <a:t>only receive </a:t>
            </a:r>
            <a:r>
              <a:rPr lang="en-US" dirty="0" smtClean="0"/>
              <a:t>the raw RGB screenshots as input and must learn to detect object on their own.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Expert human game player result also recorded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Median reward achieved after around two hours playing each game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learned methods, evaluation strategy used as </a:t>
            </a:r>
            <a:r>
              <a:rPr lang="en-US" dirty="0" err="1" smtClean="0"/>
              <a:t>Bellemare</a:t>
            </a:r>
            <a:r>
              <a:rPr lang="en-US" dirty="0" smtClean="0"/>
              <a:t>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Report the average score obtained by running and ε-greedy policy with ε=0.05 for a fixed number of steps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HNeat</a:t>
            </a:r>
            <a:r>
              <a:rPr lang="en-US" b="1" dirty="0" smtClean="0"/>
              <a:t> Best </a:t>
            </a:r>
            <a:r>
              <a:rPr lang="en-US" dirty="0" smtClean="0"/>
              <a:t>score reflects the re</a:t>
            </a:r>
            <a:r>
              <a:rPr lang="tr-TR" dirty="0" smtClean="0"/>
              <a:t>s</a:t>
            </a:r>
            <a:r>
              <a:rPr lang="tr-TR" dirty="0"/>
              <a:t>u</a:t>
            </a:r>
            <a:r>
              <a:rPr lang="en-US" dirty="0" err="1" smtClean="0"/>
              <a:t>lts</a:t>
            </a:r>
            <a:r>
              <a:rPr lang="en-US" dirty="0" smtClean="0"/>
              <a:t> obtained by using a hand-engineered object detector algorithm that outputs the locations and types of objects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Hneat</a:t>
            </a:r>
            <a:r>
              <a:rPr lang="en-US" b="1" dirty="0" smtClean="0"/>
              <a:t> Pixel </a:t>
            </a:r>
            <a:r>
              <a:rPr lang="en-US" dirty="0" smtClean="0"/>
              <a:t>score is obtained by using the special 8 color channel representation of the Atari emulator that represents an object label map at each channel.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Illustration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www.youtube.com/watch?v=V1eYniJ0Rnk</a:t>
            </a:r>
            <a:endParaRPr lang="en-GB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9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2269810"/>
            <a:ext cx="7815932" cy="242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816929" y="3392260"/>
            <a:ext cx="2196193" cy="432707"/>
            <a:chOff x="4816929" y="3392260"/>
            <a:chExt cx="2196193" cy="432707"/>
          </a:xfrm>
        </p:grpSpPr>
        <p:sp>
          <p:nvSpPr>
            <p:cNvPr id="5" name="Oval 4"/>
            <p:cNvSpPr/>
            <p:nvPr/>
          </p:nvSpPr>
          <p:spPr>
            <a:xfrm>
              <a:off x="4816929" y="3392260"/>
              <a:ext cx="587828" cy="4327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41522" y="3392260"/>
              <a:ext cx="587828" cy="4327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25294" y="3392260"/>
              <a:ext cx="587828" cy="4327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3935186" y="3392259"/>
            <a:ext cx="587828" cy="432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35587" y="3392258"/>
            <a:ext cx="2367642" cy="461281"/>
            <a:chOff x="7135587" y="3392258"/>
            <a:chExt cx="2367642" cy="461281"/>
          </a:xfrm>
        </p:grpSpPr>
        <p:sp>
          <p:nvSpPr>
            <p:cNvPr id="10" name="Oval 9"/>
            <p:cNvSpPr/>
            <p:nvPr/>
          </p:nvSpPr>
          <p:spPr>
            <a:xfrm>
              <a:off x="7135587" y="3392260"/>
              <a:ext cx="587828" cy="4327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60180" y="3420832"/>
              <a:ext cx="587828" cy="4327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915401" y="3392258"/>
              <a:ext cx="587828" cy="4327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New deep learning model for RL is introduced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Atari 2600 games, methods ability is demonstrated using only raw pixels as input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Variant of online Q-learning which combines stochastic </a:t>
            </a:r>
            <a:r>
              <a:rPr lang="en-US" dirty="0" err="1" smtClean="0"/>
              <a:t>minibatch</a:t>
            </a:r>
            <a:r>
              <a:rPr lang="en-US" dirty="0" smtClean="0"/>
              <a:t> updates with experience replay memory to ease the training of deep networks for RL is represented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Without adjustment of the parameters or architecture, this approach gave state of the art result</a:t>
            </a:r>
          </a:p>
        </p:txBody>
      </p:sp>
    </p:spTree>
    <p:extLst>
      <p:ext uri="{BB962C8B-B14F-4D97-AF65-F5344CB8AC3E}">
        <p14:creationId xmlns:p14="http://schemas.microsoft.com/office/powerpoint/2010/main" val="6799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Marc </a:t>
            </a:r>
            <a:r>
              <a:rPr lang="tr-TR" dirty="0"/>
              <a:t>G Bellemare, Yavar Naddaf, Joel Veness, and Michael Bowling. The arcade </a:t>
            </a:r>
            <a:r>
              <a:rPr lang="tr-TR" dirty="0" smtClean="0"/>
              <a:t>learning </a:t>
            </a:r>
            <a:r>
              <a:rPr lang="en-US" dirty="0" smtClean="0"/>
              <a:t>environment</a:t>
            </a:r>
            <a:r>
              <a:rPr lang="en-US" dirty="0"/>
              <a:t>: An evaluation platform for general agents. Journal of Artificial </a:t>
            </a:r>
            <a:r>
              <a:rPr lang="en-US" dirty="0" smtClean="0"/>
              <a:t>Intelligence</a:t>
            </a:r>
            <a:r>
              <a:rPr lang="tr-TR" dirty="0" smtClean="0"/>
              <a:t> Research</a:t>
            </a:r>
            <a:r>
              <a:rPr lang="tr-TR" dirty="0"/>
              <a:t>, 47:253–279, </a:t>
            </a:r>
            <a:r>
              <a:rPr lang="tr-TR" dirty="0" smtClean="0"/>
              <a:t>2013.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Marc </a:t>
            </a:r>
            <a:r>
              <a:rPr lang="en-US" dirty="0"/>
              <a:t>G </a:t>
            </a:r>
            <a:r>
              <a:rPr lang="en-US" dirty="0" err="1"/>
              <a:t>Bellemare</a:t>
            </a:r>
            <a:r>
              <a:rPr lang="en-US" dirty="0"/>
              <a:t>, Joel </a:t>
            </a:r>
            <a:r>
              <a:rPr lang="en-US" dirty="0" err="1"/>
              <a:t>Veness</a:t>
            </a:r>
            <a:r>
              <a:rPr lang="en-US" dirty="0"/>
              <a:t>, and Michael Bowling. Investigating contingency awareness</a:t>
            </a:r>
          </a:p>
          <a:p>
            <a:r>
              <a:rPr lang="en-US" dirty="0"/>
              <a:t>using </a:t>
            </a:r>
            <a:r>
              <a:rPr lang="en-US" dirty="0" err="1"/>
              <a:t>atari</a:t>
            </a:r>
            <a:r>
              <a:rPr lang="en-US" dirty="0"/>
              <a:t> 2600 games. In AAAI, </a:t>
            </a:r>
            <a:r>
              <a:rPr lang="en-US" dirty="0" smtClean="0"/>
              <a:t>2012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Christopher JCH Watkins and Peter Dayan. Q-learning. Machine learning, 8(3-4):</a:t>
            </a:r>
            <a:r>
              <a:rPr lang="en-US" dirty="0" smtClean="0"/>
              <a:t>279–292,</a:t>
            </a:r>
            <a:r>
              <a:rPr lang="tr-TR" dirty="0" smtClean="0"/>
              <a:t> 1992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4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 Deep Learning : extract </a:t>
            </a:r>
            <a:r>
              <a:rPr lang="en-GB" sz="2400" b="1" dirty="0" smtClean="0"/>
              <a:t>high-level features </a:t>
            </a:r>
            <a:r>
              <a:rPr lang="en-GB" sz="2400" dirty="0" smtClean="0"/>
              <a:t>from raw data. 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Can Deep learning techniques            RL (reinforcement learning) ?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There are challenges….</a:t>
            </a:r>
            <a:endParaRPr lang="tr-TR" sz="2400" dirty="0"/>
          </a:p>
        </p:txBody>
      </p:sp>
      <p:sp>
        <p:nvSpPr>
          <p:cNvPr id="4" name="Right Arrow 3"/>
          <p:cNvSpPr/>
          <p:nvPr/>
        </p:nvSpPr>
        <p:spPr>
          <a:xfrm>
            <a:off x="5191485" y="3404333"/>
            <a:ext cx="535460" cy="4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1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RL needs to learn from rewards signal is rare, noisy and delayed ( Normally algorithms are provided a big-data)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States are correlated in RL. ( Normally samples are independent)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Data distribution changes as the algorithm learns ( Normally it is kept fixed)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Challenges can be overcome by using Convolutional Neural Networks.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52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Reinforcement Learning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GB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b="0" dirty="0" smtClean="0"/>
                  <a:t>Finite sequence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 smtClean="0"/>
                  <a:t>Future return at time t up to T: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 ….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r-TR" sz="2400" dirty="0"/>
                          <m:t> </m:t>
                        </m:r>
                      </m:e>
                    </m:func>
                  </m:oMath>
                </a14:m>
                <a:endParaRPr lang="en-GB" sz="2400" dirty="0" smtClean="0"/>
              </a:p>
              <a:p>
                <a:pPr marL="0" indent="0">
                  <a:buNone/>
                </a:pPr>
                <a:r>
                  <a:rPr lang="en-GB" sz="2400" dirty="0" smtClean="0"/>
                  <a:t>Where policy 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tr-T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30"/>
          <a:stretch/>
        </p:blipFill>
        <p:spPr>
          <a:xfrm>
            <a:off x="6562048" y="1737360"/>
            <a:ext cx="5095875" cy="26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Q-Network function </a:t>
            </a:r>
            <a:r>
              <a:rPr lang="en-GB" noProof="0" dirty="0" err="1" smtClean="0"/>
              <a:t>approximator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GB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N</a:t>
                </a:r>
                <a:r>
                  <a:rPr lang="en-GB" sz="2400" dirty="0" smtClean="0"/>
                  <a:t>eural network function  estimat</a:t>
                </a:r>
                <a:r>
                  <a:rPr lang="en-GB" sz="2400" dirty="0"/>
                  <a:t>e</a:t>
                </a:r>
                <a:r>
                  <a:rPr lang="en-GB" sz="2400" dirty="0" smtClean="0"/>
                  <a:t>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400" dirty="0" smtClean="0"/>
                  <a:t>with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400" dirty="0" smtClean="0"/>
                  <a:t> as a Q-network and by iteratively updating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 smtClean="0"/>
                  <a:t>Minimize Loss function 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~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dirty="0"/>
                  <a:t> for iteration i </a:t>
                </a:r>
              </a:p>
              <a:p>
                <a:pPr marL="0" indent="0">
                  <a:buNone/>
                </a:pPr>
                <a:r>
                  <a:rPr lang="en-GB" sz="2400" dirty="0" smtClean="0"/>
                  <a:t> where: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)] </m:t>
                        </m:r>
                      </m:e>
                    </m:func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~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 smtClean="0"/>
              </a:p>
              <a:p>
                <a:pPr marL="0" indent="0">
                  <a:buNone/>
                </a:pPr>
                <a:r>
                  <a:rPr lang="en-GB" sz="2400" dirty="0" smtClean="0"/>
                  <a:t>Update using stochastic gradient descent.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b="-10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Model-free vs Model-dependent Learning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 the former case, the environment is learned without actually estimating it. (e.g. Q-learning, TD, Monte Carlo)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Off-policy vs On-policy Learning: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 the former case, Q-values updated according to the Q-value of the next state s’ </a:t>
            </a:r>
            <a:r>
              <a:rPr lang="tr-TR" sz="1800" dirty="0" err="1" smtClean="0"/>
              <a:t>and</a:t>
            </a:r>
            <a:r>
              <a:rPr lang="en-US" sz="1800" dirty="0" smtClean="0"/>
              <a:t> </a:t>
            </a:r>
            <a:r>
              <a:rPr lang="en-US" sz="1800" b="1" i="1" dirty="0" smtClean="0"/>
              <a:t>greedy</a:t>
            </a:r>
            <a:r>
              <a:rPr lang="en-US" sz="1800" b="1" dirty="0" smtClean="0"/>
              <a:t> </a:t>
            </a:r>
            <a:r>
              <a:rPr lang="en-US" sz="1800" dirty="0" smtClean="0"/>
              <a:t>action a’ </a:t>
            </a:r>
            <a:r>
              <a:rPr lang="tr-TR" sz="1800" dirty="0" smtClean="0"/>
              <a:t>(BUT </a:t>
            </a:r>
            <a:r>
              <a:rPr lang="en-US" sz="1800" dirty="0" smtClean="0"/>
              <a:t>we do</a:t>
            </a:r>
            <a:r>
              <a:rPr lang="tr-TR" sz="1800" dirty="0" smtClean="0"/>
              <a:t> not</a:t>
            </a:r>
            <a:r>
              <a:rPr lang="en-US" sz="1800" dirty="0" smtClean="0"/>
              <a:t> follow the greedy action since we have to explore!)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In the latter case, a policy followed throughout and Q-values updated according to the actions taken by this policy 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TD-gammon</a:t>
            </a:r>
            <a:r>
              <a:rPr lang="en-US" sz="2400" dirty="0" smtClean="0"/>
              <a:t>: A backgammon playing program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Model-free Q-learning with Temporal Differencing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V(s) – approximation with MLP with 1 hidden layer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 with the TD &amp; MLP approach</a:t>
            </a:r>
            <a:r>
              <a:rPr lang="en-US" sz="1800" dirty="0" smtClean="0"/>
              <a:t>: Poor performance in chess, Go, checkers, etc.  since full exploration of state space needed</a:t>
            </a:r>
          </a:p>
          <a:p>
            <a:pPr marL="38404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9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Previous work </a:t>
            </a:r>
            <a:r>
              <a:rPr lang="en-US" sz="2400" dirty="0" smtClean="0"/>
              <a:t>ha</a:t>
            </a:r>
            <a:r>
              <a:rPr lang="tr-TR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/>
              <a:t>shown that Q-values actually diverge if non-linear function </a:t>
            </a:r>
            <a:r>
              <a:rPr lang="en-US" sz="2400" dirty="0" err="1"/>
              <a:t>approximators</a:t>
            </a:r>
            <a:r>
              <a:rPr lang="en-US" sz="2400" dirty="0"/>
              <a:t> are used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This has been solved partially by the </a:t>
            </a:r>
            <a:r>
              <a:rPr lang="en-US" sz="1800" i="1" dirty="0" smtClean="0"/>
              <a:t>Gradient Temporal-Difference </a:t>
            </a:r>
            <a:r>
              <a:rPr lang="en-US" sz="1800" dirty="0" smtClean="0"/>
              <a:t>methods &amp; </a:t>
            </a:r>
            <a:r>
              <a:rPr lang="en-US" sz="1800" i="1" dirty="0" smtClean="0"/>
              <a:t>Restricted Boltzmann machines</a:t>
            </a:r>
            <a:r>
              <a:rPr lang="en-US" sz="1800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If a </a:t>
            </a:r>
            <a:r>
              <a:rPr lang="en-US" sz="1800" i="1" dirty="0" smtClean="0"/>
              <a:t>fixed</a:t>
            </a:r>
            <a:r>
              <a:rPr lang="en-US" sz="1800" dirty="0" smtClean="0"/>
              <a:t> policy is </a:t>
            </a:r>
            <a:r>
              <a:rPr lang="en-US" sz="1800" dirty="0" err="1" smtClean="0"/>
              <a:t>consi</a:t>
            </a:r>
            <a:r>
              <a:rPr lang="tr-TR" sz="1800" dirty="0" smtClean="0"/>
              <a:t>de</a:t>
            </a:r>
            <a:r>
              <a:rPr lang="en-US" sz="1800" dirty="0" smtClean="0"/>
              <a:t>red, Q-values shown to converge</a:t>
            </a:r>
          </a:p>
          <a:p>
            <a:pPr marL="201168" lvl="1" indent="0">
              <a:buNone/>
            </a:pPr>
            <a:endParaRPr lang="tr-T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Neural Fitted Q-learning (NFQ)</a:t>
            </a:r>
            <a:endParaRPr lang="tr-TR" sz="2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tr-TR" sz="1800" dirty="0" err="1" smtClean="0"/>
              <a:t>Weight</a:t>
            </a:r>
            <a:r>
              <a:rPr lang="tr-TR" sz="1800" dirty="0" smtClean="0"/>
              <a:t> </a:t>
            </a:r>
            <a:r>
              <a:rPr lang="tr-TR" sz="1800" dirty="0" err="1" smtClean="0"/>
              <a:t>updates</a:t>
            </a:r>
            <a:r>
              <a:rPr lang="tr-TR" sz="1800" dirty="0" smtClean="0"/>
              <a:t> </a:t>
            </a:r>
            <a:r>
              <a:rPr lang="tr-TR" sz="1800" dirty="0" err="1" smtClean="0"/>
              <a:t>using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RPROP </a:t>
            </a:r>
            <a:r>
              <a:rPr lang="tr-TR" sz="1800" dirty="0" err="1" smtClean="0"/>
              <a:t>algorithm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Purely visual input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Use of auto</a:t>
            </a:r>
            <a:r>
              <a:rPr lang="tr-TR" sz="1800" dirty="0" smtClean="0"/>
              <a:t>-</a:t>
            </a:r>
            <a:r>
              <a:rPr lang="en-US" sz="1800" dirty="0" smtClean="0"/>
              <a:t>encoders to learn a low dimensional representation of the task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Computational cost proportional to the size of the dataset</a:t>
            </a:r>
            <a:endParaRPr lang="tr-TR" sz="1800" dirty="0" smtClean="0"/>
          </a:p>
          <a:p>
            <a:pPr marL="384048" lvl="2" indent="0">
              <a:buNone/>
            </a:pPr>
            <a:endParaRPr lang="tr-TR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690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Reinforcement</a:t>
            </a:r>
            <a:r>
              <a:rPr lang="tr-TR" dirty="0" smtClean="0"/>
              <a:t>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Motivation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Efficient training of deep neural networks on very large datasets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Better representations than handcrafted features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Superior performance with training direct</a:t>
                </a:r>
                <a:r>
                  <a:rPr lang="tr-TR" sz="1800" dirty="0" err="1" smtClean="0"/>
                  <a:t>ly</a:t>
                </a:r>
                <a:r>
                  <a:rPr lang="en-US" sz="1800" dirty="0" smtClean="0"/>
                  <a:t> from raw inputs and updates with stochastic gradient descent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sz="18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b="1" i="1" dirty="0" smtClean="0"/>
                  <a:t>Experience Replay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b="0" dirty="0" smtClean="0"/>
                  <a:t>Agent’s experience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 b="0" dirty="0" smtClean="0"/>
                  <a:t> stored in a </a:t>
                </a:r>
                <a:r>
                  <a:rPr lang="en-US" sz="1800" b="0" dirty="0" err="1" smtClean="0"/>
                  <a:t>repl</a:t>
                </a:r>
                <a:r>
                  <a:rPr lang="tr-TR" sz="1800" b="0" dirty="0" smtClean="0"/>
                  <a:t>a</a:t>
                </a:r>
                <a:r>
                  <a:rPr lang="en-US" sz="1800" b="0" dirty="0" smtClean="0"/>
                  <a:t>y memory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800" i="1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Q-learning updates applied to samples of experience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drawn at random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8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ction selection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i="1" dirty="0" smtClean="0"/>
                  <a:t>-greedy </a:t>
                </a:r>
                <a:r>
                  <a:rPr lang="en-US" sz="1800" dirty="0" smtClean="0"/>
                  <a:t>policy</a:t>
                </a:r>
                <a:endParaRPr lang="en-US" sz="1800" i="1" dirty="0" smtClean="0"/>
              </a:p>
              <a:p>
                <a:pPr lvl="2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7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1167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Retrospect</vt:lpstr>
      <vt:lpstr>Playing Atari with Deep Reinforcement Learning</vt:lpstr>
      <vt:lpstr>Illustration</vt:lpstr>
      <vt:lpstr>Introduction</vt:lpstr>
      <vt:lpstr>Challenges </vt:lpstr>
      <vt:lpstr>Reinforcement Learning</vt:lpstr>
      <vt:lpstr>Q-Network function approximator</vt:lpstr>
      <vt:lpstr>Related Work</vt:lpstr>
      <vt:lpstr>Related Work</vt:lpstr>
      <vt:lpstr>Deep Reinforcement Learning</vt:lpstr>
      <vt:lpstr>Deep Reinforcement Learning</vt:lpstr>
      <vt:lpstr>Preprocessing and Model Architecture</vt:lpstr>
      <vt:lpstr>Strong Weak Points </vt:lpstr>
      <vt:lpstr>Experiments</vt:lpstr>
      <vt:lpstr>Experiments</vt:lpstr>
      <vt:lpstr>Experiments</vt:lpstr>
      <vt:lpstr>Training and Stability</vt:lpstr>
      <vt:lpstr>Visualizing the Value Function</vt:lpstr>
      <vt:lpstr>Main Evaluation</vt:lpstr>
      <vt:lpstr>Main Evaluation</vt:lpstr>
      <vt:lpstr>Comparison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Oytun Gunes</dc:creator>
  <cp:lastModifiedBy>Oytun Gunes</cp:lastModifiedBy>
  <cp:revision>50</cp:revision>
  <dcterms:created xsi:type="dcterms:W3CDTF">2017-04-29T18:06:11Z</dcterms:created>
  <dcterms:modified xsi:type="dcterms:W3CDTF">2017-05-04T12:26:14Z</dcterms:modified>
</cp:coreProperties>
</file>