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27"/>
  </p:notesMasterIdLst>
  <p:sldIdLst>
    <p:sldId id="256" r:id="rId2"/>
    <p:sldId id="265" r:id="rId3"/>
    <p:sldId id="258" r:id="rId4"/>
    <p:sldId id="260" r:id="rId5"/>
    <p:sldId id="276" r:id="rId6"/>
    <p:sldId id="261" r:id="rId7"/>
    <p:sldId id="275" r:id="rId8"/>
    <p:sldId id="263" r:id="rId9"/>
    <p:sldId id="264" r:id="rId10"/>
    <p:sldId id="266" r:id="rId11"/>
    <p:sldId id="269" r:id="rId12"/>
    <p:sldId id="311" r:id="rId13"/>
    <p:sldId id="312" r:id="rId14"/>
    <p:sldId id="313" r:id="rId15"/>
    <p:sldId id="314" r:id="rId16"/>
    <p:sldId id="315" r:id="rId17"/>
    <p:sldId id="318" r:id="rId18"/>
    <p:sldId id="316" r:id="rId19"/>
    <p:sldId id="317" r:id="rId20"/>
    <p:sldId id="321" r:id="rId21"/>
    <p:sldId id="320" r:id="rId22"/>
    <p:sldId id="319" r:id="rId23"/>
    <p:sldId id="271" r:id="rId24"/>
    <p:sldId id="267" r:id="rId25"/>
    <p:sldId id="290" r:id="rId26"/>
  </p:sldIdLst>
  <p:sldSz cx="9144000" cy="5143500" type="screen16x9"/>
  <p:notesSz cx="6858000" cy="9144000"/>
  <p:embeddedFontLst>
    <p:embeddedFont>
      <p:font typeface="Chivo" panose="020B0604020202020204" charset="0"/>
      <p:regular r:id="rId28"/>
      <p:bold r:id="rId29"/>
      <p:italic r:id="rId30"/>
      <p:boldItalic r:id="rId31"/>
    </p:embeddedFont>
    <p:embeddedFont>
      <p:font typeface="Didact Gothic" panose="00000500000000000000" pitchFamily="2" charset="0"/>
      <p:regular r:id="rId32"/>
    </p:embeddedFont>
    <p:embeddedFont>
      <p:font typeface="DM Serif Display" pitchFamily="2" charset="0"/>
      <p:regular r:id="rId33"/>
      <p:italic r:id="rId34"/>
    </p:embeddedFont>
    <p:embeddedFont>
      <p:font typeface="Montserrat ExtraBold" panose="00000900000000000000" pitchFamily="2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596D9-C195-4BC3-ABCE-8D9A34F5F150}" v="15" dt="2023-10-04T23:21:08.278"/>
  </p1510:revLst>
</p1510:revInfo>
</file>

<file path=ppt/tableStyles.xml><?xml version="1.0" encoding="utf-8"?>
<a:tblStyleLst xmlns:a="http://schemas.openxmlformats.org/drawingml/2006/main" def="{EFBEB1E9-20CB-4006-A9AE-4C4CFD9268A2}">
  <a:tblStyle styleId="{EFBEB1E9-20CB-4006-A9AE-4C4CFD9268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714FAC-CE3B-43E7-90A7-75B2BE5876DC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98E68E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98E68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0" autoAdjust="0"/>
  </p:normalViewPr>
  <p:slideViewPr>
    <p:cSldViewPr snapToGrid="0">
      <p:cViewPr varScale="1">
        <p:scale>
          <a:sx n="159" d="100"/>
          <a:sy n="159" d="100"/>
        </p:scale>
        <p:origin x="62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58f870f8b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58f870f8b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58f870f8b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58f870f8b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58f870f8b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58f870f8b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25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58f870f8b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58f870f8b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8f870f8b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58f870f8b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258f870f8b9_0_18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258f870f8b9_0_18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8f870f8b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58f870f8b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8b63d9578_0_22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8b63d9578_0_22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58b63d9578_0_22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58b63d9578_0_22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58f870f8b9_0_17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58f870f8b9_0_17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8cd93f3d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8cd93f3d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58f870f8b9_0_1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58f870f8b9_0_1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58cd93f3d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58cd93f3d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8cd93f3d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8cd93f3d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32000" y="1241463"/>
            <a:ext cx="5880000" cy="22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01400" y="3430575"/>
            <a:ext cx="5341200" cy="4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9363" y="4445988"/>
            <a:ext cx="3506418" cy="328758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5796019">
            <a:off x="6877987" y="3826061"/>
            <a:ext cx="3083910" cy="1918292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2445387">
            <a:off x="-24883" y="-846839"/>
            <a:ext cx="2463873" cy="1532609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329850" y="347475"/>
            <a:ext cx="278700" cy="27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823425" y="-2661400"/>
            <a:ext cx="3506418" cy="328758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19875" y="762925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 flipH="1">
            <a:off x="4992775" y="3101425"/>
            <a:ext cx="34380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 flipH="1">
            <a:off x="4213975" y="2175325"/>
            <a:ext cx="4216800" cy="9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79475" y="1353263"/>
            <a:ext cx="18513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7100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/>
          <p:nvPr/>
        </p:nvSpPr>
        <p:spPr>
          <a:xfrm rot="8686892">
            <a:off x="-1785245" y="756725"/>
            <a:ext cx="3506505" cy="3287661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 rot="-1452318" flipH="1">
            <a:off x="-925613" y="26569"/>
            <a:ext cx="3083867" cy="1918265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556726" y="443163"/>
            <a:ext cx="265800" cy="26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 flipH="1">
            <a:off x="2034600" y="1389295"/>
            <a:ext cx="507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hasCustomPrompt="1"/>
          </p:nvPr>
        </p:nvSpPr>
        <p:spPr>
          <a:xfrm flipH="1">
            <a:off x="2034600" y="839398"/>
            <a:ext cx="50748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2"/>
          </p:nvPr>
        </p:nvSpPr>
        <p:spPr>
          <a:xfrm flipH="1">
            <a:off x="2034600" y="2657249"/>
            <a:ext cx="507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034600" y="2116720"/>
            <a:ext cx="50748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4"/>
          </p:nvPr>
        </p:nvSpPr>
        <p:spPr>
          <a:xfrm flipH="1">
            <a:off x="2034600" y="3933775"/>
            <a:ext cx="507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2034600" y="3402614"/>
            <a:ext cx="50748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15" name="Google Shape;115;p17"/>
          <p:cNvSpPr/>
          <p:nvPr/>
        </p:nvSpPr>
        <p:spPr>
          <a:xfrm rot="-3516145">
            <a:off x="-1289195" y="4533889"/>
            <a:ext cx="3506411" cy="3287572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594800" y="4608572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713225" y="1685875"/>
            <a:ext cx="5586000" cy="21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8267375" y="4100575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583300" y="445025"/>
            <a:ext cx="5965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subTitle" idx="1"/>
          </p:nvPr>
        </p:nvSpPr>
        <p:spPr>
          <a:xfrm>
            <a:off x="2306388" y="2058375"/>
            <a:ext cx="45312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2"/>
          </p:nvPr>
        </p:nvSpPr>
        <p:spPr>
          <a:xfrm>
            <a:off x="2306388" y="2424262"/>
            <a:ext cx="45312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3"/>
          </p:nvPr>
        </p:nvSpPr>
        <p:spPr>
          <a:xfrm>
            <a:off x="2306388" y="3389217"/>
            <a:ext cx="45312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"/>
          </p:nvPr>
        </p:nvSpPr>
        <p:spPr>
          <a:xfrm>
            <a:off x="2306388" y="3733950"/>
            <a:ext cx="45312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1667463" y="4608563"/>
            <a:ext cx="263400" cy="26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4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1"/>
          </p:nvPr>
        </p:nvSpPr>
        <p:spPr>
          <a:xfrm>
            <a:off x="2070188" y="1355050"/>
            <a:ext cx="49917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subTitle" idx="2"/>
          </p:nvPr>
        </p:nvSpPr>
        <p:spPr>
          <a:xfrm>
            <a:off x="2070188" y="1692095"/>
            <a:ext cx="49917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ubTitle" idx="3"/>
          </p:nvPr>
        </p:nvSpPr>
        <p:spPr>
          <a:xfrm>
            <a:off x="2070188" y="2461140"/>
            <a:ext cx="49917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4"/>
          </p:nvPr>
        </p:nvSpPr>
        <p:spPr>
          <a:xfrm>
            <a:off x="2070188" y="2798185"/>
            <a:ext cx="49917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5"/>
          </p:nvPr>
        </p:nvSpPr>
        <p:spPr>
          <a:xfrm>
            <a:off x="2076138" y="3567230"/>
            <a:ext cx="49917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6"/>
          </p:nvPr>
        </p:nvSpPr>
        <p:spPr>
          <a:xfrm>
            <a:off x="2076138" y="3904275"/>
            <a:ext cx="49917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2">
            <a:alphaModFix/>
          </a:blip>
          <a:srcRect l="4363" t="17099" r="3180" b="16749"/>
          <a:stretch/>
        </p:blipFill>
        <p:spPr>
          <a:xfrm>
            <a:off x="8278925" y="-278001"/>
            <a:ext cx="3251826" cy="297997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/>
          <p:nvPr/>
        </p:nvSpPr>
        <p:spPr>
          <a:xfrm rot="3977554">
            <a:off x="7695736" y="2813220"/>
            <a:ext cx="3016773" cy="1876530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subTitle" idx="1"/>
          </p:nvPr>
        </p:nvSpPr>
        <p:spPr>
          <a:xfrm>
            <a:off x="1553394" y="1708250"/>
            <a:ext cx="27084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subTitle" idx="2"/>
          </p:nvPr>
        </p:nvSpPr>
        <p:spPr>
          <a:xfrm>
            <a:off x="1553394" y="2052980"/>
            <a:ext cx="27084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3"/>
          </p:nvPr>
        </p:nvSpPr>
        <p:spPr>
          <a:xfrm>
            <a:off x="4882144" y="1708250"/>
            <a:ext cx="27084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subTitle" idx="4"/>
          </p:nvPr>
        </p:nvSpPr>
        <p:spPr>
          <a:xfrm>
            <a:off x="4882144" y="2052980"/>
            <a:ext cx="27084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subTitle" idx="5"/>
          </p:nvPr>
        </p:nvSpPr>
        <p:spPr>
          <a:xfrm>
            <a:off x="1553419" y="3261900"/>
            <a:ext cx="27084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subTitle" idx="6"/>
          </p:nvPr>
        </p:nvSpPr>
        <p:spPr>
          <a:xfrm>
            <a:off x="1553419" y="3606630"/>
            <a:ext cx="27084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subTitle" idx="7"/>
          </p:nvPr>
        </p:nvSpPr>
        <p:spPr>
          <a:xfrm>
            <a:off x="4882169" y="3261900"/>
            <a:ext cx="27084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subTitle" idx="8"/>
          </p:nvPr>
        </p:nvSpPr>
        <p:spPr>
          <a:xfrm>
            <a:off x="4882169" y="3606630"/>
            <a:ext cx="27084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2"/>
          <p:cNvSpPr/>
          <p:nvPr/>
        </p:nvSpPr>
        <p:spPr>
          <a:xfrm rot="-6363921">
            <a:off x="8181991" y="934491"/>
            <a:ext cx="3506438" cy="3287599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/>
          <p:nvPr/>
        </p:nvSpPr>
        <p:spPr>
          <a:xfrm rot="5400000" flipH="1">
            <a:off x="7112918" y="-1108095"/>
            <a:ext cx="3083874" cy="1918269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2581650" y="919225"/>
            <a:ext cx="3980700" cy="9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"/>
          </p:nvPr>
        </p:nvSpPr>
        <p:spPr>
          <a:xfrm>
            <a:off x="3220800" y="1752100"/>
            <a:ext cx="2702400" cy="11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2262600" y="2882725"/>
            <a:ext cx="46188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endParaRPr sz="1200" u="sng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60" name="Google Shape;260;p35"/>
          <p:cNvPicPr preferRelativeResize="0"/>
          <p:nvPr/>
        </p:nvPicPr>
        <p:blipFill rotWithShape="1">
          <a:blip r:embed="rId5">
            <a:alphaModFix/>
          </a:blip>
          <a:srcRect l="4363" t="17099" r="3180" b="16749"/>
          <a:stretch/>
        </p:blipFill>
        <p:spPr>
          <a:xfrm rot="10800000">
            <a:off x="-1757938" y="742624"/>
            <a:ext cx="3251826" cy="297997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/>
          <p:nvPr/>
        </p:nvSpPr>
        <p:spPr>
          <a:xfrm rot="-10247474">
            <a:off x="-1154467" y="3344721"/>
            <a:ext cx="3016778" cy="1876534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6"/>
          <p:cNvPicPr preferRelativeResize="0"/>
          <p:nvPr/>
        </p:nvPicPr>
        <p:blipFill rotWithShape="1">
          <a:blip r:embed="rId2">
            <a:alphaModFix/>
          </a:blip>
          <a:srcRect l="4363" t="17099" r="3180" b="16749"/>
          <a:stretch/>
        </p:blipFill>
        <p:spPr>
          <a:xfrm flipH="1">
            <a:off x="7803025" y="1026324"/>
            <a:ext cx="3251826" cy="297997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/>
          <p:nvPr/>
        </p:nvSpPr>
        <p:spPr>
          <a:xfrm rot="-1940152">
            <a:off x="-1441452" y="-1579845"/>
            <a:ext cx="3506482" cy="328764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6"/>
          <p:cNvSpPr/>
          <p:nvPr/>
        </p:nvSpPr>
        <p:spPr>
          <a:xfrm rot="-1209418" flipH="1">
            <a:off x="-1599283" y="1498930"/>
            <a:ext cx="3083951" cy="1918317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6"/>
          <p:cNvSpPr/>
          <p:nvPr/>
        </p:nvSpPr>
        <p:spPr>
          <a:xfrm rot="1627697">
            <a:off x="2612319" y="3698080"/>
            <a:ext cx="3506362" cy="3287527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6"/>
          <p:cNvSpPr/>
          <p:nvPr/>
        </p:nvSpPr>
        <p:spPr>
          <a:xfrm rot="-1268089">
            <a:off x="6998723" y="-754344"/>
            <a:ext cx="3016891" cy="1876604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6"/>
          <p:cNvSpPr/>
          <p:nvPr/>
        </p:nvSpPr>
        <p:spPr>
          <a:xfrm>
            <a:off x="7644925" y="2813088"/>
            <a:ext cx="266400" cy="26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6"/>
          <p:cNvSpPr/>
          <p:nvPr/>
        </p:nvSpPr>
        <p:spPr>
          <a:xfrm flipH="1">
            <a:off x="2672399" y="3200811"/>
            <a:ext cx="916500" cy="8055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6"/>
          <p:cNvSpPr/>
          <p:nvPr/>
        </p:nvSpPr>
        <p:spPr>
          <a:xfrm>
            <a:off x="1966275" y="458575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6"/>
          <p:cNvGrpSpPr/>
          <p:nvPr/>
        </p:nvGrpSpPr>
        <p:grpSpPr>
          <a:xfrm>
            <a:off x="2921009" y="3420669"/>
            <a:ext cx="419285" cy="365769"/>
            <a:chOff x="-42651700" y="3217825"/>
            <a:chExt cx="367600" cy="317425"/>
          </a:xfrm>
        </p:grpSpPr>
        <p:sp>
          <p:nvSpPr>
            <p:cNvPr id="272" name="Google Shape;272;p36"/>
            <p:cNvSpPr/>
            <p:nvPr/>
          </p:nvSpPr>
          <p:spPr>
            <a:xfrm>
              <a:off x="-42651700" y="3239075"/>
              <a:ext cx="367600" cy="296175"/>
            </a:xfrm>
            <a:custGeom>
              <a:avLst/>
              <a:gdLst/>
              <a:ahLst/>
              <a:cxnLst/>
              <a:rect l="l" t="t" r="r" b="b"/>
              <a:pathLst>
                <a:path w="14704" h="11847" extrusionOk="0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-42419600" y="3217825"/>
              <a:ext cx="106350" cy="106350"/>
            </a:xfrm>
            <a:custGeom>
              <a:avLst/>
              <a:gdLst/>
              <a:ahLst/>
              <a:cxnLst/>
              <a:rect l="l" t="t" r="r" b="b"/>
              <a:pathLst>
                <a:path w="4254" h="4254" extrusionOk="0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-42623600" y="3218600"/>
              <a:ext cx="106350" cy="106375"/>
            </a:xfrm>
            <a:custGeom>
              <a:avLst/>
              <a:gdLst/>
              <a:ahLst/>
              <a:cxnLst/>
              <a:rect l="l" t="t" r="r" b="b"/>
              <a:pathLst>
                <a:path w="4254" h="4255" extrusionOk="0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-42561375" y="3279250"/>
              <a:ext cx="185900" cy="186700"/>
            </a:xfrm>
            <a:custGeom>
              <a:avLst/>
              <a:gdLst/>
              <a:ahLst/>
              <a:cxnLst/>
              <a:rect l="l" t="t" r="r" b="b"/>
              <a:pathLst>
                <a:path w="7436" h="7468" extrusionOk="0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/>
          <p:nvPr/>
        </p:nvSpPr>
        <p:spPr>
          <a:xfrm rot="-1940152">
            <a:off x="2609323" y="3144230"/>
            <a:ext cx="3506482" cy="328764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37"/>
          <p:cNvPicPr preferRelativeResize="0"/>
          <p:nvPr/>
        </p:nvPicPr>
        <p:blipFill rotWithShape="1">
          <a:blip r:embed="rId2">
            <a:alphaModFix/>
          </a:blip>
          <a:srcRect l="4363" t="17099" r="3180" b="16749"/>
          <a:stretch/>
        </p:blipFill>
        <p:spPr>
          <a:xfrm flipH="1">
            <a:off x="-554550" y="-1192226"/>
            <a:ext cx="3251826" cy="2979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/>
          <p:nvPr/>
        </p:nvSpPr>
        <p:spPr>
          <a:xfrm rot="1627697">
            <a:off x="7722719" y="210205"/>
            <a:ext cx="3506362" cy="3287527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7"/>
          <p:cNvSpPr/>
          <p:nvPr/>
        </p:nvSpPr>
        <p:spPr>
          <a:xfrm rot="-8855556" flipH="1">
            <a:off x="5023265" y="4059644"/>
            <a:ext cx="3083924" cy="191830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 rot="-3434740">
            <a:off x="1984498" y="-716751"/>
            <a:ext cx="3016942" cy="1876635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2377775" y="3482850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7"/>
          <p:cNvSpPr/>
          <p:nvPr/>
        </p:nvSpPr>
        <p:spPr>
          <a:xfrm>
            <a:off x="7357950" y="495213"/>
            <a:ext cx="266400" cy="26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7"/>
          <p:cNvSpPr/>
          <p:nvPr/>
        </p:nvSpPr>
        <p:spPr>
          <a:xfrm>
            <a:off x="556675" y="1916947"/>
            <a:ext cx="208800" cy="20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7032899" y="1401686"/>
            <a:ext cx="916500" cy="8055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" name="Google Shape;286;p37"/>
          <p:cNvGrpSpPr/>
          <p:nvPr/>
        </p:nvGrpSpPr>
        <p:grpSpPr>
          <a:xfrm>
            <a:off x="7296083" y="1621549"/>
            <a:ext cx="390150" cy="365772"/>
            <a:chOff x="5045500" y="842250"/>
            <a:chExt cx="503875" cy="481850"/>
          </a:xfrm>
        </p:grpSpPr>
        <p:sp>
          <p:nvSpPr>
            <p:cNvPr id="287" name="Google Shape;287;p37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13226" y="3101425"/>
            <a:ext cx="34380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13226" y="2175325"/>
            <a:ext cx="5145900" cy="9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6" y="1353263"/>
            <a:ext cx="18513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7100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 rot="1627697">
            <a:off x="4437507" y="-2257845"/>
            <a:ext cx="3506362" cy="3287527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7345495">
            <a:off x="6205898" y="4308521"/>
            <a:ext cx="3016937" cy="1876633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940152">
            <a:off x="8124223" y="542180"/>
            <a:ext cx="3506482" cy="328764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458913" y="4694700"/>
            <a:ext cx="263400" cy="26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1732395" flipH="1">
            <a:off x="1814894" y="-958888"/>
            <a:ext cx="3083936" cy="1918308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3225" y="1076275"/>
            <a:ext cx="7717500" cy="29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l="4363" t="17099" r="3180" b="16749"/>
          <a:stretch/>
        </p:blipFill>
        <p:spPr>
          <a:xfrm rot="10800000">
            <a:off x="-2574038" y="1078811"/>
            <a:ext cx="3251826" cy="29799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234713" y="3802363"/>
            <a:ext cx="263400" cy="26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-2915937" y="927950"/>
            <a:ext cx="3506418" cy="328758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rot="8100000">
            <a:off x="2635975" y="4683412"/>
            <a:ext cx="2463866" cy="1532604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-6299070">
            <a:off x="-1888709" y="-277289"/>
            <a:ext cx="3083879" cy="1918272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1242000"/>
            <a:ext cx="4648500" cy="26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 rot="8686892">
            <a:off x="1096555" y="-2436300"/>
            <a:ext cx="3506505" cy="3287661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 rot="-8280429">
            <a:off x="7792220" y="624128"/>
            <a:ext cx="3506424" cy="3287585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 rot="2044472" flipH="1">
            <a:off x="3653140" y="-1099018"/>
            <a:ext cx="3083869" cy="1918266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1999050" y="1384250"/>
            <a:ext cx="5019900" cy="7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1999050" y="2017750"/>
            <a:ext cx="50199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 l="4363" t="17099" r="3180" b="16749"/>
          <a:stretch/>
        </p:blipFill>
        <p:spPr>
          <a:xfrm flipH="1">
            <a:off x="7791975" y="1147749"/>
            <a:ext cx="3251826" cy="297997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 rot="-1940152">
            <a:off x="-1739452" y="-1811645"/>
            <a:ext cx="3506482" cy="328764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 rot="-2969679" flipH="1">
            <a:off x="-1751683" y="1810170"/>
            <a:ext cx="3083969" cy="1918328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 rot="1627697">
            <a:off x="2755819" y="4430980"/>
            <a:ext cx="3506362" cy="3287527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 rot="-1268089">
            <a:off x="7329848" y="-809544"/>
            <a:ext cx="3016891" cy="1876604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1740125" y="416325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3598863" y="1402775"/>
            <a:ext cx="29364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3598863" y="1747506"/>
            <a:ext cx="29364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 hasCustomPrompt="1"/>
          </p:nvPr>
        </p:nvSpPr>
        <p:spPr>
          <a:xfrm>
            <a:off x="2608750" y="1747500"/>
            <a:ext cx="8847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3598863" y="2483837"/>
            <a:ext cx="29364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3598863" y="2828571"/>
            <a:ext cx="29364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 hasCustomPrompt="1"/>
          </p:nvPr>
        </p:nvSpPr>
        <p:spPr>
          <a:xfrm>
            <a:off x="2608750" y="2828575"/>
            <a:ext cx="8847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3598863" y="3564919"/>
            <a:ext cx="29364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3598863" y="3909650"/>
            <a:ext cx="29364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608750" y="3909650"/>
            <a:ext cx="8847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/>
          <p:nvPr/>
        </p:nvSpPr>
        <p:spPr>
          <a:xfrm rot="-9993271">
            <a:off x="8564776" y="772845"/>
            <a:ext cx="3506461" cy="32876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 rot="9309295" flipH="1">
            <a:off x="7673104" y="3316814"/>
            <a:ext cx="3083958" cy="1918322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2853001" y="3101425"/>
            <a:ext cx="34380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 flipH="1">
            <a:off x="2853001" y="2175325"/>
            <a:ext cx="3438000" cy="9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646351" y="1353263"/>
            <a:ext cx="18513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7100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97" name="Google Shape;97;p15"/>
          <p:cNvSpPr/>
          <p:nvPr/>
        </p:nvSpPr>
        <p:spPr>
          <a:xfrm rot="-8280429">
            <a:off x="8086370" y="542303"/>
            <a:ext cx="3506424" cy="3287585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 rot="8686892">
            <a:off x="3499493" y="4095725"/>
            <a:ext cx="3506505" cy="3287661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 rot="-8472883" flipH="1">
            <a:off x="1589711" y="4330036"/>
            <a:ext cx="3083851" cy="1918255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4537036">
            <a:off x="7795322" y="3185458"/>
            <a:ext cx="3016718" cy="1876496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2850" y="445025"/>
            <a:ext cx="771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2850" y="1152475"/>
            <a:ext cx="7718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9" r:id="rId12"/>
    <p:sldLayoutId id="2147483674" r:id="rId13"/>
    <p:sldLayoutId id="2147483676" r:id="rId14"/>
    <p:sldLayoutId id="2147483678" r:id="rId15"/>
    <p:sldLayoutId id="2147483681" r:id="rId16"/>
    <p:sldLayoutId id="2147483682" r:id="rId17"/>
    <p:sldLayoutId id="2147483683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4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-1912450" y="1541024"/>
            <a:ext cx="3251826" cy="297997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4"/>
          <p:cNvSpPr txBox="1">
            <a:spLocks noGrp="1"/>
          </p:cNvSpPr>
          <p:nvPr>
            <p:ph type="ctrTitle"/>
          </p:nvPr>
        </p:nvSpPr>
        <p:spPr>
          <a:xfrm>
            <a:off x="1632000" y="1241463"/>
            <a:ext cx="5880000" cy="22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of the Metropolis School District</a:t>
            </a:r>
            <a:endParaRPr dirty="0"/>
          </a:p>
        </p:txBody>
      </p:sp>
      <p:sp>
        <p:nvSpPr>
          <p:cNvPr id="307" name="Google Shape;307;p44"/>
          <p:cNvSpPr txBox="1">
            <a:spLocks noGrp="1"/>
          </p:cNvSpPr>
          <p:nvPr>
            <p:ph type="subTitle" idx="1"/>
          </p:nvPr>
        </p:nvSpPr>
        <p:spPr>
          <a:xfrm>
            <a:off x="1901400" y="3430575"/>
            <a:ext cx="5341200" cy="4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Bryan Oyuela</a:t>
            </a:r>
            <a:endParaRPr dirty="0"/>
          </a:p>
        </p:txBody>
      </p:sp>
      <p:sp>
        <p:nvSpPr>
          <p:cNvPr id="308" name="Google Shape;308;p44"/>
          <p:cNvSpPr/>
          <p:nvPr/>
        </p:nvSpPr>
        <p:spPr>
          <a:xfrm>
            <a:off x="1312500" y="4126500"/>
            <a:ext cx="319500" cy="319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4"/>
          <p:cNvSpPr/>
          <p:nvPr/>
        </p:nvSpPr>
        <p:spPr>
          <a:xfrm>
            <a:off x="8111275" y="3230550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4"/>
          <p:cNvSpPr/>
          <p:nvPr/>
        </p:nvSpPr>
        <p:spPr>
          <a:xfrm flipH="1">
            <a:off x="672237" y="2167773"/>
            <a:ext cx="916500" cy="805500"/>
          </a:xfrm>
          <a:prstGeom prst="wedgeEllipseCallout">
            <a:avLst>
              <a:gd name="adj1" fmla="val -32669"/>
              <a:gd name="adj2" fmla="val 6816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4"/>
          <p:cNvSpPr/>
          <p:nvPr/>
        </p:nvSpPr>
        <p:spPr>
          <a:xfrm>
            <a:off x="5938049" y="84073"/>
            <a:ext cx="916500" cy="805500"/>
          </a:xfrm>
          <a:prstGeom prst="wedgeEllipseCallout">
            <a:avLst>
              <a:gd name="adj1" fmla="val -31874"/>
              <a:gd name="adj2" fmla="val 7162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4"/>
          <p:cNvSpPr/>
          <p:nvPr/>
        </p:nvSpPr>
        <p:spPr>
          <a:xfrm flipH="1">
            <a:off x="5879749" y="4178773"/>
            <a:ext cx="916500" cy="805500"/>
          </a:xfrm>
          <a:prstGeom prst="wedgeEllipseCallout">
            <a:avLst>
              <a:gd name="adj1" fmla="val -39217"/>
              <a:gd name="adj2" fmla="val 6484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44"/>
          <p:cNvGrpSpPr/>
          <p:nvPr/>
        </p:nvGrpSpPr>
        <p:grpSpPr>
          <a:xfrm>
            <a:off x="947608" y="2387645"/>
            <a:ext cx="365753" cy="365753"/>
            <a:chOff x="3271200" y="1435075"/>
            <a:chExt cx="481825" cy="481825"/>
          </a:xfrm>
        </p:grpSpPr>
        <p:sp>
          <p:nvSpPr>
            <p:cNvPr id="314" name="Google Shape;314;p44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5" name="Google Shape;315;p44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6" name="Google Shape;316;p44"/>
          <p:cNvGrpSpPr/>
          <p:nvPr/>
        </p:nvGrpSpPr>
        <p:grpSpPr>
          <a:xfrm>
            <a:off x="6207327" y="303961"/>
            <a:ext cx="377928" cy="365743"/>
            <a:chOff x="3858100" y="1435075"/>
            <a:chExt cx="487775" cy="481875"/>
          </a:xfrm>
        </p:grpSpPr>
        <p:sp>
          <p:nvSpPr>
            <p:cNvPr id="317" name="Google Shape;317;p44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8" name="Google Shape;318;p44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9" name="Google Shape;319;p44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0" name="Google Shape;320;p44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1" name="Google Shape;321;p44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2" name="Google Shape;322;p44"/>
          <p:cNvGrpSpPr/>
          <p:nvPr/>
        </p:nvGrpSpPr>
        <p:grpSpPr>
          <a:xfrm>
            <a:off x="6155133" y="4398639"/>
            <a:ext cx="365740" cy="365772"/>
            <a:chOff x="5049725" y="1435050"/>
            <a:chExt cx="486550" cy="481850"/>
          </a:xfrm>
        </p:grpSpPr>
        <p:sp>
          <p:nvSpPr>
            <p:cNvPr id="323" name="Google Shape;323;p44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4" name="Google Shape;324;p44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5" name="Google Shape;325;p44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6" name="Google Shape;326;p44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54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-710400" y="-958251"/>
            <a:ext cx="3251826" cy="2979973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4"/>
          <p:cNvSpPr/>
          <p:nvPr/>
        </p:nvSpPr>
        <p:spPr>
          <a:xfrm>
            <a:off x="7589187" y="2490161"/>
            <a:ext cx="916500" cy="8055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4"/>
          <p:cNvSpPr/>
          <p:nvPr/>
        </p:nvSpPr>
        <p:spPr>
          <a:xfrm rot="-4317278">
            <a:off x="1994070" y="-961990"/>
            <a:ext cx="3016758" cy="187652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4"/>
          <p:cNvSpPr/>
          <p:nvPr/>
        </p:nvSpPr>
        <p:spPr>
          <a:xfrm flipH="1">
            <a:off x="1503024" y="878598"/>
            <a:ext cx="916500" cy="8055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54"/>
          <p:cNvSpPr txBox="1">
            <a:spLocks noGrp="1"/>
          </p:cNvSpPr>
          <p:nvPr>
            <p:ph type="subTitle" idx="1"/>
          </p:nvPr>
        </p:nvSpPr>
        <p:spPr>
          <a:xfrm flipH="1">
            <a:off x="2853001" y="3101425"/>
            <a:ext cx="34380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Explanation of calculations and analysis</a:t>
            </a:r>
          </a:p>
        </p:txBody>
      </p:sp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 flipH="1">
            <a:off x="2223436" y="2175325"/>
            <a:ext cx="4697128" cy="9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Analysis and Visualization</a:t>
            </a:r>
            <a:endParaRPr sz="2800" dirty="0"/>
          </a:p>
        </p:txBody>
      </p:sp>
      <p:sp>
        <p:nvSpPr>
          <p:cNvPr id="470" name="Google Shape;470;p54"/>
          <p:cNvSpPr txBox="1">
            <a:spLocks noGrp="1"/>
          </p:cNvSpPr>
          <p:nvPr>
            <p:ph type="title" idx="2"/>
          </p:nvPr>
        </p:nvSpPr>
        <p:spPr>
          <a:xfrm flipH="1">
            <a:off x="3646351" y="1353263"/>
            <a:ext cx="18513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1" name="Google Shape;471;p54"/>
          <p:cNvSpPr/>
          <p:nvPr/>
        </p:nvSpPr>
        <p:spPr>
          <a:xfrm>
            <a:off x="553475" y="2175325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54"/>
          <p:cNvSpPr/>
          <p:nvPr/>
        </p:nvSpPr>
        <p:spPr>
          <a:xfrm>
            <a:off x="7500388" y="962938"/>
            <a:ext cx="263400" cy="26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54"/>
          <p:cNvSpPr/>
          <p:nvPr/>
        </p:nvSpPr>
        <p:spPr>
          <a:xfrm>
            <a:off x="1244878" y="4261278"/>
            <a:ext cx="319500" cy="319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54"/>
          <p:cNvGrpSpPr/>
          <p:nvPr/>
        </p:nvGrpSpPr>
        <p:grpSpPr>
          <a:xfrm>
            <a:off x="1775365" y="1096352"/>
            <a:ext cx="371814" cy="369974"/>
            <a:chOff x="-42259725" y="3951100"/>
            <a:chExt cx="318225" cy="316650"/>
          </a:xfrm>
        </p:grpSpPr>
        <p:sp>
          <p:nvSpPr>
            <p:cNvPr id="475" name="Google Shape;475;p54"/>
            <p:cNvSpPr/>
            <p:nvPr/>
          </p:nvSpPr>
          <p:spPr>
            <a:xfrm>
              <a:off x="-42258150" y="3951100"/>
              <a:ext cx="316650" cy="123675"/>
            </a:xfrm>
            <a:custGeom>
              <a:avLst/>
              <a:gdLst/>
              <a:ahLst/>
              <a:cxnLst/>
              <a:rect l="l" t="t" r="r" b="b"/>
              <a:pathLst>
                <a:path w="12666" h="4947" extrusionOk="0">
                  <a:moveTo>
                    <a:pt x="2868" y="820"/>
                  </a:moveTo>
                  <a:cubicBezTo>
                    <a:pt x="3120" y="820"/>
                    <a:pt x="3277" y="1009"/>
                    <a:pt x="3277" y="1261"/>
                  </a:cubicBezTo>
                  <a:lnTo>
                    <a:pt x="3277" y="2899"/>
                  </a:lnTo>
                  <a:cubicBezTo>
                    <a:pt x="3277" y="3151"/>
                    <a:pt x="3057" y="3308"/>
                    <a:pt x="2868" y="3308"/>
                  </a:cubicBezTo>
                  <a:cubicBezTo>
                    <a:pt x="2647" y="3308"/>
                    <a:pt x="2490" y="3119"/>
                    <a:pt x="2427" y="2899"/>
                  </a:cubicBezTo>
                  <a:lnTo>
                    <a:pt x="2427" y="1261"/>
                  </a:lnTo>
                  <a:cubicBezTo>
                    <a:pt x="2427" y="1009"/>
                    <a:pt x="2647" y="851"/>
                    <a:pt x="2868" y="820"/>
                  </a:cubicBezTo>
                  <a:close/>
                  <a:moveTo>
                    <a:pt x="9767" y="820"/>
                  </a:moveTo>
                  <a:cubicBezTo>
                    <a:pt x="9988" y="820"/>
                    <a:pt x="10145" y="1009"/>
                    <a:pt x="10145" y="1261"/>
                  </a:cubicBezTo>
                  <a:lnTo>
                    <a:pt x="10145" y="2899"/>
                  </a:lnTo>
                  <a:cubicBezTo>
                    <a:pt x="10145" y="3151"/>
                    <a:pt x="9956" y="3308"/>
                    <a:pt x="9767" y="3308"/>
                  </a:cubicBezTo>
                  <a:cubicBezTo>
                    <a:pt x="9515" y="3308"/>
                    <a:pt x="9358" y="3119"/>
                    <a:pt x="9326" y="2899"/>
                  </a:cubicBezTo>
                  <a:lnTo>
                    <a:pt x="9326" y="1261"/>
                  </a:lnTo>
                  <a:cubicBezTo>
                    <a:pt x="9326" y="1009"/>
                    <a:pt x="9515" y="851"/>
                    <a:pt x="9767" y="820"/>
                  </a:cubicBezTo>
                  <a:close/>
                  <a:moveTo>
                    <a:pt x="2868" y="0"/>
                  </a:moveTo>
                  <a:cubicBezTo>
                    <a:pt x="2206" y="0"/>
                    <a:pt x="1639" y="536"/>
                    <a:pt x="1608" y="1229"/>
                  </a:cubicBezTo>
                  <a:lnTo>
                    <a:pt x="1608" y="1639"/>
                  </a:lnTo>
                  <a:lnTo>
                    <a:pt x="1230" y="1639"/>
                  </a:lnTo>
                  <a:cubicBezTo>
                    <a:pt x="536" y="1639"/>
                    <a:pt x="1" y="2206"/>
                    <a:pt x="1" y="2867"/>
                  </a:cubicBezTo>
                  <a:lnTo>
                    <a:pt x="1" y="4947"/>
                  </a:lnTo>
                  <a:lnTo>
                    <a:pt x="12666" y="4947"/>
                  </a:lnTo>
                  <a:lnTo>
                    <a:pt x="12666" y="2867"/>
                  </a:lnTo>
                  <a:cubicBezTo>
                    <a:pt x="12634" y="2206"/>
                    <a:pt x="12036" y="1639"/>
                    <a:pt x="11374" y="1639"/>
                  </a:cubicBezTo>
                  <a:lnTo>
                    <a:pt x="10996" y="1639"/>
                  </a:lnTo>
                  <a:lnTo>
                    <a:pt x="10996" y="1229"/>
                  </a:lnTo>
                  <a:cubicBezTo>
                    <a:pt x="10996" y="536"/>
                    <a:pt x="10429" y="0"/>
                    <a:pt x="9767" y="0"/>
                  </a:cubicBezTo>
                  <a:cubicBezTo>
                    <a:pt x="9106" y="0"/>
                    <a:pt x="8539" y="536"/>
                    <a:pt x="8507" y="1229"/>
                  </a:cubicBezTo>
                  <a:lnTo>
                    <a:pt x="8507" y="1639"/>
                  </a:lnTo>
                  <a:lnTo>
                    <a:pt x="4097" y="1639"/>
                  </a:lnTo>
                  <a:lnTo>
                    <a:pt x="4097" y="1229"/>
                  </a:lnTo>
                  <a:cubicBezTo>
                    <a:pt x="4097" y="536"/>
                    <a:pt x="3561" y="0"/>
                    <a:pt x="2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4"/>
            <p:cNvSpPr/>
            <p:nvPr/>
          </p:nvSpPr>
          <p:spPr>
            <a:xfrm>
              <a:off x="-42259725" y="4096800"/>
              <a:ext cx="316650" cy="170950"/>
            </a:xfrm>
            <a:custGeom>
              <a:avLst/>
              <a:gdLst/>
              <a:ahLst/>
              <a:cxnLst/>
              <a:rect l="l" t="t" r="r" b="b"/>
              <a:pathLst>
                <a:path w="12666" h="6838" extrusionOk="0">
                  <a:moveTo>
                    <a:pt x="1" y="1"/>
                  </a:moveTo>
                  <a:lnTo>
                    <a:pt x="1" y="5640"/>
                  </a:lnTo>
                  <a:lnTo>
                    <a:pt x="32" y="5640"/>
                  </a:lnTo>
                  <a:cubicBezTo>
                    <a:pt x="32" y="6302"/>
                    <a:pt x="568" y="6837"/>
                    <a:pt x="1261" y="6837"/>
                  </a:cubicBezTo>
                  <a:lnTo>
                    <a:pt x="11437" y="6837"/>
                  </a:lnTo>
                  <a:cubicBezTo>
                    <a:pt x="12099" y="6837"/>
                    <a:pt x="12666" y="6302"/>
                    <a:pt x="12666" y="5640"/>
                  </a:cubicBezTo>
                  <a:lnTo>
                    <a:pt x="12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54"/>
          <p:cNvGrpSpPr/>
          <p:nvPr/>
        </p:nvGrpSpPr>
        <p:grpSpPr>
          <a:xfrm>
            <a:off x="7913968" y="2708380"/>
            <a:ext cx="266921" cy="369039"/>
            <a:chOff x="-38129425" y="3222550"/>
            <a:chExt cx="228450" cy="315850"/>
          </a:xfrm>
        </p:grpSpPr>
        <p:sp>
          <p:nvSpPr>
            <p:cNvPr id="478" name="Google Shape;478;p54"/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4"/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57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3503150" y="3785011"/>
            <a:ext cx="3251826" cy="2979973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7"/>
          <p:cNvSpPr/>
          <p:nvPr/>
        </p:nvSpPr>
        <p:spPr>
          <a:xfrm>
            <a:off x="6071437" y="3425886"/>
            <a:ext cx="916500" cy="8055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57"/>
          <p:cNvSpPr/>
          <p:nvPr/>
        </p:nvSpPr>
        <p:spPr>
          <a:xfrm flipH="1">
            <a:off x="1044787" y="295598"/>
            <a:ext cx="916500" cy="8055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57"/>
          <p:cNvSpPr txBox="1">
            <a:spLocks noGrp="1"/>
          </p:cNvSpPr>
          <p:nvPr>
            <p:ph type="title"/>
          </p:nvPr>
        </p:nvSpPr>
        <p:spPr>
          <a:xfrm>
            <a:off x="713225" y="1242000"/>
            <a:ext cx="4648500" cy="26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Requested Data</a:t>
            </a:r>
            <a:endParaRPr dirty="0"/>
          </a:p>
        </p:txBody>
      </p:sp>
      <p:sp>
        <p:nvSpPr>
          <p:cNvPr id="522" name="Google Shape;522;p57"/>
          <p:cNvSpPr/>
          <p:nvPr/>
        </p:nvSpPr>
        <p:spPr>
          <a:xfrm rot="9033399">
            <a:off x="1222202" y="4201398"/>
            <a:ext cx="3016827" cy="1876564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7"/>
          <p:cNvSpPr/>
          <p:nvPr/>
        </p:nvSpPr>
        <p:spPr>
          <a:xfrm>
            <a:off x="7639050" y="644925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7"/>
          <p:cNvSpPr/>
          <p:nvPr/>
        </p:nvSpPr>
        <p:spPr>
          <a:xfrm>
            <a:off x="7287228" y="4210153"/>
            <a:ext cx="319500" cy="319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7"/>
          <p:cNvSpPr/>
          <p:nvPr/>
        </p:nvSpPr>
        <p:spPr>
          <a:xfrm>
            <a:off x="4176826" y="710138"/>
            <a:ext cx="265800" cy="26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57"/>
          <p:cNvGrpSpPr/>
          <p:nvPr/>
        </p:nvGrpSpPr>
        <p:grpSpPr>
          <a:xfrm>
            <a:off x="1312196" y="515472"/>
            <a:ext cx="381666" cy="365749"/>
            <a:chOff x="-6690625" y="3631325"/>
            <a:chExt cx="307225" cy="292225"/>
          </a:xfrm>
        </p:grpSpPr>
        <p:sp>
          <p:nvSpPr>
            <p:cNvPr id="527" name="Google Shape;527;p57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7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7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7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7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57"/>
          <p:cNvGrpSpPr/>
          <p:nvPr/>
        </p:nvGrpSpPr>
        <p:grpSpPr>
          <a:xfrm>
            <a:off x="6346791" y="3645740"/>
            <a:ext cx="365754" cy="365770"/>
            <a:chOff x="-6329100" y="3632100"/>
            <a:chExt cx="293025" cy="291450"/>
          </a:xfrm>
        </p:grpSpPr>
        <p:sp>
          <p:nvSpPr>
            <p:cNvPr id="533" name="Google Shape;533;p57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7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7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41952E-4FE0-36C1-FC90-A27B5F94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286" y="1076275"/>
            <a:ext cx="8267146" cy="208297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Most applicants were applying for Pre-School (1,210)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Pre-Kindergarten applications were the 2</a:t>
            </a:r>
            <a:r>
              <a:rPr lang="en-US" baseline="30000" dirty="0"/>
              <a:t>nd</a:t>
            </a:r>
            <a:r>
              <a:rPr lang="en-US" dirty="0"/>
              <a:t> most popular grade (783) </a:t>
            </a:r>
          </a:p>
          <a:p>
            <a:pPr>
              <a:lnSpc>
                <a:spcPct val="200000"/>
              </a:lnSpc>
            </a:pPr>
            <a:r>
              <a:rPr lang="en-US" dirty="0"/>
              <a:t>Smith School received 406 applications to Pre-School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33.6% of all Pre-School applicants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Also received the most applications of all schools (780)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FB0F1D-15EF-0A00-3E97-2A94FBFE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89" y="365966"/>
            <a:ext cx="7717500" cy="572700"/>
          </a:xfrm>
        </p:spPr>
        <p:txBody>
          <a:bodyPr/>
          <a:lstStyle/>
          <a:p>
            <a:r>
              <a:rPr lang="en-US" sz="3200" dirty="0"/>
              <a:t>Applications per Grade by School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9C114-B79B-BE8D-4F7C-EF974F535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0" y="3434465"/>
            <a:ext cx="9063277" cy="16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2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F5383020-FF39-E47A-463E-D61CC754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7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0B37F9B0-8925-2AC2-08A3-249558BF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DE2075-E23E-F443-9152-66CD46A2C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1"/>
          <a:stretch/>
        </p:blipFill>
        <p:spPr>
          <a:xfrm>
            <a:off x="7685772" y="1111718"/>
            <a:ext cx="1458227" cy="1252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9E1A03-CCEF-5FD5-90CF-C77AB39EAC39}"/>
              </a:ext>
            </a:extLst>
          </p:cNvPr>
          <p:cNvSpPr txBox="1"/>
          <p:nvPr/>
        </p:nvSpPr>
        <p:spPr>
          <a:xfrm>
            <a:off x="7830150" y="2571750"/>
            <a:ext cx="116946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NOTE</a:t>
            </a:r>
            <a:r>
              <a:rPr lang="en-US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: </a:t>
            </a:r>
            <a:r>
              <a:rPr lang="en-US" sz="1200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Numbers highlighted in yellow are percentages that exceeded a 5% difference between genders</a:t>
            </a:r>
          </a:p>
        </p:txBody>
      </p:sp>
    </p:spTree>
    <p:extLst>
      <p:ext uri="{BB962C8B-B14F-4D97-AF65-F5344CB8AC3E}">
        <p14:creationId xmlns:p14="http://schemas.microsoft.com/office/powerpoint/2010/main" val="911178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8C090-AB76-AD46-1DD9-D05176F5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DFBD4A-D2D0-85AC-E4E1-CEC4213D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F567472-8F38-77BB-54BA-8DC60494C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078A78-1569-673F-9017-81150E558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6" y="1076275"/>
            <a:ext cx="3410906" cy="29895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Zone 7 appeared 4 times as the most common neighborhood applying with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priority</a:t>
            </a:r>
          </a:p>
          <a:p>
            <a:pPr>
              <a:lnSpc>
                <a:spcPct val="200000"/>
              </a:lnSpc>
            </a:pPr>
            <a:r>
              <a:rPr lang="en-US" dirty="0"/>
              <a:t>Zone 6 was a close second most common (appeared 3 times)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5B64F-A42D-FD15-7268-973E6505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Neighborhood Ranking First or Second</a:t>
            </a:r>
            <a:br>
              <a:rPr lang="en-US" sz="32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</a:br>
            <a:endParaRPr lang="en-US" sz="3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623E5E-FD85-3399-4396-850E1B71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79584"/>
              </p:ext>
            </p:extLst>
          </p:nvPr>
        </p:nvGraphicFramePr>
        <p:xfrm>
          <a:off x="4241697" y="1260502"/>
          <a:ext cx="4710012" cy="3437973"/>
        </p:xfrm>
        <a:graphic>
          <a:graphicData uri="http://schemas.openxmlformats.org/drawingml/2006/table">
            <a:tbl>
              <a:tblPr firstRow="1" bandRow="1">
                <a:tableStyleId>{EFBEB1E9-20CB-4006-A9AE-4C4CFD9268A2}</a:tableStyleId>
              </a:tblPr>
              <a:tblGrid>
                <a:gridCol w="2355006">
                  <a:extLst>
                    <a:ext uri="{9D8B030D-6E8A-4147-A177-3AD203B41FA5}">
                      <a16:colId xmlns:a16="http://schemas.microsoft.com/office/drawing/2014/main" val="303864189"/>
                    </a:ext>
                  </a:extLst>
                </a:gridCol>
                <a:gridCol w="2355006">
                  <a:extLst>
                    <a:ext uri="{9D8B030D-6E8A-4147-A177-3AD203B41FA5}">
                      <a16:colId xmlns:a16="http://schemas.microsoft.com/office/drawing/2014/main" val="1501610870"/>
                    </a:ext>
                  </a:extLst>
                </a:gridCol>
              </a:tblGrid>
              <a:tr h="3125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School 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Most Common Neighborhood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46988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Brent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21470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Smith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074747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Buchanan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30484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Polk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971760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Joyner-Kersee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340646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Pierce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24206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Garvey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94692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Davis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37502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Abraham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01804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Dwight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60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78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squares">
            <a:extLst>
              <a:ext uri="{FF2B5EF4-FFF2-40B4-BE49-F238E27FC236}">
                <a16:creationId xmlns:a16="http://schemas.microsoft.com/office/drawing/2014/main" id="{A48A279A-4D48-1610-E162-A875B502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4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078A78-1569-673F-9017-81150E558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6" y="1076275"/>
            <a:ext cx="3410906" cy="29895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Smith, Buchanan, and Polk held were the 3 schools with the highest exclusive applicants</a:t>
            </a:r>
          </a:p>
          <a:p>
            <a:pPr>
              <a:lnSpc>
                <a:spcPct val="200000"/>
              </a:lnSpc>
            </a:pPr>
            <a:r>
              <a:rPr lang="en-US" dirty="0"/>
              <a:t>This is probably due to their high application counts compared to that of other schools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5B64F-A42D-FD15-7268-973E6505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Exclusive Applicants for Each School</a:t>
            </a:r>
            <a:endParaRPr lang="en-US" sz="3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623E5E-FD85-3399-4396-850E1B71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54434"/>
              </p:ext>
            </p:extLst>
          </p:nvPr>
        </p:nvGraphicFramePr>
        <p:xfrm>
          <a:off x="4269688" y="1374854"/>
          <a:ext cx="4710012" cy="3551449"/>
        </p:xfrm>
        <a:graphic>
          <a:graphicData uri="http://schemas.openxmlformats.org/drawingml/2006/table">
            <a:tbl>
              <a:tblPr firstRow="1" bandRow="1">
                <a:tableStyleId>{EFBEB1E9-20CB-4006-A9AE-4C4CFD9268A2}</a:tableStyleId>
              </a:tblPr>
              <a:tblGrid>
                <a:gridCol w="2355006">
                  <a:extLst>
                    <a:ext uri="{9D8B030D-6E8A-4147-A177-3AD203B41FA5}">
                      <a16:colId xmlns:a16="http://schemas.microsoft.com/office/drawing/2014/main" val="303864189"/>
                    </a:ext>
                  </a:extLst>
                </a:gridCol>
                <a:gridCol w="2355006">
                  <a:extLst>
                    <a:ext uri="{9D8B030D-6E8A-4147-A177-3AD203B41FA5}">
                      <a16:colId xmlns:a16="http://schemas.microsoft.com/office/drawing/2014/main" val="1501610870"/>
                    </a:ext>
                  </a:extLst>
                </a:gridCol>
              </a:tblGrid>
              <a:tr h="31254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School 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Did Not Apply For Other Priority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46988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Brent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253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321470"/>
                  </a:ext>
                </a:extLst>
              </a:tr>
              <a:tr h="28136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Smith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491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074747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Buchanan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422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30484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Polk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469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971760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Joyner-Kersee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340646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Pierce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24206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Garvey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75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794692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Davis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43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137502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Abraham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37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01804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Dwight Elementary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hivo" panose="020B0604020202020204" charset="0"/>
                          <a:ea typeface="Chivo" panose="020B0604020202020204" charset="0"/>
                          <a:cs typeface="Chivo" panose="020B0604020202020204" charset="0"/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60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7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57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3503150" y="3785011"/>
            <a:ext cx="3251826" cy="2979973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7"/>
          <p:cNvSpPr/>
          <p:nvPr/>
        </p:nvSpPr>
        <p:spPr>
          <a:xfrm>
            <a:off x="6071437" y="3425886"/>
            <a:ext cx="916500" cy="8055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57"/>
          <p:cNvSpPr/>
          <p:nvPr/>
        </p:nvSpPr>
        <p:spPr>
          <a:xfrm flipH="1">
            <a:off x="1044787" y="295598"/>
            <a:ext cx="916500" cy="8055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57"/>
          <p:cNvSpPr txBox="1">
            <a:spLocks noGrp="1"/>
          </p:cNvSpPr>
          <p:nvPr>
            <p:ph type="title"/>
          </p:nvPr>
        </p:nvSpPr>
        <p:spPr>
          <a:xfrm>
            <a:off x="713225" y="1242000"/>
            <a:ext cx="4648500" cy="26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Additional Analysis</a:t>
            </a:r>
            <a:endParaRPr dirty="0"/>
          </a:p>
        </p:txBody>
      </p:sp>
      <p:sp>
        <p:nvSpPr>
          <p:cNvPr id="522" name="Google Shape;522;p57"/>
          <p:cNvSpPr/>
          <p:nvPr/>
        </p:nvSpPr>
        <p:spPr>
          <a:xfrm rot="9033399">
            <a:off x="1222202" y="4201398"/>
            <a:ext cx="3016827" cy="1876564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7"/>
          <p:cNvSpPr/>
          <p:nvPr/>
        </p:nvSpPr>
        <p:spPr>
          <a:xfrm>
            <a:off x="7639050" y="644925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7"/>
          <p:cNvSpPr/>
          <p:nvPr/>
        </p:nvSpPr>
        <p:spPr>
          <a:xfrm>
            <a:off x="7287228" y="4210153"/>
            <a:ext cx="319500" cy="319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7"/>
          <p:cNvSpPr/>
          <p:nvPr/>
        </p:nvSpPr>
        <p:spPr>
          <a:xfrm>
            <a:off x="4176826" y="710138"/>
            <a:ext cx="265800" cy="26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57"/>
          <p:cNvGrpSpPr/>
          <p:nvPr/>
        </p:nvGrpSpPr>
        <p:grpSpPr>
          <a:xfrm>
            <a:off x="1312196" y="515472"/>
            <a:ext cx="381666" cy="365749"/>
            <a:chOff x="-6690625" y="3631325"/>
            <a:chExt cx="307225" cy="292225"/>
          </a:xfrm>
        </p:grpSpPr>
        <p:sp>
          <p:nvSpPr>
            <p:cNvPr id="527" name="Google Shape;527;p57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7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7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7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7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57"/>
          <p:cNvGrpSpPr/>
          <p:nvPr/>
        </p:nvGrpSpPr>
        <p:grpSpPr>
          <a:xfrm>
            <a:off x="6346791" y="3645740"/>
            <a:ext cx="365754" cy="365770"/>
            <a:chOff x="-6329100" y="3632100"/>
            <a:chExt cx="293025" cy="291450"/>
          </a:xfrm>
        </p:grpSpPr>
        <p:sp>
          <p:nvSpPr>
            <p:cNvPr id="533" name="Google Shape;533;p57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7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7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14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 of Project</a:t>
            </a:r>
            <a:endParaRPr dirty="0"/>
          </a:p>
        </p:txBody>
      </p:sp>
      <p:sp>
        <p:nvSpPr>
          <p:cNvPr id="450" name="Google Shape;450;p53"/>
          <p:cNvSpPr txBox="1">
            <a:spLocks noGrp="1"/>
          </p:cNvSpPr>
          <p:nvPr>
            <p:ph type="subTitle" idx="1"/>
          </p:nvPr>
        </p:nvSpPr>
        <p:spPr>
          <a:xfrm>
            <a:off x="2070188" y="1355050"/>
            <a:ext cx="49917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451" name="Google Shape;451;p53"/>
          <p:cNvSpPr txBox="1">
            <a:spLocks noGrp="1"/>
          </p:cNvSpPr>
          <p:nvPr>
            <p:ph type="subTitle" idx="2"/>
          </p:nvPr>
        </p:nvSpPr>
        <p:spPr>
          <a:xfrm>
            <a:off x="2070188" y="1692095"/>
            <a:ext cx="49917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gain better understanding of the data relevant to the Metropolis school district and its possible implications</a:t>
            </a:r>
            <a:endParaRPr dirty="0"/>
          </a:p>
        </p:txBody>
      </p:sp>
      <p:sp>
        <p:nvSpPr>
          <p:cNvPr id="452" name="Google Shape;452;p53"/>
          <p:cNvSpPr txBox="1">
            <a:spLocks noGrp="1"/>
          </p:cNvSpPr>
          <p:nvPr>
            <p:ph type="subTitle" idx="3"/>
          </p:nvPr>
        </p:nvSpPr>
        <p:spPr>
          <a:xfrm>
            <a:off x="2070188" y="2461140"/>
            <a:ext cx="49917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453" name="Google Shape;453;p53"/>
          <p:cNvSpPr txBox="1">
            <a:spLocks noGrp="1"/>
          </p:cNvSpPr>
          <p:nvPr>
            <p:ph type="subTitle" idx="4"/>
          </p:nvPr>
        </p:nvSpPr>
        <p:spPr>
          <a:xfrm>
            <a:off x="2070188" y="2798185"/>
            <a:ext cx="49917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Analyze key data points using Excel to tackle the district’s concerns along with other interesting analyses</a:t>
            </a:r>
            <a:endParaRPr dirty="0"/>
          </a:p>
        </p:txBody>
      </p:sp>
      <p:sp>
        <p:nvSpPr>
          <p:cNvPr id="454" name="Google Shape;454;p53"/>
          <p:cNvSpPr txBox="1">
            <a:spLocks noGrp="1"/>
          </p:cNvSpPr>
          <p:nvPr>
            <p:ph type="subTitle" idx="5"/>
          </p:nvPr>
        </p:nvSpPr>
        <p:spPr>
          <a:xfrm>
            <a:off x="2076138" y="3567230"/>
            <a:ext cx="49917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Outcome</a:t>
            </a:r>
            <a:endParaRPr dirty="0"/>
          </a:p>
        </p:txBody>
      </p:sp>
      <p:sp>
        <p:nvSpPr>
          <p:cNvPr id="455" name="Google Shape;455;p53"/>
          <p:cNvSpPr txBox="1">
            <a:spLocks noGrp="1"/>
          </p:cNvSpPr>
          <p:nvPr>
            <p:ph type="subTitle" idx="6"/>
          </p:nvPr>
        </p:nvSpPr>
        <p:spPr>
          <a:xfrm>
            <a:off x="2076138" y="3904275"/>
            <a:ext cx="49917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 for gender, English language learners, and special education based on analyses</a:t>
            </a:r>
            <a:endParaRPr dirty="0"/>
          </a:p>
        </p:txBody>
      </p:sp>
      <p:sp>
        <p:nvSpPr>
          <p:cNvPr id="456" name="Google Shape;456;p53"/>
          <p:cNvSpPr/>
          <p:nvPr/>
        </p:nvSpPr>
        <p:spPr>
          <a:xfrm rot="8686892">
            <a:off x="-2219632" y="1990500"/>
            <a:ext cx="3506505" cy="3287661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3"/>
          <p:cNvSpPr/>
          <p:nvPr/>
        </p:nvSpPr>
        <p:spPr>
          <a:xfrm rot="-3913705" flipH="1">
            <a:off x="-1827766" y="1039430"/>
            <a:ext cx="3083807" cy="1918228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3475" y="1035550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8138438" y="2625763"/>
            <a:ext cx="263400" cy="26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BB9A-4499-2E09-1BE6-3C6989DB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D2758609-2B50-E813-4D8A-D91BBB65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600584-B753-2DD5-A62C-D886AC467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12" t="4802" r="13339" b="86207"/>
          <a:stretch/>
        </p:blipFill>
        <p:spPr>
          <a:xfrm>
            <a:off x="4571999" y="225971"/>
            <a:ext cx="3189891" cy="46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94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5A68-B583-6438-3B38-5CA7DB84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EB61CC61-FC42-0A22-CDB6-B44F7C32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8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E30B-3628-F6F8-FCA5-0046A03A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green circle with many colored lines&#10;&#10;Description automatically generated">
            <a:extLst>
              <a:ext uri="{FF2B5EF4-FFF2-40B4-BE49-F238E27FC236}">
                <a16:creationId xmlns:a16="http://schemas.microsoft.com/office/drawing/2014/main" id="{1D3F6848-08EC-806A-00D0-51587EC7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11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59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 flipH="1">
            <a:off x="1931487" y="3824774"/>
            <a:ext cx="3251826" cy="2979973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9"/>
          <p:cNvSpPr/>
          <p:nvPr/>
        </p:nvSpPr>
        <p:spPr>
          <a:xfrm rot="-8280429">
            <a:off x="3647245" y="-2316972"/>
            <a:ext cx="3506424" cy="3287585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59"/>
          <p:cNvSpPr/>
          <p:nvPr/>
        </p:nvSpPr>
        <p:spPr>
          <a:xfrm>
            <a:off x="4761662" y="430736"/>
            <a:ext cx="916500" cy="8055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9"/>
          <p:cNvSpPr/>
          <p:nvPr/>
        </p:nvSpPr>
        <p:spPr>
          <a:xfrm flipH="1">
            <a:off x="1356787" y="1852886"/>
            <a:ext cx="916500" cy="8055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9"/>
          <p:cNvSpPr txBox="1">
            <a:spLocks noGrp="1"/>
          </p:cNvSpPr>
          <p:nvPr>
            <p:ph type="subTitle" idx="1"/>
          </p:nvPr>
        </p:nvSpPr>
        <p:spPr>
          <a:xfrm flipH="1">
            <a:off x="4503683" y="3101425"/>
            <a:ext cx="3927092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 based on trends and analysis conducted</a:t>
            </a:r>
          </a:p>
        </p:txBody>
      </p:sp>
      <p:sp>
        <p:nvSpPr>
          <p:cNvPr id="553" name="Google Shape;553;p59"/>
          <p:cNvSpPr txBox="1">
            <a:spLocks noGrp="1"/>
          </p:cNvSpPr>
          <p:nvPr>
            <p:ph type="title"/>
          </p:nvPr>
        </p:nvSpPr>
        <p:spPr>
          <a:xfrm flipH="1">
            <a:off x="2536451" y="2175325"/>
            <a:ext cx="5894324" cy="9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Recommendations</a:t>
            </a:r>
            <a:endParaRPr sz="4400" dirty="0"/>
          </a:p>
        </p:txBody>
      </p:sp>
      <p:sp>
        <p:nvSpPr>
          <p:cNvPr id="554" name="Google Shape;554;p59"/>
          <p:cNvSpPr txBox="1">
            <a:spLocks noGrp="1"/>
          </p:cNvSpPr>
          <p:nvPr>
            <p:ph type="title" idx="2"/>
          </p:nvPr>
        </p:nvSpPr>
        <p:spPr>
          <a:xfrm flipH="1">
            <a:off x="6579475" y="1353263"/>
            <a:ext cx="18513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5" name="Google Shape;555;p59"/>
          <p:cNvSpPr/>
          <p:nvPr/>
        </p:nvSpPr>
        <p:spPr>
          <a:xfrm rot="9399260">
            <a:off x="4231520" y="4234955"/>
            <a:ext cx="3016783" cy="1876537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59"/>
          <p:cNvSpPr/>
          <p:nvPr/>
        </p:nvSpPr>
        <p:spPr>
          <a:xfrm>
            <a:off x="1258875" y="4081525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9"/>
          <p:cNvSpPr/>
          <p:nvPr/>
        </p:nvSpPr>
        <p:spPr>
          <a:xfrm>
            <a:off x="1619951" y="2072743"/>
            <a:ext cx="390144" cy="365767"/>
          </a:xfrm>
          <a:custGeom>
            <a:avLst/>
            <a:gdLst/>
            <a:ahLst/>
            <a:cxnLst/>
            <a:rect l="l" t="t" r="r" b="b"/>
            <a:pathLst>
              <a:path w="12666" h="12016" extrusionOk="0">
                <a:moveTo>
                  <a:pt x="3844" y="5105"/>
                </a:moveTo>
                <a:cubicBezTo>
                  <a:pt x="4096" y="5105"/>
                  <a:pt x="4285" y="5325"/>
                  <a:pt x="4285" y="5514"/>
                </a:cubicBezTo>
                <a:lnTo>
                  <a:pt x="4285" y="7153"/>
                </a:lnTo>
                <a:cubicBezTo>
                  <a:pt x="4285" y="7405"/>
                  <a:pt x="4096" y="7562"/>
                  <a:pt x="3844" y="7562"/>
                </a:cubicBezTo>
                <a:lnTo>
                  <a:pt x="2206" y="7562"/>
                </a:lnTo>
                <a:cubicBezTo>
                  <a:pt x="1954" y="7562"/>
                  <a:pt x="1765" y="7342"/>
                  <a:pt x="1765" y="7153"/>
                </a:cubicBezTo>
                <a:lnTo>
                  <a:pt x="1765" y="5514"/>
                </a:lnTo>
                <a:cubicBezTo>
                  <a:pt x="1765" y="5262"/>
                  <a:pt x="1954" y="5105"/>
                  <a:pt x="2206" y="5105"/>
                </a:cubicBezTo>
                <a:close/>
                <a:moveTo>
                  <a:pt x="7215" y="1765"/>
                </a:moveTo>
                <a:cubicBezTo>
                  <a:pt x="7436" y="1765"/>
                  <a:pt x="7593" y="1954"/>
                  <a:pt x="7593" y="2206"/>
                </a:cubicBezTo>
                <a:lnTo>
                  <a:pt x="7593" y="7153"/>
                </a:lnTo>
                <a:cubicBezTo>
                  <a:pt x="7593" y="7405"/>
                  <a:pt x="7404" y="7562"/>
                  <a:pt x="7215" y="7562"/>
                </a:cubicBezTo>
                <a:lnTo>
                  <a:pt x="5545" y="7562"/>
                </a:lnTo>
                <a:cubicBezTo>
                  <a:pt x="5325" y="7562"/>
                  <a:pt x="5167" y="7342"/>
                  <a:pt x="5167" y="7153"/>
                </a:cubicBezTo>
                <a:lnTo>
                  <a:pt x="5167" y="2206"/>
                </a:lnTo>
                <a:cubicBezTo>
                  <a:pt x="5167" y="1954"/>
                  <a:pt x="5356" y="1765"/>
                  <a:pt x="5545" y="1765"/>
                </a:cubicBezTo>
                <a:close/>
                <a:moveTo>
                  <a:pt x="10523" y="4286"/>
                </a:moveTo>
                <a:cubicBezTo>
                  <a:pt x="10744" y="4286"/>
                  <a:pt x="10901" y="4475"/>
                  <a:pt x="10901" y="4664"/>
                </a:cubicBezTo>
                <a:lnTo>
                  <a:pt x="10901" y="7153"/>
                </a:lnTo>
                <a:cubicBezTo>
                  <a:pt x="10901" y="7405"/>
                  <a:pt x="10712" y="7562"/>
                  <a:pt x="10523" y="7562"/>
                </a:cubicBezTo>
                <a:lnTo>
                  <a:pt x="8853" y="7562"/>
                </a:lnTo>
                <a:cubicBezTo>
                  <a:pt x="8633" y="7562"/>
                  <a:pt x="8475" y="7342"/>
                  <a:pt x="8475" y="7153"/>
                </a:cubicBezTo>
                <a:lnTo>
                  <a:pt x="8475" y="4664"/>
                </a:lnTo>
                <a:cubicBezTo>
                  <a:pt x="8475" y="4443"/>
                  <a:pt x="8664" y="4286"/>
                  <a:pt x="8853" y="4286"/>
                </a:cubicBezTo>
                <a:close/>
                <a:moveTo>
                  <a:pt x="6333" y="1"/>
                </a:moveTo>
                <a:cubicBezTo>
                  <a:pt x="2836" y="1"/>
                  <a:pt x="0" y="2490"/>
                  <a:pt x="0" y="5514"/>
                </a:cubicBezTo>
                <a:cubicBezTo>
                  <a:pt x="0" y="6900"/>
                  <a:pt x="599" y="8224"/>
                  <a:pt x="1639" y="9200"/>
                </a:cubicBezTo>
                <a:lnTo>
                  <a:pt x="1639" y="11626"/>
                </a:lnTo>
                <a:cubicBezTo>
                  <a:pt x="1639" y="11856"/>
                  <a:pt x="1832" y="12016"/>
                  <a:pt x="2045" y="12016"/>
                </a:cubicBezTo>
                <a:cubicBezTo>
                  <a:pt x="2153" y="12016"/>
                  <a:pt x="2267" y="11974"/>
                  <a:pt x="2363" y="11878"/>
                </a:cubicBezTo>
                <a:lnTo>
                  <a:pt x="3749" y="10492"/>
                </a:lnTo>
                <a:cubicBezTo>
                  <a:pt x="4569" y="10839"/>
                  <a:pt x="5419" y="10965"/>
                  <a:pt x="6333" y="10965"/>
                </a:cubicBezTo>
                <a:cubicBezTo>
                  <a:pt x="9830" y="10965"/>
                  <a:pt x="12665" y="8507"/>
                  <a:pt x="12665" y="5451"/>
                </a:cubicBezTo>
                <a:cubicBezTo>
                  <a:pt x="12665" y="2427"/>
                  <a:pt x="9830" y="1"/>
                  <a:pt x="63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59"/>
          <p:cNvGrpSpPr/>
          <p:nvPr/>
        </p:nvGrpSpPr>
        <p:grpSpPr>
          <a:xfrm>
            <a:off x="5037028" y="650605"/>
            <a:ext cx="365754" cy="365753"/>
            <a:chOff x="946175" y="3619500"/>
            <a:chExt cx="296975" cy="293825"/>
          </a:xfrm>
        </p:grpSpPr>
        <p:sp>
          <p:nvSpPr>
            <p:cNvPr id="559" name="Google Shape;559;p59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9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9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9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9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9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55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 rot="785328">
            <a:off x="-2078925" y="1356362"/>
            <a:ext cx="3251825" cy="2979972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5"/>
          <p:cNvSpPr txBox="1">
            <a:spLocks noGrp="1"/>
          </p:cNvSpPr>
          <p:nvPr>
            <p:ph type="title"/>
          </p:nvPr>
        </p:nvSpPr>
        <p:spPr>
          <a:xfrm>
            <a:off x="713250" y="6835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Recommendations for Further Action</a:t>
            </a:r>
            <a:endParaRPr sz="2400" dirty="0"/>
          </a:p>
        </p:txBody>
      </p:sp>
      <p:sp>
        <p:nvSpPr>
          <p:cNvPr id="486" name="Google Shape;486;p55"/>
          <p:cNvSpPr txBox="1">
            <a:spLocks noGrp="1"/>
          </p:cNvSpPr>
          <p:nvPr>
            <p:ph type="subTitle" idx="1"/>
          </p:nvPr>
        </p:nvSpPr>
        <p:spPr>
          <a:xfrm>
            <a:off x="1553394" y="1708250"/>
            <a:ext cx="27084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Demographics</a:t>
            </a:r>
            <a:endParaRPr sz="1800" dirty="0"/>
          </a:p>
        </p:txBody>
      </p:sp>
      <p:sp>
        <p:nvSpPr>
          <p:cNvPr id="487" name="Google Shape;487;p55"/>
          <p:cNvSpPr txBox="1">
            <a:spLocks noGrp="1"/>
          </p:cNvSpPr>
          <p:nvPr>
            <p:ph type="subTitle" idx="2"/>
          </p:nvPr>
        </p:nvSpPr>
        <p:spPr>
          <a:xfrm>
            <a:off x="1553394" y="2052980"/>
            <a:ext cx="27084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 Gain a better understanding of the demographics of students applying from Neighborhoods 6 and 7</a:t>
            </a:r>
            <a:endParaRPr sz="1100" dirty="0"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</p:txBody>
      </p:sp>
      <p:sp>
        <p:nvSpPr>
          <p:cNvPr id="488" name="Google Shape;488;p55"/>
          <p:cNvSpPr txBox="1">
            <a:spLocks noGrp="1"/>
          </p:cNvSpPr>
          <p:nvPr>
            <p:ph type="subTitle" idx="3"/>
          </p:nvPr>
        </p:nvSpPr>
        <p:spPr>
          <a:xfrm>
            <a:off x="4882144" y="1708250"/>
            <a:ext cx="27084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Gender Gaps</a:t>
            </a:r>
            <a:endParaRPr sz="1800" dirty="0"/>
          </a:p>
        </p:txBody>
      </p:sp>
      <p:sp>
        <p:nvSpPr>
          <p:cNvPr id="489" name="Google Shape;489;p55"/>
          <p:cNvSpPr txBox="1">
            <a:spLocks noGrp="1"/>
          </p:cNvSpPr>
          <p:nvPr>
            <p:ph type="subTitle" idx="4"/>
          </p:nvPr>
        </p:nvSpPr>
        <p:spPr>
          <a:xfrm>
            <a:off x="4882144" y="2052980"/>
            <a:ext cx="27084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" dirty="0"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Investigate why school codes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212, 259, 221, 202, and 231 have gender gaps above 5%</a:t>
            </a:r>
            <a:endParaRPr dirty="0"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</p:txBody>
      </p:sp>
      <p:sp>
        <p:nvSpPr>
          <p:cNvPr id="490" name="Google Shape;490;p55"/>
          <p:cNvSpPr txBox="1">
            <a:spLocks noGrp="1"/>
          </p:cNvSpPr>
          <p:nvPr>
            <p:ph type="subTitle" idx="5"/>
          </p:nvPr>
        </p:nvSpPr>
        <p:spPr>
          <a:xfrm>
            <a:off x="1301464" y="3261900"/>
            <a:ext cx="3212259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Special Education</a:t>
            </a:r>
            <a:endParaRPr sz="1800" dirty="0"/>
          </a:p>
        </p:txBody>
      </p:sp>
      <p:sp>
        <p:nvSpPr>
          <p:cNvPr id="491" name="Google Shape;491;p55"/>
          <p:cNvSpPr txBox="1">
            <a:spLocks noGrp="1"/>
          </p:cNvSpPr>
          <p:nvPr>
            <p:ph type="subTitle" idx="6"/>
          </p:nvPr>
        </p:nvSpPr>
        <p:spPr>
          <a:xfrm>
            <a:off x="1553419" y="3606630"/>
            <a:ext cx="27084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" dirty="0"/>
              <a:t>Invest in bolstering resources for students requiring special education</a:t>
            </a:r>
            <a:endParaRPr dirty="0"/>
          </a:p>
        </p:txBody>
      </p:sp>
      <p:sp>
        <p:nvSpPr>
          <p:cNvPr id="492" name="Google Shape;492;p55"/>
          <p:cNvSpPr txBox="1">
            <a:spLocks noGrp="1"/>
          </p:cNvSpPr>
          <p:nvPr>
            <p:ph type="subTitle" idx="7"/>
          </p:nvPr>
        </p:nvSpPr>
        <p:spPr>
          <a:xfrm>
            <a:off x="4630279" y="3261900"/>
            <a:ext cx="3559016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English-Language Learners</a:t>
            </a:r>
            <a:endParaRPr sz="1800" dirty="0"/>
          </a:p>
        </p:txBody>
      </p:sp>
      <p:sp>
        <p:nvSpPr>
          <p:cNvPr id="493" name="Google Shape;493;p55"/>
          <p:cNvSpPr txBox="1">
            <a:spLocks noGrp="1"/>
          </p:cNvSpPr>
          <p:nvPr>
            <p:ph type="subTitle" idx="8"/>
          </p:nvPr>
        </p:nvSpPr>
        <p:spPr>
          <a:xfrm>
            <a:off x="4882169" y="3606630"/>
            <a:ext cx="27084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-US" dirty="0"/>
              <a:t>Invest in attracting multi-lingual staff who can aid ELL students (especially Spanish-fluent staff)</a:t>
            </a:r>
            <a:endParaRPr dirty="0"/>
          </a:p>
        </p:txBody>
      </p:sp>
      <p:sp>
        <p:nvSpPr>
          <p:cNvPr id="494" name="Google Shape;494;p55"/>
          <p:cNvSpPr/>
          <p:nvPr/>
        </p:nvSpPr>
        <p:spPr>
          <a:xfrm rot="10404566">
            <a:off x="-1502073" y="3704393"/>
            <a:ext cx="3016816" cy="1876557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55"/>
          <p:cNvSpPr/>
          <p:nvPr/>
        </p:nvSpPr>
        <p:spPr>
          <a:xfrm>
            <a:off x="788700" y="3818200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5"/>
          <p:cNvSpPr/>
          <p:nvPr/>
        </p:nvSpPr>
        <p:spPr>
          <a:xfrm>
            <a:off x="8048450" y="836675"/>
            <a:ext cx="266400" cy="26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78"/>
          <p:cNvSpPr txBox="1">
            <a:spLocks noGrp="1"/>
          </p:cNvSpPr>
          <p:nvPr>
            <p:ph type="title"/>
          </p:nvPr>
        </p:nvSpPr>
        <p:spPr>
          <a:xfrm>
            <a:off x="2581650" y="919225"/>
            <a:ext cx="3980700" cy="9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28" name="Google Shape;928;p78"/>
          <p:cNvSpPr txBox="1">
            <a:spLocks noGrp="1"/>
          </p:cNvSpPr>
          <p:nvPr>
            <p:ph type="subTitle" idx="1"/>
          </p:nvPr>
        </p:nvSpPr>
        <p:spPr>
          <a:xfrm>
            <a:off x="3220800" y="1752100"/>
            <a:ext cx="2702400" cy="11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-US" b="1" dirty="0"/>
              <a:t>Please take this time to ask clarifying questions, provide feedback, or request more analysis!</a:t>
            </a:r>
            <a:endParaRPr dirty="0"/>
          </a:p>
        </p:txBody>
      </p:sp>
      <p:sp>
        <p:nvSpPr>
          <p:cNvPr id="929" name="Google Shape;929;p78"/>
          <p:cNvSpPr txBox="1"/>
          <p:nvPr/>
        </p:nvSpPr>
        <p:spPr>
          <a:xfrm>
            <a:off x="2262600" y="3669325"/>
            <a:ext cx="46188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Please keep this slide for the attribution</a:t>
            </a:r>
            <a:endParaRPr sz="1300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930" name="Google Shape;930;p78"/>
          <p:cNvSpPr/>
          <p:nvPr/>
        </p:nvSpPr>
        <p:spPr>
          <a:xfrm rot="9683633">
            <a:off x="6525948" y="-1875196"/>
            <a:ext cx="3506389" cy="3287552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78"/>
          <p:cNvSpPr/>
          <p:nvPr/>
        </p:nvSpPr>
        <p:spPr>
          <a:xfrm rot="-3516145">
            <a:off x="6525942" y="4127489"/>
            <a:ext cx="3506411" cy="3287572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78"/>
          <p:cNvSpPr/>
          <p:nvPr/>
        </p:nvSpPr>
        <p:spPr>
          <a:xfrm rot="2700000" flipH="1">
            <a:off x="3984460" y="-1110069"/>
            <a:ext cx="3083888" cy="1918278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78"/>
          <p:cNvSpPr/>
          <p:nvPr/>
        </p:nvSpPr>
        <p:spPr>
          <a:xfrm>
            <a:off x="8271025" y="1752100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78"/>
          <p:cNvSpPr/>
          <p:nvPr/>
        </p:nvSpPr>
        <p:spPr>
          <a:xfrm>
            <a:off x="5753513" y="4476863"/>
            <a:ext cx="263400" cy="26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78"/>
          <p:cNvSpPr/>
          <p:nvPr/>
        </p:nvSpPr>
        <p:spPr>
          <a:xfrm flipH="1">
            <a:off x="7954912" y="3268186"/>
            <a:ext cx="916500" cy="8055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78"/>
          <p:cNvSpPr/>
          <p:nvPr/>
        </p:nvSpPr>
        <p:spPr>
          <a:xfrm flipH="1">
            <a:off x="6856487" y="1266111"/>
            <a:ext cx="916500" cy="805500"/>
          </a:xfrm>
          <a:prstGeom prst="wedgeEllipseCallout">
            <a:avLst>
              <a:gd name="adj1" fmla="val -53575"/>
              <a:gd name="adj2" fmla="val -657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6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 flipH="1">
            <a:off x="-1298775" y="3262499"/>
            <a:ext cx="3251826" cy="2979973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6"/>
          <p:cNvSpPr/>
          <p:nvPr/>
        </p:nvSpPr>
        <p:spPr>
          <a:xfrm flipH="1">
            <a:off x="7716524" y="1385061"/>
            <a:ext cx="916500" cy="8055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4" name="Google Shape;344;p46"/>
          <p:cNvSpPr txBox="1">
            <a:spLocks noGrp="1"/>
          </p:cNvSpPr>
          <p:nvPr>
            <p:ph type="subTitle" idx="1"/>
          </p:nvPr>
        </p:nvSpPr>
        <p:spPr>
          <a:xfrm>
            <a:off x="3598862" y="1402775"/>
            <a:ext cx="32447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Understanding this Project</a:t>
            </a:r>
            <a:endParaRPr sz="1600" dirty="0"/>
          </a:p>
        </p:txBody>
      </p:sp>
      <p:sp>
        <p:nvSpPr>
          <p:cNvPr id="345" name="Google Shape;345;p46"/>
          <p:cNvSpPr txBox="1">
            <a:spLocks noGrp="1"/>
          </p:cNvSpPr>
          <p:nvPr>
            <p:ph type="subTitle" idx="2"/>
          </p:nvPr>
        </p:nvSpPr>
        <p:spPr>
          <a:xfrm>
            <a:off x="3598862" y="1747506"/>
            <a:ext cx="3090695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data and objectives relevant to this project </a:t>
            </a:r>
            <a:endParaRPr dirty="0"/>
          </a:p>
        </p:txBody>
      </p:sp>
      <p:sp>
        <p:nvSpPr>
          <p:cNvPr id="346" name="Google Shape;346;p46"/>
          <p:cNvSpPr txBox="1">
            <a:spLocks noGrp="1"/>
          </p:cNvSpPr>
          <p:nvPr>
            <p:ph type="title" idx="3"/>
          </p:nvPr>
        </p:nvSpPr>
        <p:spPr>
          <a:xfrm>
            <a:off x="2608750" y="1747500"/>
            <a:ext cx="884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7" name="Google Shape;347;p46"/>
          <p:cNvSpPr txBox="1">
            <a:spLocks noGrp="1"/>
          </p:cNvSpPr>
          <p:nvPr>
            <p:ph type="subTitle" idx="4"/>
          </p:nvPr>
        </p:nvSpPr>
        <p:spPr>
          <a:xfrm>
            <a:off x="3598862" y="2483837"/>
            <a:ext cx="3138821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Analysis and Visualizations</a:t>
            </a:r>
            <a:endParaRPr sz="1600" dirty="0"/>
          </a:p>
        </p:txBody>
      </p:sp>
      <p:sp>
        <p:nvSpPr>
          <p:cNvPr id="348" name="Google Shape;348;p46"/>
          <p:cNvSpPr txBox="1">
            <a:spLocks noGrp="1"/>
          </p:cNvSpPr>
          <p:nvPr>
            <p:ph type="subTitle" idx="5"/>
          </p:nvPr>
        </p:nvSpPr>
        <p:spPr>
          <a:xfrm>
            <a:off x="3598863" y="2828571"/>
            <a:ext cx="29364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Explanation of calculations and analysis</a:t>
            </a:r>
            <a:endParaRPr dirty="0"/>
          </a:p>
        </p:txBody>
      </p:sp>
      <p:sp>
        <p:nvSpPr>
          <p:cNvPr id="349" name="Google Shape;349;p46"/>
          <p:cNvSpPr txBox="1">
            <a:spLocks noGrp="1"/>
          </p:cNvSpPr>
          <p:nvPr>
            <p:ph type="title" idx="6"/>
          </p:nvPr>
        </p:nvSpPr>
        <p:spPr>
          <a:xfrm>
            <a:off x="2608750" y="2828575"/>
            <a:ext cx="884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7"/>
          </p:nvPr>
        </p:nvSpPr>
        <p:spPr>
          <a:xfrm>
            <a:off x="3598863" y="3564919"/>
            <a:ext cx="29364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Recommendations</a:t>
            </a:r>
          </a:p>
        </p:txBody>
      </p:sp>
      <p:sp>
        <p:nvSpPr>
          <p:cNvPr id="351" name="Google Shape;351;p46"/>
          <p:cNvSpPr txBox="1">
            <a:spLocks noGrp="1"/>
          </p:cNvSpPr>
          <p:nvPr>
            <p:ph type="subTitle" idx="8"/>
          </p:nvPr>
        </p:nvSpPr>
        <p:spPr>
          <a:xfrm>
            <a:off x="3598863" y="3909650"/>
            <a:ext cx="29364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 based on trends and analysis conducted</a:t>
            </a:r>
            <a:endParaRPr dirty="0"/>
          </a:p>
        </p:txBody>
      </p:sp>
      <p:sp>
        <p:nvSpPr>
          <p:cNvPr id="352" name="Google Shape;352;p46"/>
          <p:cNvSpPr txBox="1">
            <a:spLocks noGrp="1"/>
          </p:cNvSpPr>
          <p:nvPr>
            <p:ph type="title" idx="9"/>
          </p:nvPr>
        </p:nvSpPr>
        <p:spPr>
          <a:xfrm>
            <a:off x="2608750" y="3909650"/>
            <a:ext cx="884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3" name="Google Shape;353;p46"/>
          <p:cNvSpPr/>
          <p:nvPr/>
        </p:nvSpPr>
        <p:spPr>
          <a:xfrm rot="-8100000">
            <a:off x="-1496871" y="1587294"/>
            <a:ext cx="2463866" cy="1532604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6"/>
          <p:cNvSpPr/>
          <p:nvPr/>
        </p:nvSpPr>
        <p:spPr>
          <a:xfrm>
            <a:off x="553475" y="1562325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6"/>
          <p:cNvSpPr/>
          <p:nvPr/>
        </p:nvSpPr>
        <p:spPr>
          <a:xfrm>
            <a:off x="8273750" y="874196"/>
            <a:ext cx="223500" cy="22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46"/>
          <p:cNvGrpSpPr/>
          <p:nvPr/>
        </p:nvGrpSpPr>
        <p:grpSpPr>
          <a:xfrm>
            <a:off x="7979708" y="1604911"/>
            <a:ext cx="390150" cy="365772"/>
            <a:chOff x="5045500" y="842250"/>
            <a:chExt cx="503875" cy="481850"/>
          </a:xfrm>
        </p:grpSpPr>
        <p:sp>
          <p:nvSpPr>
            <p:cNvPr id="357" name="Google Shape;357;p46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8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 flipH="1">
            <a:off x="2869325" y="4043274"/>
            <a:ext cx="3251826" cy="297997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8"/>
          <p:cNvSpPr/>
          <p:nvPr/>
        </p:nvSpPr>
        <p:spPr>
          <a:xfrm flipH="1">
            <a:off x="6310324" y="482348"/>
            <a:ext cx="916500" cy="8055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8"/>
          <p:cNvSpPr/>
          <p:nvPr/>
        </p:nvSpPr>
        <p:spPr>
          <a:xfrm>
            <a:off x="4641424" y="3713986"/>
            <a:ext cx="916500" cy="8055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8"/>
          <p:cNvSpPr txBox="1">
            <a:spLocks noGrp="1"/>
          </p:cNvSpPr>
          <p:nvPr>
            <p:ph type="subTitle" idx="1"/>
          </p:nvPr>
        </p:nvSpPr>
        <p:spPr>
          <a:xfrm>
            <a:off x="713226" y="3101425"/>
            <a:ext cx="34380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the data and objectives relevant to this project </a:t>
            </a:r>
          </a:p>
        </p:txBody>
      </p:sp>
      <p:sp>
        <p:nvSpPr>
          <p:cNvPr id="390" name="Google Shape;390;p48"/>
          <p:cNvSpPr txBox="1">
            <a:spLocks noGrp="1"/>
          </p:cNvSpPr>
          <p:nvPr>
            <p:ph type="title"/>
          </p:nvPr>
        </p:nvSpPr>
        <p:spPr>
          <a:xfrm>
            <a:off x="713225" y="2175324"/>
            <a:ext cx="5854179" cy="9712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Understanding this Project</a:t>
            </a:r>
            <a:endParaRPr sz="2800" dirty="0"/>
          </a:p>
        </p:txBody>
      </p:sp>
      <p:sp>
        <p:nvSpPr>
          <p:cNvPr id="391" name="Google Shape;391;p48"/>
          <p:cNvSpPr txBox="1">
            <a:spLocks noGrp="1"/>
          </p:cNvSpPr>
          <p:nvPr>
            <p:ph type="title" idx="2"/>
          </p:nvPr>
        </p:nvSpPr>
        <p:spPr>
          <a:xfrm>
            <a:off x="713226" y="1353263"/>
            <a:ext cx="18513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2" name="Google Shape;392;p48"/>
          <p:cNvSpPr/>
          <p:nvPr/>
        </p:nvSpPr>
        <p:spPr>
          <a:xfrm>
            <a:off x="8037200" y="725350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8"/>
          <p:cNvSpPr/>
          <p:nvPr/>
        </p:nvSpPr>
        <p:spPr>
          <a:xfrm>
            <a:off x="5401588" y="1315926"/>
            <a:ext cx="319500" cy="319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8"/>
          <p:cNvSpPr/>
          <p:nvPr/>
        </p:nvSpPr>
        <p:spPr>
          <a:xfrm>
            <a:off x="6288600" y="3918000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48"/>
          <p:cNvGrpSpPr/>
          <p:nvPr/>
        </p:nvGrpSpPr>
        <p:grpSpPr>
          <a:xfrm>
            <a:off x="6567405" y="702211"/>
            <a:ext cx="402336" cy="365767"/>
            <a:chOff x="-40378075" y="3267450"/>
            <a:chExt cx="317425" cy="289075"/>
          </a:xfrm>
        </p:grpSpPr>
        <p:sp>
          <p:nvSpPr>
            <p:cNvPr id="396" name="Google Shape;396;p48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8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8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8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48"/>
          <p:cNvSpPr/>
          <p:nvPr/>
        </p:nvSpPr>
        <p:spPr>
          <a:xfrm>
            <a:off x="4966677" y="3932200"/>
            <a:ext cx="265986" cy="369039"/>
          </a:xfrm>
          <a:custGeom>
            <a:avLst/>
            <a:gdLst/>
            <a:ahLst/>
            <a:cxnLst/>
            <a:rect l="l" t="t" r="r" b="b"/>
            <a:pathLst>
              <a:path w="9106" h="12634" extrusionOk="0">
                <a:moveTo>
                  <a:pt x="7499" y="788"/>
                </a:moveTo>
                <a:lnTo>
                  <a:pt x="7499" y="1859"/>
                </a:lnTo>
                <a:cubicBezTo>
                  <a:pt x="7499" y="2426"/>
                  <a:pt x="7373" y="3025"/>
                  <a:pt x="7121" y="3529"/>
                </a:cubicBezTo>
                <a:cubicBezTo>
                  <a:pt x="6806" y="3466"/>
                  <a:pt x="6554" y="3434"/>
                  <a:pt x="6239" y="3434"/>
                </a:cubicBezTo>
                <a:cubicBezTo>
                  <a:pt x="5546" y="3434"/>
                  <a:pt x="4916" y="3592"/>
                  <a:pt x="4380" y="3844"/>
                </a:cubicBezTo>
                <a:cubicBezTo>
                  <a:pt x="3907" y="4096"/>
                  <a:pt x="3403" y="4222"/>
                  <a:pt x="2931" y="4222"/>
                </a:cubicBezTo>
                <a:cubicBezTo>
                  <a:pt x="2710" y="4222"/>
                  <a:pt x="2521" y="4159"/>
                  <a:pt x="2364" y="4127"/>
                </a:cubicBezTo>
                <a:cubicBezTo>
                  <a:pt x="2301" y="4001"/>
                  <a:pt x="2206" y="3938"/>
                  <a:pt x="2175" y="3812"/>
                </a:cubicBezTo>
                <a:cubicBezTo>
                  <a:pt x="1860" y="3277"/>
                  <a:pt x="1702" y="2552"/>
                  <a:pt x="1702" y="1859"/>
                </a:cubicBezTo>
                <a:lnTo>
                  <a:pt x="1702" y="788"/>
                </a:lnTo>
                <a:close/>
                <a:moveTo>
                  <a:pt x="5357" y="7278"/>
                </a:moveTo>
                <a:cubicBezTo>
                  <a:pt x="5451" y="7372"/>
                  <a:pt x="5546" y="7435"/>
                  <a:pt x="5672" y="7467"/>
                </a:cubicBezTo>
                <a:cubicBezTo>
                  <a:pt x="6869" y="8066"/>
                  <a:pt x="7436" y="9420"/>
                  <a:pt x="7436" y="10743"/>
                </a:cubicBezTo>
                <a:lnTo>
                  <a:pt x="7436" y="11279"/>
                </a:lnTo>
                <a:lnTo>
                  <a:pt x="4821" y="9294"/>
                </a:lnTo>
                <a:cubicBezTo>
                  <a:pt x="4742" y="9231"/>
                  <a:pt x="4648" y="9200"/>
                  <a:pt x="4553" y="9200"/>
                </a:cubicBezTo>
                <a:cubicBezTo>
                  <a:pt x="4459" y="9200"/>
                  <a:pt x="4364" y="9231"/>
                  <a:pt x="4285" y="9294"/>
                </a:cubicBezTo>
                <a:lnTo>
                  <a:pt x="1671" y="11279"/>
                </a:lnTo>
                <a:lnTo>
                  <a:pt x="1671" y="10743"/>
                </a:lnTo>
                <a:cubicBezTo>
                  <a:pt x="1671" y="9357"/>
                  <a:pt x="2238" y="8066"/>
                  <a:pt x="3435" y="7467"/>
                </a:cubicBezTo>
                <a:cubicBezTo>
                  <a:pt x="3561" y="7435"/>
                  <a:pt x="3624" y="7372"/>
                  <a:pt x="3750" y="7278"/>
                </a:cubicBezTo>
                <a:lnTo>
                  <a:pt x="4191" y="8160"/>
                </a:lnTo>
                <a:cubicBezTo>
                  <a:pt x="4270" y="8318"/>
                  <a:pt x="4411" y="8396"/>
                  <a:pt x="4557" y="8396"/>
                </a:cubicBezTo>
                <a:cubicBezTo>
                  <a:pt x="4703" y="8396"/>
                  <a:pt x="4853" y="8318"/>
                  <a:pt x="4947" y="8160"/>
                </a:cubicBezTo>
                <a:lnTo>
                  <a:pt x="5357" y="7278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410"/>
                </a:cubicBezTo>
                <a:cubicBezTo>
                  <a:pt x="1" y="630"/>
                  <a:pt x="190" y="788"/>
                  <a:pt x="410" y="788"/>
                </a:cubicBezTo>
                <a:lnTo>
                  <a:pt x="820" y="788"/>
                </a:lnTo>
                <a:lnTo>
                  <a:pt x="820" y="1859"/>
                </a:lnTo>
                <a:cubicBezTo>
                  <a:pt x="820" y="3749"/>
                  <a:pt x="1734" y="5199"/>
                  <a:pt x="3088" y="5860"/>
                </a:cubicBezTo>
                <a:cubicBezTo>
                  <a:pt x="3403" y="6018"/>
                  <a:pt x="3403" y="6585"/>
                  <a:pt x="3088" y="6742"/>
                </a:cubicBezTo>
                <a:cubicBezTo>
                  <a:pt x="1576" y="7467"/>
                  <a:pt x="820" y="9042"/>
                  <a:pt x="820" y="10743"/>
                </a:cubicBezTo>
                <a:lnTo>
                  <a:pt x="820" y="11815"/>
                </a:lnTo>
                <a:lnTo>
                  <a:pt x="410" y="11815"/>
                </a:lnTo>
                <a:cubicBezTo>
                  <a:pt x="158" y="11815"/>
                  <a:pt x="1" y="12004"/>
                  <a:pt x="1" y="12256"/>
                </a:cubicBezTo>
                <a:cubicBezTo>
                  <a:pt x="1" y="12476"/>
                  <a:pt x="190" y="12634"/>
                  <a:pt x="410" y="12634"/>
                </a:cubicBezTo>
                <a:lnTo>
                  <a:pt x="8665" y="12634"/>
                </a:lnTo>
                <a:cubicBezTo>
                  <a:pt x="8917" y="12634"/>
                  <a:pt x="9106" y="12445"/>
                  <a:pt x="9106" y="12256"/>
                </a:cubicBezTo>
                <a:cubicBezTo>
                  <a:pt x="9106" y="12004"/>
                  <a:pt x="8917" y="11815"/>
                  <a:pt x="8665" y="11815"/>
                </a:cubicBezTo>
                <a:lnTo>
                  <a:pt x="8287" y="11815"/>
                </a:lnTo>
                <a:lnTo>
                  <a:pt x="8287" y="10743"/>
                </a:lnTo>
                <a:cubicBezTo>
                  <a:pt x="8287" y="9042"/>
                  <a:pt x="7530" y="7467"/>
                  <a:pt x="6018" y="6742"/>
                </a:cubicBezTo>
                <a:cubicBezTo>
                  <a:pt x="5703" y="6585"/>
                  <a:pt x="5672" y="6018"/>
                  <a:pt x="6018" y="5860"/>
                </a:cubicBezTo>
                <a:cubicBezTo>
                  <a:pt x="7530" y="5136"/>
                  <a:pt x="8287" y="3560"/>
                  <a:pt x="8287" y="1859"/>
                </a:cubicBezTo>
                <a:lnTo>
                  <a:pt x="8287" y="788"/>
                </a:lnTo>
                <a:lnTo>
                  <a:pt x="8665" y="788"/>
                </a:lnTo>
                <a:cubicBezTo>
                  <a:pt x="8917" y="788"/>
                  <a:pt x="9106" y="599"/>
                  <a:pt x="9106" y="410"/>
                </a:cubicBezTo>
                <a:cubicBezTo>
                  <a:pt x="9106" y="158"/>
                  <a:pt x="8917" y="0"/>
                  <a:pt x="86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4"/>
          <p:cNvSpPr/>
          <p:nvPr/>
        </p:nvSpPr>
        <p:spPr>
          <a:xfrm rot="8686892">
            <a:off x="7387243" y="1541025"/>
            <a:ext cx="3506505" cy="3287661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64"/>
          <p:cNvSpPr txBox="1">
            <a:spLocks noGrp="1"/>
          </p:cNvSpPr>
          <p:nvPr>
            <p:ph type="subTitle" idx="1"/>
          </p:nvPr>
        </p:nvSpPr>
        <p:spPr>
          <a:xfrm flipH="1">
            <a:off x="2034600" y="1389295"/>
            <a:ext cx="507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100"/>
              <a:buFont typeface="Arial"/>
              <a:buNone/>
            </a:pPr>
            <a:r>
              <a:rPr lang="en" dirty="0"/>
              <a:t>Unique Applicants</a:t>
            </a:r>
            <a:endParaRPr dirty="0"/>
          </a:p>
        </p:txBody>
      </p:sp>
      <p:sp>
        <p:nvSpPr>
          <p:cNvPr id="630" name="Google Shape;630;p64"/>
          <p:cNvSpPr txBox="1">
            <a:spLocks noGrp="1"/>
          </p:cNvSpPr>
          <p:nvPr>
            <p:ph type="title"/>
          </p:nvPr>
        </p:nvSpPr>
        <p:spPr>
          <a:xfrm flipH="1">
            <a:off x="2034600" y="839398"/>
            <a:ext cx="50748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6,910</a:t>
            </a:r>
            <a:endParaRPr dirty="0"/>
          </a:p>
        </p:txBody>
      </p:sp>
      <p:sp>
        <p:nvSpPr>
          <p:cNvPr id="631" name="Google Shape;631;p64"/>
          <p:cNvSpPr txBox="1">
            <a:spLocks noGrp="1"/>
          </p:cNvSpPr>
          <p:nvPr>
            <p:ph type="subTitle" idx="2"/>
          </p:nvPr>
        </p:nvSpPr>
        <p:spPr>
          <a:xfrm flipH="1">
            <a:off x="2034600" y="2657249"/>
            <a:ext cx="507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100"/>
              <a:buFont typeface="Arial"/>
              <a:buNone/>
            </a:pPr>
            <a:r>
              <a:rPr lang="en" dirty="0"/>
              <a:t>Total applications sent to all schools in the district</a:t>
            </a:r>
            <a:endParaRPr dirty="0"/>
          </a:p>
        </p:txBody>
      </p:sp>
      <p:sp>
        <p:nvSpPr>
          <p:cNvPr id="632" name="Google Shape;632;p64"/>
          <p:cNvSpPr txBox="1">
            <a:spLocks noGrp="1"/>
          </p:cNvSpPr>
          <p:nvPr>
            <p:ph type="title" idx="3"/>
          </p:nvPr>
        </p:nvSpPr>
        <p:spPr>
          <a:xfrm flipH="1">
            <a:off x="2034600" y="2116720"/>
            <a:ext cx="50748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25,000+</a:t>
            </a:r>
            <a:endParaRPr dirty="0"/>
          </a:p>
        </p:txBody>
      </p:sp>
      <p:sp>
        <p:nvSpPr>
          <p:cNvPr id="633" name="Google Shape;633;p64"/>
          <p:cNvSpPr txBox="1">
            <a:spLocks noGrp="1"/>
          </p:cNvSpPr>
          <p:nvPr>
            <p:ph type="subTitle" idx="4"/>
          </p:nvPr>
        </p:nvSpPr>
        <p:spPr>
          <a:xfrm flipH="1">
            <a:off x="2034600" y="3933775"/>
            <a:ext cx="507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Unique applicants who applied to priority schools</a:t>
            </a:r>
            <a:endParaRPr dirty="0"/>
          </a:p>
        </p:txBody>
      </p:sp>
      <p:sp>
        <p:nvSpPr>
          <p:cNvPr id="634" name="Google Shape;634;p64"/>
          <p:cNvSpPr txBox="1">
            <a:spLocks noGrp="1"/>
          </p:cNvSpPr>
          <p:nvPr>
            <p:ph type="title" idx="5"/>
          </p:nvPr>
        </p:nvSpPr>
        <p:spPr>
          <a:xfrm flipH="1">
            <a:off x="2034600" y="3402614"/>
            <a:ext cx="50748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2,570</a:t>
            </a:r>
            <a:endParaRPr dirty="0"/>
          </a:p>
        </p:txBody>
      </p:sp>
      <p:pic>
        <p:nvPicPr>
          <p:cNvPr id="635" name="Google Shape;635;p64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 flipH="1">
            <a:off x="-1338463" y="-1065501"/>
            <a:ext cx="3251826" cy="2979973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64"/>
          <p:cNvSpPr/>
          <p:nvPr/>
        </p:nvSpPr>
        <p:spPr>
          <a:xfrm rot="-7844070">
            <a:off x="-1741778" y="1460778"/>
            <a:ext cx="3016733" cy="1876505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64"/>
          <p:cNvSpPr/>
          <p:nvPr/>
        </p:nvSpPr>
        <p:spPr>
          <a:xfrm rot="6905484" flipH="1">
            <a:off x="7662729" y="1062528"/>
            <a:ext cx="3083861" cy="191826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64"/>
          <p:cNvSpPr/>
          <p:nvPr/>
        </p:nvSpPr>
        <p:spPr>
          <a:xfrm>
            <a:off x="8026451" y="1282013"/>
            <a:ext cx="265800" cy="26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64"/>
          <p:cNvSpPr/>
          <p:nvPr/>
        </p:nvSpPr>
        <p:spPr>
          <a:xfrm>
            <a:off x="627025" y="2709900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64"/>
          <p:cNvSpPr/>
          <p:nvPr/>
        </p:nvSpPr>
        <p:spPr>
          <a:xfrm flipH="1">
            <a:off x="946524" y="954136"/>
            <a:ext cx="916500" cy="8055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64"/>
          <p:cNvGrpSpPr/>
          <p:nvPr/>
        </p:nvGrpSpPr>
        <p:grpSpPr>
          <a:xfrm>
            <a:off x="1221631" y="1171877"/>
            <a:ext cx="366293" cy="369974"/>
            <a:chOff x="-41526450" y="3951100"/>
            <a:chExt cx="313500" cy="316650"/>
          </a:xfrm>
        </p:grpSpPr>
        <p:sp>
          <p:nvSpPr>
            <p:cNvPr id="642" name="Google Shape;642;p64"/>
            <p:cNvSpPr/>
            <p:nvPr/>
          </p:nvSpPr>
          <p:spPr>
            <a:xfrm>
              <a:off x="-41483125" y="4041675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06" y="2174"/>
                  </a:moveTo>
                  <a:cubicBezTo>
                    <a:pt x="6144" y="2174"/>
                    <a:pt x="7404" y="3466"/>
                    <a:pt x="7436" y="5041"/>
                  </a:cubicBezTo>
                  <a:cubicBezTo>
                    <a:pt x="7436" y="6648"/>
                    <a:pt x="6144" y="7908"/>
                    <a:pt x="4506" y="7908"/>
                  </a:cubicBezTo>
                  <a:cubicBezTo>
                    <a:pt x="2899" y="7908"/>
                    <a:pt x="1639" y="6616"/>
                    <a:pt x="1639" y="5041"/>
                  </a:cubicBezTo>
                  <a:cubicBezTo>
                    <a:pt x="1639" y="3466"/>
                    <a:pt x="2931" y="2174"/>
                    <a:pt x="4506" y="2174"/>
                  </a:cubicBezTo>
                  <a:close/>
                  <a:moveTo>
                    <a:pt x="4506" y="0"/>
                  </a:moveTo>
                  <a:lnTo>
                    <a:pt x="1" y="3214"/>
                  </a:lnTo>
                  <a:lnTo>
                    <a:pt x="1" y="8664"/>
                  </a:lnTo>
                  <a:cubicBezTo>
                    <a:pt x="1" y="8885"/>
                    <a:pt x="190" y="9042"/>
                    <a:pt x="379" y="9042"/>
                  </a:cubicBezTo>
                  <a:lnTo>
                    <a:pt x="8665" y="9042"/>
                  </a:lnTo>
                  <a:cubicBezTo>
                    <a:pt x="8885" y="9042"/>
                    <a:pt x="9043" y="8853"/>
                    <a:pt x="9043" y="8664"/>
                  </a:cubicBezTo>
                  <a:lnTo>
                    <a:pt x="9043" y="3214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4"/>
            <p:cNvSpPr/>
            <p:nvPr/>
          </p:nvSpPr>
          <p:spPr>
            <a:xfrm>
              <a:off x="-41422475" y="41149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4191" h="4191" extrusionOk="0">
                  <a:moveTo>
                    <a:pt x="2080" y="1040"/>
                  </a:moveTo>
                  <a:cubicBezTo>
                    <a:pt x="2332" y="1040"/>
                    <a:pt x="2521" y="1229"/>
                    <a:pt x="2521" y="1450"/>
                  </a:cubicBezTo>
                  <a:lnTo>
                    <a:pt x="2521" y="1859"/>
                  </a:lnTo>
                  <a:lnTo>
                    <a:pt x="2931" y="1859"/>
                  </a:lnTo>
                  <a:cubicBezTo>
                    <a:pt x="3151" y="1859"/>
                    <a:pt x="3372" y="2080"/>
                    <a:pt x="3372" y="2269"/>
                  </a:cubicBezTo>
                  <a:cubicBezTo>
                    <a:pt x="3372" y="2489"/>
                    <a:pt x="3151" y="2710"/>
                    <a:pt x="2931" y="2710"/>
                  </a:cubicBezTo>
                  <a:lnTo>
                    <a:pt x="2080" y="2710"/>
                  </a:lnTo>
                  <a:cubicBezTo>
                    <a:pt x="1859" y="2710"/>
                    <a:pt x="1702" y="2489"/>
                    <a:pt x="1702" y="2269"/>
                  </a:cubicBezTo>
                  <a:lnTo>
                    <a:pt x="1702" y="1450"/>
                  </a:lnTo>
                  <a:cubicBezTo>
                    <a:pt x="1702" y="1198"/>
                    <a:pt x="1891" y="1040"/>
                    <a:pt x="2080" y="1040"/>
                  </a:cubicBezTo>
                  <a:close/>
                  <a:moveTo>
                    <a:pt x="2080" y="0"/>
                  </a:moveTo>
                  <a:cubicBezTo>
                    <a:pt x="946" y="0"/>
                    <a:pt x="64" y="946"/>
                    <a:pt x="1" y="2111"/>
                  </a:cubicBezTo>
                  <a:cubicBezTo>
                    <a:pt x="64" y="3277"/>
                    <a:pt x="946" y="4191"/>
                    <a:pt x="2080" y="4191"/>
                  </a:cubicBezTo>
                  <a:cubicBezTo>
                    <a:pt x="3246" y="4191"/>
                    <a:pt x="4128" y="3245"/>
                    <a:pt x="4191" y="2111"/>
                  </a:cubicBezTo>
                  <a:cubicBezTo>
                    <a:pt x="4191" y="977"/>
                    <a:pt x="3246" y="63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4"/>
            <p:cNvSpPr/>
            <p:nvPr/>
          </p:nvSpPr>
          <p:spPr>
            <a:xfrm>
              <a:off x="-41526450" y="3951100"/>
              <a:ext cx="313500" cy="165575"/>
            </a:xfrm>
            <a:custGeom>
              <a:avLst/>
              <a:gdLst/>
              <a:ahLst/>
              <a:cxnLst/>
              <a:rect l="l" t="t" r="r" b="b"/>
              <a:pathLst>
                <a:path w="12540" h="6623" extrusionOk="0">
                  <a:moveTo>
                    <a:pt x="6239" y="0"/>
                  </a:moveTo>
                  <a:cubicBezTo>
                    <a:pt x="6018" y="0"/>
                    <a:pt x="5861" y="189"/>
                    <a:pt x="5861" y="378"/>
                  </a:cubicBezTo>
                  <a:lnTo>
                    <a:pt x="5861" y="1859"/>
                  </a:lnTo>
                  <a:lnTo>
                    <a:pt x="1891" y="4695"/>
                  </a:lnTo>
                  <a:lnTo>
                    <a:pt x="222" y="5860"/>
                  </a:lnTo>
                  <a:cubicBezTo>
                    <a:pt x="32" y="5986"/>
                    <a:pt x="1" y="6270"/>
                    <a:pt x="159" y="6459"/>
                  </a:cubicBezTo>
                  <a:cubicBezTo>
                    <a:pt x="230" y="6566"/>
                    <a:pt x="342" y="6623"/>
                    <a:pt x="460" y="6623"/>
                  </a:cubicBezTo>
                  <a:cubicBezTo>
                    <a:pt x="550" y="6623"/>
                    <a:pt x="644" y="6590"/>
                    <a:pt x="726" y="6522"/>
                  </a:cubicBezTo>
                  <a:lnTo>
                    <a:pt x="6050" y="2741"/>
                  </a:lnTo>
                  <a:cubicBezTo>
                    <a:pt x="6129" y="2678"/>
                    <a:pt x="6215" y="2647"/>
                    <a:pt x="6298" y="2647"/>
                  </a:cubicBezTo>
                  <a:cubicBezTo>
                    <a:pt x="6381" y="2647"/>
                    <a:pt x="6459" y="2678"/>
                    <a:pt x="6523" y="2741"/>
                  </a:cubicBezTo>
                  <a:lnTo>
                    <a:pt x="11847" y="6522"/>
                  </a:lnTo>
                  <a:cubicBezTo>
                    <a:pt x="11926" y="6575"/>
                    <a:pt x="12016" y="6600"/>
                    <a:pt x="12105" y="6600"/>
                  </a:cubicBezTo>
                  <a:cubicBezTo>
                    <a:pt x="12230" y="6600"/>
                    <a:pt x="12354" y="6551"/>
                    <a:pt x="12445" y="6459"/>
                  </a:cubicBezTo>
                  <a:cubicBezTo>
                    <a:pt x="12540" y="6270"/>
                    <a:pt x="12508" y="6018"/>
                    <a:pt x="12351" y="5860"/>
                  </a:cubicBezTo>
                  <a:lnTo>
                    <a:pt x="10713" y="4695"/>
                  </a:lnTo>
                  <a:lnTo>
                    <a:pt x="6712" y="1859"/>
                  </a:lnTo>
                  <a:lnTo>
                    <a:pt x="6712" y="378"/>
                  </a:lnTo>
                  <a:cubicBezTo>
                    <a:pt x="6680" y="189"/>
                    <a:pt x="6491" y="0"/>
                    <a:pt x="6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/>
          <p:nvPr/>
        </p:nvSpPr>
        <p:spPr>
          <a:xfrm flipH="1">
            <a:off x="7382849" y="840961"/>
            <a:ext cx="916500" cy="8055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9"/>
          <p:cNvSpPr txBox="1">
            <a:spLocks noGrp="1"/>
          </p:cNvSpPr>
          <p:nvPr>
            <p:ph type="title"/>
          </p:nvPr>
        </p:nvSpPr>
        <p:spPr>
          <a:xfrm>
            <a:off x="1999050" y="1384250"/>
            <a:ext cx="5019900" cy="7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Task</a:t>
            </a:r>
            <a:endParaRPr dirty="0"/>
          </a:p>
        </p:txBody>
      </p:sp>
      <p:sp>
        <p:nvSpPr>
          <p:cNvPr id="407" name="Google Shape;407;p49"/>
          <p:cNvSpPr txBox="1">
            <a:spLocks noGrp="1"/>
          </p:cNvSpPr>
          <p:nvPr>
            <p:ph type="subTitle" idx="1"/>
          </p:nvPr>
        </p:nvSpPr>
        <p:spPr>
          <a:xfrm>
            <a:off x="1999050" y="2017750"/>
            <a:ext cx="50199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Create a table that includes information that were requested for ten priority schools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</a:rPr>
              <a:t>Further investigate other trends and search for interesting correlations</a:t>
            </a:r>
            <a:endParaRPr dirty="0"/>
          </a:p>
        </p:txBody>
      </p:sp>
      <p:sp>
        <p:nvSpPr>
          <p:cNvPr id="408" name="Google Shape;408;p49"/>
          <p:cNvSpPr/>
          <p:nvPr/>
        </p:nvSpPr>
        <p:spPr>
          <a:xfrm>
            <a:off x="6078413" y="4398250"/>
            <a:ext cx="263400" cy="26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9"/>
          <p:cNvSpPr/>
          <p:nvPr/>
        </p:nvSpPr>
        <p:spPr>
          <a:xfrm>
            <a:off x="7683272" y="1058707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Done</a:t>
            </a:r>
            <a:endParaRPr dirty="0"/>
          </a:p>
        </p:txBody>
      </p:sp>
      <p:sp>
        <p:nvSpPr>
          <p:cNvPr id="618" name="Google Shape;618;p63"/>
          <p:cNvSpPr txBox="1"/>
          <p:nvPr/>
        </p:nvSpPr>
        <p:spPr>
          <a:xfrm>
            <a:off x="1363073" y="1661500"/>
            <a:ext cx="3064548" cy="2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</a:pPr>
            <a:r>
              <a:rPr lang="en-US" sz="11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# Of students that applied for each grade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</a:pPr>
            <a:r>
              <a:rPr lang="en-US" sz="11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% Of students who ranked the school first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</a:pPr>
            <a:r>
              <a:rPr lang="en-US" sz="11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Gender distribution of all applicants to the school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</a:pPr>
            <a:r>
              <a:rPr lang="en-US" sz="11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Average Priority ID of all applicants to the school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</a:pPr>
            <a:r>
              <a:rPr lang="en-US" sz="11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Ranking of schools by their average Priority ID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</a:pPr>
            <a:r>
              <a:rPr lang="en-US" sz="11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Most common neighborhood for applicants who ranked the school first or second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</a:pPr>
            <a:r>
              <a:rPr lang="en-US" sz="11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Students who applied for a school but not the other ten listed</a:t>
            </a:r>
          </a:p>
        </p:txBody>
      </p:sp>
      <p:sp>
        <p:nvSpPr>
          <p:cNvPr id="619" name="Google Shape;619;p63"/>
          <p:cNvSpPr txBox="1"/>
          <p:nvPr/>
        </p:nvSpPr>
        <p:spPr>
          <a:xfrm>
            <a:off x="4821475" y="1661500"/>
            <a:ext cx="2959500" cy="2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</a:pPr>
            <a:r>
              <a:rPr lang="en-US" sz="11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Breakdown of ELL applicants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</a:pPr>
            <a:r>
              <a:rPr lang="en-US" sz="11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Schools receiving the highest # of Special Education applicants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</a:pPr>
            <a:r>
              <a:rPr lang="en-US" sz="1100" dirty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Breakdown of current schools of applicants by grade</a:t>
            </a:r>
            <a:endParaRPr sz="1100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20" name="Google Shape;620;p63"/>
          <p:cNvSpPr txBox="1"/>
          <p:nvPr/>
        </p:nvSpPr>
        <p:spPr>
          <a:xfrm>
            <a:off x="1363025" y="1236250"/>
            <a:ext cx="2959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Requested Analysis</a:t>
            </a:r>
            <a:endParaRPr sz="20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1" name="Google Shape;621;p63"/>
          <p:cNvSpPr txBox="1"/>
          <p:nvPr/>
        </p:nvSpPr>
        <p:spPr>
          <a:xfrm>
            <a:off x="4821475" y="1236250"/>
            <a:ext cx="2959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Additional  Analysis</a:t>
            </a:r>
            <a:endParaRPr sz="20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22" name="Google Shape;622;p63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7695175" y="1388649"/>
            <a:ext cx="3251826" cy="2979973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63"/>
          <p:cNvSpPr/>
          <p:nvPr/>
        </p:nvSpPr>
        <p:spPr>
          <a:xfrm>
            <a:off x="8051476" y="1236238"/>
            <a:ext cx="265800" cy="26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51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7462950" y="1171436"/>
            <a:ext cx="3251826" cy="2979973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1"/>
          <p:cNvSpPr txBox="1">
            <a:spLocks noGrp="1"/>
          </p:cNvSpPr>
          <p:nvPr>
            <p:ph type="body" idx="1"/>
          </p:nvPr>
        </p:nvSpPr>
        <p:spPr>
          <a:xfrm>
            <a:off x="713225" y="1008005"/>
            <a:ext cx="5586000" cy="21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100" dirty="0"/>
              <a:t>Dwight Elementary School (231)</a:t>
            </a:r>
          </a:p>
          <a:p>
            <a:pPr marL="4826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100" dirty="0"/>
              <a:t>Davis Elementary School (221)</a:t>
            </a:r>
          </a:p>
          <a:p>
            <a:pPr marL="4826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100" dirty="0"/>
              <a:t>Abraham Elementary School (202)</a:t>
            </a:r>
          </a:p>
          <a:p>
            <a:pPr marL="4826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100" dirty="0"/>
              <a:t>Garvey Elementary School (259)</a:t>
            </a:r>
          </a:p>
          <a:p>
            <a:pPr marL="4826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100" dirty="0"/>
              <a:t>Smith School (943)</a:t>
            </a:r>
          </a:p>
          <a:p>
            <a:pPr marL="4826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100" dirty="0"/>
              <a:t>Joyner-Kersee Elementary School (271)</a:t>
            </a:r>
          </a:p>
          <a:p>
            <a:pPr marL="4826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100" dirty="0"/>
              <a:t>Polk Elementary School (321)</a:t>
            </a:r>
          </a:p>
          <a:p>
            <a:pPr marL="4826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100" dirty="0"/>
              <a:t>Brent Elementary School (212)</a:t>
            </a:r>
          </a:p>
          <a:p>
            <a:pPr marL="4826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100" dirty="0"/>
              <a:t>Buchanan Elementary School (204D)</a:t>
            </a:r>
          </a:p>
          <a:p>
            <a:pPr marL="4826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100" dirty="0"/>
              <a:t>Pierce Elementary School (295)</a:t>
            </a:r>
            <a:endParaRPr sz="1100" dirty="0"/>
          </a:p>
        </p:txBody>
      </p:sp>
      <p:sp>
        <p:nvSpPr>
          <p:cNvPr id="425" name="Google Shape;425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Ten Priority Schools</a:t>
            </a:r>
            <a:endParaRPr dirty="0"/>
          </a:p>
        </p:txBody>
      </p:sp>
      <p:sp>
        <p:nvSpPr>
          <p:cNvPr id="426" name="Google Shape;426;p51"/>
          <p:cNvSpPr/>
          <p:nvPr/>
        </p:nvSpPr>
        <p:spPr>
          <a:xfrm rot="-1940152">
            <a:off x="3993486" y="4487630"/>
            <a:ext cx="3506482" cy="328764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51"/>
          <p:cNvSpPr/>
          <p:nvPr/>
        </p:nvSpPr>
        <p:spPr>
          <a:xfrm rot="3107058">
            <a:off x="7745022" y="218610"/>
            <a:ext cx="3016796" cy="1876544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51"/>
          <p:cNvSpPr/>
          <p:nvPr/>
        </p:nvSpPr>
        <p:spPr>
          <a:xfrm rot="-8100000" flipH="1">
            <a:off x="6525814" y="2876849"/>
            <a:ext cx="3083888" cy="1918278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1"/>
          <p:cNvSpPr/>
          <p:nvPr/>
        </p:nvSpPr>
        <p:spPr>
          <a:xfrm>
            <a:off x="7674563" y="1310938"/>
            <a:ext cx="263400" cy="26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1"/>
          <p:cNvSpPr/>
          <p:nvPr/>
        </p:nvSpPr>
        <p:spPr>
          <a:xfrm>
            <a:off x="4571996" y="4392671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2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-1816825" y="3347186"/>
            <a:ext cx="3251826" cy="2979973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2"/>
          <p:cNvSpPr txBox="1">
            <a:spLocks noGrp="1"/>
          </p:cNvSpPr>
          <p:nvPr>
            <p:ph type="title"/>
          </p:nvPr>
        </p:nvSpPr>
        <p:spPr>
          <a:xfrm>
            <a:off x="1583300" y="445025"/>
            <a:ext cx="5965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is it important to analyze this data?</a:t>
            </a:r>
            <a:endParaRPr dirty="0"/>
          </a:p>
        </p:txBody>
      </p:sp>
      <p:sp>
        <p:nvSpPr>
          <p:cNvPr id="437" name="Google Shape;437;p52"/>
          <p:cNvSpPr txBox="1">
            <a:spLocks noGrp="1"/>
          </p:cNvSpPr>
          <p:nvPr>
            <p:ph type="subTitle" idx="1"/>
          </p:nvPr>
        </p:nvSpPr>
        <p:spPr>
          <a:xfrm>
            <a:off x="2306388" y="2058375"/>
            <a:ext cx="4531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Provides focus</a:t>
            </a:r>
            <a:endParaRPr sz="1800" dirty="0"/>
          </a:p>
        </p:txBody>
      </p:sp>
      <p:sp>
        <p:nvSpPr>
          <p:cNvPr id="438" name="Google Shape;438;p52"/>
          <p:cNvSpPr txBox="1">
            <a:spLocks noGrp="1"/>
          </p:cNvSpPr>
          <p:nvPr>
            <p:ph type="subTitle" idx="2"/>
          </p:nvPr>
        </p:nvSpPr>
        <p:spPr>
          <a:xfrm>
            <a:off x="2076786" y="2424250"/>
            <a:ext cx="4978528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analysis will help provide an idea of where the district should invest its resources for maximum impact</a:t>
            </a:r>
            <a:endParaRPr dirty="0"/>
          </a:p>
        </p:txBody>
      </p:sp>
      <p:sp>
        <p:nvSpPr>
          <p:cNvPr id="439" name="Google Shape;439;p52"/>
          <p:cNvSpPr txBox="1">
            <a:spLocks noGrp="1"/>
          </p:cNvSpPr>
          <p:nvPr>
            <p:ph type="subTitle" idx="3"/>
          </p:nvPr>
        </p:nvSpPr>
        <p:spPr>
          <a:xfrm>
            <a:off x="2017273" y="3376556"/>
            <a:ext cx="5097554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Better understanding of demographics</a:t>
            </a:r>
            <a:endParaRPr sz="1800" dirty="0"/>
          </a:p>
        </p:txBody>
      </p:sp>
      <p:sp>
        <p:nvSpPr>
          <p:cNvPr id="440" name="Google Shape;440;p52"/>
          <p:cNvSpPr txBox="1">
            <a:spLocks noGrp="1"/>
          </p:cNvSpPr>
          <p:nvPr>
            <p:ph type="subTitle" idx="4"/>
          </p:nvPr>
        </p:nvSpPr>
        <p:spPr>
          <a:xfrm>
            <a:off x="2306388" y="3733950"/>
            <a:ext cx="4531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analysis will also provide interesting demographical conclusions worth investigating</a:t>
            </a:r>
            <a:endParaRPr dirty="0"/>
          </a:p>
        </p:txBody>
      </p:sp>
      <p:sp>
        <p:nvSpPr>
          <p:cNvPr id="441" name="Google Shape;441;p52"/>
          <p:cNvSpPr/>
          <p:nvPr/>
        </p:nvSpPr>
        <p:spPr>
          <a:xfrm rot="-1940152">
            <a:off x="8011311" y="1086880"/>
            <a:ext cx="3506482" cy="328764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2"/>
          <p:cNvSpPr/>
          <p:nvPr/>
        </p:nvSpPr>
        <p:spPr>
          <a:xfrm rot="10212671" flipH="1">
            <a:off x="7544570" y="3430607"/>
            <a:ext cx="3083802" cy="1918224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2"/>
          <p:cNvSpPr/>
          <p:nvPr/>
        </p:nvSpPr>
        <p:spPr>
          <a:xfrm rot="-8100000">
            <a:off x="-1540689" y="1280863"/>
            <a:ext cx="3016847" cy="1876576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2"/>
          <p:cNvSpPr/>
          <p:nvPr/>
        </p:nvSpPr>
        <p:spPr>
          <a:xfrm>
            <a:off x="8271025" y="1217675"/>
            <a:ext cx="319500" cy="3195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tting Goals for Academic Achievement by Slidesgo">
  <a:themeElements>
    <a:clrScheme name="Simple Light">
      <a:dk1>
        <a:srgbClr val="141414"/>
      </a:dk1>
      <a:lt1>
        <a:srgbClr val="FBFAFF"/>
      </a:lt1>
      <a:dk2>
        <a:srgbClr val="E0E8FC"/>
      </a:dk2>
      <a:lt2>
        <a:srgbClr val="AEC5FF"/>
      </a:lt2>
      <a:accent1>
        <a:srgbClr val="5C88D6"/>
      </a:accent1>
      <a:accent2>
        <a:srgbClr val="EFD85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681</Words>
  <Application>Microsoft Office PowerPoint</Application>
  <PresentationFormat>On-screen Show (16:9)</PresentationFormat>
  <Paragraphs>138</Paragraphs>
  <Slides>25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Setting Goals for Academic Achievement by Slidesgo</vt:lpstr>
      <vt:lpstr>Data Analysis of the Metropolis School District</vt:lpstr>
      <vt:lpstr>Summary of Project</vt:lpstr>
      <vt:lpstr>Table of contents</vt:lpstr>
      <vt:lpstr>Understanding this Project</vt:lpstr>
      <vt:lpstr>6,910</vt:lpstr>
      <vt:lpstr>The Task</vt:lpstr>
      <vt:lpstr>Analysis Done</vt:lpstr>
      <vt:lpstr>The Ten Priority Schools</vt:lpstr>
      <vt:lpstr>Why is it important to analyze this data?</vt:lpstr>
      <vt:lpstr>Analysis and Visualization</vt:lpstr>
      <vt:lpstr>Requested Data</vt:lpstr>
      <vt:lpstr>Applications per Grade by School</vt:lpstr>
      <vt:lpstr>PowerPoint Presentation</vt:lpstr>
      <vt:lpstr>PowerPoint Presentation</vt:lpstr>
      <vt:lpstr>PowerPoint Presentation</vt:lpstr>
      <vt:lpstr>Neighborhood Ranking First or Second </vt:lpstr>
      <vt:lpstr>PowerPoint Presentation</vt:lpstr>
      <vt:lpstr>Exclusive Applicants for Each School</vt:lpstr>
      <vt:lpstr>Additional Analysis</vt:lpstr>
      <vt:lpstr>PowerPoint Presentation</vt:lpstr>
      <vt:lpstr>PowerPoint Presentation</vt:lpstr>
      <vt:lpstr>PowerPoint Presentation</vt:lpstr>
      <vt:lpstr>Recommendations</vt:lpstr>
      <vt:lpstr>Recommendations for Further Action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Goals for Academic Achievement</dc:title>
  <cp:lastModifiedBy>Bryan O.</cp:lastModifiedBy>
  <cp:revision>2</cp:revision>
  <dcterms:modified xsi:type="dcterms:W3CDTF">2023-10-05T04:57:47Z</dcterms:modified>
</cp:coreProperties>
</file>