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8" r:id="rId6"/>
    <p:sldId id="347" r:id="rId7"/>
    <p:sldId id="348" r:id="rId8"/>
    <p:sldId id="279" r:id="rId9"/>
    <p:sldId id="282" r:id="rId10"/>
    <p:sldId id="283" r:id="rId11"/>
    <p:sldId id="280" r:id="rId12"/>
    <p:sldId id="281" r:id="rId13"/>
    <p:sldId id="284" r:id="rId14"/>
    <p:sldId id="285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7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03" r:id="rId43"/>
    <p:sldId id="304" r:id="rId44"/>
    <p:sldId id="344" r:id="rId45"/>
    <p:sldId id="305" r:id="rId46"/>
    <p:sldId id="345" r:id="rId47"/>
    <p:sldId id="346" r:id="rId48"/>
    <p:sldId id="294" r:id="rId49"/>
    <p:sldId id="308" r:id="rId50"/>
    <p:sldId id="309" r:id="rId51"/>
    <p:sldId id="31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AC576-1E8A-4DBF-A207-5291D37BC60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EBCC93-523C-4F98-AB94-9BE8E0252D92}">
      <dgm:prSet/>
      <dgm:spPr/>
      <dgm:t>
        <a:bodyPr/>
        <a:lstStyle/>
        <a:p>
          <a:r>
            <a:rPr lang="tr-TR"/>
            <a:t>Azure Portal </a:t>
          </a:r>
          <a:endParaRPr lang="en-US"/>
        </a:p>
      </dgm:t>
    </dgm:pt>
    <dgm:pt modelId="{20F9894A-5F9C-4575-B89D-12716666C216}" type="parTrans" cxnId="{EA1D044D-DC24-4EDD-BDC3-37500ABAAD35}">
      <dgm:prSet/>
      <dgm:spPr/>
      <dgm:t>
        <a:bodyPr/>
        <a:lstStyle/>
        <a:p>
          <a:endParaRPr lang="en-US"/>
        </a:p>
      </dgm:t>
    </dgm:pt>
    <dgm:pt modelId="{D0A07145-C698-4EFD-8849-7C80FD1872B1}" type="sibTrans" cxnId="{EA1D044D-DC24-4EDD-BDC3-37500ABAAD35}">
      <dgm:prSet/>
      <dgm:spPr/>
      <dgm:t>
        <a:bodyPr/>
        <a:lstStyle/>
        <a:p>
          <a:endParaRPr lang="en-US"/>
        </a:p>
      </dgm:t>
    </dgm:pt>
    <dgm:pt modelId="{8F8E1726-17AE-4734-B7A0-E64D4DE77213}">
      <dgm:prSet/>
      <dgm:spPr/>
      <dgm:t>
        <a:bodyPr/>
        <a:lstStyle/>
        <a:p>
          <a:r>
            <a:rPr lang="tr-TR"/>
            <a:t>Azure Cloud Shell </a:t>
          </a:r>
          <a:endParaRPr lang="en-US"/>
        </a:p>
      </dgm:t>
    </dgm:pt>
    <dgm:pt modelId="{F69A12FD-9021-43E7-96B4-6D524B957315}" type="parTrans" cxnId="{48385512-2050-43BD-8BBD-95D4D6FF56A1}">
      <dgm:prSet/>
      <dgm:spPr/>
      <dgm:t>
        <a:bodyPr/>
        <a:lstStyle/>
        <a:p>
          <a:endParaRPr lang="en-US"/>
        </a:p>
      </dgm:t>
    </dgm:pt>
    <dgm:pt modelId="{35FDD29A-8A66-4619-B751-70FB1340E5D4}" type="sibTrans" cxnId="{48385512-2050-43BD-8BBD-95D4D6FF56A1}">
      <dgm:prSet/>
      <dgm:spPr/>
      <dgm:t>
        <a:bodyPr/>
        <a:lstStyle/>
        <a:p>
          <a:endParaRPr lang="en-US"/>
        </a:p>
      </dgm:t>
    </dgm:pt>
    <dgm:pt modelId="{5C7F477B-5E20-4DED-B0C6-2C754FA6CA90}">
      <dgm:prSet/>
      <dgm:spPr/>
      <dgm:t>
        <a:bodyPr/>
        <a:lstStyle/>
        <a:p>
          <a:r>
            <a:rPr lang="tr-TR"/>
            <a:t>Azure Powershell</a:t>
          </a:r>
          <a:endParaRPr lang="en-US"/>
        </a:p>
      </dgm:t>
    </dgm:pt>
    <dgm:pt modelId="{2FEE112D-6773-4AEE-9A61-E1F6516946B8}" type="parTrans" cxnId="{A8851D22-7E96-4DA7-9343-5081BC1199C2}">
      <dgm:prSet/>
      <dgm:spPr/>
      <dgm:t>
        <a:bodyPr/>
        <a:lstStyle/>
        <a:p>
          <a:endParaRPr lang="en-US"/>
        </a:p>
      </dgm:t>
    </dgm:pt>
    <dgm:pt modelId="{9D76F0B3-1FBF-4722-AA58-C97AE2DA90BB}" type="sibTrans" cxnId="{A8851D22-7E96-4DA7-9343-5081BC1199C2}">
      <dgm:prSet/>
      <dgm:spPr/>
      <dgm:t>
        <a:bodyPr/>
        <a:lstStyle/>
        <a:p>
          <a:endParaRPr lang="en-US"/>
        </a:p>
      </dgm:t>
    </dgm:pt>
    <dgm:pt modelId="{875EBE66-56F7-4A4B-81D7-455C5A7A5A1D}">
      <dgm:prSet/>
      <dgm:spPr/>
      <dgm:t>
        <a:bodyPr/>
        <a:lstStyle/>
        <a:p>
          <a:r>
            <a:rPr lang="tr-TR"/>
            <a:t>Azure CLI v2.0</a:t>
          </a:r>
          <a:endParaRPr lang="en-US"/>
        </a:p>
      </dgm:t>
    </dgm:pt>
    <dgm:pt modelId="{F597691D-C90C-4035-B77E-8395EF51B0C0}" type="parTrans" cxnId="{9DC79B8C-F6B9-41C0-A81F-7835A4F2DD10}">
      <dgm:prSet/>
      <dgm:spPr/>
      <dgm:t>
        <a:bodyPr/>
        <a:lstStyle/>
        <a:p>
          <a:endParaRPr lang="en-US"/>
        </a:p>
      </dgm:t>
    </dgm:pt>
    <dgm:pt modelId="{10CEF709-F0F1-4777-896A-648BA5BAC92F}" type="sibTrans" cxnId="{9DC79B8C-F6B9-41C0-A81F-7835A4F2DD10}">
      <dgm:prSet/>
      <dgm:spPr/>
      <dgm:t>
        <a:bodyPr/>
        <a:lstStyle/>
        <a:p>
          <a:endParaRPr lang="en-US"/>
        </a:p>
      </dgm:t>
    </dgm:pt>
    <dgm:pt modelId="{E2B8C760-C08A-4C1D-9386-101520E724C3}">
      <dgm:prSet/>
      <dgm:spPr/>
      <dgm:t>
        <a:bodyPr/>
        <a:lstStyle/>
        <a:p>
          <a:r>
            <a:rPr lang="tr-TR"/>
            <a:t>Azure SDKs</a:t>
          </a:r>
          <a:endParaRPr lang="en-US"/>
        </a:p>
      </dgm:t>
    </dgm:pt>
    <dgm:pt modelId="{F9D9AEB4-B290-4960-A2ED-706178A6A0E7}" type="parTrans" cxnId="{60C533D6-FDEE-43EA-87F1-10D5827381E9}">
      <dgm:prSet/>
      <dgm:spPr/>
      <dgm:t>
        <a:bodyPr/>
        <a:lstStyle/>
        <a:p>
          <a:endParaRPr lang="en-US"/>
        </a:p>
      </dgm:t>
    </dgm:pt>
    <dgm:pt modelId="{2C5B30BE-435E-406F-97AD-694F47391A02}" type="sibTrans" cxnId="{60C533D6-FDEE-43EA-87F1-10D5827381E9}">
      <dgm:prSet/>
      <dgm:spPr/>
      <dgm:t>
        <a:bodyPr/>
        <a:lstStyle/>
        <a:p>
          <a:endParaRPr lang="en-US"/>
        </a:p>
      </dgm:t>
    </dgm:pt>
    <dgm:pt modelId="{A964A2A3-5C3B-48CA-9B20-BA36E2BDA010}" type="pres">
      <dgm:prSet presAssocID="{E3DAC576-1E8A-4DBF-A207-5291D37BC60F}" presName="diagram" presStyleCnt="0">
        <dgm:presLayoutVars>
          <dgm:dir/>
          <dgm:resizeHandles val="exact"/>
        </dgm:presLayoutVars>
      </dgm:prSet>
      <dgm:spPr/>
    </dgm:pt>
    <dgm:pt modelId="{4C797B9C-68AF-4779-AE29-0AF1EAB1C249}" type="pres">
      <dgm:prSet presAssocID="{5EEBCC93-523C-4F98-AB94-9BE8E0252D92}" presName="node" presStyleLbl="node1" presStyleIdx="0" presStyleCnt="5">
        <dgm:presLayoutVars>
          <dgm:bulletEnabled val="1"/>
        </dgm:presLayoutVars>
      </dgm:prSet>
      <dgm:spPr/>
    </dgm:pt>
    <dgm:pt modelId="{FDAE96C8-722F-4302-8878-861379BAF5CA}" type="pres">
      <dgm:prSet presAssocID="{D0A07145-C698-4EFD-8849-7C80FD1872B1}" presName="sibTrans" presStyleCnt="0"/>
      <dgm:spPr/>
    </dgm:pt>
    <dgm:pt modelId="{D49D1439-79A4-4642-AAA9-A25439A4A80E}" type="pres">
      <dgm:prSet presAssocID="{8F8E1726-17AE-4734-B7A0-E64D4DE77213}" presName="node" presStyleLbl="node1" presStyleIdx="1" presStyleCnt="5">
        <dgm:presLayoutVars>
          <dgm:bulletEnabled val="1"/>
        </dgm:presLayoutVars>
      </dgm:prSet>
      <dgm:spPr/>
    </dgm:pt>
    <dgm:pt modelId="{6773749F-18CD-4C22-BF40-1752146A2FD2}" type="pres">
      <dgm:prSet presAssocID="{35FDD29A-8A66-4619-B751-70FB1340E5D4}" presName="sibTrans" presStyleCnt="0"/>
      <dgm:spPr/>
    </dgm:pt>
    <dgm:pt modelId="{008DC8E6-8EAE-483E-8F8E-CC9C195E9EC5}" type="pres">
      <dgm:prSet presAssocID="{5C7F477B-5E20-4DED-B0C6-2C754FA6CA90}" presName="node" presStyleLbl="node1" presStyleIdx="2" presStyleCnt="5">
        <dgm:presLayoutVars>
          <dgm:bulletEnabled val="1"/>
        </dgm:presLayoutVars>
      </dgm:prSet>
      <dgm:spPr/>
    </dgm:pt>
    <dgm:pt modelId="{DB93A063-9C36-4DC8-8578-EDA59A304F45}" type="pres">
      <dgm:prSet presAssocID="{9D76F0B3-1FBF-4722-AA58-C97AE2DA90BB}" presName="sibTrans" presStyleCnt="0"/>
      <dgm:spPr/>
    </dgm:pt>
    <dgm:pt modelId="{7158FD04-D962-43CB-B247-0383AEADFC4A}" type="pres">
      <dgm:prSet presAssocID="{875EBE66-56F7-4A4B-81D7-455C5A7A5A1D}" presName="node" presStyleLbl="node1" presStyleIdx="3" presStyleCnt="5">
        <dgm:presLayoutVars>
          <dgm:bulletEnabled val="1"/>
        </dgm:presLayoutVars>
      </dgm:prSet>
      <dgm:spPr/>
    </dgm:pt>
    <dgm:pt modelId="{03302F58-89A6-48D2-A4E1-C18604F4F309}" type="pres">
      <dgm:prSet presAssocID="{10CEF709-F0F1-4777-896A-648BA5BAC92F}" presName="sibTrans" presStyleCnt="0"/>
      <dgm:spPr/>
    </dgm:pt>
    <dgm:pt modelId="{A308F791-F9FA-40B5-8DD3-FAC81BAC65AE}" type="pres">
      <dgm:prSet presAssocID="{E2B8C760-C08A-4C1D-9386-101520E724C3}" presName="node" presStyleLbl="node1" presStyleIdx="4" presStyleCnt="5">
        <dgm:presLayoutVars>
          <dgm:bulletEnabled val="1"/>
        </dgm:presLayoutVars>
      </dgm:prSet>
      <dgm:spPr/>
    </dgm:pt>
  </dgm:ptLst>
  <dgm:cxnLst>
    <dgm:cxn modelId="{48385512-2050-43BD-8BBD-95D4D6FF56A1}" srcId="{E3DAC576-1E8A-4DBF-A207-5291D37BC60F}" destId="{8F8E1726-17AE-4734-B7A0-E64D4DE77213}" srcOrd="1" destOrd="0" parTransId="{F69A12FD-9021-43E7-96B4-6D524B957315}" sibTransId="{35FDD29A-8A66-4619-B751-70FB1340E5D4}"/>
    <dgm:cxn modelId="{A8851D22-7E96-4DA7-9343-5081BC1199C2}" srcId="{E3DAC576-1E8A-4DBF-A207-5291D37BC60F}" destId="{5C7F477B-5E20-4DED-B0C6-2C754FA6CA90}" srcOrd="2" destOrd="0" parTransId="{2FEE112D-6773-4AEE-9A61-E1F6516946B8}" sibTransId="{9D76F0B3-1FBF-4722-AA58-C97AE2DA90BB}"/>
    <dgm:cxn modelId="{EA1D044D-DC24-4EDD-BDC3-37500ABAAD35}" srcId="{E3DAC576-1E8A-4DBF-A207-5291D37BC60F}" destId="{5EEBCC93-523C-4F98-AB94-9BE8E0252D92}" srcOrd="0" destOrd="0" parTransId="{20F9894A-5F9C-4575-B89D-12716666C216}" sibTransId="{D0A07145-C698-4EFD-8849-7C80FD1872B1}"/>
    <dgm:cxn modelId="{1271BB7D-1C4D-4DEB-B942-D573CF728CFC}" type="presOf" srcId="{875EBE66-56F7-4A4B-81D7-455C5A7A5A1D}" destId="{7158FD04-D962-43CB-B247-0383AEADFC4A}" srcOrd="0" destOrd="0" presId="urn:microsoft.com/office/officeart/2005/8/layout/default"/>
    <dgm:cxn modelId="{9DC79B8C-F6B9-41C0-A81F-7835A4F2DD10}" srcId="{E3DAC576-1E8A-4DBF-A207-5291D37BC60F}" destId="{875EBE66-56F7-4A4B-81D7-455C5A7A5A1D}" srcOrd="3" destOrd="0" parTransId="{F597691D-C90C-4035-B77E-8395EF51B0C0}" sibTransId="{10CEF709-F0F1-4777-896A-648BA5BAC92F}"/>
    <dgm:cxn modelId="{9C8984B0-4B99-46C0-B2DA-99A627D696D5}" type="presOf" srcId="{E2B8C760-C08A-4C1D-9386-101520E724C3}" destId="{A308F791-F9FA-40B5-8DD3-FAC81BAC65AE}" srcOrd="0" destOrd="0" presId="urn:microsoft.com/office/officeart/2005/8/layout/default"/>
    <dgm:cxn modelId="{9D2FD6B6-86A0-41FB-8CF7-693060B20C0E}" type="presOf" srcId="{8F8E1726-17AE-4734-B7A0-E64D4DE77213}" destId="{D49D1439-79A4-4642-AAA9-A25439A4A80E}" srcOrd="0" destOrd="0" presId="urn:microsoft.com/office/officeart/2005/8/layout/default"/>
    <dgm:cxn modelId="{A5E488BD-ED8D-4053-8CA9-CCD446D48A5D}" type="presOf" srcId="{E3DAC576-1E8A-4DBF-A207-5291D37BC60F}" destId="{A964A2A3-5C3B-48CA-9B20-BA36E2BDA010}" srcOrd="0" destOrd="0" presId="urn:microsoft.com/office/officeart/2005/8/layout/default"/>
    <dgm:cxn modelId="{60C533D6-FDEE-43EA-87F1-10D5827381E9}" srcId="{E3DAC576-1E8A-4DBF-A207-5291D37BC60F}" destId="{E2B8C760-C08A-4C1D-9386-101520E724C3}" srcOrd="4" destOrd="0" parTransId="{F9D9AEB4-B290-4960-A2ED-706178A6A0E7}" sibTransId="{2C5B30BE-435E-406F-97AD-694F47391A02}"/>
    <dgm:cxn modelId="{D1EEC8E4-0B74-40CE-8E0B-7D58A4BA60EE}" type="presOf" srcId="{5C7F477B-5E20-4DED-B0C6-2C754FA6CA90}" destId="{008DC8E6-8EAE-483E-8F8E-CC9C195E9EC5}" srcOrd="0" destOrd="0" presId="urn:microsoft.com/office/officeart/2005/8/layout/default"/>
    <dgm:cxn modelId="{2E2B5BE8-617E-4568-949C-93F0271AD29F}" type="presOf" srcId="{5EEBCC93-523C-4F98-AB94-9BE8E0252D92}" destId="{4C797B9C-68AF-4779-AE29-0AF1EAB1C249}" srcOrd="0" destOrd="0" presId="urn:microsoft.com/office/officeart/2005/8/layout/default"/>
    <dgm:cxn modelId="{437E5EED-54C2-4E09-AF8A-230759D0C082}" type="presParOf" srcId="{A964A2A3-5C3B-48CA-9B20-BA36E2BDA010}" destId="{4C797B9C-68AF-4779-AE29-0AF1EAB1C249}" srcOrd="0" destOrd="0" presId="urn:microsoft.com/office/officeart/2005/8/layout/default"/>
    <dgm:cxn modelId="{1F1ABC85-77E5-4839-9917-5CCD06229EB2}" type="presParOf" srcId="{A964A2A3-5C3B-48CA-9B20-BA36E2BDA010}" destId="{FDAE96C8-722F-4302-8878-861379BAF5CA}" srcOrd="1" destOrd="0" presId="urn:microsoft.com/office/officeart/2005/8/layout/default"/>
    <dgm:cxn modelId="{09DB4805-2FE6-4EBA-935D-2E025D348868}" type="presParOf" srcId="{A964A2A3-5C3B-48CA-9B20-BA36E2BDA010}" destId="{D49D1439-79A4-4642-AAA9-A25439A4A80E}" srcOrd="2" destOrd="0" presId="urn:microsoft.com/office/officeart/2005/8/layout/default"/>
    <dgm:cxn modelId="{95618388-A285-4646-A438-AF2A85167BC9}" type="presParOf" srcId="{A964A2A3-5C3B-48CA-9B20-BA36E2BDA010}" destId="{6773749F-18CD-4C22-BF40-1752146A2FD2}" srcOrd="3" destOrd="0" presId="urn:microsoft.com/office/officeart/2005/8/layout/default"/>
    <dgm:cxn modelId="{D9B80E1A-46FA-4F2E-8D9A-592ACE89BDF4}" type="presParOf" srcId="{A964A2A3-5C3B-48CA-9B20-BA36E2BDA010}" destId="{008DC8E6-8EAE-483E-8F8E-CC9C195E9EC5}" srcOrd="4" destOrd="0" presId="urn:microsoft.com/office/officeart/2005/8/layout/default"/>
    <dgm:cxn modelId="{BFDE2E77-579F-45DF-BC86-9ACDF460B23C}" type="presParOf" srcId="{A964A2A3-5C3B-48CA-9B20-BA36E2BDA010}" destId="{DB93A063-9C36-4DC8-8578-EDA59A304F45}" srcOrd="5" destOrd="0" presId="urn:microsoft.com/office/officeart/2005/8/layout/default"/>
    <dgm:cxn modelId="{034A702D-4BD0-4941-8846-2BAD163B3A97}" type="presParOf" srcId="{A964A2A3-5C3B-48CA-9B20-BA36E2BDA010}" destId="{7158FD04-D962-43CB-B247-0383AEADFC4A}" srcOrd="6" destOrd="0" presId="urn:microsoft.com/office/officeart/2005/8/layout/default"/>
    <dgm:cxn modelId="{239841B1-3BB0-446E-AA96-124419AB8EC5}" type="presParOf" srcId="{A964A2A3-5C3B-48CA-9B20-BA36E2BDA010}" destId="{03302F58-89A6-48D2-A4E1-C18604F4F309}" srcOrd="7" destOrd="0" presId="urn:microsoft.com/office/officeart/2005/8/layout/default"/>
    <dgm:cxn modelId="{112065CD-FAF7-4F1D-B30F-6196FB6E3286}" type="presParOf" srcId="{A964A2A3-5C3B-48CA-9B20-BA36E2BDA010}" destId="{A308F791-F9FA-40B5-8DD3-FAC81BAC65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97B9C-68AF-4779-AE29-0AF1EAB1C249}">
      <dsp:nvSpPr>
        <dsp:cNvPr id="0" name=""/>
        <dsp:cNvSpPr/>
      </dsp:nvSpPr>
      <dsp:spPr>
        <a:xfrm>
          <a:off x="1209579" y="1578"/>
          <a:ext cx="2406312" cy="144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Azure Portal </a:t>
          </a:r>
          <a:endParaRPr lang="en-US" sz="3700" kern="1200"/>
        </a:p>
      </dsp:txBody>
      <dsp:txXfrm>
        <a:off x="1209579" y="1578"/>
        <a:ext cx="2406312" cy="1443787"/>
      </dsp:txXfrm>
    </dsp:sp>
    <dsp:sp modelId="{D49D1439-79A4-4642-AAA9-A25439A4A80E}">
      <dsp:nvSpPr>
        <dsp:cNvPr id="0" name=""/>
        <dsp:cNvSpPr/>
      </dsp:nvSpPr>
      <dsp:spPr>
        <a:xfrm>
          <a:off x="3856523" y="1578"/>
          <a:ext cx="2406312" cy="1443787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Azure Cloud Shell </a:t>
          </a:r>
          <a:endParaRPr lang="en-US" sz="3700" kern="1200"/>
        </a:p>
      </dsp:txBody>
      <dsp:txXfrm>
        <a:off x="3856523" y="1578"/>
        <a:ext cx="2406312" cy="1443787"/>
      </dsp:txXfrm>
    </dsp:sp>
    <dsp:sp modelId="{008DC8E6-8EAE-483E-8F8E-CC9C195E9EC5}">
      <dsp:nvSpPr>
        <dsp:cNvPr id="0" name=""/>
        <dsp:cNvSpPr/>
      </dsp:nvSpPr>
      <dsp:spPr>
        <a:xfrm>
          <a:off x="6503467" y="1578"/>
          <a:ext cx="2406312" cy="1443787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Azure Powershell</a:t>
          </a:r>
          <a:endParaRPr lang="en-US" sz="3700" kern="1200"/>
        </a:p>
      </dsp:txBody>
      <dsp:txXfrm>
        <a:off x="6503467" y="1578"/>
        <a:ext cx="2406312" cy="1443787"/>
      </dsp:txXfrm>
    </dsp:sp>
    <dsp:sp modelId="{7158FD04-D962-43CB-B247-0383AEADFC4A}">
      <dsp:nvSpPr>
        <dsp:cNvPr id="0" name=""/>
        <dsp:cNvSpPr/>
      </dsp:nvSpPr>
      <dsp:spPr>
        <a:xfrm>
          <a:off x="2533051" y="1685997"/>
          <a:ext cx="2406312" cy="1443787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Azure CLI v2.0</a:t>
          </a:r>
          <a:endParaRPr lang="en-US" sz="3700" kern="1200"/>
        </a:p>
      </dsp:txBody>
      <dsp:txXfrm>
        <a:off x="2533051" y="1685997"/>
        <a:ext cx="2406312" cy="1443787"/>
      </dsp:txXfrm>
    </dsp:sp>
    <dsp:sp modelId="{A308F791-F9FA-40B5-8DD3-FAC81BAC65AE}">
      <dsp:nvSpPr>
        <dsp:cNvPr id="0" name=""/>
        <dsp:cNvSpPr/>
      </dsp:nvSpPr>
      <dsp:spPr>
        <a:xfrm>
          <a:off x="5179995" y="1685997"/>
          <a:ext cx="2406312" cy="144378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Azure SDKs</a:t>
          </a:r>
          <a:endParaRPr lang="en-US" sz="3700" kern="1200"/>
        </a:p>
      </dsp:txBody>
      <dsp:txXfrm>
        <a:off x="5179995" y="1685997"/>
        <a:ext cx="2406312" cy="144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57B3-D816-4FE0-8421-22F31363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A5F2-6A9A-4957-A02D-8741F99BC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F0E0-D387-4530-AD90-C4397B4C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4F3D-16A0-4C89-9DB9-6966AA98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7636-5A4A-41B7-B388-55F9649E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D4C0-8FC1-439F-A8F8-669D7CF1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55D95-04F9-42C4-9290-2B829C41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B8D1-EBFE-4883-B2B6-5A8F78F4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3478-CB6F-4A31-881E-42FB3D1F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96DC-C9AE-43E6-A446-42D186B5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48350-0A7F-4357-855E-5C5A5D1C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3202D-44EE-458C-A754-C579192D6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E6BB4-1F8C-4880-8543-EDDB3719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7A56-2665-4E88-A484-36B16343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192D-CAF6-49DF-BB6E-94B3D8E4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B23F-C2A7-4A06-8F73-48E08D4AC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B7D14-EEA8-4081-BC2F-918660B53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4A11-2131-4975-9DBE-4E3B0081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BE25-844C-4E20-92E8-15DD88B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D3B22-2654-4272-84F2-9C646883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69E6-2C2D-4D0F-BB2C-40D0D179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85B5-CCFE-4225-BB61-C4D96396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21CB-5A6A-4CD9-9EF8-42AE5E5D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D9AA-0ABC-4ABA-96A9-E14C63F0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B3EE-F771-44F9-B4F1-35FA7FB3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EFA4-33D9-4E8B-8CEA-CE375E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D55E1-4EED-4E66-8471-64D3A44E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8700-3EC7-4176-A7C3-B6CE3D1E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44E1-C030-4D57-9D36-37EF225D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D246-DEAD-4A4C-97C2-15B9ECC1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280A-5F5A-4330-B60E-30EF176F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26AB-A5FA-4108-A385-158DBDE3A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4229C-C2DC-4C6B-BDB2-13AA12F8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6532-884D-4B57-9894-1D6EF612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491FC-8B06-45CE-A100-79278C26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0563-EAB4-40CE-85EB-D3445EE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CD04-D720-4E4E-9B28-07F821D5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D69F-7CF8-4D54-85B5-DD2C2730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D4903-1EF4-4492-940D-E2CCA230C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5FE2C-948F-4837-BD20-B28A10D38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2CD6B-8934-46A4-9192-567668787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E95A6-69BA-47C7-96F6-BCFBB822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9CA92-6665-416F-B6E4-9196B02B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1A280-5A67-42A7-ACB7-D07DB160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7425-36AD-4819-8CA6-D1C02341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EEE6-5C92-46A1-A939-25FC8438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F2762-CD3E-4722-8BD4-C565F413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C739C-69D0-4DD1-A4B8-188B926A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1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46F0A-57E4-4EAB-8787-95561B00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B321E-AD4F-48DC-B146-767B83C2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371D5-5DBA-4535-9EAD-FEFA937C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CBE6-E240-4CB5-B317-01773D87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5BD7-DB44-41DB-BE76-4418FF56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EDA72-5A2A-4DC5-9A20-860E4BD24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395B-35E0-471A-AB17-7093EEB5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F087-E5E1-4DA3-96DF-6162075C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56422-2F66-4BAF-A250-32F949F7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C22A-C2D0-449B-B248-E5A87E63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C9D2-DBE8-4BCD-B968-86436CD8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996D-B16C-4A2B-A02F-126A33CD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2383C-6177-414A-B6CE-A79271DE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3876-6BF2-42AB-8681-C9692D3B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1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3926-3225-41A6-9D05-45245730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D678F-C9C8-47E7-B2AF-155E58818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8EE47-28A5-45E6-BE67-8215367B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F5BF7-7D53-4A14-983C-9DCAD68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66412-5DF4-4AAB-B266-52ADEA69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4C4C5-51C6-48EC-AF45-0AE5FD30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30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20B2-00E1-4868-BF4A-AFC01899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F4C23-E776-44EB-801B-AEAF0933F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6115-C424-4B35-8F01-F0F164C2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9D58-4B56-44D8-8516-D6B06BF1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FA81-EDC2-458C-B0FE-77A17BAD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5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8C4C5-D32A-4EB0-8DE4-557EAC442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F8338-BE12-4279-AAA7-36080DC3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5F3B-AF2E-483B-BBF3-3F04D4FA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3069-9F8A-452C-B11C-4CABDDF4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9A84-3B57-405D-A4F9-700200C7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0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81E0-2B3E-41E2-8435-3C69EF9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B1DF-C706-4284-9C9C-6E0F45C4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A203-31A2-42EF-9B44-213356F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EDBA-E0FC-48F7-9239-FC72BD8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EF9A-351E-4C98-8B27-17642FBC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F3B0-E0C5-41D3-8FD2-18C9064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4522-B458-4A76-80E8-AC97C336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CE5FB-02CE-4529-BA6A-56DB12499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EEB64-04BF-4A45-BF79-31A8DA04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B9045-8623-48EB-865C-23C61598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836FA-B640-4B2B-9A32-4153128B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1300-0B37-4501-A6F5-EAE327A3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1E909-4D07-41AC-BE21-51632B15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1B69F-8CB6-4975-85A1-CFCE47C56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4156-4969-4AF6-B323-367FE15FA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E5CF2-3D03-4A77-98C6-573ADAFDE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364-2180-48A1-8C56-9D8057BA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A0229-DED7-4817-B8B9-A32DFFB3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97D11-9E67-4541-B135-1B70FAA0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4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BAEB-7C76-4A80-97A0-E4210E1B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A7076-60EE-4BEA-A112-6F477BB4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19866-E9BC-4ED1-B8EF-8D905B3E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DFEF-46D1-4E91-BA91-9B5CD511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898D9-09D4-4BC5-9E73-A1657E4D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47EF3-AF63-4392-8D14-03656B4C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638A3-B64F-4EAD-8F91-F83F8C48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0C2B-56C7-4799-BA22-5E85AD74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0E64-2E5D-4660-A439-F7A5B9BC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BBE3-08E5-497B-BDD8-02C307A50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FBDC-9315-4C89-A521-1E770B85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18A6-66E6-4673-B3E3-EF154FFB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D7E5-3A50-4324-B3D4-CC25FF05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ADC-8166-469F-B59F-D6598A36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41632-568F-4022-ADA4-CF005AF46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868A-D369-4E26-BCCE-DE046F01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97F9-5BEF-4816-8FE6-60016FF7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0837-3837-45AA-95B3-72E6FC5B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B2FF-563C-492B-98A1-0DF624DF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9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657F-AD3B-4987-AD6F-362797C5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9E91-D54F-482C-BB74-99457468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2C1A-1DCD-4A9B-9419-FD2FABD93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B1EE-0EFA-49E3-8E09-416DCE1AEEE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40B5F-99B2-490B-8095-D5C53B769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75C36-4607-486B-88BB-D9AA683A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1071-7984-444A-9DBB-D862FAA4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42464-50CA-4680-9BF9-DA7D94D9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1C38-759B-451A-83E0-E08591B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99B4-E4CF-44FE-91C5-A021A2DE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5AE1-F7F4-4E32-B9C2-AF19FD1979B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DE62-DB7D-4957-9BC6-FF37DE773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1057B-46F7-4742-BCE3-B7F5D9BD5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1F90-094B-4A6C-A52F-3706B5A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c/onuryuksektepeli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notebooks.azure.com/oyuksektepeli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yuksektepeli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linkedin.com/in/onuryuksektepeli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twitter.com/oyuksektepeli" TargetMode="External"/><Relationship Id="rId9" Type="http://schemas.openxmlformats.org/officeDocument/2006/relationships/hyperlink" Target="https://www.facebook.com/onuryuksektepeli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en-us/learn/certifications/exams/az-203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move-resources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92F3F-4692-4529-9597-B5206DBF3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20" y="5073812"/>
            <a:ext cx="6331904" cy="1146013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rgbClr val="000000"/>
                </a:solidFill>
              </a:rPr>
              <a:t>AZ-203: Developing Solutions for 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5120-BBD8-4B4D-8F9D-B756FE5DD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97" y="4267832"/>
            <a:ext cx="5946202" cy="805978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Onur Yüksektepeli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A87BAF7-9783-4187-8272-6791D254F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" y="1175170"/>
            <a:ext cx="2629584" cy="1058407"/>
          </a:xfrm>
          <a:prstGeom prst="rect">
            <a:avLst/>
          </a:prstGeom>
        </p:spPr>
      </p:pic>
      <p:sp>
        <p:nvSpPr>
          <p:cNvPr id="22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957F5B-C133-45E8-87D2-87849A833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61" y="1083528"/>
            <a:ext cx="2365405" cy="502648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DA0DAD-4A3C-44C7-A6C1-3F0EE6CFE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99" y="4217663"/>
            <a:ext cx="3217333" cy="12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5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C7EF-FCA9-4D57-8476-06C75714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Visual Studio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1E23B7-8D0C-4417-ABE2-5F4CB5E1E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435" y="1825625"/>
            <a:ext cx="89231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B112B8-3A30-4624-88D7-6543D21A1D69}"/>
              </a:ext>
            </a:extLst>
          </p:cNvPr>
          <p:cNvSpPr txBox="1"/>
          <p:nvPr/>
        </p:nvSpPr>
        <p:spPr>
          <a:xfrm>
            <a:off x="1880925" y="6123543"/>
            <a:ext cx="495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https://visualstudio.microsoft.com/vs/community/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90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43B6-4863-4B57-A2B8-9ADA43CB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Azure Development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B6CDA4-331B-4C89-8730-7C78EA28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22" y="1825625"/>
            <a:ext cx="7887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9052D-43BE-4792-8F8E-561632CB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accent1"/>
                </a:solidFill>
              </a:rPr>
              <a:t>Azure Resource Groups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E05E-07E0-4AD1-94BE-7F84EA5A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fontAlgn="ctr"/>
            <a:r>
              <a:rPr lang="tr-TR" sz="2400"/>
              <a:t>Resources in a resource group should share the same lifecycle</a:t>
            </a:r>
          </a:p>
          <a:p>
            <a:pPr fontAlgn="ctr"/>
            <a:r>
              <a:rPr lang="tr-TR" sz="2400"/>
              <a:t>Each resource can only exist in one resource group</a:t>
            </a:r>
          </a:p>
          <a:p>
            <a:pPr fontAlgn="ctr"/>
            <a:r>
              <a:rPr lang="tr-TR" sz="2400"/>
              <a:t>Resources can be added or removed to a resource group at any time</a:t>
            </a:r>
          </a:p>
          <a:p>
            <a:pPr fontAlgn="ctr"/>
            <a:r>
              <a:rPr lang="tr-TR" sz="2400"/>
              <a:t>Resources can be moved from one resources group to another </a:t>
            </a:r>
          </a:p>
          <a:p>
            <a:pPr fontAlgn="ctr"/>
            <a:r>
              <a:rPr lang="tr-TR" sz="2400"/>
              <a:t>Resource groups can contain resources that reside in different regions</a:t>
            </a:r>
          </a:p>
          <a:p>
            <a:pPr fontAlgn="ctr"/>
            <a:r>
              <a:rPr lang="tr-TR" sz="2400"/>
              <a:t>Resources can interact with resources in other resources groups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7590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9614D-878A-4CF1-8BA1-64DB60D9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accent1"/>
                </a:solidFill>
              </a:rPr>
              <a:t>Resource Group Management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D278-9432-4293-95D0-94FD8B1FA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Tags</a:t>
            </a:r>
          </a:p>
          <a:p>
            <a:r>
              <a:rPr lang="en-US" sz="2400"/>
              <a:t>Locks</a:t>
            </a:r>
          </a:p>
          <a:p>
            <a:r>
              <a:rPr lang="en-US" sz="2400"/>
              <a:t>Access Control (IAM)</a:t>
            </a:r>
          </a:p>
          <a:p>
            <a:r>
              <a:rPr lang="en-US" sz="2400"/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285396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76518-5A88-49D9-B0CE-C2EB0F18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accent1"/>
                </a:solidFill>
              </a:rPr>
              <a:t>Sample Resource Group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EE7F-E73C-4F8E-91C1-0BE74CCD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Ms-net-rg</a:t>
            </a:r>
          </a:p>
          <a:p>
            <a:r>
              <a:rPr lang="en-US" sz="2400"/>
              <a:t>Purpose: Isolate the Virtual networks</a:t>
            </a:r>
          </a:p>
          <a:p>
            <a:r>
              <a:rPr lang="en-US" sz="2400"/>
              <a:t>Need: Prevent unwanted changes to any of the network resources</a:t>
            </a:r>
          </a:p>
          <a:p>
            <a:r>
              <a:rPr lang="en-US" sz="2400"/>
              <a:t>Admin: It will deploy and maintain RG</a:t>
            </a:r>
          </a:p>
          <a:p>
            <a:r>
              <a:rPr lang="en-US" sz="2400"/>
              <a:t>Notes: Resources in other RGs will use the resources int this group</a:t>
            </a:r>
          </a:p>
          <a:p>
            <a:r>
              <a:rPr lang="en-US" sz="2400"/>
              <a:t>Dept: IT</a:t>
            </a:r>
          </a:p>
          <a:p>
            <a:r>
              <a:rPr lang="en-US" sz="2400"/>
              <a:t>Owner: Onur YUKSEKTEPELI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013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9A866-FF99-404A-93FF-1215E49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96BF-B6A7-4A31-845F-15B3239A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>
                <a:solidFill>
                  <a:srgbClr val="000000"/>
                </a:solidFill>
              </a:rPr>
              <a:t>Creating a Resource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7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ECC22-35C7-48DD-861E-86620D47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accent1"/>
                </a:solidFill>
              </a:rPr>
              <a:t>Azure Resource Tags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714B-B7D0-45A8-A97F-2B5A4D9D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Logically organize resources. Each tag has a name and a</a:t>
            </a:r>
            <a:r>
              <a:rPr lang="tr-TR" sz="2400"/>
              <a:t> </a:t>
            </a:r>
            <a:r>
              <a:rPr lang="en-US" sz="2400"/>
              <a:t>value. Allows related resources from different resource</a:t>
            </a:r>
            <a:r>
              <a:rPr lang="tr-TR" sz="2400"/>
              <a:t> </a:t>
            </a:r>
            <a:r>
              <a:rPr lang="en-US" sz="2400"/>
              <a:t>groups to be identified. Organize by billing and</a:t>
            </a:r>
            <a:r>
              <a:rPr lang="tr-TR" sz="2400"/>
              <a:t> </a:t>
            </a:r>
            <a:r>
              <a:rPr lang="en-US" sz="2400"/>
              <a:t>management.</a:t>
            </a:r>
          </a:p>
        </p:txBody>
      </p:sp>
    </p:spTree>
    <p:extLst>
      <p:ext uri="{BB962C8B-B14F-4D97-AF65-F5344CB8AC3E}">
        <p14:creationId xmlns:p14="http://schemas.microsoft.com/office/powerpoint/2010/main" val="292674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9B31D-7FA9-40E5-A338-2758E250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accent1"/>
                </a:solidFill>
              </a:rPr>
              <a:t>TAG Rules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BFEE-548B-4794-AAC3-BFF53F0C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Tags are NOT</a:t>
            </a:r>
            <a:r>
              <a:rPr lang="tr-TR" sz="2400"/>
              <a:t> </a:t>
            </a:r>
            <a:r>
              <a:rPr lang="en-US" sz="2400"/>
              <a:t>inherited</a:t>
            </a:r>
            <a:endParaRPr lang="tr-TR" sz="2400"/>
          </a:p>
          <a:p>
            <a:r>
              <a:rPr lang="en-US" sz="2400"/>
              <a:t>Names can't contain</a:t>
            </a:r>
            <a:r>
              <a:rPr lang="tr-TR" sz="2400"/>
              <a:t> </a:t>
            </a:r>
            <a:r>
              <a:rPr lang="en-US" sz="2400"/>
              <a:t>these characters: &lt;,&gt;, %, &amp;, \, ?, /</a:t>
            </a:r>
            <a:endParaRPr lang="tr-TR" sz="2400"/>
          </a:p>
          <a:p>
            <a:r>
              <a:rPr lang="en-US" sz="2400"/>
              <a:t>Tag name is limited</a:t>
            </a:r>
            <a:r>
              <a:rPr lang="tr-TR" sz="2400"/>
              <a:t> </a:t>
            </a:r>
            <a:r>
              <a:rPr lang="en-US" sz="2400"/>
              <a:t>to 512 characters</a:t>
            </a:r>
            <a:endParaRPr lang="tr-TR" sz="2400"/>
          </a:p>
          <a:p>
            <a:r>
              <a:rPr lang="en-US" sz="2400"/>
              <a:t>Tag value is limited</a:t>
            </a:r>
            <a:r>
              <a:rPr lang="tr-TR" sz="2400"/>
              <a:t> </a:t>
            </a:r>
            <a:r>
              <a:rPr lang="en-US" sz="2400"/>
              <a:t>to 256 characters</a:t>
            </a:r>
          </a:p>
        </p:txBody>
      </p:sp>
    </p:spTree>
    <p:extLst>
      <p:ext uri="{BB962C8B-B14F-4D97-AF65-F5344CB8AC3E}">
        <p14:creationId xmlns:p14="http://schemas.microsoft.com/office/powerpoint/2010/main" val="244865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517D-BC17-4748-9DCE-51C6C3DF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9308-6F12-4273-A826-E91B2E18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>
                <a:solidFill>
                  <a:srgbClr val="000000"/>
                </a:solidFill>
              </a:rPr>
              <a:t>Create Tag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7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2590D-7721-4AF6-8C3C-9ED594E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accent1"/>
                </a:solidFill>
              </a:rPr>
              <a:t>Resource Group Locks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1697-F29A-4612-8AEE-333D20EE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Prevent accidental deletion or changes to resources in resource groups. Consists of two locks:</a:t>
            </a:r>
          </a:p>
          <a:p>
            <a:pPr lvl="1"/>
            <a:r>
              <a:rPr lang="en-US"/>
              <a:t>CanNotDelete</a:t>
            </a:r>
            <a:endParaRPr lang="en-US" dirty="0"/>
          </a:p>
          <a:p>
            <a:pPr lvl="1"/>
            <a:r>
              <a:rPr lang="en-US"/>
              <a:t>ReadOnly</a:t>
            </a:r>
            <a:endParaRPr lang="en-US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88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FBE64-408A-4F22-AA1B-BE8FD1D33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599" y="958695"/>
            <a:ext cx="1984807" cy="2972567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8FFDE-1672-4BED-BE72-5E23BC93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4173578"/>
            <a:ext cx="3026663" cy="10139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F4992-F64D-4BD6-B0E6-CF766E53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tr-TR" dirty="0"/>
              <a:t>Onur Yüksektepeli | @oyuksektepeli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E5F1-42F9-4C14-8DFA-8F7FF28E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 fontScale="92500" lnSpcReduction="20000"/>
          </a:bodyPr>
          <a:lstStyle/>
          <a:p>
            <a:r>
              <a:rPr lang="tr-TR" sz="1600" dirty="0"/>
              <a:t>Nephocraft </a:t>
            </a:r>
            <a:r>
              <a:rPr lang="en-US" sz="1600" dirty="0"/>
              <a:t>Founder</a:t>
            </a:r>
            <a:r>
              <a:rPr lang="tr-TR" sz="1600" dirty="0"/>
              <a:t>, CEO, Chief </a:t>
            </a:r>
            <a:r>
              <a:rPr lang="en-US" sz="1600" dirty="0"/>
              <a:t>Technology</a:t>
            </a:r>
            <a:r>
              <a:rPr lang="tr-TR" sz="1600" dirty="0"/>
              <a:t> </a:t>
            </a:r>
            <a:r>
              <a:rPr lang="en-US" sz="1600" dirty="0"/>
              <a:t>Officer</a:t>
            </a:r>
            <a:endParaRPr lang="tr-TR" sz="1600" dirty="0"/>
          </a:p>
          <a:p>
            <a:r>
              <a:rPr lang="tr-TR" sz="1600" dirty="0"/>
              <a:t>Entrepreneur, </a:t>
            </a:r>
            <a:r>
              <a:rPr lang="tr-TR" sz="1600" dirty="0" err="1"/>
              <a:t>Technology</a:t>
            </a:r>
            <a:r>
              <a:rPr lang="tr-TR" sz="1600" dirty="0"/>
              <a:t> </a:t>
            </a:r>
            <a:r>
              <a:rPr lang="tr-TR" sz="1600" dirty="0" err="1"/>
              <a:t>Enthusiast</a:t>
            </a:r>
            <a:endParaRPr lang="tr-TR" sz="1600" dirty="0"/>
          </a:p>
          <a:p>
            <a:r>
              <a:rPr lang="tr-TR" sz="1600" dirty="0"/>
              <a:t>Microsoft MVP, Microsoft MCT</a:t>
            </a:r>
          </a:p>
          <a:p>
            <a:r>
              <a:rPr lang="tr-TR" sz="1600" dirty="0"/>
              <a:t>Mshowto </a:t>
            </a:r>
            <a:r>
              <a:rPr lang="en-US" sz="1600" dirty="0"/>
              <a:t>Community Lead</a:t>
            </a:r>
            <a:endParaRPr lang="tr-TR" sz="1600" dirty="0"/>
          </a:p>
          <a:p>
            <a:r>
              <a:rPr lang="tr-TR" sz="1600" dirty="0"/>
              <a:t>15</a:t>
            </a:r>
            <a:r>
              <a:rPr lang="en-US" sz="1600" dirty="0"/>
              <a:t>+ Experience </a:t>
            </a:r>
          </a:p>
          <a:p>
            <a:r>
              <a:rPr lang="en-US" sz="1600" dirty="0"/>
              <a:t>Public Speaker, Author</a:t>
            </a:r>
            <a:endParaRPr lang="tr-TR" sz="1600" dirty="0"/>
          </a:p>
          <a:p>
            <a:endParaRPr lang="tr-TR" sz="1300" dirty="0"/>
          </a:p>
          <a:p>
            <a:r>
              <a:rPr lang="tr-TR" sz="1300" dirty="0">
                <a:hlinkClick r:id="rId4"/>
              </a:rPr>
              <a:t>www.nephocraft.com</a:t>
            </a:r>
          </a:p>
          <a:p>
            <a:r>
              <a:rPr lang="tr-TR" sz="1300" dirty="0">
                <a:hlinkClick r:id="rId4"/>
              </a:rPr>
              <a:t>https://twitter.com/oyuksektepeli</a:t>
            </a:r>
            <a:endParaRPr lang="tr-TR" sz="1300" dirty="0"/>
          </a:p>
          <a:p>
            <a:r>
              <a:rPr lang="tr-TR" sz="1300" dirty="0">
                <a:hlinkClick r:id="rId5"/>
              </a:rPr>
              <a:t>https://www.linkedin.com/in/onuryuksektepeli/</a:t>
            </a:r>
            <a:endParaRPr lang="tr-TR" sz="1300" dirty="0"/>
          </a:p>
          <a:p>
            <a:r>
              <a:rPr lang="tr-TR" sz="1300" dirty="0">
                <a:hlinkClick r:id="rId6"/>
              </a:rPr>
              <a:t>https://github.com/oyuksektepeli</a:t>
            </a:r>
            <a:endParaRPr lang="tr-TR" sz="1300" dirty="0"/>
          </a:p>
          <a:p>
            <a:r>
              <a:rPr lang="tr-TR" sz="1300" dirty="0">
                <a:hlinkClick r:id="rId7"/>
              </a:rPr>
              <a:t>https://notebooks.azure.com/oyuksektepeli/</a:t>
            </a:r>
            <a:endParaRPr lang="tr-TR" sz="1300" dirty="0"/>
          </a:p>
          <a:p>
            <a:r>
              <a:rPr lang="tr-TR" sz="1300" dirty="0">
                <a:hlinkClick r:id="rId8"/>
              </a:rPr>
              <a:t>http://www.youtube.com/c/onuryuksektepeli</a:t>
            </a:r>
            <a:endParaRPr lang="tr-TR" sz="1300" dirty="0"/>
          </a:p>
          <a:p>
            <a:r>
              <a:rPr lang="tr-TR" sz="1300" dirty="0">
                <a:hlinkClick r:id="rId9"/>
              </a:rPr>
              <a:t>https://www.facebook.com/onuryuksektepeli/</a:t>
            </a:r>
            <a:endParaRPr lang="tr-TR" sz="1300" dirty="0"/>
          </a:p>
          <a:p>
            <a:endParaRPr lang="tr-TR" sz="1300" dirty="0"/>
          </a:p>
          <a:p>
            <a:endParaRPr lang="tr-TR" sz="1300" dirty="0"/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5795E4-4855-4368-AC98-0B1C9DE47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94" y="5285088"/>
            <a:ext cx="2735215" cy="56786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015085-50CE-45C2-90B2-DD6A739F20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91" y="5981285"/>
            <a:ext cx="2271977" cy="485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4E4F8-F522-41EF-ADB9-5F230F0035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5391" y="4812080"/>
            <a:ext cx="2292295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00E27-D0B3-4728-AA21-10D2A12A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53F2-56BC-4A78-AA85-1FC20D48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>
                <a:solidFill>
                  <a:srgbClr val="000000"/>
                </a:solidFill>
              </a:rPr>
              <a:t>Create Resource Locks</a:t>
            </a:r>
          </a:p>
        </p:txBody>
      </p:sp>
    </p:spTree>
    <p:extLst>
      <p:ext uri="{BB962C8B-B14F-4D97-AF65-F5344CB8AC3E}">
        <p14:creationId xmlns:p14="http://schemas.microsoft.com/office/powerpoint/2010/main" val="285517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CC054-4090-4191-84E6-236418EE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accent1"/>
                </a:solidFill>
              </a:rPr>
              <a:t>Access Control (IAM)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B6E6-3311-4DD5-8D69-E29B7E04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 system that provides fine-grained access Management</a:t>
            </a:r>
            <a:r>
              <a:rPr lang="tr-TR" sz="2400"/>
              <a:t> </a:t>
            </a:r>
            <a:r>
              <a:rPr lang="en-US" sz="2400"/>
              <a:t>of resources in Azure. Grant only the amount of Access</a:t>
            </a:r>
            <a:r>
              <a:rPr lang="tr-TR" sz="2400"/>
              <a:t> </a:t>
            </a:r>
            <a:r>
              <a:rPr lang="en-US" sz="2400"/>
              <a:t>to users needed to perform their jobs</a:t>
            </a:r>
          </a:p>
        </p:txBody>
      </p:sp>
    </p:spTree>
    <p:extLst>
      <p:ext uri="{BB962C8B-B14F-4D97-AF65-F5344CB8AC3E}">
        <p14:creationId xmlns:p14="http://schemas.microsoft.com/office/powerpoint/2010/main" val="291542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A6EBF3-7D24-44FE-AE3E-82D13431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C350-AC69-4979-AB9F-73866955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>
                <a:solidFill>
                  <a:srgbClr val="000000"/>
                </a:solidFill>
              </a:rPr>
              <a:t>Access Control (IAM)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2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76B56-AFA3-4846-9DFE-7B1414F9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accent1"/>
                </a:solidFill>
              </a:rPr>
              <a:t>Azure Policy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2693-2FCC-47CF-8103-5C733CFE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Allows you to manage and prevent IT issues with policy</a:t>
            </a:r>
            <a:r>
              <a:rPr lang="tr-TR" sz="2400"/>
              <a:t> </a:t>
            </a:r>
            <a:r>
              <a:rPr lang="en-US" sz="2400"/>
              <a:t>definitions that enforce rules and effects for your</a:t>
            </a:r>
            <a:r>
              <a:rPr lang="tr-TR" sz="2400"/>
              <a:t> </a:t>
            </a:r>
            <a:r>
              <a:rPr lang="en-US" sz="2400"/>
              <a:t>resources. Policies allow you to keep compliant with</a:t>
            </a:r>
            <a:r>
              <a:rPr lang="tr-TR" sz="2400"/>
              <a:t> </a:t>
            </a:r>
            <a:r>
              <a:rPr lang="en-US" sz="2400"/>
              <a:t>corporate standards and SLAs.</a:t>
            </a:r>
          </a:p>
        </p:txBody>
      </p:sp>
    </p:spTree>
    <p:extLst>
      <p:ext uri="{BB962C8B-B14F-4D97-AF65-F5344CB8AC3E}">
        <p14:creationId xmlns:p14="http://schemas.microsoft.com/office/powerpoint/2010/main" val="158485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A2E9A-8432-490E-892D-94E9B79A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	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7193-F4BD-4406-9C1E-C1029F57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>
                <a:solidFill>
                  <a:srgbClr val="000000"/>
                </a:solidFill>
              </a:rPr>
              <a:t>Azure Policy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6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CDBC-0387-4EE3-BDAC-3E6221F3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tr-TR" dirty="0"/>
              <a:t>Azure </a:t>
            </a:r>
            <a:r>
              <a:rPr lang="tr-TR" dirty="0" err="1"/>
              <a:t>Compute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76D8F-091A-4323-986A-CB6A6C64F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tr-TR" dirty="0"/>
              <a:t>Azure </a:t>
            </a:r>
            <a:r>
              <a:rPr lang="tr-TR" dirty="0" err="1"/>
              <a:t>Champ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DADC5B-610D-408F-8764-C7CCC8A0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7" y="5251275"/>
            <a:ext cx="914479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3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AC56F-F12D-41ED-877E-4C4A4920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accent1"/>
                </a:solidFill>
              </a:rPr>
              <a:t>Azure Compute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7364-4F6A-4738-9F8D-17CC614B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tr-TR" sz="2400"/>
              <a:t>Azure Compute Unit</a:t>
            </a:r>
          </a:p>
          <a:p>
            <a:pPr marL="0" indent="0">
              <a:buNone/>
            </a:pPr>
            <a:endParaRPr lang="tr-TR" sz="2400"/>
          </a:p>
          <a:p>
            <a:pPr marL="0" indent="0">
              <a:buNone/>
            </a:pPr>
            <a:r>
              <a:rPr lang="en-US" sz="2400"/>
              <a:t>The concept of the Azure Compute Unit (ACU) provides a way of comparing compute (CPU) performance across Azure SKUs. This will help you easily identify which SKU is most likely to satisfy your performance needs. ACU is currently standardized on a Small (Standard_A1) VM being 100 and all other SKUs then represent approximately how much faster that SKU can run a standard benchmark.</a:t>
            </a:r>
          </a:p>
        </p:txBody>
      </p:sp>
    </p:spTree>
    <p:extLst>
      <p:ext uri="{BB962C8B-B14F-4D97-AF65-F5344CB8AC3E}">
        <p14:creationId xmlns:p14="http://schemas.microsoft.com/office/powerpoint/2010/main" val="1514660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1CBC-73A5-4EE2-A4A1-94D89EF7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Azure </a:t>
            </a:r>
            <a:r>
              <a:rPr lang="tr-TR" dirty="0" err="1"/>
              <a:t>Compute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(ACU)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4FEA9E-4436-4639-AD67-1820B4A2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657" y="1801771"/>
            <a:ext cx="4374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05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9F1C-4817-44D7-9BB1-232CD92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Azure Virtual </a:t>
            </a:r>
            <a:r>
              <a:rPr lang="tr-TR" dirty="0" err="1"/>
              <a:t>Machines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8039F9-9CC0-4732-996D-F82DA7E3E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91" y="2186697"/>
            <a:ext cx="8714286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8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6724-B4AB-4991-BC4E-4A91657E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vs. Premium Storage Disks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59DE40-FFAC-41FE-856D-9C099B16D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845923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8839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 Disks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3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Backed by cost-effective HDDs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Backed by high-speed SSDs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0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Stored in Azure 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IOPS values are predictable, expected</a:t>
                      </a:r>
                    </a:p>
                    <a:p>
                      <a:r>
                        <a:rPr lang="en-US" dirty="0"/>
                        <a:t>performance 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9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SSD (Preview) available for</a:t>
                      </a:r>
                    </a:p>
                    <a:p>
                      <a:r>
                        <a:rPr lang="en-US" dirty="0"/>
                        <a:t>managed disks (dev/test/entry level</a:t>
                      </a:r>
                    </a:p>
                    <a:p>
                      <a:r>
                        <a:rPr lang="en-US" dirty="0"/>
                        <a:t>production applications)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Pre-pay for all storage used (fixed disk</a:t>
                      </a:r>
                    </a:p>
                    <a:p>
                      <a:r>
                        <a:rPr lang="en-US" dirty="0"/>
                        <a:t>sizes</a:t>
                      </a:r>
                    </a:p>
                    <a:p>
                      <a:r>
                        <a:rPr lang="en-US" dirty="0"/>
                        <a:t>P10, 128 GB, 500 IOPs, 50 MB/sec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storage provides maximum</a:t>
                      </a:r>
                    </a:p>
                    <a:p>
                      <a:r>
                        <a:rPr lang="en-US" dirty="0"/>
                        <a:t>IOPS values for each VHD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2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411C45-3528-44FC-B35A-9BAADE22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Exam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1CF7AA-7AC5-4EDF-B2FD-C134D84CB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04C749-AC60-4B87-9C12-14FA478237DA}"/>
              </a:ext>
            </a:extLst>
          </p:cNvPr>
          <p:cNvSpPr txBox="1"/>
          <p:nvPr/>
        </p:nvSpPr>
        <p:spPr>
          <a:xfrm>
            <a:off x="5295569" y="2494450"/>
            <a:ext cx="5471529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Skills measured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Develop Azure Infrastructure as a Service compute solution (10-15%)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Develop Azure Platform as a Service compute solution (20-25%)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Develop for Azure storage (15-20%)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Implement Azure security (10-15%)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Monitor, troubleshoot, and optimize solutions (10-15%)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Connect to and consume Azure and third-party services (20-25%)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B12E2-9E90-44B6-9CDE-B86ECBB786A0}"/>
              </a:ext>
            </a:extLst>
          </p:cNvPr>
          <p:cNvSpPr/>
          <p:nvPr/>
        </p:nvSpPr>
        <p:spPr>
          <a:xfrm>
            <a:off x="340734" y="6409565"/>
            <a:ext cx="7067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https://docs.microsoft.com/en-us/learn/certifications/exams/az-203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7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2992-67BC-4F86-BAA6-6908D627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vs. Unmanaged Disks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B9A355-B23E-45AB-BCA4-8D15F4DA41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27746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80297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Unmanaged 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Disks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method to store VM VHDs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manages the disks, so you don't</a:t>
                      </a:r>
                    </a:p>
                    <a:p>
                      <a:r>
                        <a:rPr lang="en-US" dirty="0"/>
                        <a:t>have to worry about storage account level</a:t>
                      </a:r>
                    </a:p>
                    <a:p>
                      <a:r>
                        <a:rPr lang="en-US" dirty="0"/>
                        <a:t>IOPS 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2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VHDs stored as page blobs in an Azure</a:t>
                      </a:r>
                    </a:p>
                    <a:p>
                      <a:r>
                        <a:rPr lang="en-US" dirty="0"/>
                        <a:t>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Pre-pay for disk size (no need for Storage Account)</a:t>
                      </a:r>
                    </a:p>
                    <a:p>
                      <a:r>
                        <a:rPr lang="en-US" dirty="0"/>
                        <a:t>S10, 128 GB, 500 IOPS, 60 MB/sec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2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256 TB of storage per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Standard and Premium SSD</a:t>
                      </a:r>
                    </a:p>
                    <a:p>
                      <a:r>
                        <a:rPr lang="en-US" dirty="0"/>
                        <a:t>and Standard 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1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need to manage storage account</a:t>
                      </a:r>
                    </a:p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2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20,000 IOPS limit across all VM disks in</a:t>
                      </a:r>
                    </a:p>
                    <a:p>
                      <a:r>
                        <a:rPr lang="en-US" dirty="0"/>
                        <a:t>a standard 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3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89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2D8C-F224-41A0-9C88-8A4790FB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 SSD – the next generation of Azure Disks technology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5DDB6B-9F5C-4B56-B4E2-590D30E24F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5164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Ultra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supported VM types will be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9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Ultra SSD Disks come in several fixed sizes from 4 </a:t>
                      </a:r>
                      <a:r>
                        <a:rPr lang="en-US" dirty="0" err="1"/>
                        <a:t>GiB</a:t>
                      </a:r>
                      <a:r>
                        <a:rPr lang="en-US" dirty="0"/>
                        <a:t> up to 64 </a:t>
                      </a:r>
                      <a:r>
                        <a:rPr lang="en-US" dirty="0" err="1"/>
                        <a:t>TiB</a:t>
                      </a:r>
                      <a:r>
                        <a:rPr lang="en-US" dirty="0"/>
                        <a:t> and feature a flexible performance configuration model that allows you to independently configure IOPS and throughput.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0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Ultra SSDs support IOPS limits of 300 IOPS/</a:t>
                      </a:r>
                      <a:r>
                        <a:rPr lang="en-US" dirty="0" err="1"/>
                        <a:t>GiB</a:t>
                      </a:r>
                      <a:r>
                        <a:rPr lang="en-US" dirty="0"/>
                        <a:t>, up to a maximum of 160K IOPS per disk. To achieve the IOPS that you provisioned, ensure that the selected Disk IOPS is less than the VM IOPS.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Ultra SSD Disks, the throughput limit of a single disk is 256 KiB/s for each provisioned IOPS, up to a maximum of 2000 </a:t>
                      </a:r>
                      <a:r>
                        <a:rPr lang="en-US" dirty="0" err="1"/>
                        <a:t>MBps</a:t>
                      </a:r>
                      <a:r>
                        <a:rPr lang="en-US" dirty="0"/>
                        <a:t> per disk (where </a:t>
                      </a:r>
                      <a:r>
                        <a:rPr lang="en-US" dirty="0" err="1"/>
                        <a:t>MBps</a:t>
                      </a:r>
                      <a:r>
                        <a:rPr lang="en-US" dirty="0"/>
                        <a:t> = 10^6 Bytes per second).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9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0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75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E315-722E-4E5E-BD19-F39FA4F8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Azure Ultra SSD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7F548-517F-425E-8D42-B57FADBE1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7293"/>
            <a:ext cx="9510181" cy="32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1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4237-593C-4BD6-BD4C-4411EFBB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Planning High </a:t>
            </a:r>
            <a:r>
              <a:rPr lang="tr-TR" dirty="0" err="1"/>
              <a:t>Availability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902F2-B16C-4297-8577-1EE78ABB9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95" y="1550428"/>
            <a:ext cx="9418268" cy="2284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CA6E06-BC38-4424-8989-7609AE56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75" y="4046866"/>
            <a:ext cx="6066667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5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65C0-C898-4F22-8700-A39B3052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Availability </a:t>
            </a:r>
            <a:r>
              <a:rPr lang="tr-TR" dirty="0" err="1"/>
              <a:t>Sets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DF1FA-CF60-4F29-9582-E23665B278B2}"/>
              </a:ext>
            </a:extLst>
          </p:cNvPr>
          <p:cNvSpPr/>
          <p:nvPr/>
        </p:nvSpPr>
        <p:spPr>
          <a:xfrm>
            <a:off x="6096000" y="2035534"/>
            <a:ext cx="2313829" cy="4457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35B00-F2EF-44D7-B6A7-D831FBB1C456}"/>
              </a:ext>
            </a:extLst>
          </p:cNvPr>
          <p:cNvSpPr/>
          <p:nvPr/>
        </p:nvSpPr>
        <p:spPr>
          <a:xfrm>
            <a:off x="6274901" y="3697355"/>
            <a:ext cx="1956021" cy="7553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CBCFC9-EDA7-41EC-8028-A0B70634B46C}"/>
              </a:ext>
            </a:extLst>
          </p:cNvPr>
          <p:cNvSpPr/>
          <p:nvPr/>
        </p:nvSpPr>
        <p:spPr>
          <a:xfrm>
            <a:off x="6274901" y="2677601"/>
            <a:ext cx="1956021" cy="7553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F20857-53E8-4A42-BAE7-F54F82291653}"/>
              </a:ext>
            </a:extLst>
          </p:cNvPr>
          <p:cNvSpPr/>
          <p:nvPr/>
        </p:nvSpPr>
        <p:spPr>
          <a:xfrm>
            <a:off x="6274901" y="4644885"/>
            <a:ext cx="1956021" cy="7553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1D9D40-2C17-4830-ACB4-9C47C98D6867}"/>
              </a:ext>
            </a:extLst>
          </p:cNvPr>
          <p:cNvSpPr/>
          <p:nvPr/>
        </p:nvSpPr>
        <p:spPr>
          <a:xfrm>
            <a:off x="6274901" y="5592415"/>
            <a:ext cx="1956021" cy="7553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9E95D-02FD-408A-9E57-4A49FD3EA3C2}"/>
              </a:ext>
            </a:extLst>
          </p:cNvPr>
          <p:cNvSpPr/>
          <p:nvPr/>
        </p:nvSpPr>
        <p:spPr>
          <a:xfrm>
            <a:off x="8761012" y="2035534"/>
            <a:ext cx="2313829" cy="4457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5C8B79-FCFA-473D-A266-2427CCE742AA}"/>
              </a:ext>
            </a:extLst>
          </p:cNvPr>
          <p:cNvSpPr/>
          <p:nvPr/>
        </p:nvSpPr>
        <p:spPr>
          <a:xfrm>
            <a:off x="8939913" y="3697355"/>
            <a:ext cx="1956021" cy="7553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1023DB-42B5-433F-93A0-493B4F49582D}"/>
              </a:ext>
            </a:extLst>
          </p:cNvPr>
          <p:cNvSpPr/>
          <p:nvPr/>
        </p:nvSpPr>
        <p:spPr>
          <a:xfrm>
            <a:off x="8939913" y="2677601"/>
            <a:ext cx="1956021" cy="7553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6E64AF-03F9-4CBE-B259-BA0A1B65D092}"/>
              </a:ext>
            </a:extLst>
          </p:cNvPr>
          <p:cNvSpPr/>
          <p:nvPr/>
        </p:nvSpPr>
        <p:spPr>
          <a:xfrm>
            <a:off x="8939913" y="4644885"/>
            <a:ext cx="1956021" cy="7553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DB0381-7DCB-4838-9027-0A29C78F6360}"/>
              </a:ext>
            </a:extLst>
          </p:cNvPr>
          <p:cNvSpPr/>
          <p:nvPr/>
        </p:nvSpPr>
        <p:spPr>
          <a:xfrm>
            <a:off x="8939913" y="5592415"/>
            <a:ext cx="1956021" cy="7553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2BC37-2332-4AB8-842D-404A6C013ABF}"/>
              </a:ext>
            </a:extLst>
          </p:cNvPr>
          <p:cNvSpPr txBox="1"/>
          <p:nvPr/>
        </p:nvSpPr>
        <p:spPr>
          <a:xfrm>
            <a:off x="652007" y="1812897"/>
            <a:ext cx="519220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%99.95 Availability SLA with Availability 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configured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at VM Deployment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Otherwise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%99.9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instance SLA with Premium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8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65C0-C898-4F22-8700-A39B3052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Availability </a:t>
            </a:r>
            <a:r>
              <a:rPr lang="tr-TR" dirty="0" err="1"/>
              <a:t>Zone</a:t>
            </a:r>
            <a:endParaRPr lang="en-US" dirty="0"/>
          </a:p>
        </p:txBody>
      </p:sp>
      <p:pic>
        <p:nvPicPr>
          <p:cNvPr id="16" name="Picture 1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9888478D-89CE-46DC-8DA2-3482A1A3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32202" cy="43872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9FC239-8F50-4743-A78D-6DF7D665A2F4}"/>
              </a:ext>
            </a:extLst>
          </p:cNvPr>
          <p:cNvSpPr/>
          <p:nvPr/>
        </p:nvSpPr>
        <p:spPr>
          <a:xfrm>
            <a:off x="8746420" y="3244334"/>
            <a:ext cx="260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http://aka.ms/azoverview</a:t>
            </a:r>
          </a:p>
        </p:txBody>
      </p:sp>
    </p:spTree>
    <p:extLst>
      <p:ext uri="{BB962C8B-B14F-4D97-AF65-F5344CB8AC3E}">
        <p14:creationId xmlns:p14="http://schemas.microsoft.com/office/powerpoint/2010/main" val="3684054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128D-D49B-41A6-8905-E9426F66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Supported</a:t>
            </a:r>
            <a:r>
              <a:rPr lang="tr-TR" dirty="0"/>
              <a:t> Linux </a:t>
            </a:r>
            <a:r>
              <a:rPr lang="tr-TR" dirty="0" err="1"/>
              <a:t>Distributions</a:t>
            </a:r>
            <a:r>
              <a:rPr lang="tr-TR" dirty="0"/>
              <a:t> in Azure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26A2C5-18EB-4DA9-810A-746CB9210F9D}"/>
              </a:ext>
            </a:extLst>
          </p:cNvPr>
          <p:cNvSpPr/>
          <p:nvPr/>
        </p:nvSpPr>
        <p:spPr>
          <a:xfrm>
            <a:off x="1709530" y="2496710"/>
            <a:ext cx="1971924" cy="10734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8E1A3B-A08E-4C93-BB1E-6C3A1A1A6BDB}"/>
              </a:ext>
            </a:extLst>
          </p:cNvPr>
          <p:cNvSpPr/>
          <p:nvPr/>
        </p:nvSpPr>
        <p:spPr>
          <a:xfrm>
            <a:off x="4954987" y="2355574"/>
            <a:ext cx="1971924" cy="10734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BB97AF-EF9D-4062-816F-12DF2AEB5A5F}"/>
              </a:ext>
            </a:extLst>
          </p:cNvPr>
          <p:cNvSpPr/>
          <p:nvPr/>
        </p:nvSpPr>
        <p:spPr>
          <a:xfrm>
            <a:off x="8882780" y="1729119"/>
            <a:ext cx="1971924" cy="10734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59E57-B5A0-42B6-AF96-697DC5187696}"/>
              </a:ext>
            </a:extLst>
          </p:cNvPr>
          <p:cNvSpPr/>
          <p:nvPr/>
        </p:nvSpPr>
        <p:spPr>
          <a:xfrm>
            <a:off x="7214482" y="3033423"/>
            <a:ext cx="1971924" cy="10734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Linux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EADFDD-53D2-424A-900B-CC2DE8984B8F}"/>
              </a:ext>
            </a:extLst>
          </p:cNvPr>
          <p:cNvSpPr/>
          <p:nvPr/>
        </p:nvSpPr>
        <p:spPr>
          <a:xfrm>
            <a:off x="3269311" y="3839445"/>
            <a:ext cx="1971924" cy="10734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 Hat Enterprise Linux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1C2273-CD5C-41DD-BE7F-C89D2AFDFC0F}"/>
              </a:ext>
            </a:extLst>
          </p:cNvPr>
          <p:cNvSpPr/>
          <p:nvPr/>
        </p:nvSpPr>
        <p:spPr>
          <a:xfrm>
            <a:off x="995238" y="4549472"/>
            <a:ext cx="1971924" cy="10734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Suse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Enterprise Linux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754B0-BD26-4550-9434-7D91F17E22ED}"/>
              </a:ext>
            </a:extLst>
          </p:cNvPr>
          <p:cNvSpPr/>
          <p:nvPr/>
        </p:nvSpPr>
        <p:spPr>
          <a:xfrm>
            <a:off x="5647595" y="4235022"/>
            <a:ext cx="1971924" cy="10734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OpenSUSE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04647A-0370-4A77-9C7D-169586A39CB4}"/>
              </a:ext>
            </a:extLst>
          </p:cNvPr>
          <p:cNvSpPr/>
          <p:nvPr/>
        </p:nvSpPr>
        <p:spPr>
          <a:xfrm>
            <a:off x="9381876" y="4096922"/>
            <a:ext cx="1971924" cy="10734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Ubuntu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DFDD0B-DCFF-4D30-A20C-6EB664BF2BA8}"/>
              </a:ext>
            </a:extLst>
          </p:cNvPr>
          <p:cNvSpPr/>
          <p:nvPr/>
        </p:nvSpPr>
        <p:spPr>
          <a:xfrm>
            <a:off x="703690" y="59199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https://docs.microsoft.com/en-us/azure/virtual-machines/linux/endorsed-distros</a:t>
            </a:r>
          </a:p>
        </p:txBody>
      </p:sp>
    </p:spTree>
    <p:extLst>
      <p:ext uri="{BB962C8B-B14F-4D97-AF65-F5344CB8AC3E}">
        <p14:creationId xmlns:p14="http://schemas.microsoft.com/office/powerpoint/2010/main" val="118497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DF99-0B16-48D1-86A2-BD0987A7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Azure Deployment Tools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332903-267B-4362-88DE-69FBC3524B83}"/>
              </a:ext>
            </a:extLst>
          </p:cNvPr>
          <p:cNvSpPr/>
          <p:nvPr/>
        </p:nvSpPr>
        <p:spPr>
          <a:xfrm>
            <a:off x="445273" y="1836751"/>
            <a:ext cx="2504661" cy="11449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Portal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371F37-C547-424A-A7C6-85C5DB061E45}"/>
              </a:ext>
            </a:extLst>
          </p:cNvPr>
          <p:cNvSpPr/>
          <p:nvPr/>
        </p:nvSpPr>
        <p:spPr>
          <a:xfrm>
            <a:off x="3507851" y="1836751"/>
            <a:ext cx="2504661" cy="11449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Shell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6D0A06-4B0D-48FD-93F8-C772ACF82EAD}"/>
              </a:ext>
            </a:extLst>
          </p:cNvPr>
          <p:cNvSpPr/>
          <p:nvPr/>
        </p:nvSpPr>
        <p:spPr>
          <a:xfrm>
            <a:off x="6570429" y="1876031"/>
            <a:ext cx="2504661" cy="11449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Powershell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1328EF-B267-45D6-8902-12C8A89BE3D4}"/>
              </a:ext>
            </a:extLst>
          </p:cNvPr>
          <p:cNvSpPr/>
          <p:nvPr/>
        </p:nvSpPr>
        <p:spPr>
          <a:xfrm>
            <a:off x="445273" y="3429000"/>
            <a:ext cx="2504661" cy="11449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CLI v2.0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77FD63-640B-4526-B774-C3C2D2C7748B}"/>
              </a:ext>
            </a:extLst>
          </p:cNvPr>
          <p:cNvSpPr/>
          <p:nvPr/>
        </p:nvSpPr>
        <p:spPr>
          <a:xfrm>
            <a:off x="3507851" y="3429000"/>
            <a:ext cx="2504661" cy="11449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232435-8A28-45A1-A3F8-82613F8482AA}"/>
              </a:ext>
            </a:extLst>
          </p:cNvPr>
          <p:cNvSpPr/>
          <p:nvPr/>
        </p:nvSpPr>
        <p:spPr>
          <a:xfrm>
            <a:off x="6570429" y="3429000"/>
            <a:ext cx="2504661" cy="11449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Templates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149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90795-04A0-4F07-A861-16C821A4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AF4B-E291-4CF1-894B-16E8B5B8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>
                <a:solidFill>
                  <a:srgbClr val="000000"/>
                </a:solidFill>
              </a:rPr>
              <a:t>Deploy a Linux VM in Azure</a:t>
            </a:r>
          </a:p>
          <a:p>
            <a:r>
              <a:rPr lang="tr-TR" sz="2400">
                <a:solidFill>
                  <a:srgbClr val="000000"/>
                </a:solidFill>
              </a:rPr>
              <a:t>Deploy a Windows VM in Azure with Visual Studio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68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B58E2-7794-40B3-9CF3-FED8555B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168-1F73-4800-A305-C41CF16E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Connect Windows VM via Serial</a:t>
            </a:r>
          </a:p>
        </p:txBody>
      </p:sp>
    </p:spTree>
    <p:extLst>
      <p:ext uri="{BB962C8B-B14F-4D97-AF65-F5344CB8AC3E}">
        <p14:creationId xmlns:p14="http://schemas.microsoft.com/office/powerpoint/2010/main" val="48381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EEC1F-66C5-433C-BE04-F509EE7C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>
                <a:solidFill>
                  <a:srgbClr val="FFFFFF"/>
                </a:solidFill>
              </a:rPr>
              <a:t>Connect to Azure 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17BC8CA-E5AF-475A-9DC9-C2A9D0A45C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8114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7C83-779E-4935-9291-53FC29EF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Azure VM Disk </a:t>
            </a:r>
            <a:r>
              <a:rPr lang="tr-TR" dirty="0" err="1"/>
              <a:t>Types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F9C550-E2F3-4028-9195-8F0B613FFF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94656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7709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63186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OS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Data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Temporary</a:t>
                      </a:r>
                      <a:r>
                        <a:rPr lang="tr-TR" dirty="0"/>
                        <a:t> Disk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9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Generation 1 .VHD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dependent on VM</a:t>
                      </a:r>
                    </a:p>
                    <a:p>
                      <a:r>
                        <a:rPr lang="en-US" dirty="0"/>
                        <a:t>instance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D: or /dev/sdb1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1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Registered as SATA</a:t>
                      </a:r>
                    </a:p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Registered as SCSI</a:t>
                      </a:r>
                    </a:p>
                    <a:p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 to the</a:t>
                      </a:r>
                    </a:p>
                    <a:p>
                      <a:r>
                        <a:rPr lang="en-US" dirty="0"/>
                        <a:t>hardware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capacity 2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capacity 4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store</a:t>
                      </a:r>
                    </a:p>
                    <a:p>
                      <a:r>
                        <a:rPr lang="en-US" dirty="0"/>
                        <a:t>permanent data!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1026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C077DC-FF87-446D-867D-950FB97FC347}"/>
              </a:ext>
            </a:extLst>
          </p:cNvPr>
          <p:cNvSpPr/>
          <p:nvPr/>
        </p:nvSpPr>
        <p:spPr>
          <a:xfrm>
            <a:off x="979502" y="4819226"/>
            <a:ext cx="9229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https://docs.microsoft.com/en-us/azure/virtual-machines/linux/disks-types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91906-98EC-469D-9467-5B42E7B664E1}"/>
              </a:ext>
            </a:extLst>
          </p:cNvPr>
          <p:cNvSpPr/>
          <p:nvPr/>
        </p:nvSpPr>
        <p:spPr>
          <a:xfrm>
            <a:off x="979502" y="5458418"/>
            <a:ext cx="8066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https://docs.microsoft.com/en-us/azure/virtual-machines/windows/disks-types</a:t>
            </a:r>
          </a:p>
        </p:txBody>
      </p:sp>
    </p:spTree>
    <p:extLst>
      <p:ext uri="{BB962C8B-B14F-4D97-AF65-F5344CB8AC3E}">
        <p14:creationId xmlns:p14="http://schemas.microsoft.com/office/powerpoint/2010/main" val="1599348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90795-04A0-4F07-A861-16C821A4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AF4B-E291-4CF1-894B-16E8B5B8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 dirty="0" err="1">
                <a:solidFill>
                  <a:srgbClr val="000000"/>
                </a:solidFill>
              </a:rPr>
              <a:t>Add</a:t>
            </a:r>
            <a:r>
              <a:rPr lang="tr-TR" sz="2400" dirty="0">
                <a:solidFill>
                  <a:srgbClr val="000000"/>
                </a:solidFill>
              </a:rPr>
              <a:t> Data Disk to VM</a:t>
            </a:r>
          </a:p>
        </p:txBody>
      </p:sp>
    </p:spTree>
    <p:extLst>
      <p:ext uri="{BB962C8B-B14F-4D97-AF65-F5344CB8AC3E}">
        <p14:creationId xmlns:p14="http://schemas.microsoft.com/office/powerpoint/2010/main" val="3483788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90795-04A0-4F07-A861-16C821A4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AF4B-E291-4CF1-894B-16E8B5B8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 dirty="0" err="1">
                <a:solidFill>
                  <a:srgbClr val="000000"/>
                </a:solidFill>
              </a:rPr>
              <a:t>Deploy</a:t>
            </a:r>
            <a:r>
              <a:rPr lang="tr-TR" sz="2400" dirty="0">
                <a:solidFill>
                  <a:srgbClr val="000000"/>
                </a:solidFill>
              </a:rPr>
              <a:t> VM from </a:t>
            </a:r>
            <a:r>
              <a:rPr lang="tr-TR" sz="2400" dirty="0" err="1">
                <a:solidFill>
                  <a:srgbClr val="000000"/>
                </a:solidFill>
              </a:rPr>
              <a:t>Existing</a:t>
            </a:r>
            <a:r>
              <a:rPr lang="tr-TR" sz="2400" dirty="0">
                <a:solidFill>
                  <a:srgbClr val="000000"/>
                </a:solidFill>
              </a:rPr>
              <a:t> Managed Disk</a:t>
            </a:r>
          </a:p>
        </p:txBody>
      </p:sp>
    </p:spTree>
    <p:extLst>
      <p:ext uri="{BB962C8B-B14F-4D97-AF65-F5344CB8AC3E}">
        <p14:creationId xmlns:p14="http://schemas.microsoft.com/office/powerpoint/2010/main" val="3777641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90795-04A0-4F07-A861-16C821A4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AF4B-E291-4CF1-894B-16E8B5B8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 dirty="0" err="1">
                <a:solidFill>
                  <a:srgbClr val="000000"/>
                </a:solidFill>
              </a:rPr>
              <a:t>Extend</a:t>
            </a:r>
            <a:r>
              <a:rPr lang="tr-TR" sz="2400" dirty="0">
                <a:solidFill>
                  <a:srgbClr val="000000"/>
                </a:solidFill>
              </a:rPr>
              <a:t> the Managed Disk</a:t>
            </a:r>
          </a:p>
        </p:txBody>
      </p:sp>
    </p:spTree>
    <p:extLst>
      <p:ext uri="{BB962C8B-B14F-4D97-AF65-F5344CB8AC3E}">
        <p14:creationId xmlns:p14="http://schemas.microsoft.com/office/powerpoint/2010/main" val="974793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90795-04A0-4F07-A861-16C821A4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AF4B-E291-4CF1-894B-16E8B5B8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 dirty="0" err="1">
                <a:solidFill>
                  <a:srgbClr val="000000"/>
                </a:solidFill>
              </a:rPr>
              <a:t>Convert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>
                <a:solidFill>
                  <a:srgbClr val="000000"/>
                </a:solidFill>
              </a:rPr>
              <a:t>to Managed Disk</a:t>
            </a:r>
            <a:endParaRPr 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78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90795-04A0-4F07-A861-16C821A4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AF4B-E291-4CF1-894B-16E8B5B8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 dirty="0">
                <a:solidFill>
                  <a:srgbClr val="000000"/>
                </a:solidFill>
              </a:rPr>
              <a:t>Azure Disk </a:t>
            </a:r>
            <a:r>
              <a:rPr lang="tr-TR" sz="2400" dirty="0" err="1">
                <a:solidFill>
                  <a:srgbClr val="000000"/>
                </a:solidFill>
              </a:rPr>
              <a:t>Encryption</a:t>
            </a:r>
            <a:endParaRPr 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70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AAA2-AA6E-4AA4-9457-B3B5340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Move</a:t>
            </a:r>
            <a:r>
              <a:rPr lang="tr-TR" dirty="0"/>
              <a:t> Azure </a:t>
            </a:r>
            <a:r>
              <a:rPr lang="tr-TR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327B-FED7-4C12-AB68-585E312E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https://docs.microsoft.com/en-us/azure/azure-resource-manager/resource-group-move-resources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32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B58E2-7794-40B3-9CF3-FED8555B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168-1F73-4800-A305-C41CF16E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Move</a:t>
            </a:r>
            <a:r>
              <a:rPr lang="tr-TR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Azure </a:t>
            </a:r>
            <a:r>
              <a:rPr lang="tr-TR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Resources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593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CDBC-0387-4EE3-BDAC-3E6221F3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tr-TR" dirty="0"/>
              <a:t>Virtual Machine </a:t>
            </a:r>
            <a:r>
              <a:rPr lang="tr-TR" dirty="0" err="1"/>
              <a:t>Scale</a:t>
            </a:r>
            <a:r>
              <a:rPr lang="tr-TR" dirty="0"/>
              <a:t> 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76D8F-091A-4323-986A-CB6A6C64F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tr-TR" dirty="0"/>
              <a:t>Azure </a:t>
            </a:r>
            <a:r>
              <a:rPr lang="tr-TR" dirty="0" err="1"/>
              <a:t>Champ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DADC5B-610D-408F-8764-C7CCC8A0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7" y="5251275"/>
            <a:ext cx="914479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7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707A-A8CA-4114-A18D-CBCD44E8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Azure Virtual Machine </a:t>
            </a:r>
            <a:r>
              <a:rPr lang="tr-TR" dirty="0" err="1"/>
              <a:t>Scale</a:t>
            </a:r>
            <a:r>
              <a:rPr lang="tr-TR" dirty="0"/>
              <a:t>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E74F-7844-45E6-B74A-B20AF4B1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it like IaaS, scale it like PaaS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A3B0A-CD2F-441D-BE2D-CD86EAB2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35" y="2436206"/>
            <a:ext cx="7129183" cy="42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0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0A90FB-501A-4F78-9C69-943A3726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09B7-71F6-4E67-BF99-85FF28C9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/>
              <a:t>Windows MSI Installer</a:t>
            </a:r>
          </a:p>
          <a:p>
            <a:r>
              <a:rPr lang="en-US" sz="1700"/>
              <a:t>macOS brew package</a:t>
            </a:r>
          </a:p>
          <a:p>
            <a:r>
              <a:rPr lang="en-US" sz="1700"/>
              <a:t>Linux</a:t>
            </a:r>
          </a:p>
          <a:p>
            <a:pPr lvl="1"/>
            <a:r>
              <a:rPr lang="en-US" sz="1700"/>
              <a:t>Available from package managers from apt, yum etc.</a:t>
            </a:r>
          </a:p>
          <a:p>
            <a:r>
              <a:rPr lang="en-US" sz="1700"/>
              <a:t>Windows Subsystem for Linux (WSL)</a:t>
            </a:r>
          </a:p>
          <a:p>
            <a:r>
              <a:rPr lang="en-US" sz="1700"/>
              <a:t>Docker container available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>
                <a:hlinkClick r:id="rId2"/>
              </a:rPr>
              <a:t>https://docs.microsoft.com/en-us/cli/azure/install-azure-cli?view=azure-cli-latest</a:t>
            </a: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12238-D7B1-47FD-BB55-D30EBFBCC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90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8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B58E2-7794-40B3-9CF3-FED8555B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2168-1F73-4800-A305-C41CF16E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Azure Virtual Machine </a:t>
            </a:r>
            <a:r>
              <a:rPr lang="tr-TR" sz="2400" dirty="0" err="1">
                <a:solidFill>
                  <a:srgbClr val="000000"/>
                </a:solidFill>
              </a:rPr>
              <a:t>Scale</a:t>
            </a:r>
            <a:r>
              <a:rPr lang="tr-TR" sz="2400">
                <a:solidFill>
                  <a:srgbClr val="000000"/>
                </a:solidFill>
              </a:rPr>
              <a:t> Test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02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CF94B9-A7D2-4557-BE28-588DF46B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Azure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B8BB-8F3E-41FC-B3D4-B1E5EE58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200"/>
              <a:t>Azure resource can be controlled with cmlets</a:t>
            </a:r>
          </a:p>
          <a:p>
            <a:r>
              <a:rPr lang="en-US" sz="2200"/>
              <a:t>Windows Powershell (Windows Only, included with OS)</a:t>
            </a:r>
          </a:p>
          <a:p>
            <a:r>
              <a:rPr lang="en-US" sz="2200"/>
              <a:t>Powershell Core</a:t>
            </a:r>
          </a:p>
          <a:p>
            <a:pPr lvl="1"/>
            <a:r>
              <a:rPr lang="en-US" sz="2200"/>
              <a:t>Cross Platform, Windows, Linux, MacOS and Container image </a:t>
            </a:r>
          </a:p>
          <a:p>
            <a:r>
              <a:rPr lang="en-US" sz="2200"/>
              <a:t>Install-Module -Name Az -AllowClobber -Scope AllUsers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3F0A590-9CDE-49B9-8040-B5E8AFF8D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2" r="3" b="812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0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C0900-31BC-457D-B580-89755684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Cloud Shell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296984-0EFA-46BA-9A8D-7C0C006C3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45839"/>
            <a:ext cx="10905066" cy="42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0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EEED-FDAB-4A4C-A61C-57E8B05A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Azure </a:t>
            </a:r>
            <a:r>
              <a:rPr lang="tr-TR" dirty="0" err="1"/>
              <a:t>Cloud</a:t>
            </a:r>
            <a:r>
              <a:rPr lang="tr-TR" dirty="0"/>
              <a:t> Shell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A5E9D0-C065-4934-BF30-428F05ECE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429" y="2025104"/>
            <a:ext cx="7040874" cy="2767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6844C-E153-4041-8387-93E96C20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29" y="4118776"/>
            <a:ext cx="6368733" cy="25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82E7-2FC0-40FB-8940-312E24EB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Azure </a:t>
            </a:r>
            <a:r>
              <a:rPr lang="tr-TR" dirty="0" err="1"/>
              <a:t>Cloud</a:t>
            </a:r>
            <a:r>
              <a:rPr lang="tr-TR" dirty="0"/>
              <a:t> Drive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EE148-31AF-4058-AD4A-ED827800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168"/>
            <a:ext cx="10515600" cy="42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1298</Words>
  <Application>Microsoft Office PowerPoint</Application>
  <PresentationFormat>Widescreen</PresentationFormat>
  <Paragraphs>227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1_Office Theme</vt:lpstr>
      <vt:lpstr>AZ-203: Developing Solutions for Microsoft Azure</vt:lpstr>
      <vt:lpstr>Onur Yüksektepeli | @oyuksektepeli</vt:lpstr>
      <vt:lpstr>About Exam</vt:lpstr>
      <vt:lpstr>Connect to Azure </vt:lpstr>
      <vt:lpstr>Azure CLI</vt:lpstr>
      <vt:lpstr>Azure Powershell</vt:lpstr>
      <vt:lpstr>Azure Cloud Shell</vt:lpstr>
      <vt:lpstr>Azure Cloud Shell</vt:lpstr>
      <vt:lpstr>Azure Cloud Drive</vt:lpstr>
      <vt:lpstr>Visual Studio </vt:lpstr>
      <vt:lpstr>Azure Development</vt:lpstr>
      <vt:lpstr>Azure Resource Groups</vt:lpstr>
      <vt:lpstr>Resource Group Management</vt:lpstr>
      <vt:lpstr>Sample Resource Group</vt:lpstr>
      <vt:lpstr>Demo</vt:lpstr>
      <vt:lpstr>Azure Resource Tags</vt:lpstr>
      <vt:lpstr>TAG Rules</vt:lpstr>
      <vt:lpstr>Demo</vt:lpstr>
      <vt:lpstr>Resource Group Locks</vt:lpstr>
      <vt:lpstr>Demo</vt:lpstr>
      <vt:lpstr>Access Control (IAM)</vt:lpstr>
      <vt:lpstr>Demo</vt:lpstr>
      <vt:lpstr>Azure Policy</vt:lpstr>
      <vt:lpstr>Demo </vt:lpstr>
      <vt:lpstr>Azure Compute</vt:lpstr>
      <vt:lpstr>Azure Compute</vt:lpstr>
      <vt:lpstr>Azure Compute Unit(ACU)</vt:lpstr>
      <vt:lpstr>Azure Virtual Machines</vt:lpstr>
      <vt:lpstr>Standard vs. Premium Storage Disks</vt:lpstr>
      <vt:lpstr>Managed vs. Unmanaged Disks</vt:lpstr>
      <vt:lpstr>Ultra SSD – the next generation of Azure Disks technology</vt:lpstr>
      <vt:lpstr>Azure Ultra SSD</vt:lpstr>
      <vt:lpstr>Planning High Availability</vt:lpstr>
      <vt:lpstr>Availability Sets</vt:lpstr>
      <vt:lpstr>Availability Zone</vt:lpstr>
      <vt:lpstr>Supported Linux Distributions in Azure</vt:lpstr>
      <vt:lpstr>Azure Deployment Tools</vt:lpstr>
      <vt:lpstr>Demo</vt:lpstr>
      <vt:lpstr>Demo</vt:lpstr>
      <vt:lpstr>Azure VM Disk Types</vt:lpstr>
      <vt:lpstr>Demo</vt:lpstr>
      <vt:lpstr>Demo</vt:lpstr>
      <vt:lpstr>Demo</vt:lpstr>
      <vt:lpstr>Demo</vt:lpstr>
      <vt:lpstr>Demo</vt:lpstr>
      <vt:lpstr>Move Azure Resources</vt:lpstr>
      <vt:lpstr>Demo</vt:lpstr>
      <vt:lpstr>Virtual Machine Scale Set</vt:lpstr>
      <vt:lpstr>Azure Virtual Machine Scale Set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AZ-203: Developing Solutions for Microsoft Azure</dc:title>
  <dc:creator>Onur Yuksektepeli</dc:creator>
  <cp:lastModifiedBy>Onur Yuksektepeli</cp:lastModifiedBy>
  <cp:revision>2</cp:revision>
  <dcterms:created xsi:type="dcterms:W3CDTF">2020-03-13T10:18:41Z</dcterms:created>
  <dcterms:modified xsi:type="dcterms:W3CDTF">2020-03-13T10:32:50Z</dcterms:modified>
</cp:coreProperties>
</file>