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5" r:id="rId14"/>
    <p:sldId id="294" r:id="rId15"/>
    <p:sldId id="29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A678-EC7E-4A8F-948E-0C5A853607B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66938-3711-4B03-822A-4F2DC40B5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6BD27624-149F-0840-8A34-1F5E1C121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C2798-F99C-784B-0725-7A82E55B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altLang="ko-KR" sz="3600" dirty="0"/>
              <a:t>DS 6306 DDS Analytics case study </a:t>
            </a:r>
            <a:endParaRPr lang="ko-KR" alt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C192D-7F50-9A47-81E9-B91599AF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800" dirty="0"/>
              <a:t>Hayoung Cheon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565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EBABB-5BB0-9B25-149D-9D1414D03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29DE4A-6C38-7DCC-55E4-DC683C115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52147-C71A-37EA-F468-6DE0E0F6AA2B}"/>
              </a:ext>
            </a:extLst>
          </p:cNvPr>
          <p:cNvSpPr txBox="1"/>
          <p:nvPr/>
        </p:nvSpPr>
        <p:spPr>
          <a:xfrm>
            <a:off x="760015" y="871184"/>
            <a:ext cx="648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Question of Interest 4 : Years In Current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E421E-94A6-E673-7323-81AD9BA9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032" y="1418891"/>
            <a:ext cx="7594861" cy="48018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F89A01-F062-D53E-F14E-B81516562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80372"/>
              </p:ext>
            </p:extLst>
          </p:nvPr>
        </p:nvGraphicFramePr>
        <p:xfrm>
          <a:off x="1069867" y="1342691"/>
          <a:ext cx="2933104" cy="52577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6552">
                  <a:extLst>
                    <a:ext uri="{9D8B030D-6E8A-4147-A177-3AD203B41FA5}">
                      <a16:colId xmlns:a16="http://schemas.microsoft.com/office/drawing/2014/main" val="1752243894"/>
                    </a:ext>
                  </a:extLst>
                </a:gridCol>
                <a:gridCol w="1466552">
                  <a:extLst>
                    <a:ext uri="{9D8B030D-6E8A-4147-A177-3AD203B41FA5}">
                      <a16:colId xmlns:a16="http://schemas.microsoft.com/office/drawing/2014/main" val="1311296231"/>
                    </a:ext>
                  </a:extLst>
                </a:gridCol>
              </a:tblGrid>
              <a:tr h="822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Job roles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9807"/>
                  </a:ext>
                </a:extLst>
              </a:tr>
              <a:tr h="822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 Executive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 Representative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9654"/>
                  </a:ext>
                </a:extLst>
              </a:tr>
              <a:tr h="822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Human resources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Human resources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25651"/>
                  </a:ext>
                </a:extLst>
              </a:tr>
              <a:tr h="1942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Research &amp;</a:t>
                      </a:r>
                    </a:p>
                    <a:p>
                      <a:pPr latinLnBrk="1"/>
                      <a:r>
                        <a:rPr lang="en-US" altLang="ko-KR" sz="1200" dirty="0"/>
                        <a:t>Development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Healthcare Representative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Laboratory Technician</a:t>
                      </a:r>
                    </a:p>
                    <a:p>
                      <a:pPr latinLnBrk="1"/>
                      <a:r>
                        <a:rPr lang="en-US" altLang="ko-KR" sz="1200" dirty="0"/>
                        <a:t>Manufacturing Director</a:t>
                      </a:r>
                    </a:p>
                    <a:p>
                      <a:pPr latinLnBrk="1"/>
                      <a:r>
                        <a:rPr lang="en-US" altLang="ko-KR" sz="1200" dirty="0"/>
                        <a:t>Research Director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Research Scientist.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5508"/>
                  </a:ext>
                </a:extLst>
              </a:tr>
              <a:tr h="848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All three Departments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Manager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393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EB629-6044-A556-10D2-FBFF0EEEB117}"/>
              </a:ext>
            </a:extLst>
          </p:cNvPr>
          <p:cNvSpPr/>
          <p:nvPr/>
        </p:nvSpPr>
        <p:spPr>
          <a:xfrm>
            <a:off x="5458691" y="1418891"/>
            <a:ext cx="1364674" cy="49168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8AC419-7313-AAB5-67A5-CA769E67AADB}"/>
              </a:ext>
            </a:extLst>
          </p:cNvPr>
          <p:cNvSpPr/>
          <p:nvPr/>
        </p:nvSpPr>
        <p:spPr>
          <a:xfrm>
            <a:off x="8624455" y="1342691"/>
            <a:ext cx="2189017" cy="4878000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2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05A40-8655-B876-964F-7B0549AAB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E9530-5DA5-EB2A-EA68-509D8143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6F446-FB95-3D56-263E-B2966BAF3B10}"/>
              </a:ext>
            </a:extLst>
          </p:cNvPr>
          <p:cNvSpPr txBox="1"/>
          <p:nvPr/>
        </p:nvSpPr>
        <p:spPr>
          <a:xfrm>
            <a:off x="913693" y="933404"/>
            <a:ext cx="648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Another Factor to consider: Distance from home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BC82B-2B7D-12D3-E01F-C4B5666E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93" y="1467131"/>
            <a:ext cx="7315388" cy="4491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B23879-8232-F961-0B58-15BD383CF732}"/>
              </a:ext>
            </a:extLst>
          </p:cNvPr>
          <p:cNvSpPr txBox="1"/>
          <p:nvPr/>
        </p:nvSpPr>
        <p:spPr>
          <a:xfrm>
            <a:off x="8672946" y="2890391"/>
            <a:ext cx="317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The median of ‘yes’ is higher.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The 50% of distribution of yes is larger.</a:t>
            </a:r>
          </a:p>
        </p:txBody>
      </p:sp>
    </p:spTree>
    <p:extLst>
      <p:ext uri="{BB962C8B-B14F-4D97-AF65-F5344CB8AC3E}">
        <p14:creationId xmlns:p14="http://schemas.microsoft.com/office/powerpoint/2010/main" val="273254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6F0A0-E0A2-0701-58DE-F848D06C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CB9150-320A-8DF0-5B8F-5BEE6376F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A0D8E-DE48-81BB-CBEE-FBAEEE462FC8}"/>
              </a:ext>
            </a:extLst>
          </p:cNvPr>
          <p:cNvSpPr txBox="1"/>
          <p:nvPr/>
        </p:nvSpPr>
        <p:spPr>
          <a:xfrm>
            <a:off x="913693" y="933404"/>
            <a:ext cx="6485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F06FD-1DF5-1966-B09B-B82C8F147232}"/>
              </a:ext>
            </a:extLst>
          </p:cNvPr>
          <p:cNvSpPr txBox="1"/>
          <p:nvPr/>
        </p:nvSpPr>
        <p:spPr>
          <a:xfrm>
            <a:off x="1413165" y="3407366"/>
            <a:ext cx="119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/>
          </a:p>
          <a:p>
            <a:r>
              <a:rPr lang="en-US" altLang="ko-KR" sz="2000" b="1" dirty="0"/>
              <a:t>Job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683E0-2D95-DC34-5EA3-B3627124D8DF}"/>
              </a:ext>
            </a:extLst>
          </p:cNvPr>
          <p:cNvSpPr txBox="1"/>
          <p:nvPr/>
        </p:nvSpPr>
        <p:spPr>
          <a:xfrm>
            <a:off x="3283527" y="1225791"/>
            <a:ext cx="4861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Three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64E53-8000-38B0-B584-06CA28BCFB03}"/>
              </a:ext>
            </a:extLst>
          </p:cNvPr>
          <p:cNvSpPr txBox="1"/>
          <p:nvPr/>
        </p:nvSpPr>
        <p:spPr>
          <a:xfrm>
            <a:off x="841664" y="2465750"/>
            <a:ext cx="1989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[ 1 ]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8CE64-869D-B562-7409-28F85515B1FF}"/>
              </a:ext>
            </a:extLst>
          </p:cNvPr>
          <p:cNvSpPr txBox="1"/>
          <p:nvPr/>
        </p:nvSpPr>
        <p:spPr>
          <a:xfrm>
            <a:off x="4751626" y="2462104"/>
            <a:ext cx="221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[ 2 ]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70658-7E31-96CF-D9C5-2189065B7B79}"/>
              </a:ext>
            </a:extLst>
          </p:cNvPr>
          <p:cNvSpPr txBox="1"/>
          <p:nvPr/>
        </p:nvSpPr>
        <p:spPr>
          <a:xfrm>
            <a:off x="8634057" y="2458269"/>
            <a:ext cx="221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[ 3 ]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1A76B-27DA-4023-113F-7612AD07FB7E}"/>
              </a:ext>
            </a:extLst>
          </p:cNvPr>
          <p:cNvSpPr txBox="1"/>
          <p:nvPr/>
        </p:nvSpPr>
        <p:spPr>
          <a:xfrm>
            <a:off x="5262138" y="3407365"/>
            <a:ext cx="170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/>
          </a:p>
          <a:p>
            <a:r>
              <a:rPr lang="en-US" altLang="ko-KR" sz="2000" b="1" dirty="0"/>
              <a:t>Job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BFD7CD-1CD9-D67F-723A-863B6432C969}"/>
              </a:ext>
            </a:extLst>
          </p:cNvPr>
          <p:cNvSpPr txBox="1"/>
          <p:nvPr/>
        </p:nvSpPr>
        <p:spPr>
          <a:xfrm>
            <a:off x="9203756" y="3429000"/>
            <a:ext cx="11914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/>
          </a:p>
          <a:p>
            <a:pPr algn="ctr"/>
            <a:r>
              <a:rPr lang="en-US" altLang="ko-KR" sz="2000" b="1" dirty="0"/>
              <a:t>Distance </a:t>
            </a:r>
          </a:p>
          <a:p>
            <a:pPr algn="ctr"/>
            <a:r>
              <a:rPr lang="en-US" altLang="ko-KR" sz="2000" b="1" dirty="0"/>
              <a:t>From </a:t>
            </a:r>
          </a:p>
          <a:p>
            <a:pPr algn="ctr"/>
            <a:r>
              <a:rPr lang="en-US" altLang="ko-KR" sz="2000" b="1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37868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B8AE4-0B2A-F0DC-B02E-4C077ACA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0CF15F-EF15-D0C0-CFBF-11D112AC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Prediction model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CA144-F63C-319D-4095-DA4D3039C2E3}"/>
              </a:ext>
            </a:extLst>
          </p:cNvPr>
          <p:cNvSpPr txBox="1"/>
          <p:nvPr/>
        </p:nvSpPr>
        <p:spPr>
          <a:xfrm>
            <a:off x="760015" y="1080319"/>
            <a:ext cx="4861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&lt;Naïve bayes Model&gt;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B6395-879B-B9E3-B738-EE3C700F1E29}"/>
              </a:ext>
            </a:extLst>
          </p:cNvPr>
          <p:cNvSpPr txBox="1"/>
          <p:nvPr/>
        </p:nvSpPr>
        <p:spPr>
          <a:xfrm>
            <a:off x="5046800" y="3023281"/>
            <a:ext cx="152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Calssification</a:t>
            </a:r>
            <a:endParaRPr lang="en-US" altLang="ko-KR" sz="16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7B33C7-8AFB-4AE9-7C78-470CFC1B0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48249"/>
              </p:ext>
            </p:extLst>
          </p:nvPr>
        </p:nvGraphicFramePr>
        <p:xfrm>
          <a:off x="928254" y="2573280"/>
          <a:ext cx="3087256" cy="151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28">
                  <a:extLst>
                    <a:ext uri="{9D8B030D-6E8A-4147-A177-3AD203B41FA5}">
                      <a16:colId xmlns:a16="http://schemas.microsoft.com/office/drawing/2014/main" val="3333771806"/>
                    </a:ext>
                  </a:extLst>
                </a:gridCol>
                <a:gridCol w="1543628">
                  <a:extLst>
                    <a:ext uri="{9D8B030D-6E8A-4147-A177-3AD203B41FA5}">
                      <a16:colId xmlns:a16="http://schemas.microsoft.com/office/drawing/2014/main" val="2151132287"/>
                    </a:ext>
                  </a:extLst>
                </a:gridCol>
              </a:tblGrid>
              <a:tr h="377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Statistic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Probability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35187"/>
                  </a:ext>
                </a:extLst>
              </a:tr>
              <a:tr h="377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71.51%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26013"/>
                  </a:ext>
                </a:extLst>
              </a:tr>
              <a:tr h="377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Sensitivity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71.28%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173"/>
                  </a:ext>
                </a:extLst>
              </a:tr>
              <a:tr h="377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Specificity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71.75%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411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5887AF8-2739-9C8D-6C95-C71C960A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59581"/>
              </p:ext>
            </p:extLst>
          </p:nvPr>
        </p:nvGraphicFramePr>
        <p:xfrm>
          <a:off x="6369626" y="2594837"/>
          <a:ext cx="45387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33">
                  <a:extLst>
                    <a:ext uri="{9D8B030D-6E8A-4147-A177-3AD203B41FA5}">
                      <a16:colId xmlns:a16="http://schemas.microsoft.com/office/drawing/2014/main" val="4283060676"/>
                    </a:ext>
                  </a:extLst>
                </a:gridCol>
                <a:gridCol w="1512933">
                  <a:extLst>
                    <a:ext uri="{9D8B030D-6E8A-4147-A177-3AD203B41FA5}">
                      <a16:colId xmlns:a16="http://schemas.microsoft.com/office/drawing/2014/main" val="2756002177"/>
                    </a:ext>
                  </a:extLst>
                </a:gridCol>
                <a:gridCol w="1512933">
                  <a:extLst>
                    <a:ext uri="{9D8B030D-6E8A-4147-A177-3AD203B41FA5}">
                      <a16:colId xmlns:a16="http://schemas.microsoft.com/office/drawing/2014/main" val="22032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2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685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ECE83-A170-A426-F570-166042B41F12}"/>
                  </a:ext>
                </a:extLst>
              </p:cNvPr>
              <p:cNvSpPr txBox="1"/>
              <p:nvPr/>
            </p:nvSpPr>
            <p:spPr>
              <a:xfrm>
                <a:off x="7533408" y="4034555"/>
                <a:ext cx="2999509" cy="48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Accuracy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(139+122)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(139+48+56+122)</m:t>
                        </m:r>
                      </m:den>
                    </m:f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ECE83-A170-A426-F570-166042B4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08" y="4034555"/>
                <a:ext cx="2999509" cy="484556"/>
              </a:xfrm>
              <a:prstGeom prst="rect">
                <a:avLst/>
              </a:prstGeom>
              <a:blipFill>
                <a:blip r:embed="rId2"/>
                <a:stretch>
                  <a:fillRect l="-813"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8B189-CCB0-5F86-1D52-DD2259F8061D}"/>
                  </a:ext>
                </a:extLst>
              </p:cNvPr>
              <p:cNvSpPr txBox="1"/>
              <p:nvPr/>
            </p:nvSpPr>
            <p:spPr>
              <a:xfrm>
                <a:off x="7533408" y="4699668"/>
                <a:ext cx="2999509" cy="48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Sensitivity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(139)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(139+56)</m:t>
                        </m:r>
                      </m:den>
                    </m:f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8B189-CCB0-5F86-1D52-DD2259F8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08" y="4699668"/>
                <a:ext cx="2999509" cy="484556"/>
              </a:xfrm>
              <a:prstGeom prst="rect">
                <a:avLst/>
              </a:prstGeom>
              <a:blipFill>
                <a:blip r:embed="rId3"/>
                <a:stretch>
                  <a:fillRect l="-813"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04F4B4-D4A8-9746-CC62-18AD30D6EE5B}"/>
                  </a:ext>
                </a:extLst>
              </p:cNvPr>
              <p:cNvSpPr txBox="1"/>
              <p:nvPr/>
            </p:nvSpPr>
            <p:spPr>
              <a:xfrm>
                <a:off x="7533408" y="5364781"/>
                <a:ext cx="2999509" cy="48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Specificity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(122)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(48+ 122)</m:t>
                        </m:r>
                      </m:den>
                    </m:f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04F4B4-D4A8-9746-CC62-18AD30D6E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08" y="5364781"/>
                <a:ext cx="2999509" cy="484556"/>
              </a:xfrm>
              <a:prstGeom prst="rect">
                <a:avLst/>
              </a:prstGeom>
              <a:blipFill>
                <a:blip r:embed="rId4"/>
                <a:stretch>
                  <a:fillRect l="-813" b="-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E1C5E83-3F30-3C05-74E0-033E7B63F4FB}"/>
              </a:ext>
            </a:extLst>
          </p:cNvPr>
          <p:cNvSpPr/>
          <p:nvPr/>
        </p:nvSpPr>
        <p:spPr>
          <a:xfrm>
            <a:off x="7533408" y="4699668"/>
            <a:ext cx="2615047" cy="574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888B2-1D78-C823-130C-6D7CF977B10F}"/>
              </a:ext>
            </a:extLst>
          </p:cNvPr>
          <p:cNvSpPr/>
          <p:nvPr/>
        </p:nvSpPr>
        <p:spPr>
          <a:xfrm>
            <a:off x="7859273" y="2627627"/>
            <a:ext cx="1527464" cy="1112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AB375-EE2C-3C2D-6889-7E55C14DDE44}"/>
              </a:ext>
            </a:extLst>
          </p:cNvPr>
          <p:cNvSpPr/>
          <p:nvPr/>
        </p:nvSpPr>
        <p:spPr>
          <a:xfrm>
            <a:off x="7859273" y="2938430"/>
            <a:ext cx="1527464" cy="374072"/>
          </a:xfrm>
          <a:prstGeom prst="rect">
            <a:avLst/>
          </a:prstGeom>
          <a:solidFill>
            <a:srgbClr val="FFFF00">
              <a:alpha val="14902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020781-0FFD-A428-E4A2-EE7072F8CAA1}"/>
              </a:ext>
            </a:extLst>
          </p:cNvPr>
          <p:cNvSpPr/>
          <p:nvPr/>
        </p:nvSpPr>
        <p:spPr>
          <a:xfrm>
            <a:off x="7533408" y="5364781"/>
            <a:ext cx="2615047" cy="574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17E0BD-13ED-8BEE-13FA-9C6771CD2F88}"/>
              </a:ext>
            </a:extLst>
          </p:cNvPr>
          <p:cNvSpPr/>
          <p:nvPr/>
        </p:nvSpPr>
        <p:spPr>
          <a:xfrm>
            <a:off x="9404631" y="2611232"/>
            <a:ext cx="1527464" cy="1112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58FFF6-7620-BAED-7A32-C2B90FC76E72}"/>
              </a:ext>
            </a:extLst>
          </p:cNvPr>
          <p:cNvSpPr/>
          <p:nvPr/>
        </p:nvSpPr>
        <p:spPr>
          <a:xfrm>
            <a:off x="9404631" y="3333285"/>
            <a:ext cx="1527464" cy="374072"/>
          </a:xfrm>
          <a:prstGeom prst="rect">
            <a:avLst/>
          </a:prstGeom>
          <a:solidFill>
            <a:srgbClr val="FFFF00">
              <a:alpha val="14902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7EE84-3582-5336-59FD-21816A0558CB}"/>
              </a:ext>
            </a:extLst>
          </p:cNvPr>
          <p:cNvSpPr txBox="1"/>
          <p:nvPr/>
        </p:nvSpPr>
        <p:spPr>
          <a:xfrm>
            <a:off x="756804" y="1646417"/>
            <a:ext cx="692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With three factors Job Role, Job Level and Distance From Home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596FA7-04B2-A5E5-40FC-FFA99EE79BE6}"/>
              </a:ext>
            </a:extLst>
          </p:cNvPr>
          <p:cNvSpPr txBox="1"/>
          <p:nvPr/>
        </p:nvSpPr>
        <p:spPr>
          <a:xfrm>
            <a:off x="8560659" y="2211177"/>
            <a:ext cx="152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Observatio</a:t>
            </a:r>
            <a:r>
              <a:rPr lang="en-US" altLang="ko-KR" sz="1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9415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7EE31-AE38-9626-A81B-AE8CA09BA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C80712-D94E-0AAA-8EF0-6033343C3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Overall Conclusion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B33319-3D57-1144-40DE-63672F759BF1}"/>
              </a:ext>
            </a:extLst>
          </p:cNvPr>
          <p:cNvSpPr txBox="1"/>
          <p:nvPr/>
        </p:nvSpPr>
        <p:spPr>
          <a:xfrm>
            <a:off x="708313" y="835926"/>
            <a:ext cx="8788978" cy="297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Human Resources and sales department show higher attrition.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Job Roles with the lower level tend to leave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The median of distance from home was greater for the group who left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With three factors which are job role, job level and distance from home, we were able to achieve over </a:t>
            </a:r>
            <a:r>
              <a:rPr lang="en-US" altLang="ko-KR" sz="1600" b="1" dirty="0"/>
              <a:t>70%</a:t>
            </a:r>
            <a:r>
              <a:rPr lang="en-US" altLang="ko-KR" sz="1600" dirty="0"/>
              <a:t> for accuracy, sensitivity and specificity.</a:t>
            </a:r>
          </a:p>
        </p:txBody>
      </p:sp>
    </p:spTree>
    <p:extLst>
      <p:ext uri="{BB962C8B-B14F-4D97-AF65-F5344CB8AC3E}">
        <p14:creationId xmlns:p14="http://schemas.microsoft.com/office/powerpoint/2010/main" val="23933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E9EA-3658-DD02-5DBA-AB0E1F7F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59F239-7713-7668-F80C-AF4E78A2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488" y="2995075"/>
            <a:ext cx="9989574" cy="527919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Thank You!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43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0. Task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7C19A-DCD7-4DD0-4ACA-900286E1D5A9}"/>
              </a:ext>
            </a:extLst>
          </p:cNvPr>
          <p:cNvSpPr txBox="1"/>
          <p:nvPr/>
        </p:nvSpPr>
        <p:spPr>
          <a:xfrm>
            <a:off x="1122219" y="3234430"/>
            <a:ext cx="4861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Find the three factors that impacted employee’s attrition the most.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5E66C-A7BC-602F-D724-2BE65D3FCB67}"/>
              </a:ext>
            </a:extLst>
          </p:cNvPr>
          <p:cNvSpPr txBox="1"/>
          <p:nvPr/>
        </p:nvSpPr>
        <p:spPr>
          <a:xfrm>
            <a:off x="6707348" y="3726873"/>
            <a:ext cx="495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Create a prediction model that can predict employee’s attrition based on those three factors.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E6C3F-72DC-F66D-384E-93478572B42B}"/>
              </a:ext>
            </a:extLst>
          </p:cNvPr>
          <p:cNvSpPr txBox="1"/>
          <p:nvPr/>
        </p:nvSpPr>
        <p:spPr>
          <a:xfrm>
            <a:off x="3235036" y="1048870"/>
            <a:ext cx="4861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7EA1-C681-8527-DFBF-2FD1A5BEDC5D}"/>
              </a:ext>
            </a:extLst>
          </p:cNvPr>
          <p:cNvSpPr txBox="1"/>
          <p:nvPr/>
        </p:nvSpPr>
        <p:spPr>
          <a:xfrm>
            <a:off x="1804554" y="2219556"/>
            <a:ext cx="2860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[ 1 ]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0F6AA-306E-13E1-0BBB-1919B173FCEC}"/>
              </a:ext>
            </a:extLst>
          </p:cNvPr>
          <p:cNvSpPr txBox="1"/>
          <p:nvPr/>
        </p:nvSpPr>
        <p:spPr>
          <a:xfrm>
            <a:off x="7585365" y="2219556"/>
            <a:ext cx="2860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[ 2 ]</a:t>
            </a:r>
          </a:p>
        </p:txBody>
      </p:sp>
    </p:spTree>
    <p:extLst>
      <p:ext uri="{BB962C8B-B14F-4D97-AF65-F5344CB8AC3E}">
        <p14:creationId xmlns:p14="http://schemas.microsoft.com/office/powerpoint/2010/main" val="270089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EA3AE-9917-FBCF-F8EC-24970B3D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5B8F95-145C-CE37-C943-6F714A1B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Data exploration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4B051-FCC2-1147-8A9B-0D7C8C5469AA}"/>
              </a:ext>
            </a:extLst>
          </p:cNvPr>
          <p:cNvSpPr txBox="1"/>
          <p:nvPr/>
        </p:nvSpPr>
        <p:spPr>
          <a:xfrm>
            <a:off x="829287" y="941793"/>
            <a:ext cx="726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Exploration of variables by contingency tables and boxplots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318786-E22A-895A-1688-7634E35B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8" y="1377984"/>
            <a:ext cx="4492205" cy="2781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B980D0-1F27-8C08-ED97-1A8293E7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05" y="3696759"/>
            <a:ext cx="4158462" cy="2572424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8C2ABCF-4339-4D04-D1F6-522245BF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87333"/>
              </p:ext>
            </p:extLst>
          </p:nvPr>
        </p:nvGraphicFramePr>
        <p:xfrm>
          <a:off x="4788092" y="1919828"/>
          <a:ext cx="7261768" cy="11374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15442">
                  <a:extLst>
                    <a:ext uri="{9D8B030D-6E8A-4147-A177-3AD203B41FA5}">
                      <a16:colId xmlns:a16="http://schemas.microsoft.com/office/drawing/2014/main" val="2173109299"/>
                    </a:ext>
                  </a:extLst>
                </a:gridCol>
                <a:gridCol w="1815442">
                  <a:extLst>
                    <a:ext uri="{9D8B030D-6E8A-4147-A177-3AD203B41FA5}">
                      <a16:colId xmlns:a16="http://schemas.microsoft.com/office/drawing/2014/main" val="2304012370"/>
                    </a:ext>
                  </a:extLst>
                </a:gridCol>
                <a:gridCol w="1815442">
                  <a:extLst>
                    <a:ext uri="{9D8B030D-6E8A-4147-A177-3AD203B41FA5}">
                      <a16:colId xmlns:a16="http://schemas.microsoft.com/office/drawing/2014/main" val="1410963848"/>
                    </a:ext>
                  </a:extLst>
                </a:gridCol>
                <a:gridCol w="1815442">
                  <a:extLst>
                    <a:ext uri="{9D8B030D-6E8A-4147-A177-3AD203B41FA5}">
                      <a16:colId xmlns:a16="http://schemas.microsoft.com/office/drawing/2014/main" val="2677037644"/>
                    </a:ext>
                  </a:extLst>
                </a:gridCol>
              </a:tblGrid>
              <a:tr h="43942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Human 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Research &amp;</a:t>
                      </a:r>
                    </a:p>
                    <a:p>
                      <a:pPr latinLnBrk="1"/>
                      <a:r>
                        <a:rPr lang="en-US" altLang="ko-KR" sz="1400" dirty="0"/>
                        <a:t>Development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Sales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19419"/>
                  </a:ext>
                </a:extLst>
              </a:tr>
              <a:tr h="314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0.8285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0.8665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0.7839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48696"/>
                  </a:ext>
                </a:extLst>
              </a:tr>
              <a:tr h="291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0.1714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0.1335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0.2161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47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31F5B89-B734-BE2C-13FA-6F0AE240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91436"/>
              </p:ext>
            </p:extLst>
          </p:nvPr>
        </p:nvGraphicFramePr>
        <p:xfrm>
          <a:off x="623360" y="4798799"/>
          <a:ext cx="5260137" cy="1058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5034">
                  <a:extLst>
                    <a:ext uri="{9D8B030D-6E8A-4147-A177-3AD203B41FA5}">
                      <a16:colId xmlns:a16="http://schemas.microsoft.com/office/drawing/2014/main" val="2173109299"/>
                    </a:ext>
                  </a:extLst>
                </a:gridCol>
                <a:gridCol w="1672957">
                  <a:extLst>
                    <a:ext uri="{9D8B030D-6E8A-4147-A177-3AD203B41FA5}">
                      <a16:colId xmlns:a16="http://schemas.microsoft.com/office/drawing/2014/main" val="2304012370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410963848"/>
                    </a:ext>
                  </a:extLst>
                </a:gridCol>
              </a:tblGrid>
              <a:tr h="43942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Female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19419"/>
                  </a:ext>
                </a:extLst>
              </a:tr>
              <a:tr h="314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0.8285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0.8665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48696"/>
                  </a:ext>
                </a:extLst>
              </a:tr>
              <a:tr h="291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0.1714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0.1335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4784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4BDDF45-D970-9879-1E95-441CC6AF7291}"/>
              </a:ext>
            </a:extLst>
          </p:cNvPr>
          <p:cNvSpPr txBox="1"/>
          <p:nvPr/>
        </p:nvSpPr>
        <p:spPr>
          <a:xfrm>
            <a:off x="7344069" y="1377712"/>
            <a:ext cx="350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Attrition vs. 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2F85FA-6B49-D84B-DB95-4F348C9DAF8A}"/>
              </a:ext>
            </a:extLst>
          </p:cNvPr>
          <p:cNvSpPr txBox="1"/>
          <p:nvPr/>
        </p:nvSpPr>
        <p:spPr>
          <a:xfrm>
            <a:off x="1823033" y="4298134"/>
            <a:ext cx="350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Attrition vs. Gender</a:t>
            </a:r>
          </a:p>
        </p:txBody>
      </p:sp>
    </p:spTree>
    <p:extLst>
      <p:ext uri="{BB962C8B-B14F-4D97-AF65-F5344CB8AC3E}">
        <p14:creationId xmlns:p14="http://schemas.microsoft.com/office/powerpoint/2010/main" val="424106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7CC4-05FE-9122-0558-C35922E6B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6FBCE0-C66F-62BE-2C31-3678989BD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Tidying the data</a:t>
            </a:r>
            <a:endParaRPr lang="ko-KR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9E0E-AC0A-10D5-BDF5-D2C04BFB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7" y="2457032"/>
            <a:ext cx="5792295" cy="405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6238C6-1EF1-BBB9-72F9-DD0FC6C8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85" y="2655913"/>
            <a:ext cx="5787534" cy="4054606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0633E4-2660-87C8-D453-535DD4433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66467"/>
              </p:ext>
            </p:extLst>
          </p:nvPr>
        </p:nvGraphicFramePr>
        <p:xfrm>
          <a:off x="1501233" y="1398291"/>
          <a:ext cx="3186160" cy="94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3673">
                  <a:extLst>
                    <a:ext uri="{9D8B030D-6E8A-4147-A177-3AD203B41FA5}">
                      <a16:colId xmlns:a16="http://schemas.microsoft.com/office/drawing/2014/main" val="4053418726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701951656"/>
                    </a:ext>
                  </a:extLst>
                </a:gridCol>
                <a:gridCol w="1184178">
                  <a:extLst>
                    <a:ext uri="{9D8B030D-6E8A-4147-A177-3AD203B41FA5}">
                      <a16:colId xmlns:a16="http://schemas.microsoft.com/office/drawing/2014/main" val="3361612051"/>
                    </a:ext>
                  </a:extLst>
                </a:gridCol>
              </a:tblGrid>
              <a:tr h="3311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9527"/>
                  </a:ext>
                </a:extLst>
              </a:tr>
              <a:tr h="16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83847"/>
                  </a:ext>
                </a:extLst>
              </a:tr>
              <a:tr h="16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Perc.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9737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C5F7283-A5C0-45C9-B13F-8D3B74C8C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3823"/>
              </p:ext>
            </p:extLst>
          </p:nvPr>
        </p:nvGraphicFramePr>
        <p:xfrm>
          <a:off x="7504607" y="1398291"/>
          <a:ext cx="3186160" cy="94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3673">
                  <a:extLst>
                    <a:ext uri="{9D8B030D-6E8A-4147-A177-3AD203B41FA5}">
                      <a16:colId xmlns:a16="http://schemas.microsoft.com/office/drawing/2014/main" val="4053418726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701951656"/>
                    </a:ext>
                  </a:extLst>
                </a:gridCol>
                <a:gridCol w="1184178">
                  <a:extLst>
                    <a:ext uri="{9D8B030D-6E8A-4147-A177-3AD203B41FA5}">
                      <a16:colId xmlns:a16="http://schemas.microsoft.com/office/drawing/2014/main" val="3361612051"/>
                    </a:ext>
                  </a:extLst>
                </a:gridCol>
              </a:tblGrid>
              <a:tr h="3311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9527"/>
                  </a:ext>
                </a:extLst>
              </a:tr>
              <a:tr h="16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83847"/>
                  </a:ext>
                </a:extLst>
              </a:tr>
              <a:tr h="16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Perc.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973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5C542F7-F728-9FDC-2BC7-B2C745EE6F40}"/>
              </a:ext>
            </a:extLst>
          </p:cNvPr>
          <p:cNvSpPr txBox="1"/>
          <p:nvPr/>
        </p:nvSpPr>
        <p:spPr>
          <a:xfrm>
            <a:off x="822358" y="941792"/>
            <a:ext cx="480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Imbalance detected in attrition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F40EE-BAC9-4E70-EF54-07F427A26641}"/>
              </a:ext>
            </a:extLst>
          </p:cNvPr>
          <p:cNvSpPr txBox="1"/>
          <p:nvPr/>
        </p:nvSpPr>
        <p:spPr>
          <a:xfrm>
            <a:off x="7264722" y="922346"/>
            <a:ext cx="480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OVERSAMPLING!</a:t>
            </a:r>
          </a:p>
        </p:txBody>
      </p:sp>
    </p:spTree>
    <p:extLst>
      <p:ext uri="{BB962C8B-B14F-4D97-AF65-F5344CB8AC3E}">
        <p14:creationId xmlns:p14="http://schemas.microsoft.com/office/powerpoint/2010/main" val="347454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8D86-5DF1-1442-BD84-B88AC654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147E59-6558-942A-01E6-66762EA1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E1F2D-BB08-545C-2351-8055709FE4BE}"/>
              </a:ext>
            </a:extLst>
          </p:cNvPr>
          <p:cNvSpPr txBox="1"/>
          <p:nvPr/>
        </p:nvSpPr>
        <p:spPr>
          <a:xfrm>
            <a:off x="891633" y="941793"/>
            <a:ext cx="6485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Question of interest 1 :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Does Department have to do with attrition?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ABFCD-255C-C530-8945-89F4609D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5" y="1526568"/>
            <a:ext cx="6617040" cy="46738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9974847-9DA1-A296-617F-C71C799821C6}"/>
              </a:ext>
            </a:extLst>
          </p:cNvPr>
          <p:cNvSpPr/>
          <p:nvPr/>
        </p:nvSpPr>
        <p:spPr>
          <a:xfrm>
            <a:off x="6802582" y="5597235"/>
            <a:ext cx="1350818" cy="51311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111A3-19B3-3546-2B49-6FB23A9D2036}"/>
              </a:ext>
            </a:extLst>
          </p:cNvPr>
          <p:cNvSpPr/>
          <p:nvPr/>
        </p:nvSpPr>
        <p:spPr>
          <a:xfrm>
            <a:off x="3616036" y="5597235"/>
            <a:ext cx="1350818" cy="51311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2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FDFD0-CB89-BD39-1A17-C3B198C8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62EFE-5F59-F03D-DF75-49C3A0B2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18BA4-9FAA-7502-D75F-8A8D9CF3BC27}"/>
              </a:ext>
            </a:extLst>
          </p:cNvPr>
          <p:cNvSpPr txBox="1"/>
          <p:nvPr/>
        </p:nvSpPr>
        <p:spPr>
          <a:xfrm>
            <a:off x="760015" y="871184"/>
            <a:ext cx="648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Question of Interest 2 : Job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28A1A-F760-7699-BE21-60F70C17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53" y="1209738"/>
            <a:ext cx="8053111" cy="508715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92364C-FD0B-0465-4A8D-E6011A58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00699"/>
              </p:ext>
            </p:extLst>
          </p:nvPr>
        </p:nvGraphicFramePr>
        <p:xfrm>
          <a:off x="856862" y="1306855"/>
          <a:ext cx="3124844" cy="5137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2422">
                  <a:extLst>
                    <a:ext uri="{9D8B030D-6E8A-4147-A177-3AD203B41FA5}">
                      <a16:colId xmlns:a16="http://schemas.microsoft.com/office/drawing/2014/main" val="1752243894"/>
                    </a:ext>
                  </a:extLst>
                </a:gridCol>
                <a:gridCol w="1562422">
                  <a:extLst>
                    <a:ext uri="{9D8B030D-6E8A-4147-A177-3AD203B41FA5}">
                      <a16:colId xmlns:a16="http://schemas.microsoft.com/office/drawing/2014/main" val="1311296231"/>
                    </a:ext>
                  </a:extLst>
                </a:gridCol>
              </a:tblGrid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Job roles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9807"/>
                  </a:ext>
                </a:extLst>
              </a:tr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Sales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Sales Executive</a:t>
                      </a:r>
                    </a:p>
                    <a:p>
                      <a:pPr latinLnBrk="1"/>
                      <a:r>
                        <a:rPr lang="en-US" altLang="ko-KR" sz="1200" dirty="0"/>
                        <a:t>Representative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9654"/>
                  </a:ext>
                </a:extLst>
              </a:tr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Human resources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Human resources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25651"/>
                  </a:ext>
                </a:extLst>
              </a:tr>
              <a:tr h="849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Research &amp;</a:t>
                      </a:r>
                    </a:p>
                    <a:p>
                      <a:pPr latinLnBrk="1"/>
                      <a:r>
                        <a:rPr lang="en-US" altLang="ko-KR" sz="1200" dirty="0"/>
                        <a:t>Development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Healthcare Representative</a:t>
                      </a:r>
                    </a:p>
                    <a:p>
                      <a:pPr latinLnBrk="1"/>
                      <a:r>
                        <a:rPr lang="en-US" altLang="ko-KR" sz="1200" dirty="0"/>
                        <a:t>Laboratory Technician</a:t>
                      </a:r>
                    </a:p>
                    <a:p>
                      <a:pPr latinLnBrk="1"/>
                      <a:r>
                        <a:rPr lang="en-US" altLang="ko-KR" sz="1200" dirty="0"/>
                        <a:t>Manufacturing Director</a:t>
                      </a:r>
                    </a:p>
                    <a:p>
                      <a:pPr latinLnBrk="1"/>
                      <a:r>
                        <a:rPr lang="en-US" altLang="ko-KR" sz="1200" dirty="0"/>
                        <a:t>Research Director </a:t>
                      </a:r>
                    </a:p>
                    <a:p>
                      <a:pPr latinLnBrk="1"/>
                      <a:r>
                        <a:rPr lang="en-US" altLang="ko-KR" sz="1200" dirty="0"/>
                        <a:t>Research Scientist.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5508"/>
                  </a:ext>
                </a:extLst>
              </a:tr>
              <a:tr h="91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All three Departments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Manager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5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7B178-827D-D900-15E9-2F52167C8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B0EE9E-DD0E-0F33-5F4B-9B31B0ACD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ED4E-848E-7A08-AF0C-B2797EF64088}"/>
              </a:ext>
            </a:extLst>
          </p:cNvPr>
          <p:cNvSpPr txBox="1"/>
          <p:nvPr/>
        </p:nvSpPr>
        <p:spPr>
          <a:xfrm>
            <a:off x="760015" y="871184"/>
            <a:ext cx="648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Question of Interest 2 : Job Role &amp; Attrition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11F76-55E1-3166-52C4-1D06C711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325" y="1476462"/>
            <a:ext cx="8003432" cy="50821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B859AA-20E1-7321-0053-C2C326A3E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41623"/>
              </p:ext>
            </p:extLst>
          </p:nvPr>
        </p:nvGraphicFramePr>
        <p:xfrm>
          <a:off x="856862" y="1306855"/>
          <a:ext cx="3124844" cy="5137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2422">
                  <a:extLst>
                    <a:ext uri="{9D8B030D-6E8A-4147-A177-3AD203B41FA5}">
                      <a16:colId xmlns:a16="http://schemas.microsoft.com/office/drawing/2014/main" val="1752243894"/>
                    </a:ext>
                  </a:extLst>
                </a:gridCol>
                <a:gridCol w="1562422">
                  <a:extLst>
                    <a:ext uri="{9D8B030D-6E8A-4147-A177-3AD203B41FA5}">
                      <a16:colId xmlns:a16="http://schemas.microsoft.com/office/drawing/2014/main" val="1311296231"/>
                    </a:ext>
                  </a:extLst>
                </a:gridCol>
              </a:tblGrid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Job roles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9807"/>
                  </a:ext>
                </a:extLst>
              </a:tr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 Executive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 Representative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9654"/>
                  </a:ext>
                </a:extLst>
              </a:tr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Human resources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Human resources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25651"/>
                  </a:ext>
                </a:extLst>
              </a:tr>
              <a:tr h="849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Research &amp;</a:t>
                      </a:r>
                    </a:p>
                    <a:p>
                      <a:pPr latinLnBrk="1"/>
                      <a:r>
                        <a:rPr lang="en-US" altLang="ko-KR" sz="1200" dirty="0"/>
                        <a:t>Development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Healthcare Representative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Laboratory Technician</a:t>
                      </a:r>
                    </a:p>
                    <a:p>
                      <a:pPr latinLnBrk="1"/>
                      <a:r>
                        <a:rPr lang="en-US" altLang="ko-KR" sz="1200" dirty="0"/>
                        <a:t>Manufacturing Director</a:t>
                      </a:r>
                    </a:p>
                    <a:p>
                      <a:pPr latinLnBrk="1"/>
                      <a:r>
                        <a:rPr lang="en-US" altLang="ko-KR" sz="1200" dirty="0"/>
                        <a:t>Research Director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Research Scientist.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5508"/>
                  </a:ext>
                </a:extLst>
              </a:tr>
              <a:tr h="91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All three Departments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Manager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393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06C55A-D2EC-7829-EFCA-24764F9DBEF0}"/>
              </a:ext>
            </a:extLst>
          </p:cNvPr>
          <p:cNvSpPr/>
          <p:nvPr/>
        </p:nvSpPr>
        <p:spPr>
          <a:xfrm>
            <a:off x="9088582" y="1641764"/>
            <a:ext cx="2639291" cy="49168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027720-A537-0916-C82E-3FC39BB62BDC}"/>
              </a:ext>
            </a:extLst>
          </p:cNvPr>
          <p:cNvSpPr/>
          <p:nvPr/>
        </p:nvSpPr>
        <p:spPr>
          <a:xfrm>
            <a:off x="5252592" y="1641764"/>
            <a:ext cx="1584628" cy="49168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EBC6-09FF-B166-EE93-D1CB45BB8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977748-6564-98A4-9EDF-449E7F9A8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E1DA5-071A-8209-B91A-2CB58B2E2BD4}"/>
              </a:ext>
            </a:extLst>
          </p:cNvPr>
          <p:cNvSpPr txBox="1"/>
          <p:nvPr/>
        </p:nvSpPr>
        <p:spPr>
          <a:xfrm>
            <a:off x="760015" y="871184"/>
            <a:ext cx="648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Question of Interest 3 : Job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A0394-14F5-197F-EA49-30F4912A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2" y="1342691"/>
            <a:ext cx="8563988" cy="542517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B6D2E1-995D-73A4-F49A-E80124F1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44932"/>
              </p:ext>
            </p:extLst>
          </p:nvPr>
        </p:nvGraphicFramePr>
        <p:xfrm>
          <a:off x="440478" y="1389982"/>
          <a:ext cx="3124844" cy="5137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2422">
                  <a:extLst>
                    <a:ext uri="{9D8B030D-6E8A-4147-A177-3AD203B41FA5}">
                      <a16:colId xmlns:a16="http://schemas.microsoft.com/office/drawing/2014/main" val="1752243894"/>
                    </a:ext>
                  </a:extLst>
                </a:gridCol>
                <a:gridCol w="1562422">
                  <a:extLst>
                    <a:ext uri="{9D8B030D-6E8A-4147-A177-3AD203B41FA5}">
                      <a16:colId xmlns:a16="http://schemas.microsoft.com/office/drawing/2014/main" val="1311296231"/>
                    </a:ext>
                  </a:extLst>
                </a:gridCol>
              </a:tblGrid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Job roles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9807"/>
                  </a:ext>
                </a:extLst>
              </a:tr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 Executive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Sales Representative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9654"/>
                  </a:ext>
                </a:extLst>
              </a:tr>
              <a:tr h="888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Human resources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Human resources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25651"/>
                  </a:ext>
                </a:extLst>
              </a:tr>
              <a:tr h="849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Research &amp;</a:t>
                      </a:r>
                    </a:p>
                    <a:p>
                      <a:pPr latinLnBrk="1"/>
                      <a:r>
                        <a:rPr lang="en-US" altLang="ko-KR" sz="1200" dirty="0"/>
                        <a:t>Development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Healthcare Representative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Laboratory Technician</a:t>
                      </a:r>
                    </a:p>
                    <a:p>
                      <a:pPr latinLnBrk="1"/>
                      <a:r>
                        <a:rPr lang="en-US" altLang="ko-KR" sz="1200" dirty="0"/>
                        <a:t>Manufacturing Director</a:t>
                      </a:r>
                    </a:p>
                    <a:p>
                      <a:pPr latinLnBrk="1"/>
                      <a:r>
                        <a:rPr lang="en-US" altLang="ko-KR" sz="1200" dirty="0"/>
                        <a:t>Research Director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Research Scientist.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5508"/>
                  </a:ext>
                </a:extLst>
              </a:tr>
              <a:tr h="91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All three Departments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Manager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393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BE06A0-31A4-BFBB-0905-E0E01C1D0586}"/>
              </a:ext>
            </a:extLst>
          </p:cNvPr>
          <p:cNvSpPr/>
          <p:nvPr/>
        </p:nvSpPr>
        <p:spPr>
          <a:xfrm>
            <a:off x="8887691" y="1524000"/>
            <a:ext cx="2417618" cy="49168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665E16-B6C0-61CC-928C-0A6BA7A95A67}"/>
              </a:ext>
            </a:extLst>
          </p:cNvPr>
          <p:cNvSpPr/>
          <p:nvPr/>
        </p:nvSpPr>
        <p:spPr>
          <a:xfrm>
            <a:off x="4876800" y="1524000"/>
            <a:ext cx="1537856" cy="49168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4DD74-52B8-B43C-1E9D-2BC2B1EC5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7F90EF-9A88-4DCB-C157-9323B0906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Data analysis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4DFF3-B8DB-7760-F9A1-0567DD4B7E5F}"/>
              </a:ext>
            </a:extLst>
          </p:cNvPr>
          <p:cNvSpPr txBox="1"/>
          <p:nvPr/>
        </p:nvSpPr>
        <p:spPr>
          <a:xfrm>
            <a:off x="760015" y="871184"/>
            <a:ext cx="648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Question of Interest 3 : Job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2A621-55A7-6AB2-FD6B-BB453FB2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" y="1446333"/>
            <a:ext cx="6331275" cy="4540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449B6-337C-179C-3EFC-BA141BB3D8C4}"/>
              </a:ext>
            </a:extLst>
          </p:cNvPr>
          <p:cNvSpPr txBox="1"/>
          <p:nvPr/>
        </p:nvSpPr>
        <p:spPr>
          <a:xfrm>
            <a:off x="7848475" y="3018637"/>
            <a:ext cx="381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Level 1: has the highest attrition rate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709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500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Calisto MT</vt:lpstr>
      <vt:lpstr>Cambria Math</vt:lpstr>
      <vt:lpstr>Univers Condensed</vt:lpstr>
      <vt:lpstr>ChronicleVTI</vt:lpstr>
      <vt:lpstr>DS 6306 DDS Analytics case study </vt:lpstr>
      <vt:lpstr>0. Task</vt:lpstr>
      <vt:lpstr>1. Data exploration</vt:lpstr>
      <vt:lpstr>2. Tidying the data</vt:lpstr>
      <vt:lpstr>3. Data analysis</vt:lpstr>
      <vt:lpstr>3. Data analysis</vt:lpstr>
      <vt:lpstr>3. Data analysis</vt:lpstr>
      <vt:lpstr>3. Data analysis</vt:lpstr>
      <vt:lpstr>3. Data analysis</vt:lpstr>
      <vt:lpstr>3. Data analysis</vt:lpstr>
      <vt:lpstr>3. Data analysis</vt:lpstr>
      <vt:lpstr>3. Data analysis</vt:lpstr>
      <vt:lpstr>4. Prediction model</vt:lpstr>
      <vt:lpstr>Overall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Hayoung Cheon</dc:creator>
  <cp:lastModifiedBy>Hayoung Cheon</cp:lastModifiedBy>
  <cp:revision>20</cp:revision>
  <dcterms:created xsi:type="dcterms:W3CDTF">2024-09-02T23:31:58Z</dcterms:created>
  <dcterms:modified xsi:type="dcterms:W3CDTF">2024-11-01T03:39:51Z</dcterms:modified>
</cp:coreProperties>
</file>