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67" r:id="rId4"/>
    <p:sldId id="269" r:id="rId5"/>
    <p:sldId id="266" r:id="rId6"/>
    <p:sldId id="257" r:id="rId7"/>
    <p:sldId id="258" r:id="rId8"/>
    <p:sldId id="268" r:id="rId9"/>
    <p:sldId id="260" r:id="rId10"/>
    <p:sldId id="259" r:id="rId11"/>
    <p:sldId id="26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cs typeface="Garuda" panose="020B0604020202020204" charset="0"/>
              </a:defRPr>
            </a:lvl1pPr>
          </a:lstStyle>
          <a:p>
            <a:pPr fontAlgn="auto"/>
            <a:r>
              <a:rPr lang="zh-CN" altLang="en-US" strike="noStrike" noProof="1" dirty="0">
                <a:sym typeface="+mn-ea"/>
              </a:rPr>
              <a:t>Click to edit Master title style</a:t>
            </a:r>
            <a:endParaRPr lang="zh-CN" altLang="en-US" strike="noStrike" noProof="1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ruda" panose="020B0604020202020204" charset="0"/>
                <a:ea typeface="+mj-ea"/>
                <a:cs typeface="Garuda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Click to edit Master subtitle style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  <a:p>
            <a:pPr lvl="1" fontAlgn="auto"/>
            <a:r>
              <a:rPr lang="zh-CN" altLang="en-US" strike="noStrike" noProof="1" dirty="0"/>
              <a:t>Second level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Third level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Fourth level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Fifth level</a:t>
            </a:r>
            <a:endParaRPr lang="zh-CN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200" b="1">
                <a:effectLst/>
                <a:latin typeface="Garuda" panose="020B0604020202020204" charset="0"/>
                <a:cs typeface="Garuda" panose="020B0604020202020204" charset="0"/>
              </a:defRPr>
            </a:lvl1pPr>
          </a:lstStyle>
          <a:p>
            <a:pPr fontAlgn="auto"/>
            <a:r>
              <a:rPr lang="zh-CN" altLang="en-US" strike="noStrike" noProof="1" dirty="0"/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cs typeface="Garuda" panose="020B0604020202020204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  <a:p>
            <a:pPr lvl="1" fontAlgn="auto"/>
            <a:r>
              <a:rPr lang="zh-CN" altLang="en-US" strike="noStrike" noProof="1" dirty="0"/>
              <a:t>Second level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Third level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Fourth level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Fifth level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  <a:p>
            <a:pPr lvl="1" fontAlgn="auto"/>
            <a:r>
              <a:rPr lang="zh-CN" altLang="en-US" strike="noStrike" noProof="1" dirty="0"/>
              <a:t>Second level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Third level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Fourth level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Fifth level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  <a:p>
            <a:pPr lvl="1" fontAlgn="auto"/>
            <a:r>
              <a:rPr lang="zh-CN" altLang="en-US" strike="noStrike" noProof="1" dirty="0"/>
              <a:t>Second level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Third level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Fourth level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Fifth level</a:t>
            </a:r>
            <a:endParaRPr lang="zh-CN" alt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  <a:p>
            <a:pPr lvl="1" fontAlgn="auto"/>
            <a:r>
              <a:rPr lang="zh-CN" altLang="en-US" strike="noStrike" noProof="1" dirty="0"/>
              <a:t>Second level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Third level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Fourth level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Fifth level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  <a:p>
            <a:pPr lvl="1" fontAlgn="auto"/>
            <a:r>
              <a:rPr lang="zh-CN" altLang="en-US" strike="noStrike" noProof="1" dirty="0"/>
              <a:t>Second level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Third level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Fourth level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Fifth level</a:t>
            </a:r>
            <a:endParaRPr lang="zh-CN" alt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1"/>
          <p:cNvCxnSpPr/>
          <p:nvPr/>
        </p:nvCxnSpPr>
        <p:spPr>
          <a:xfrm>
            <a:off x="742950" y="434975"/>
            <a:ext cx="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>
                <a:sym typeface="+mn-ea"/>
              </a:rPr>
              <a:t>Click to edit Master title style</a:t>
            </a:r>
            <a:endParaRPr lang="zh-CN" altLang="en-US"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Click to edit Master text styles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>
                <a:sym typeface="+mn-ea"/>
              </a:rPr>
              <a:t>Click to edit Master text styles</a:t>
            </a:r>
            <a:endParaRPr lang="zh-CN" altLang="en-US" strike="noStrike" noProof="1" dirty="0">
              <a:sym typeface="+mn-ea"/>
            </a:endParaRPr>
          </a:p>
          <a:p>
            <a:pPr lvl="1" fontAlgn="auto"/>
            <a:r>
              <a:rPr lang="zh-CN" altLang="en-US" strike="noStrike" noProof="1" dirty="0"/>
              <a:t>Second level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Third level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Fourth level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Fifth level</a:t>
            </a:r>
            <a:endParaRPr lang="zh-CN" alt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75000"/>
              <a:lumOff val="25000"/>
            </a:schemeClr>
          </a:solidFill>
          <a:latin typeface="Garuda" panose="020B0604020202020204" charset="0"/>
          <a:ea typeface="+mj-ea"/>
          <a:cs typeface="Garuda" panose="020B0604020202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aruda" panose="020B0604020202020204" charset="0"/>
          <a:ea typeface="+mn-ea"/>
          <a:cs typeface="Garuda" panose="020B0604020202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aruda" panose="020B0604020202020204" charset="0"/>
          <a:ea typeface="+mn-ea"/>
          <a:cs typeface="Garuda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aruda" panose="020B0604020202020204" charset="0"/>
          <a:ea typeface="+mn-ea"/>
          <a:cs typeface="Garuda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aruda" panose="020B0604020202020204" charset="0"/>
          <a:ea typeface="+mn-ea"/>
          <a:cs typeface="Garuda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aruda" panose="020B0604020202020204" charset="0"/>
          <a:ea typeface="+mn-ea"/>
          <a:cs typeface="Garuda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8745"/>
            <a:ext cx="9144000" cy="1240790"/>
          </a:xfrm>
        </p:spPr>
        <p:txBody>
          <a:bodyPr>
            <a:normAutofit fontScale="90000"/>
          </a:bodyPr>
          <a:p>
            <a:r>
              <a:rPr lang="en-US" b="1">
                <a:ln>
                  <a:noFill/>
                </a:ln>
                <a:effectLst/>
              </a:rPr>
              <a:t>CTD PROCESSING TOOLS</a:t>
            </a:r>
            <a:endParaRPr lang="en-US" b="1">
              <a:ln>
                <a:noFill/>
              </a:ln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8895" y="1934845"/>
            <a:ext cx="2832100" cy="2832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ctd_logo-01"/>
          <p:cNvPicPr>
            <a:picLocks noChangeAspect="1"/>
          </p:cNvPicPr>
          <p:nvPr/>
        </p:nvPicPr>
        <p:blipFill>
          <a:blip r:embed="rId2"/>
          <a:srcRect l="17721" r="17898"/>
          <a:stretch>
            <a:fillRect/>
          </a:stretch>
        </p:blipFill>
        <p:spPr>
          <a:xfrm>
            <a:off x="1527175" y="1680845"/>
            <a:ext cx="3075305" cy="334073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Right Arrow 7"/>
          <p:cNvSpPr/>
          <p:nvPr/>
        </p:nvSpPr>
        <p:spPr>
          <a:xfrm>
            <a:off x="5405120" y="2930525"/>
            <a:ext cx="1683385" cy="84137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							</a:t>
            </a:r>
            <a:endParaRPr lang="en-US"/>
          </a:p>
        </p:txBody>
      </p:sp>
      <p:sp>
        <p:nvSpPr>
          <p:cNvPr id="10" name="Title 2"/>
          <p:cNvSpPr>
            <a:spLocks noGrp="1"/>
          </p:cNvSpPr>
          <p:nvPr/>
        </p:nvSpPr>
        <p:spPr>
          <a:xfrm>
            <a:off x="1527175" y="5179060"/>
            <a:ext cx="9144000" cy="12407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3780" b="1">
                <a:ln>
                  <a:noFill/>
                </a:ln>
                <a:effectLst/>
              </a:rPr>
              <a:t>MINI-WORKSHOP 12.12.23</a:t>
            </a:r>
            <a:endParaRPr lang="en-US" sz="3780" b="1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Status</a:t>
            </a:r>
            <a:endParaRPr lang="en-US"/>
          </a:p>
        </p:txBody>
      </p:sp>
      <p:sp>
        <p:nvSpPr>
          <p:cNvPr id="9" name="Title 7"/>
          <p:cNvSpPr>
            <a:spLocks noGrp="1"/>
          </p:cNvSpPr>
          <p:nvPr/>
        </p:nvSpPr>
        <p:spPr>
          <a:xfrm>
            <a:off x="1047750" y="2120265"/>
            <a:ext cx="10541635" cy="362648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Everything is under development!</a:t>
            </a:r>
            <a:endParaRPr lang="en-US" sz="20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Currently developing/testing/checking with different datasets </a:t>
            </a:r>
            <a:endParaRPr lang="en-US" sz="16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Code structure etc. is still changing - working on refactoring, packaging, and documentation</a:t>
            </a:r>
            <a:endParaRPr lang="en-US" sz="16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Planning to have beta versions for ship CTD (</a:t>
            </a:r>
            <a:r>
              <a:rPr lang="en-US" sz="1600" b="0" i="1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oceanograPy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) and Nortek500 ice processing (</a:t>
            </a:r>
            <a:r>
              <a:rPr lang="en-US" sz="1600" b="0" i="1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SigPyProc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) ready in early Jan at the latest</a:t>
            </a:r>
            <a:endParaRPr lang="en-US" sz="16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endParaRPr lang="en-US" sz="20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2000" b="0">
                <a:solidFill>
                  <a:schemeClr val="tx1">
                    <a:lumMod val="85000"/>
                    <a:lumOff val="15000"/>
                  </a:schemeClr>
                </a:solidFill>
              </a:rPr>
              <a:t>Making good progress on the basic functionality for</a:t>
            </a:r>
            <a:endParaRPr lang="en-US" sz="2000" b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</a:rPr>
              <a:t>Ship CTD 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marL="1200150" lvl="2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</a:rPr>
              <a:t>.cnv to CF-compatible .nc functionality works well</a:t>
            </a:r>
            <a:endParaRPr lang="en-US" sz="16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marL="1200150" lvl="2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</a:rPr>
              <a:t>TBD: QC/analysis/editing functions</a:t>
            </a:r>
            <a:endParaRPr lang="en-US" sz="16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marL="1200150" lvl="2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</a:rPr>
              <a:t>TBD, eventually: Standardize reading from other formats (.mat) etc</a:t>
            </a:r>
            <a:endParaRPr lang="en-US" sz="16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</a:rPr>
              <a:t>Nortek Signature ADCP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marL="1200150" lvl="2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</a:rPr>
              <a:t>Basic functionality works well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marL="1200150" lvl="2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</a:rPr>
              <a:t>Work to do on </a:t>
            </a:r>
            <a:r>
              <a:rPr 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</a:rPr>
              <a:t>testing/packaging/documentation and implementing standardized metadata.</a:t>
            </a:r>
            <a:endParaRPr lang="en-US" sz="16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</a:rPr>
              <a:t>RDI ADCP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marL="914400" lvl="4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Fairly comprehensive, but needs to be updated to the xarray/CF approach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  <a:p>
            <a:pPr marL="914400" lvl="4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Needs refactoring to xarray (currently class-based using numpy masked arrays)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  <a:p>
            <a:pPr marL="914400" lvl="4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Needs testing/packaging/docs</a:t>
            </a:r>
            <a:endParaRPr lang="en-US" sz="16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marL="742950" lvl="1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endParaRPr lang="en-US" sz="16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</a:endParaRPr>
          </a:p>
          <a:p>
            <a:pPr lvl="0" indent="0">
              <a:lnSpc>
                <a:spcPct val="100000"/>
              </a:lnSpc>
              <a:buFont typeface="Arial" panose="02080604020202020204" pitchFamily="34" charset="0"/>
            </a:pPr>
            <a:endParaRPr lang="en-US" sz="2000" b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0" indent="0">
              <a:lnSpc>
                <a:spcPct val="100000"/>
              </a:lnSpc>
              <a:buFont typeface="Arial" panose="02080604020202020204" pitchFamily="34" charset="0"/>
            </a:pPr>
            <a:endParaRPr lang="en-US" sz="1100" b="0">
              <a:solidFill>
                <a:schemeClr val="tx1">
                  <a:lumMod val="85000"/>
                  <a:lumOff val="15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0" y="186690"/>
            <a:ext cx="738505" cy="6940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990" y="87630"/>
            <a:ext cx="3435985" cy="8915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8745"/>
            <a:ext cx="9144000" cy="1240790"/>
          </a:xfrm>
        </p:spPr>
        <p:txBody>
          <a:bodyPr>
            <a:normAutofit fontScale="90000"/>
          </a:bodyPr>
          <a:p>
            <a:r>
              <a:rPr lang="en-US" b="1">
                <a:ln>
                  <a:noFill/>
                </a:ln>
                <a:effectLst/>
              </a:rPr>
              <a:t>MINI</a:t>
            </a:r>
            <a:r>
              <a:rPr lang="en-US" b="1">
                <a:ln>
                  <a:noFill/>
                </a:ln>
                <a:effectLst/>
              </a:rPr>
              <a:t>-WORKSHOP</a:t>
            </a:r>
            <a:endParaRPr lang="en-US" b="1">
              <a:ln>
                <a:noFill/>
              </a:ln>
              <a:effectLst/>
            </a:endParaRPr>
          </a:p>
        </p:txBody>
      </p:sp>
      <p:sp>
        <p:nvSpPr>
          <p:cNvPr id="2" name="Title 2"/>
          <p:cNvSpPr>
            <a:spLocks noGrp="1"/>
          </p:cNvSpPr>
          <p:nvPr/>
        </p:nvSpPr>
        <p:spPr>
          <a:xfrm>
            <a:off x="0" y="1029335"/>
            <a:ext cx="6134100" cy="12407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 i="1">
                <a:ln>
                  <a:noFill/>
                </a:ln>
                <a:effectLst/>
              </a:rPr>
              <a:t>NOT </a:t>
            </a:r>
            <a:r>
              <a:rPr lang="en-US" sz="2800" b="1">
                <a:ln>
                  <a:noFill/>
                </a:ln>
                <a:effectLst/>
              </a:rPr>
              <a:t>INTENDED AS</a:t>
            </a:r>
            <a:endParaRPr lang="en-US" sz="2800" b="1">
              <a:ln>
                <a:noFill/>
              </a:ln>
              <a:effectLst/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488315" y="2404745"/>
            <a:ext cx="5887085" cy="244602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pPr indent="0" algn="l"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An introduction to Python/GitHub/.. </a:t>
            </a: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indent="0" algn="l">
              <a:lnSpc>
                <a:spcPct val="17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A detailed walkthrough of source code</a:t>
            </a: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indent="0" algn="l">
              <a:lnSpc>
                <a:spcPct val="17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Guide to HavNett documentation</a:t>
            </a: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indent="0" algn="l">
              <a:lnSpc>
                <a:spcPct val="17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Introduction to other in-house tools</a:t>
            </a: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1180" y="81915"/>
            <a:ext cx="1391920" cy="619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88315" y="4985385"/>
            <a:ext cx="5035550" cy="727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9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  <a:sym typeface="+mn-ea"/>
              </a:rPr>
              <a:t>Guide to contributing to code or documentation</a:t>
            </a:r>
            <a:endParaRPr lang="en-US" sz="2300">
              <a:latin typeface="Garuda" panose="020B0604020202020204" charset="0"/>
              <a:cs typeface="Garuda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8745"/>
            <a:ext cx="9144000" cy="1240790"/>
          </a:xfrm>
        </p:spPr>
        <p:txBody>
          <a:bodyPr>
            <a:normAutofit fontScale="90000"/>
          </a:bodyPr>
          <a:p>
            <a:r>
              <a:rPr lang="en-US" b="1">
                <a:ln>
                  <a:noFill/>
                </a:ln>
                <a:effectLst/>
              </a:rPr>
              <a:t>MINI</a:t>
            </a:r>
            <a:r>
              <a:rPr lang="en-US" b="1">
                <a:ln>
                  <a:noFill/>
                </a:ln>
                <a:effectLst/>
              </a:rPr>
              <a:t>-WORKSHOP</a:t>
            </a:r>
            <a:endParaRPr lang="en-US" b="1">
              <a:ln>
                <a:noFill/>
              </a:ln>
              <a:effectLst/>
            </a:endParaRPr>
          </a:p>
        </p:txBody>
      </p:sp>
      <p:sp>
        <p:nvSpPr>
          <p:cNvPr id="10" name="Title 2"/>
          <p:cNvSpPr>
            <a:spLocks noGrp="1"/>
          </p:cNvSpPr>
          <p:nvPr/>
        </p:nvSpPr>
        <p:spPr>
          <a:xfrm>
            <a:off x="5956300" y="1029335"/>
            <a:ext cx="6134100" cy="12407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>
                <a:ln>
                  <a:noFill/>
                </a:ln>
                <a:effectLst/>
              </a:rPr>
              <a:t>INTENDED AS</a:t>
            </a:r>
            <a:endParaRPr lang="en-US" sz="2800" b="1">
              <a:ln>
                <a:noFill/>
              </a:ln>
              <a:effectLst/>
            </a:endParaRPr>
          </a:p>
        </p:txBody>
      </p:sp>
      <p:sp>
        <p:nvSpPr>
          <p:cNvPr id="2" name="Title 2"/>
          <p:cNvSpPr>
            <a:spLocks noGrp="1"/>
          </p:cNvSpPr>
          <p:nvPr/>
        </p:nvSpPr>
        <p:spPr>
          <a:xfrm>
            <a:off x="0" y="1029335"/>
            <a:ext cx="6134100" cy="12407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 i="1">
                <a:ln>
                  <a:noFill/>
                </a:ln>
                <a:effectLst/>
              </a:rPr>
              <a:t>NOT </a:t>
            </a:r>
            <a:r>
              <a:rPr lang="en-US" sz="2800" b="1">
                <a:ln>
                  <a:noFill/>
                </a:ln>
                <a:effectLst/>
              </a:rPr>
              <a:t>INTENDED AS</a:t>
            </a:r>
            <a:endParaRPr lang="en-US" sz="2800" b="1">
              <a:ln>
                <a:noFill/>
              </a:ln>
              <a:effectLst/>
            </a:endParaRPr>
          </a:p>
        </p:txBody>
      </p:sp>
      <p:sp>
        <p:nvSpPr>
          <p:cNvPr id="4" name="Title 2"/>
          <p:cNvSpPr>
            <a:spLocks noGrp="1"/>
          </p:cNvSpPr>
          <p:nvPr/>
        </p:nvSpPr>
        <p:spPr>
          <a:xfrm>
            <a:off x="6642100" y="2966085"/>
            <a:ext cx="5219700" cy="376491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pPr indent="0" algn="l"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A minimal introduction to working in a Jupyter/xarray environment</a:t>
            </a: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555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2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indent="0" algn="l"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tx1"/>
                </a:solidFill>
                <a:effectLst/>
              </a:rPr>
              <a:t>A quick view into CTD processing tools from a </a:t>
            </a:r>
            <a:r>
              <a:rPr lang="en-US" sz="2300" b="1" i="1">
                <a:ln>
                  <a:noFill/>
                </a:ln>
                <a:solidFill>
                  <a:schemeClr val="tx1"/>
                </a:solidFill>
                <a:effectLst/>
              </a:rPr>
              <a:t>user </a:t>
            </a:r>
            <a:r>
              <a:rPr lang="en-US" sz="2300" b="1">
                <a:ln>
                  <a:noFill/>
                </a:ln>
                <a:solidFill>
                  <a:schemeClr val="tx1"/>
                </a:solidFill>
                <a:effectLst/>
              </a:rPr>
              <a:t>perspective</a:t>
            </a:r>
            <a:endParaRPr lang="en-US" sz="2300" b="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555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indent="0" algn="l"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tx1"/>
                </a:solidFill>
                <a:effectLst/>
              </a:rPr>
              <a:t>→ Starting point for </a:t>
            </a:r>
            <a:r>
              <a:rPr lang="en-US" sz="2300" b="1" i="1">
                <a:ln>
                  <a:noFill/>
                </a:ln>
                <a:solidFill>
                  <a:schemeClr val="tx1"/>
                </a:solidFill>
                <a:effectLst/>
              </a:rPr>
              <a:t>discussion</a:t>
            </a:r>
            <a:r>
              <a:rPr lang="en-US" sz="2300" b="1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lang="en-US" sz="2300" b="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indent="0" algn="l">
              <a:buFont typeface="Arial" panose="02080604020202020204" pitchFamily="34" charset="0"/>
            </a:pPr>
            <a:endParaRPr lang="en-US" sz="800" b="1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Is this </a:t>
            </a:r>
            <a:r>
              <a:rPr lang="en-US" sz="1700" b="1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useful</a:t>
            </a: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?</a:t>
            </a:r>
            <a:endParaRPr lang="en-US" sz="1700" i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Garuda" panose="020B0604020202020204" charset="0"/>
              <a:cs typeface="Garuda" panose="020B0604020202020204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Is it </a:t>
            </a:r>
            <a:r>
              <a:rPr lang="en-US" sz="1700" b="1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easy to use</a:t>
            </a: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?</a:t>
            </a:r>
            <a:endParaRPr lang="en-US" sz="1700" i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Garuda" panose="020B0604020202020204" charset="0"/>
              <a:cs typeface="Garuda" panose="020B0604020202020204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What can be </a:t>
            </a:r>
            <a:r>
              <a:rPr lang="en-US" sz="1700" b="1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made better</a:t>
            </a: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?</a:t>
            </a:r>
            <a:endParaRPr lang="en-US" sz="1700" i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Garuda" panose="020B0604020202020204" charset="0"/>
              <a:cs typeface="Garuda" panose="020B0604020202020204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What do we want the </a:t>
            </a:r>
            <a:r>
              <a:rPr lang="en-US" sz="1700" b="1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final files </a:t>
            </a: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to look like?</a:t>
            </a:r>
            <a:endParaRPr lang="en-US" sz="1700" i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Garuda" panose="020B0604020202020204" charset="0"/>
              <a:cs typeface="Garuda" panose="020B0604020202020204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Is the </a:t>
            </a:r>
            <a:r>
              <a:rPr lang="en-US" sz="1700" b="1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documentation </a:t>
            </a: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ok?</a:t>
            </a:r>
            <a:endParaRPr lang="en-US" sz="1700" i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Garuda" panose="020B0604020202020204" charset="0"/>
              <a:cs typeface="Garuda" panose="020B0604020202020204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What </a:t>
            </a:r>
            <a:r>
              <a:rPr lang="en-US" sz="1700" b="1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functionalities </a:t>
            </a:r>
            <a:r>
              <a:rPr lang="en-US" sz="1700" i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</a:rPr>
              <a:t>are missing?</a:t>
            </a:r>
            <a:endParaRPr lang="en-US" sz="1700" i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Garuda" panose="020B0604020202020204" charset="0"/>
              <a:cs typeface="Garuda" panose="020B0604020202020204" charset="0"/>
            </a:endParaRPr>
          </a:p>
          <a:p>
            <a:pPr marL="800100" lvl="1" indent="-342900" algn="l">
              <a:buFont typeface="Arial" panose="02080604020202020204" pitchFamily="34" charset="0"/>
              <a:buChar char="•"/>
            </a:pPr>
            <a:endParaRPr lang="en-US" sz="1890" i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Garuda" panose="020B0604020202020204" charset="0"/>
              <a:cs typeface="Garuda" panose="020B0604020202020204" charset="0"/>
            </a:endParaRPr>
          </a:p>
          <a:p>
            <a:pPr indent="0" algn="l">
              <a:buFont typeface="Arial" panose="02080604020202020204" pitchFamily="34" charset="0"/>
            </a:pPr>
            <a:endParaRPr lang="en-US" sz="1890" i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488315" y="2404745"/>
            <a:ext cx="5887085" cy="244602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pPr indent="0" algn="l"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An introduction to Python/GitHub/.. </a:t>
            </a: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indent="0" algn="l">
              <a:lnSpc>
                <a:spcPct val="17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A detailed walkthrough of source code</a:t>
            </a: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indent="0" algn="l">
              <a:lnSpc>
                <a:spcPct val="17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Guide to HavNett documentation</a:t>
            </a: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indent="0" algn="l">
              <a:lnSpc>
                <a:spcPct val="17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Introduction to other in-house tools</a:t>
            </a: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16650" y="2598420"/>
            <a:ext cx="0" cy="36087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1180" y="81915"/>
            <a:ext cx="1391920" cy="619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88315" y="4985385"/>
            <a:ext cx="5035550" cy="727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9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  <a:sym typeface="+mn-ea"/>
              </a:rPr>
              <a:t>Guide to contributing to code or documentation</a:t>
            </a:r>
            <a:endParaRPr lang="en-US" sz="2300">
              <a:latin typeface="Garuda" panose="020B0604020202020204" charset="0"/>
              <a:cs typeface="Garuda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8745"/>
            <a:ext cx="9144000" cy="1240790"/>
          </a:xfrm>
        </p:spPr>
        <p:txBody>
          <a:bodyPr>
            <a:normAutofit fontScale="90000"/>
          </a:bodyPr>
          <a:p>
            <a:r>
              <a:rPr lang="en-US" b="1">
                <a:ln>
                  <a:noFill/>
                </a:ln>
                <a:effectLst/>
              </a:rPr>
              <a:t>MINI</a:t>
            </a:r>
            <a:r>
              <a:rPr lang="en-US" b="1">
                <a:ln>
                  <a:noFill/>
                </a:ln>
                <a:effectLst/>
              </a:rPr>
              <a:t>-WORKSHOP</a:t>
            </a:r>
            <a:endParaRPr lang="en-US" b="1">
              <a:ln>
                <a:noFill/>
              </a:ln>
              <a:effectLst/>
            </a:endParaRPr>
          </a:p>
        </p:txBody>
      </p:sp>
      <p:sp>
        <p:nvSpPr>
          <p:cNvPr id="2" name="Title 2"/>
          <p:cNvSpPr>
            <a:spLocks noGrp="1"/>
          </p:cNvSpPr>
          <p:nvPr/>
        </p:nvSpPr>
        <p:spPr>
          <a:xfrm>
            <a:off x="1003300" y="1940560"/>
            <a:ext cx="2489835" cy="6565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10 min</a:t>
            </a:r>
            <a:endParaRPr lang="en-US" sz="2800" b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8174990" y="4807585"/>
            <a:ext cx="5887085" cy="244602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pPr indent="0" algn="l">
              <a:buFont typeface="Arial" panose="02080604020202020204" pitchFamily="34" charset="0"/>
            </a:pPr>
            <a:endParaRPr lang="en-US" sz="2300" b="1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1180" y="81915"/>
            <a:ext cx="1391920" cy="619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66515" y="2064385"/>
            <a:ext cx="5035550" cy="408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9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  <a:sym typeface="+mn-ea"/>
              </a:rPr>
              <a:t>Introduction to the rationale </a:t>
            </a:r>
            <a:endParaRPr lang="en-US" sz="2300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66515" y="2686685"/>
            <a:ext cx="6724650" cy="408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9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  <a:sym typeface="+mn-ea"/>
              </a:rPr>
              <a:t>Quick introduction to Jupyter/xarray framework </a:t>
            </a:r>
            <a:endParaRPr lang="en-US" sz="2300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866515" y="3242945"/>
            <a:ext cx="6724650" cy="408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9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  <a:sym typeface="+mn-ea"/>
              </a:rPr>
              <a:t>Tutorial and working example</a:t>
            </a:r>
            <a:endParaRPr lang="en-US" sz="2300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9" name="Title 2"/>
          <p:cNvSpPr>
            <a:spLocks noGrp="1"/>
          </p:cNvSpPr>
          <p:nvPr/>
        </p:nvSpPr>
        <p:spPr>
          <a:xfrm>
            <a:off x="1003300" y="2475230"/>
            <a:ext cx="2489835" cy="6565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5 min</a:t>
            </a:r>
            <a:endParaRPr lang="en-US" sz="2800" b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itle 2"/>
          <p:cNvSpPr>
            <a:spLocks noGrp="1"/>
          </p:cNvSpPr>
          <p:nvPr/>
        </p:nvSpPr>
        <p:spPr>
          <a:xfrm>
            <a:off x="1003300" y="3057525"/>
            <a:ext cx="2489835" cy="6565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15 min</a:t>
            </a:r>
            <a:endParaRPr lang="en-US" sz="2800" b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2" name="Title 2"/>
          <p:cNvSpPr>
            <a:spLocks noGrp="1"/>
          </p:cNvSpPr>
          <p:nvPr/>
        </p:nvSpPr>
        <p:spPr>
          <a:xfrm>
            <a:off x="1003300" y="3641725"/>
            <a:ext cx="2489835" cy="6565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15 min</a:t>
            </a:r>
            <a:endParaRPr lang="en-US" sz="2800" b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866515" y="3805555"/>
            <a:ext cx="6724650" cy="408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9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  <a:sym typeface="+mn-ea"/>
              </a:rPr>
              <a:t>Quick introduction to the CTD processing tools</a:t>
            </a:r>
            <a:endParaRPr lang="en-US" sz="2300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14" name="Title 2"/>
          <p:cNvSpPr>
            <a:spLocks noGrp="1"/>
          </p:cNvSpPr>
          <p:nvPr/>
        </p:nvSpPr>
        <p:spPr>
          <a:xfrm>
            <a:off x="1003300" y="4247515"/>
            <a:ext cx="2489835" cy="6565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30 min</a:t>
            </a:r>
            <a:endParaRPr lang="en-US" sz="2800" b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866515" y="4422140"/>
            <a:ext cx="6724650" cy="408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9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  <a:sym typeface="+mn-ea"/>
              </a:rPr>
              <a:t>Walkthrough, simple example</a:t>
            </a:r>
            <a:endParaRPr lang="en-US" sz="2300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16" name="Title 2"/>
          <p:cNvSpPr>
            <a:spLocks noGrp="1"/>
          </p:cNvSpPr>
          <p:nvPr/>
        </p:nvSpPr>
        <p:spPr>
          <a:xfrm>
            <a:off x="1003300" y="4796790"/>
            <a:ext cx="2489835" cy="6565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30 min</a:t>
            </a:r>
            <a:endParaRPr lang="en-US" sz="2800" b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866515" y="4924425"/>
            <a:ext cx="6724650" cy="408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9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  <a:sym typeface="+mn-ea"/>
              </a:rPr>
              <a:t>Test with your own data</a:t>
            </a:r>
            <a:endParaRPr lang="en-US" sz="2300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18" name="Title 2"/>
          <p:cNvSpPr>
            <a:spLocks noGrp="1"/>
          </p:cNvSpPr>
          <p:nvPr/>
        </p:nvSpPr>
        <p:spPr>
          <a:xfrm>
            <a:off x="1003300" y="5342890"/>
            <a:ext cx="2489835" cy="6565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 lnSpcReduction="1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2800" b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20 min</a:t>
            </a:r>
            <a:endParaRPr lang="en-US" sz="2800" b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866515" y="5457825"/>
            <a:ext cx="6724650" cy="408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90000"/>
              </a:lnSpc>
              <a:buFont typeface="Arial" panose="02080604020202020204" pitchFamily="34" charset="0"/>
            </a:pPr>
            <a:r>
              <a:rPr lang="en-US" sz="2300" b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Garuda" panose="020B0604020202020204" charset="0"/>
                <a:cs typeface="Garuda" panose="020B0604020202020204" charset="0"/>
                <a:sym typeface="+mn-ea"/>
              </a:rPr>
              <a:t>Discussion</a:t>
            </a:r>
            <a:endParaRPr lang="en-US" sz="2300">
              <a:latin typeface="Garuda" panose="020B0604020202020204" charset="0"/>
              <a:cs typeface="Garud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s 10"/>
          <p:cNvSpPr/>
          <p:nvPr/>
        </p:nvSpPr>
        <p:spPr>
          <a:xfrm>
            <a:off x="6602095" y="4929505"/>
            <a:ext cx="4050030" cy="1642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667500" y="1217930"/>
            <a:ext cx="3984625" cy="3257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47115" y="1217930"/>
            <a:ext cx="5353685" cy="325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245" y="926465"/>
            <a:ext cx="5276850" cy="4046220"/>
          </a:xfrm>
        </p:spPr>
        <p:txBody>
          <a:bodyPr>
            <a:normAutofit/>
          </a:bodyPr>
          <a:p>
            <a:endParaRPr lang="en-US" b="1"/>
          </a:p>
          <a:p>
            <a:pPr marL="0" indent="0">
              <a:buNone/>
            </a:pPr>
            <a:r>
              <a:rPr lang="en-US" b="1"/>
              <a:t>Before </a:t>
            </a:r>
            <a:r>
              <a:rPr lang="en-US" sz="2220" b="1"/>
              <a:t>scientific </a:t>
            </a:r>
            <a:r>
              <a:rPr lang="en-US" b="1"/>
              <a:t>use</a:t>
            </a:r>
            <a:endParaRPr lang="en-US" b="1"/>
          </a:p>
          <a:p>
            <a:pPr lvl="0"/>
            <a:r>
              <a:rPr lang="en-US" sz="1200"/>
              <a:t>Conversion to physical values</a:t>
            </a:r>
            <a:endParaRPr lang="en-US" sz="1200"/>
          </a:p>
          <a:p>
            <a:pPr lvl="0"/>
            <a:r>
              <a:rPr lang="en-US" sz="1200"/>
              <a:t>Post-deployment calibrations, e.g.,</a:t>
            </a:r>
            <a:endParaRPr lang="en-US" sz="1200"/>
          </a:p>
          <a:p>
            <a:pPr lvl="1"/>
            <a:r>
              <a:rPr lang="en-US" sz="1200"/>
              <a:t>Compass heading corrections</a:t>
            </a:r>
            <a:endParaRPr lang="en-US" sz="1200"/>
          </a:p>
          <a:p>
            <a:pPr lvl="1"/>
            <a:r>
              <a:rPr lang="en-US" sz="1200"/>
              <a:t>Sound velocity corrections from observed water properties</a:t>
            </a:r>
            <a:endParaRPr lang="en-US" sz="1200"/>
          </a:p>
          <a:p>
            <a:pPr lvl="1"/>
            <a:r>
              <a:rPr lang="en-US" sz="1200"/>
              <a:t>Applying post-deployment lab or in-situ calibrations, ++</a:t>
            </a:r>
            <a:endParaRPr lang="en-US" sz="1200"/>
          </a:p>
          <a:p>
            <a:pPr lvl="0"/>
            <a:r>
              <a:rPr lang="en-US" sz="1200"/>
              <a:t>Visual QC and outlier editing</a:t>
            </a:r>
            <a:endParaRPr lang="en-US" sz="1200"/>
          </a:p>
          <a:p>
            <a:pPr lvl="0"/>
            <a:r>
              <a:rPr lang="en-US" sz="1200"/>
              <a:t>Combining datasets from different sensors</a:t>
            </a:r>
            <a:endParaRPr lang="en-US" sz="1200"/>
          </a:p>
          <a:p>
            <a:pPr lvl="0"/>
            <a:r>
              <a:rPr lang="en-US" sz="1200">
                <a:sym typeface="+mn-ea"/>
              </a:rPr>
              <a:t>Contextual editing, e.g.,	</a:t>
            </a:r>
            <a:endParaRPr lang="en-US" sz="1200"/>
          </a:p>
          <a:p>
            <a:pPr lvl="1"/>
            <a:r>
              <a:rPr lang="en-US" sz="1200">
                <a:sym typeface="+mn-ea"/>
              </a:rPr>
              <a:t>Adjustment to hydrography, CTDs, tidal models e.g.</a:t>
            </a:r>
            <a:endParaRPr lang="en-US" sz="1200"/>
          </a:p>
          <a:p>
            <a:pPr lvl="1"/>
            <a:r>
              <a:rPr lang="en-US" sz="1200">
                <a:sym typeface="+mn-ea"/>
              </a:rPr>
              <a:t>Open water corrections, ++	</a:t>
            </a:r>
            <a:endParaRPr lang="en-US" sz="1200"/>
          </a:p>
          <a:p>
            <a:pPr lvl="1"/>
            <a:endParaRPr lang="en-US" sz="1555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931025" y="1388110"/>
            <a:ext cx="5260975" cy="35845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Before data publishing</a:t>
            </a:r>
            <a:endParaRPr lang="en-US" b="1"/>
          </a:p>
          <a:p>
            <a:pPr lvl="0"/>
            <a:r>
              <a:rPr lang="en-US" sz="1200"/>
              <a:t>Conversion to netCDF</a:t>
            </a:r>
            <a:endParaRPr lang="en-US" sz="1200"/>
          </a:p>
          <a:p>
            <a:pPr lvl="0"/>
            <a:r>
              <a:rPr lang="en-US" sz="1200"/>
              <a:t>Standardized metadata, e.g.,</a:t>
            </a:r>
            <a:endParaRPr lang="en-US" sz="1200"/>
          </a:p>
          <a:p>
            <a:pPr lvl="1"/>
            <a:r>
              <a:rPr lang="en-US" sz="1200"/>
              <a:t>Sensor details </a:t>
            </a:r>
            <a:endParaRPr lang="en-US" sz="1200"/>
          </a:p>
          <a:p>
            <a:pPr lvl="1"/>
            <a:r>
              <a:rPr lang="en-US" sz="1200"/>
              <a:t>Deployment details</a:t>
            </a:r>
            <a:endParaRPr lang="en-US" sz="1200"/>
          </a:p>
          <a:p>
            <a:pPr lvl="1"/>
            <a:r>
              <a:rPr lang="en-US" sz="1200"/>
              <a:t>Processing history</a:t>
            </a:r>
            <a:endParaRPr lang="en-US" sz="1200"/>
          </a:p>
          <a:p>
            <a:pPr lvl="1"/>
            <a:r>
              <a:rPr lang="en-US" sz="1200"/>
              <a:t>Quality indicators</a:t>
            </a:r>
            <a:endParaRPr lang="en-US" sz="1200"/>
          </a:p>
          <a:p>
            <a:pPr lvl="1"/>
            <a:r>
              <a:rPr lang="en-US" sz="1200"/>
              <a:t>Cross-referencing, licenses, contacts,</a:t>
            </a:r>
            <a:endParaRPr lang="en-US" sz="1200"/>
          </a:p>
          <a:p>
            <a:pPr lvl="1"/>
            <a:r>
              <a:rPr lang="en-US" sz="1200"/>
              <a:t>++</a:t>
            </a:r>
            <a:endParaRPr lang="en-US" sz="1200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96595" y="4752975"/>
            <a:ext cx="4055745" cy="199517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35" b="1"/>
              <a:t>Often a laborious process!</a:t>
            </a:r>
            <a:endParaRPr lang="en-US" sz="3335" b="1"/>
          </a:p>
          <a:p>
            <a:r>
              <a:rPr lang="en-US"/>
              <a:t>Some degree of “reinventing the wheel”</a:t>
            </a:r>
            <a:endParaRPr lang="en-US"/>
          </a:p>
          <a:p>
            <a:r>
              <a:rPr lang="en-US"/>
              <a:t>Some degree og hard-coding for each dataset </a:t>
            </a:r>
            <a:endParaRPr lang="en-US"/>
          </a:p>
          <a:p>
            <a:r>
              <a:rPr lang="en-US"/>
              <a:t>Resource demanding → Delays the scientific work </a:t>
            </a:r>
            <a:r>
              <a:rPr lang="en-US">
                <a:solidFill>
                  <a:schemeClr val="bg1"/>
                </a:solidFill>
                <a:sym typeface="+mn-ea"/>
              </a:rPr>
              <a:t>s </a:t>
            </a:r>
            <a:r>
              <a:rPr lang="en-US"/>
              <a:t>and the publication of data </a:t>
            </a:r>
            <a:endParaRPr lang="en-US"/>
          </a:p>
          <a:p>
            <a:r>
              <a:rPr lang="en-US"/>
              <a:t>Often not frriendly to first-time users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6815455" y="5087620"/>
            <a:ext cx="5376545" cy="132588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/>
              <a:t>Shared processing tools</a:t>
            </a:r>
            <a:endParaRPr lang="en-US"/>
          </a:p>
          <a:p>
            <a:endParaRPr lang="en-US" sz="165"/>
          </a:p>
          <a:p>
            <a:r>
              <a:rPr lang="en-US" sz="165"/>
              <a:t>ws</a:t>
            </a:r>
            <a:endParaRPr lang="en-US"/>
          </a:p>
          <a:p>
            <a:pPr marL="457200" indent="-45720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b="0"/>
              <a:t>“Doing it </a:t>
            </a:r>
            <a:r>
              <a:rPr lang="en-US" sz="2000" i="1"/>
              <a:t>well, once</a:t>
            </a:r>
            <a:r>
              <a:rPr lang="en-US" sz="2000" b="0"/>
              <a:t>”</a:t>
            </a:r>
            <a:endParaRPr lang="en-US" sz="2000" b="0"/>
          </a:p>
          <a:p>
            <a:pPr marL="457200" indent="-45720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b="0"/>
              <a:t>Pooling of knowledge, experience</a:t>
            </a:r>
            <a:endParaRPr lang="en-US" sz="2000" b="0"/>
          </a:p>
          <a:p>
            <a:pPr marL="457200" indent="-457200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en-US" sz="2000" b="0"/>
              <a:t>Improved </a:t>
            </a:r>
            <a:r>
              <a:rPr lang="en-US" sz="2000" b="0" i="1"/>
              <a:t>efficiency </a:t>
            </a:r>
            <a:r>
              <a:rPr lang="en-US" sz="2000" b="0"/>
              <a:t>and </a:t>
            </a:r>
            <a:r>
              <a:rPr lang="en-US" sz="2000" b="0" i="1"/>
              <a:t>quality</a:t>
            </a:r>
            <a:endParaRPr lang="en-US" sz="2000" b="0" i="1"/>
          </a:p>
        </p:txBody>
      </p:sp>
      <p:sp>
        <p:nvSpPr>
          <p:cNvPr id="12" name="Right Arrow 11"/>
          <p:cNvSpPr/>
          <p:nvPr/>
        </p:nvSpPr>
        <p:spPr>
          <a:xfrm>
            <a:off x="5361305" y="5507355"/>
            <a:ext cx="750570" cy="48641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itle 2"/>
          <p:cNvSpPr>
            <a:spLocks noGrp="1"/>
          </p:cNvSpPr>
          <p:nvPr/>
        </p:nvSpPr>
        <p:spPr>
          <a:xfrm>
            <a:off x="1508125" y="-212725"/>
            <a:ext cx="9144000" cy="12407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4220" b="1">
                <a:ln>
                  <a:noFill/>
                </a:ln>
                <a:effectLst/>
              </a:rPr>
              <a:t>RATIONALE: THE DATA PIPELINE</a:t>
            </a:r>
            <a:endParaRPr lang="en-US" sz="4220" b="1">
              <a:ln>
                <a:noFill/>
              </a:ln>
              <a:effectLst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1180" y="81915"/>
            <a:ext cx="1391920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uild="p"/>
      <p:bldP spid="6" grpId="1" animBg="1"/>
      <p:bldP spid="3" grpId="1" build="p"/>
      <p:bldP spid="7" grpId="0" bldLvl="0" animBg="1"/>
      <p:bldP spid="4" grpId="0"/>
      <p:bldP spid="7" grpId="1" animBg="1"/>
      <p:bldP spid="4" grpId="1"/>
      <p:bldP spid="5" grpId="0"/>
      <p:bldP spid="5" grpId="1"/>
      <p:bldP spid="12" grpId="0" bldLvl="0" animBg="1"/>
      <p:bldP spid="8" grpId="0"/>
      <p:bldP spid="11" grpId="0" bldLvl="0" animBg="1"/>
      <p:bldP spid="12" grpId="1" animBg="1"/>
      <p:bldP spid="8" grpId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1180" y="81915"/>
            <a:ext cx="1391920" cy="61912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6679565" y="667385"/>
            <a:ext cx="5189220" cy="5986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52855"/>
            <a:ext cx="5260975" cy="4351655"/>
          </a:xfrm>
        </p:spPr>
        <p:txBody>
          <a:bodyPr>
            <a:normAutofit/>
          </a:bodyPr>
          <a:p>
            <a:endParaRPr lang="en-US"/>
          </a:p>
          <a:p>
            <a:pPr marL="457200" lvl="1" indent="0">
              <a:buNone/>
            </a:pP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Conserve </a:t>
            </a:r>
            <a:r>
              <a:rPr lang="en-US" b="1"/>
              <a:t>metadata </a:t>
            </a:r>
            <a:r>
              <a:rPr lang="en-US"/>
              <a:t>across all operations!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b="1"/>
              <a:t>Extensive documentation </a:t>
            </a:r>
            <a:r>
              <a:rPr lang="en-US"/>
              <a:t>including examples and tutorials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Easy</a:t>
            </a:r>
            <a:r>
              <a:rPr lang="en-US" b="1"/>
              <a:t> export and import </a:t>
            </a:r>
            <a:r>
              <a:rPr lang="en-US"/>
              <a:t>to .csv, .mat, .netCDF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Comply with </a:t>
            </a:r>
            <a:r>
              <a:rPr lang="en-US" b="1"/>
              <a:t>conventions </a:t>
            </a:r>
            <a:r>
              <a:rPr lang="en-US"/>
              <a:t>(integrated convention checkers)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Better integration with </a:t>
            </a:r>
            <a:r>
              <a:rPr lang="en-US" b="1"/>
              <a:t>data centers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Open-access, FAIR, open to contributions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996940" y="812165"/>
            <a:ext cx="5871845" cy="569785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b="1"/>
              <a:t>Starting point</a:t>
            </a:r>
            <a:r>
              <a:rPr lang="en-US" sz="1600"/>
              <a:t>: Data converted to physical units using manufacturer software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 sz="1600"/>
              <a:t>Built in </a:t>
            </a:r>
            <a:r>
              <a:rPr lang="en-US" sz="1600" b="1"/>
              <a:t>Python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 sz="1600"/>
              <a:t>Using the </a:t>
            </a:r>
            <a:r>
              <a:rPr lang="en-US" sz="1600" b="1" i="1"/>
              <a:t>xarray.Dataset </a:t>
            </a:r>
            <a:r>
              <a:rPr lang="en-US" sz="1600"/>
              <a:t>type</a:t>
            </a:r>
            <a:endParaRPr lang="en-US" sz="1600" i="1"/>
          </a:p>
          <a:p>
            <a:pPr lvl="3"/>
            <a:r>
              <a:rPr lang="en-US"/>
              <a:t>Developed for gridded geophysical data</a:t>
            </a:r>
            <a:endParaRPr lang="en-US"/>
          </a:p>
          <a:p>
            <a:pPr lvl="3"/>
            <a:r>
              <a:rPr lang="en-US"/>
              <a:t>Excellent metadata handling</a:t>
            </a:r>
            <a:endParaRPr lang="en-US"/>
          </a:p>
          <a:p>
            <a:pPr lvl="3"/>
            <a:r>
              <a:rPr lang="en-US"/>
              <a:t>Excellent integration with Jupyter</a:t>
            </a:r>
            <a:endParaRPr lang="en-US"/>
          </a:p>
          <a:p>
            <a:pPr lvl="3"/>
            <a:r>
              <a:rPr lang="en-US"/>
              <a:t>Integrates very well with netCDF</a:t>
            </a:r>
            <a:r>
              <a:rPr lang="en-US" sz="1600"/>
              <a:t> </a:t>
            </a:r>
            <a:endParaRPr lang="en-US" sz="1600"/>
          </a:p>
          <a:p>
            <a:pPr lvl="3"/>
            <a:endParaRPr lang="en-US" sz="1600"/>
          </a:p>
          <a:p>
            <a:pPr lvl="2"/>
            <a:r>
              <a:rPr lang="en-US" sz="1600"/>
              <a:t>Made available on </a:t>
            </a:r>
            <a:r>
              <a:rPr lang="en-US" sz="1600" b="1"/>
              <a:t>GitHub</a:t>
            </a:r>
            <a:r>
              <a:rPr lang="en-US" sz="1600"/>
              <a:t>, eventually also on </a:t>
            </a:r>
            <a:r>
              <a:rPr lang="en-US" sz="1600" i="1"/>
              <a:t>PyPi </a:t>
            </a:r>
            <a:r>
              <a:rPr lang="en-US" sz="1600"/>
              <a:t>/ </a:t>
            </a:r>
            <a:r>
              <a:rPr lang="en-US" sz="1600" i="1"/>
              <a:t>conda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 sz="1600" b="1"/>
              <a:t>Libraries</a:t>
            </a:r>
            <a:r>
              <a:rPr lang="en-US" sz="1600"/>
              <a:t>:  Contain source code libraries </a:t>
            </a:r>
            <a:endParaRPr lang="en-US" sz="1600"/>
          </a:p>
          <a:p>
            <a:pPr lvl="3"/>
            <a:r>
              <a:rPr lang="en-US" sz="1600"/>
              <a:t>Interlinked modules/functions</a:t>
            </a:r>
            <a:endParaRPr lang="en-US" sz="1600"/>
          </a:p>
          <a:p>
            <a:pPr lvl="3"/>
            <a:r>
              <a:rPr lang="en-US" sz="1600"/>
              <a:t>Often quite large scripts</a:t>
            </a:r>
            <a:endParaRPr lang="en-US" sz="1600"/>
          </a:p>
          <a:p>
            <a:pPr lvl="3"/>
            <a:r>
              <a:rPr lang="en-US" sz="1600"/>
              <a:t>Typically not acessed directly by user (but should be well-structured to facilitate contribution)</a:t>
            </a:r>
            <a:endParaRPr lang="en-US" sz="1600"/>
          </a:p>
          <a:p>
            <a:pPr lvl="3"/>
            <a:r>
              <a:rPr lang="en-US" sz="1600"/>
              <a:t>Attempting to keep these generalized, i.e. not hardcoded for specific datasets</a:t>
            </a:r>
            <a:endParaRPr lang="en-US" sz="1600"/>
          </a:p>
          <a:p>
            <a:pPr lvl="3"/>
            <a:r>
              <a:rPr lang="en-US" sz="1600"/>
              <a:t>Should be version controlled and DOI’ed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 sz="1600" b="1"/>
              <a:t>Project templates:</a:t>
            </a:r>
            <a:r>
              <a:rPr lang="en-US" sz="1600"/>
              <a:t> Contain template projects:</a:t>
            </a:r>
            <a:endParaRPr lang="en-US" sz="1600"/>
          </a:p>
          <a:p>
            <a:pPr lvl="3"/>
            <a:r>
              <a:rPr lang="en-US"/>
              <a:t>Project folder structure</a:t>
            </a:r>
            <a:endParaRPr lang="en-US"/>
          </a:p>
          <a:p>
            <a:pPr lvl="3"/>
            <a:r>
              <a:rPr lang="en-US"/>
              <a:t>Jupyter notebooks for running the code</a:t>
            </a:r>
            <a:endParaRPr lang="en-US"/>
          </a:p>
          <a:p>
            <a:pPr lvl="3"/>
            <a:r>
              <a:rPr lang="en-US"/>
              <a:t>Prompt user interaction where required</a:t>
            </a:r>
            <a:endParaRPr lang="en-US"/>
          </a:p>
          <a:p>
            <a:pPr lvl="3"/>
            <a:r>
              <a:rPr lang="en-US"/>
              <a:t>Tutorials </a:t>
            </a:r>
            <a:endParaRPr lang="en-US"/>
          </a:p>
          <a:p>
            <a:pPr lvl="1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988820" y="1498600"/>
            <a:ext cx="2465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GENERAL PRINCIPLES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084820" y="299085"/>
            <a:ext cx="2672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TECHNICAL PRINCIPLES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</p:txBody>
      </p:sp>
      <p:sp>
        <p:nvSpPr>
          <p:cNvPr id="9" name="Title 2"/>
          <p:cNvSpPr>
            <a:spLocks noGrp="1"/>
          </p:cNvSpPr>
          <p:nvPr/>
        </p:nvSpPr>
        <p:spPr>
          <a:xfrm>
            <a:off x="549275" y="0"/>
            <a:ext cx="5652135" cy="12407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3335" b="1">
                <a:ln>
                  <a:noFill/>
                </a:ln>
                <a:effectLst/>
              </a:rPr>
              <a:t>PROCESSING TOOLS</a:t>
            </a:r>
            <a:endParaRPr lang="en-US" sz="3335" b="1">
              <a:ln>
                <a:noFill/>
              </a:ln>
              <a:effectLst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444105" y="120650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NOTE SIMPLIFY (USE SIMPLE VISUALS)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3" grpId="0" uiExpand="1" build="p"/>
      <p:bldP spid="3" grpId="1" build="p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1180" y="81915"/>
            <a:ext cx="1391920" cy="61912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6679565" y="667385"/>
            <a:ext cx="5189220" cy="5986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252855"/>
            <a:ext cx="5260975" cy="4351655"/>
          </a:xfrm>
        </p:spPr>
        <p:txBody>
          <a:bodyPr>
            <a:normAutofit/>
          </a:bodyPr>
          <a:p>
            <a:endParaRPr lang="en-US"/>
          </a:p>
          <a:p>
            <a:pPr marL="457200" lvl="1" indent="0">
              <a:buNone/>
            </a:pP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Conserve </a:t>
            </a:r>
            <a:r>
              <a:rPr lang="en-US" b="1"/>
              <a:t>metadata </a:t>
            </a:r>
            <a:r>
              <a:rPr lang="en-US"/>
              <a:t>across all operations!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 b="1"/>
              <a:t>Extensive documentation </a:t>
            </a:r>
            <a:r>
              <a:rPr lang="en-US"/>
              <a:t>including examples and tutorials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Easy</a:t>
            </a:r>
            <a:r>
              <a:rPr lang="en-US" b="1"/>
              <a:t> export and import </a:t>
            </a:r>
            <a:r>
              <a:rPr lang="en-US"/>
              <a:t>to .csv, .mat, .netCDF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Comply with </a:t>
            </a:r>
            <a:r>
              <a:rPr lang="en-US" b="1"/>
              <a:t>conventions </a:t>
            </a:r>
            <a:r>
              <a:rPr lang="en-US"/>
              <a:t>(integrated convention checkers)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Better integration with </a:t>
            </a:r>
            <a:r>
              <a:rPr lang="en-US" b="1"/>
              <a:t>data centers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Open-access, FAIR, open to contributions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996940" y="812165"/>
            <a:ext cx="5871845" cy="569785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aruda" panose="020B0604020202020204" charset="0"/>
                <a:ea typeface="+mn-ea"/>
                <a:cs typeface="Garuda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b="1"/>
              <a:t>Starting point</a:t>
            </a:r>
            <a:r>
              <a:rPr lang="en-US" sz="1600"/>
              <a:t>: Data converted to physical units using manufacturer software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 sz="1600"/>
              <a:t>Built in </a:t>
            </a:r>
            <a:r>
              <a:rPr lang="en-US" sz="1600" b="1"/>
              <a:t>Python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 sz="1600"/>
              <a:t>Using the </a:t>
            </a:r>
            <a:r>
              <a:rPr lang="en-US" sz="1600" b="1" i="1"/>
              <a:t>xarray.Dataset </a:t>
            </a:r>
            <a:r>
              <a:rPr lang="en-US" sz="1600"/>
              <a:t>type</a:t>
            </a:r>
            <a:endParaRPr lang="en-US" sz="1600" i="1"/>
          </a:p>
          <a:p>
            <a:pPr lvl="3"/>
            <a:r>
              <a:rPr lang="en-US"/>
              <a:t>Developed for gridded geophysical data</a:t>
            </a:r>
            <a:endParaRPr lang="en-US"/>
          </a:p>
          <a:p>
            <a:pPr lvl="3"/>
            <a:r>
              <a:rPr lang="en-US"/>
              <a:t>Excellent metadata handling</a:t>
            </a:r>
            <a:endParaRPr lang="en-US"/>
          </a:p>
          <a:p>
            <a:pPr lvl="3"/>
            <a:r>
              <a:rPr lang="en-US"/>
              <a:t>Excellent integration with Jupyter</a:t>
            </a:r>
            <a:endParaRPr lang="en-US"/>
          </a:p>
          <a:p>
            <a:pPr lvl="3"/>
            <a:r>
              <a:rPr lang="en-US"/>
              <a:t>Integrates very well with netCDF</a:t>
            </a:r>
            <a:r>
              <a:rPr lang="en-US" sz="1600"/>
              <a:t> </a:t>
            </a:r>
            <a:endParaRPr lang="en-US" sz="1600"/>
          </a:p>
          <a:p>
            <a:pPr lvl="3"/>
            <a:endParaRPr lang="en-US" sz="1600"/>
          </a:p>
          <a:p>
            <a:pPr lvl="2"/>
            <a:r>
              <a:rPr lang="en-US" sz="1600"/>
              <a:t>Made available on </a:t>
            </a:r>
            <a:r>
              <a:rPr lang="en-US" sz="1600" b="1"/>
              <a:t>GitHub</a:t>
            </a:r>
            <a:r>
              <a:rPr lang="en-US" sz="1600"/>
              <a:t>, eventually also on </a:t>
            </a:r>
            <a:r>
              <a:rPr lang="en-US" sz="1600" i="1"/>
              <a:t>PyPi </a:t>
            </a:r>
            <a:r>
              <a:rPr lang="en-US" sz="1600"/>
              <a:t>/ </a:t>
            </a:r>
            <a:r>
              <a:rPr lang="en-US" sz="1600" i="1"/>
              <a:t>conda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 sz="1600" b="1"/>
              <a:t>Libraries</a:t>
            </a:r>
            <a:r>
              <a:rPr lang="en-US" sz="1600"/>
              <a:t>:  Contain source code libraries </a:t>
            </a:r>
            <a:endParaRPr lang="en-US" sz="1600"/>
          </a:p>
          <a:p>
            <a:pPr lvl="3"/>
            <a:r>
              <a:rPr lang="en-US" sz="1600"/>
              <a:t>Interlinked modules/functions</a:t>
            </a:r>
            <a:endParaRPr lang="en-US" sz="1600"/>
          </a:p>
          <a:p>
            <a:pPr lvl="3"/>
            <a:r>
              <a:rPr lang="en-US" sz="1600"/>
              <a:t>Often quite large scripts</a:t>
            </a:r>
            <a:endParaRPr lang="en-US" sz="1600"/>
          </a:p>
          <a:p>
            <a:pPr lvl="3"/>
            <a:r>
              <a:rPr lang="en-US" sz="1600"/>
              <a:t>Typically not acessed directly by user (but should be well-structured to facilitate contribution)</a:t>
            </a:r>
            <a:endParaRPr lang="en-US" sz="1600"/>
          </a:p>
          <a:p>
            <a:pPr lvl="3"/>
            <a:r>
              <a:rPr lang="en-US" sz="1600"/>
              <a:t>Attempting to keep these generalized, i.e. not hardcoded for specific datasets</a:t>
            </a:r>
            <a:endParaRPr lang="en-US" sz="1600"/>
          </a:p>
          <a:p>
            <a:pPr lvl="3"/>
            <a:r>
              <a:rPr lang="en-US" sz="1600"/>
              <a:t>Should be version controlled and DOI’ed</a:t>
            </a:r>
            <a:endParaRPr lang="en-US" sz="1600"/>
          </a:p>
          <a:p>
            <a:pPr lvl="2"/>
            <a:endParaRPr lang="en-US" sz="1600"/>
          </a:p>
          <a:p>
            <a:pPr lvl="2"/>
            <a:r>
              <a:rPr lang="en-US" sz="1600" b="1"/>
              <a:t>Project templates:</a:t>
            </a:r>
            <a:r>
              <a:rPr lang="en-US" sz="1600"/>
              <a:t> Contain template projects:</a:t>
            </a:r>
            <a:endParaRPr lang="en-US" sz="1600"/>
          </a:p>
          <a:p>
            <a:pPr lvl="3"/>
            <a:r>
              <a:rPr lang="en-US"/>
              <a:t>Project folder structure</a:t>
            </a:r>
            <a:endParaRPr lang="en-US"/>
          </a:p>
          <a:p>
            <a:pPr lvl="3"/>
            <a:r>
              <a:rPr lang="en-US"/>
              <a:t>Jupyter notebooks for running the code</a:t>
            </a:r>
            <a:endParaRPr lang="en-US"/>
          </a:p>
          <a:p>
            <a:pPr lvl="3"/>
            <a:r>
              <a:rPr lang="en-US"/>
              <a:t>Prompt user interaction where required</a:t>
            </a:r>
            <a:endParaRPr lang="en-US"/>
          </a:p>
          <a:p>
            <a:pPr lvl="3"/>
            <a:r>
              <a:rPr lang="en-US"/>
              <a:t>Tutorials </a:t>
            </a:r>
            <a:endParaRPr lang="en-US"/>
          </a:p>
          <a:p>
            <a:pPr lvl="1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988820" y="1498600"/>
            <a:ext cx="2465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GENERAL PRINCIPLES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084820" y="299085"/>
            <a:ext cx="2672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  <a:latin typeface="Garuda" panose="020B0604020202020204" charset="0"/>
                <a:cs typeface="Garuda" panose="020B0604020202020204" charset="0"/>
                <a:sym typeface="+mn-ea"/>
              </a:rPr>
              <a:t>TECHNICAL PRINCIPLES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  <a:latin typeface="Garuda" panose="020B0604020202020204" charset="0"/>
              <a:cs typeface="Garuda" panose="020B0604020202020204" charset="0"/>
              <a:sym typeface="+mn-ea"/>
            </a:endParaRPr>
          </a:p>
        </p:txBody>
      </p:sp>
      <p:sp>
        <p:nvSpPr>
          <p:cNvPr id="9" name="Title 2"/>
          <p:cNvSpPr>
            <a:spLocks noGrp="1"/>
          </p:cNvSpPr>
          <p:nvPr/>
        </p:nvSpPr>
        <p:spPr>
          <a:xfrm>
            <a:off x="549275" y="0"/>
            <a:ext cx="5652135" cy="12407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>
            <a:norm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r>
              <a:rPr lang="en-US" sz="3335" b="1">
                <a:ln>
                  <a:noFill/>
                </a:ln>
                <a:effectLst/>
              </a:rPr>
              <a:t>JUPYTER / XARRAY</a:t>
            </a:r>
            <a:endParaRPr lang="en-US" sz="3335" b="1">
              <a:ln>
                <a:noFill/>
              </a:ln>
              <a:effectLst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444105" y="120650"/>
            <a:ext cx="442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NOTE SIMPLIFY (USE SIMPLE VISUALS)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3" grpId="0" uiExpand="1" build="p"/>
      <p:bldP spid="3" grpId="1" build="p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3275" y="1484630"/>
            <a:ext cx="5230495" cy="1610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b="46906"/>
          <a:stretch>
            <a:fillRect/>
          </a:stretch>
        </p:blipFill>
        <p:spPr>
          <a:xfrm>
            <a:off x="803275" y="3347720"/>
            <a:ext cx="5321935" cy="1530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5131435"/>
            <a:ext cx="5279390" cy="8813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Libraries under development</a:t>
            </a:r>
            <a:endParaRPr lang="en-US"/>
          </a:p>
        </p:txBody>
      </p:sp>
      <p:sp>
        <p:nvSpPr>
          <p:cNvPr id="9" name="Title 7"/>
          <p:cNvSpPr>
            <a:spLocks noGrp="1"/>
          </p:cNvSpPr>
          <p:nvPr/>
        </p:nvSpPr>
        <p:spPr>
          <a:xfrm>
            <a:off x="6417945" y="1584325"/>
            <a:ext cx="5135880" cy="1374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800" b="0"/>
              <a:t>Python tools for </a:t>
            </a:r>
            <a:r>
              <a:rPr lang="en-US" sz="1800" b="0"/>
              <a:t>oceanographic data</a:t>
            </a:r>
            <a:endParaRPr lang="en-US" sz="1800" b="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800" b="0"/>
              <a:t>Specific tools for parsing/processing/CF-formatting </a:t>
            </a:r>
            <a:r>
              <a:rPr lang="en-US" sz="1800"/>
              <a:t>SeaBird CTD </a:t>
            </a:r>
            <a:r>
              <a:rPr lang="en-US" sz="1800" b="0"/>
              <a:t>data </a:t>
            </a:r>
            <a:endParaRPr lang="en-US" sz="1800"/>
          </a:p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800" b="0"/>
              <a:t>Eventually: </a:t>
            </a:r>
            <a:r>
              <a:rPr lang="en-US" sz="1800"/>
              <a:t>Mooring CTD </a:t>
            </a:r>
            <a:r>
              <a:rPr lang="en-US" sz="1800" b="0"/>
              <a:t>tools (SBE, RBR)</a:t>
            </a:r>
            <a:endParaRPr lang="en-US" sz="1800" b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0" y="186690"/>
            <a:ext cx="738505" cy="6940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990" y="87630"/>
            <a:ext cx="3435985" cy="891540"/>
          </a:xfrm>
          <a:prstGeom prst="rect">
            <a:avLst/>
          </a:prstGeom>
        </p:spPr>
      </p:pic>
      <p:sp>
        <p:nvSpPr>
          <p:cNvPr id="12" name="Title 7"/>
          <p:cNvSpPr>
            <a:spLocks noGrp="1"/>
          </p:cNvSpPr>
          <p:nvPr/>
        </p:nvSpPr>
        <p:spPr>
          <a:xfrm>
            <a:off x="6417945" y="3564255"/>
            <a:ext cx="5135880" cy="1374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800" b="0"/>
              <a:t>Tools for processing </a:t>
            </a:r>
            <a:r>
              <a:rPr lang="en-US" sz="1800"/>
              <a:t>Nortek Signature </a:t>
            </a:r>
            <a:r>
              <a:rPr lang="en-US" sz="1800" b="0"/>
              <a:t>instruments for ocean velocity and sea ice velocity and draft </a:t>
            </a:r>
            <a:endParaRPr lang="en-US" sz="1800" b="0"/>
          </a:p>
        </p:txBody>
      </p:sp>
      <p:sp>
        <p:nvSpPr>
          <p:cNvPr id="14" name="Title 7"/>
          <p:cNvSpPr>
            <a:spLocks noGrp="1"/>
          </p:cNvSpPr>
          <p:nvPr/>
        </p:nvSpPr>
        <p:spPr>
          <a:xfrm>
            <a:off x="6417945" y="4939030"/>
            <a:ext cx="5135880" cy="1374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sz="1800" b="0"/>
              <a:t>Tools for processing </a:t>
            </a:r>
            <a:r>
              <a:rPr lang="en-US" sz="1800"/>
              <a:t>RDI moored ADCPs </a:t>
            </a:r>
            <a:r>
              <a:rPr lang="en-US" sz="1800" b="0"/>
              <a:t>for ocean velocity  </a:t>
            </a:r>
            <a:endParaRPr lang="en-US" sz="1800" b="0"/>
          </a:p>
        </p:txBody>
      </p:sp>
      <p:sp>
        <p:nvSpPr>
          <p:cNvPr id="15" name="Title 7"/>
          <p:cNvSpPr>
            <a:spLocks noGrp="1"/>
          </p:cNvSpPr>
          <p:nvPr/>
        </p:nvSpPr>
        <p:spPr>
          <a:xfrm>
            <a:off x="4439285" y="5911850"/>
            <a:ext cx="5135880" cy="13747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aruda" panose="020B0604020202020204" charset="0"/>
                <a:ea typeface="+mj-ea"/>
                <a:cs typeface="Garuda" panose="020B0604020202020204" charset="0"/>
              </a:defRPr>
            </a:lvl1pPr>
          </a:lstStyle>
          <a:p>
            <a:pPr indent="0">
              <a:lnSpc>
                <a:spcPct val="100000"/>
              </a:lnSpc>
              <a:buFont typeface="Arial" panose="02080604020202020204" pitchFamily="34" charset="0"/>
            </a:pPr>
            <a:r>
              <a:rPr lang="en-US" sz="1800" b="0"/>
              <a:t>Currently lives in various repositories (Public or Private</a:t>
            </a:r>
            <a:endParaRPr 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/>
      <p:bldP spid="14" grpId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1733550"/>
            <a:ext cx="5862320" cy="13106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270" y="0"/>
            <a:ext cx="3473450" cy="36315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646" r="39203"/>
          <a:stretch>
            <a:fillRect/>
          </a:stretch>
        </p:blipFill>
        <p:spPr>
          <a:xfrm>
            <a:off x="535305" y="3329305"/>
            <a:ext cx="5080635" cy="892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810" y="3386455"/>
            <a:ext cx="3954780" cy="16154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rcRect l="8534"/>
          <a:stretch>
            <a:fillRect/>
          </a:stretch>
        </p:blipFill>
        <p:spPr>
          <a:xfrm>
            <a:off x="551815" y="5050790"/>
            <a:ext cx="5567045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420" y="4079240"/>
            <a:ext cx="3613785" cy="26555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5864860" y="1955165"/>
            <a:ext cx="2425065" cy="280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15940" y="3877310"/>
            <a:ext cx="1139825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86475" y="5277485"/>
            <a:ext cx="2063115" cy="175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46785" y="1365250"/>
            <a:ext cx="4023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Garuda" panose="020B0604020202020204" charset="0"/>
                <a:cs typeface="Garuda" panose="020B0604020202020204" charset="0"/>
                <a:sym typeface="+mn-ea"/>
              </a:rPr>
              <a:t>Parse data/metadata and join profiles</a:t>
            </a:r>
            <a:endParaRPr lang="en-US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68985" y="3193415"/>
            <a:ext cx="1936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Garuda" panose="020B0604020202020204" charset="0"/>
                <a:cs typeface="Garuda" panose="020B0604020202020204" charset="0"/>
                <a:sym typeface="+mn-ea"/>
              </a:rPr>
              <a:t>Processing steps</a:t>
            </a:r>
            <a:endParaRPr lang="en-US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-344805" y="4682490"/>
            <a:ext cx="4782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3"/>
            <a:r>
              <a:rPr lang="en-US">
                <a:latin typeface="Garuda" panose="020B0604020202020204" charset="0"/>
                <a:cs typeface="Garuda" panose="020B0604020202020204" charset="0"/>
                <a:sym typeface="+mn-ea"/>
              </a:rPr>
              <a:t>Format for publication</a:t>
            </a:r>
            <a:endParaRPr lang="en-US">
              <a:latin typeface="Garuda" panose="020B0604020202020204" charset="0"/>
              <a:cs typeface="Garuda" panose="020B060402020202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-344805" y="5817870"/>
            <a:ext cx="4782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3"/>
            <a:r>
              <a:rPr lang="en-US">
                <a:latin typeface="Garuda" panose="020B0604020202020204" charset="0"/>
                <a:cs typeface="Garuda" panose="020B0604020202020204" charset="0"/>
                <a:sym typeface="+mn-ea"/>
              </a:rPr>
              <a:t>Metadata checking functions </a:t>
            </a:r>
            <a:endParaRPr lang="en-US">
              <a:latin typeface="Garuda" panose="020B0604020202020204" charset="0"/>
              <a:cs typeface="Garuda" panose="020B060402020202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5631</Words>
  <Application>WPS Presentation</Application>
  <PresentationFormat>宽屏</PresentationFormat>
  <Paragraphs>251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Garuda</vt:lpstr>
      <vt:lpstr>Alegreya Sans SC</vt:lpstr>
      <vt:lpstr>OpenSymbol</vt:lpstr>
      <vt:lpstr>1_Office Theme</vt:lpstr>
      <vt:lpstr>CTD PROCESSING TOOLS</vt:lpstr>
      <vt:lpstr>MINI-WORKSHOP</vt:lpstr>
      <vt:lpstr>MINI-WORKSHOP</vt:lpstr>
      <vt:lpstr>MINI-WORKSHOP</vt:lpstr>
      <vt:lpstr>MINI-WORKSHOP</vt:lpstr>
      <vt:lpstr>Processing tools</vt:lpstr>
      <vt:lpstr>PowerPoint 演示文稿</vt:lpstr>
      <vt:lpstr>Libraries under development</vt:lpstr>
      <vt:lpstr>Example</vt:lpstr>
      <vt:lpstr>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oyvindl</cp:lastModifiedBy>
  <cp:revision>7</cp:revision>
  <dcterms:created xsi:type="dcterms:W3CDTF">2023-12-05T12:08:32Z</dcterms:created>
  <dcterms:modified xsi:type="dcterms:W3CDTF">2023-12-05T12:08:32Z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