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5" r:id="rId5"/>
    <p:sldId id="259" r:id="rId6"/>
    <p:sldId id="261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770-EC41-3974-69A6-82B0BF7D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8F58-2325-E675-9795-1110A4F0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A998-1A4F-E8EC-3AAF-D6FC7D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709-3A74-91BE-F8B9-9A7A80D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8CA-E564-1C6B-1B07-79F1800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B-6B6D-BCCD-BFD9-A385593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BBA-C3C9-706B-DDE6-AB1EE564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8FF-AC6E-8292-FC58-C4CE42A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4C4-B0ED-7184-DF1E-163373E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F74-4CA5-D974-0851-3CB07B3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D8B-FC48-417B-6C53-4BF041C5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D236-9B33-1D1D-2D6D-F72A7FA2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95A4-FA25-AC6F-91F5-74696F2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F16-5B2B-47EC-6D2A-99B6B9D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AD6-6EBC-00DA-23FF-5DDFE29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F2F-BACD-28A3-AB12-9DC539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6C7-563C-F032-3F6C-5BC17BBD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4C6-E242-EA6A-43A7-019C328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105-B76D-B233-C1A8-AB9E234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C01-7A2F-3B99-2A74-18F8D89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020-6359-7F1D-5C52-B0AC0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1FF4-7540-D3D1-1B9A-CAF13F85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85D4-8516-04D4-5804-D6FD390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7280-AD8D-99C1-810D-9CB84E1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6C91-9A27-52CD-6E1C-1B2E705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26A-E31B-D29A-7CD3-4C4237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B61-0B88-6151-8DE3-BCAED3FC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B80-64E3-A4CD-BF14-140142E1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FFEB-9D10-C2E7-A39E-12AC8E1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A7A-A799-FED1-3B54-F390F75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C25E-91BC-0176-DA0E-489ECFD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0343-68F3-FD78-4E00-26315867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B44-C3F8-BFFD-3908-5558A05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F8D-BE82-6DE9-7924-1D5CA946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48F5-7045-0B8E-5959-F515921F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7050-351D-8611-A5BD-47CB167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ADDBD-7B41-AA3B-F8F7-98A8980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D3BB-30A6-3925-6901-7C66FFA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BEC-2DF6-6392-C21D-6C4C8E4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7DB-11AA-17B6-4C14-08D0734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51CE-A782-00B1-5CEB-56373AC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DA4F-417D-0CB4-478B-F4C1F56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577-ACD2-39AE-9C54-77B7F57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26E2-2D97-7B16-F86D-75EB20E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645D-60F6-43FA-98B6-22C7A74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D2AB-15D6-4248-E1D0-BF41869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251-791F-9F7A-B8A9-6F3AF95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B0CB-445D-B6B6-23F4-8B1D885F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64A0-F7F0-065F-6172-3B23386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F3E-6EC0-10A9-6ACE-B140B44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7928-9DF7-5061-C1A3-A41B5C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695C-8BDC-0833-9C29-F0996B7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B78-5E20-5EB5-ACDE-0A74C33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509E-C26B-5CD4-A700-5CC1693A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356-EDAC-204C-F74F-3C3783BC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8070-DE06-08FC-1C4D-523B8E7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57F-9527-C809-6EAC-CB7FBAC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F0CB-7697-8361-51DD-5611D2B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5FF3-9877-1E25-C8FF-96AD640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E05C-1EE0-BAD4-E81A-19DCCDA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6619-E3F8-B1F4-86B8-BE383527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479F-95DD-A204-5C3E-C1532CAF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098-873D-3FC3-4645-C72C3B5C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tory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Analisa </a:t>
            </a:r>
            <a:r>
              <a:rPr lang="en-US" sz="6000" dirty="0" err="1"/>
              <a:t>Kebutuhan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Lunak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950-0EE8-2DEF-E7F4-EEB0248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1BDEA-D85D-7798-6E35-E5413E4C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5" y="1761437"/>
            <a:ext cx="10265030" cy="2781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75B36-F4A0-85C7-F084-C78AD4F21576}"/>
              </a:ext>
            </a:extLst>
          </p:cNvPr>
          <p:cNvSpPr txBox="1"/>
          <p:nvPr/>
        </p:nvSpPr>
        <p:spPr>
          <a:xfrm>
            <a:off x="297024" y="6354375"/>
            <a:ext cx="7329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https://www.ibm.com/docs/en/informix-servers/14.10?topic=databases-why-build-dimensional-database</a:t>
            </a:r>
          </a:p>
        </p:txBody>
      </p:sp>
    </p:spTree>
    <p:extLst>
      <p:ext uri="{BB962C8B-B14F-4D97-AF65-F5344CB8AC3E}">
        <p14:creationId xmlns:p14="http://schemas.microsoft.com/office/powerpoint/2010/main" val="427765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C37C-8BBB-49C2-9E21-B39B5662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1967-9C36-E365-3643-C3DC5E7E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9DFAD-9B5A-0B18-64AC-DEAB515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8" y="2781244"/>
            <a:ext cx="397036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FD2-A772-171D-F32F-AB39699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987-91C9-DA0F-5640-80E345A6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8AB2-667A-7EA6-C681-DFC487BA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64" y="1690688"/>
            <a:ext cx="5880340" cy="3872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8896-5B86-A908-0386-A172CC14073C}"/>
              </a:ext>
            </a:extLst>
          </p:cNvPr>
          <p:cNvSpPr txBox="1"/>
          <p:nvPr/>
        </p:nvSpPr>
        <p:spPr>
          <a:xfrm>
            <a:off x="297024" y="6354375"/>
            <a:ext cx="522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https://www.gooddata.com/blog/relational-dimensional-data-models</a:t>
            </a:r>
          </a:p>
        </p:txBody>
      </p:sp>
    </p:spTree>
    <p:extLst>
      <p:ext uri="{BB962C8B-B14F-4D97-AF65-F5344CB8AC3E}">
        <p14:creationId xmlns:p14="http://schemas.microsoft.com/office/powerpoint/2010/main" val="93664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FD2-A772-171D-F32F-AB39699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987-91C9-DA0F-5640-80E345A6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flow/happy path/positive flow</a:t>
            </a:r>
          </a:p>
          <a:p>
            <a:pPr lvl="1"/>
            <a:r>
              <a:rPr lang="en-US" dirty="0"/>
              <a:t>Login :</a:t>
            </a:r>
          </a:p>
          <a:p>
            <a:pPr marL="457200" lvl="1" indent="0">
              <a:buNone/>
            </a:pPr>
            <a:r>
              <a:rPr lang="en-US" dirty="0"/>
              <a:t>	- User input correct username &amp; password</a:t>
            </a:r>
          </a:p>
          <a:p>
            <a:pPr marL="457200" lvl="1" indent="0">
              <a:buNone/>
            </a:pPr>
            <a:r>
              <a:rPr lang="en-US" dirty="0"/>
              <a:t>	- User clicks “Login”</a:t>
            </a:r>
          </a:p>
          <a:p>
            <a:pPr marL="457200" lvl="1" indent="0">
              <a:buNone/>
            </a:pPr>
            <a:r>
              <a:rPr lang="en-US" dirty="0"/>
              <a:t>	- System shows the landing page</a:t>
            </a:r>
          </a:p>
          <a:p>
            <a:r>
              <a:rPr lang="en-US" dirty="0"/>
              <a:t>Alternate flow/negative flow</a:t>
            </a:r>
          </a:p>
          <a:p>
            <a:pPr lvl="1"/>
            <a:r>
              <a:rPr lang="en-US" dirty="0"/>
              <a:t>Login :</a:t>
            </a:r>
          </a:p>
          <a:p>
            <a:pPr marL="457200" lvl="1" indent="0">
              <a:buNone/>
            </a:pPr>
            <a:r>
              <a:rPr lang="en-US" dirty="0"/>
              <a:t>	- User input incorrect username &amp; password</a:t>
            </a:r>
          </a:p>
          <a:p>
            <a:pPr marL="457200" lvl="1" indent="0">
              <a:buNone/>
            </a:pPr>
            <a:r>
              <a:rPr lang="en-US" dirty="0"/>
              <a:t>	- User clicks “Login”</a:t>
            </a:r>
          </a:p>
          <a:p>
            <a:pPr marL="457200" lvl="1" indent="0">
              <a:buNone/>
            </a:pPr>
            <a:r>
              <a:rPr lang="en-US" dirty="0"/>
              <a:t>	- System shows error popup “Username or password is incorrect”</a:t>
            </a:r>
          </a:p>
          <a:p>
            <a:r>
              <a:rPr lang="en-US" dirty="0"/>
              <a:t>Pre-condition</a:t>
            </a:r>
          </a:p>
          <a:p>
            <a:r>
              <a:rPr lang="en-US" dirty="0"/>
              <a:t>Post-condition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D89-985E-EC98-8CA3-2BD5334D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BB89-7B0A-C9DE-EC59-1B7C3D8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QA or Business Analyst</a:t>
            </a:r>
          </a:p>
          <a:p>
            <a:r>
              <a:rPr lang="en-US" dirty="0"/>
              <a:t>Refer to the requirements such as feature flow, UI mockup, non-functional requirements</a:t>
            </a:r>
          </a:p>
          <a:p>
            <a:r>
              <a:rPr lang="en-US" dirty="0"/>
              <a:t>Tools (examples)</a:t>
            </a:r>
          </a:p>
          <a:p>
            <a:pPr lvl="1"/>
            <a:r>
              <a:rPr lang="en-US" dirty="0"/>
              <a:t>API test : Postman, Swagger</a:t>
            </a:r>
          </a:p>
          <a:p>
            <a:pPr lvl="1"/>
            <a:r>
              <a:rPr lang="en-US" dirty="0"/>
              <a:t>UI automation test (web) : Selenium</a:t>
            </a:r>
          </a:p>
          <a:p>
            <a:pPr lvl="1"/>
            <a:r>
              <a:rPr lang="en-US" dirty="0"/>
              <a:t>Security test : </a:t>
            </a:r>
            <a:r>
              <a:rPr lang="en-US" dirty="0">
                <a:hlinkClick r:id="rId2"/>
              </a:rPr>
              <a:t>https://observatory.mozilla.org/</a:t>
            </a:r>
            <a:endParaRPr lang="en-US" dirty="0"/>
          </a:p>
          <a:p>
            <a:pPr lvl="1"/>
            <a:r>
              <a:rPr lang="en-US" dirty="0"/>
              <a:t>Performance test </a:t>
            </a:r>
            <a:r>
              <a:rPr lang="en-US"/>
              <a:t>: JMeter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D89-985E-EC98-8CA3-2BD5334D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BB89-7B0A-C9DE-EC59-1B7C3D8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test scenario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Login</a:t>
            </a:r>
          </a:p>
          <a:p>
            <a:pPr lvl="2"/>
            <a:r>
              <a:rPr lang="en-US" dirty="0"/>
              <a:t>Steps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User input correct username &amp; password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User clicks “Login”</a:t>
            </a:r>
          </a:p>
          <a:p>
            <a:pPr lvl="2"/>
            <a:r>
              <a:rPr lang="en-US" dirty="0"/>
              <a:t>Expected result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System shows Dashboard</a:t>
            </a:r>
          </a:p>
        </p:txBody>
      </p:sp>
    </p:spTree>
    <p:extLst>
      <p:ext uri="{BB962C8B-B14F-4D97-AF65-F5344CB8AC3E}">
        <p14:creationId xmlns:p14="http://schemas.microsoft.com/office/powerpoint/2010/main" val="17453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D89-985E-EC98-8CA3-2BD5334D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BB89-7B0A-C9DE-EC59-1B7C3D8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test scenario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Login – Invalid username or password</a:t>
            </a:r>
          </a:p>
          <a:p>
            <a:pPr lvl="2"/>
            <a:r>
              <a:rPr lang="en-US" dirty="0"/>
              <a:t>Steps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User input incorrect username or password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User clicks “Login”</a:t>
            </a:r>
          </a:p>
          <a:p>
            <a:pPr lvl="2"/>
            <a:r>
              <a:rPr lang="en-US" dirty="0"/>
              <a:t>Expected result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System shows error popup “Username or password is incorrect”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Login – Empty username or password</a:t>
            </a:r>
          </a:p>
          <a:p>
            <a:pPr lvl="2"/>
            <a:r>
              <a:rPr lang="en-US" dirty="0"/>
              <a:t>Steps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User leave username or password field blank</a:t>
            </a:r>
          </a:p>
          <a:p>
            <a:pPr lvl="2"/>
            <a:r>
              <a:rPr lang="en-US" dirty="0"/>
              <a:t>Expected result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“Login” button disabled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: specification document (functional, technical, operational)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How </a:t>
            </a:r>
            <a:r>
              <a:rPr lang="en-US" dirty="0"/>
              <a:t>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features/modules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Activity diagram/user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Technical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Entity relationship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346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Knowledge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 and requirement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resource to learn the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 an SME (subject matter expert)</a:t>
            </a:r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don’t know what they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Unclear requirement / lack of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creep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 some reference to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Ask a lot of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Walk user through the UI mockup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Prioritize features (mandatory vs nice-to-have)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 off the requirement before starting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523-DD68-FB1C-B57A-FB474DD3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2A8-2D02-3B9B-9FC4-1A95B979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r>
              <a:rPr lang="en-US" dirty="0"/>
              <a:t>Non-functional requirements</a:t>
            </a:r>
          </a:p>
          <a:p>
            <a:r>
              <a:rPr lang="en-US"/>
              <a:t>Operational requirements</a:t>
            </a:r>
            <a:endParaRPr lang="en-US" dirty="0"/>
          </a:p>
          <a:p>
            <a:r>
              <a:rPr lang="en-US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656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A90-F46C-63ED-33CA-DDB285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EF5-0ADC-F3CC-0A34-A1104340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  <a:p>
            <a:pPr marL="457200" lvl="1" indent="0">
              <a:buNone/>
            </a:pPr>
            <a:r>
              <a:rPr lang="en-US" dirty="0"/>
              <a:t>	 &gt;&gt;&gt; retrievals</a:t>
            </a:r>
          </a:p>
          <a:p>
            <a:pPr marL="457200" lvl="1" indent="0">
              <a:buNone/>
            </a:pPr>
            <a:r>
              <a:rPr lang="en-US" dirty="0"/>
              <a:t>	 &gt;&gt;&gt; objects, attributes, relationships</a:t>
            </a:r>
          </a:p>
          <a:p>
            <a:r>
              <a:rPr lang="en-US" dirty="0"/>
              <a:t>Dimensional data model</a:t>
            </a:r>
          </a:p>
          <a:p>
            <a:pPr marL="457200" lvl="1" indent="0">
              <a:buNone/>
            </a:pPr>
            <a:r>
              <a:rPr lang="en-US" dirty="0"/>
              <a:t>	 &gt;&gt;&gt; analytics</a:t>
            </a:r>
          </a:p>
          <a:p>
            <a:pPr marL="457200" lvl="1" indent="0">
              <a:buNone/>
            </a:pPr>
            <a:r>
              <a:rPr lang="en-US" dirty="0"/>
              <a:t>	 &gt;&gt;&gt; facts, dimensions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510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Analisa Kebutuhan Perangkat Lunak</vt:lpstr>
      <vt:lpstr>Requirements analysis/gathering</vt:lpstr>
      <vt:lpstr>Requirements analysis/gathering &gt; Functional specification document</vt:lpstr>
      <vt:lpstr>Requirements analysis/gathering &gt; Technical specification document</vt:lpstr>
      <vt:lpstr>Challenge</vt:lpstr>
      <vt:lpstr>Knowledge domain</vt:lpstr>
      <vt:lpstr>Scope &amp; requirement</vt:lpstr>
      <vt:lpstr>Software requirements</vt:lpstr>
      <vt:lpstr>Data model</vt:lpstr>
      <vt:lpstr>Data model</vt:lpstr>
      <vt:lpstr>Data model</vt:lpstr>
      <vt:lpstr>Data model</vt:lpstr>
      <vt:lpstr>Feature flow</vt:lpstr>
      <vt:lpstr>Test scenario</vt:lpstr>
      <vt:lpstr>Test scenario</vt:lpstr>
      <vt:lpstr>Test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Perangkat Lunak</dc:title>
  <dc:creator>Lenovo Sxqc</dc:creator>
  <cp:lastModifiedBy>Lenovo Sxqc</cp:lastModifiedBy>
  <cp:revision>15</cp:revision>
  <dcterms:created xsi:type="dcterms:W3CDTF">2023-09-17T13:20:31Z</dcterms:created>
  <dcterms:modified xsi:type="dcterms:W3CDTF">2023-09-19T13:34:33Z</dcterms:modified>
</cp:coreProperties>
</file>