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  <p:sldId id="310" r:id="rId7"/>
    <p:sldId id="311" r:id="rId8"/>
    <p:sldId id="312" r:id="rId9"/>
    <p:sldId id="313" r:id="rId10"/>
    <p:sldId id="314" r:id="rId11"/>
    <p:sldId id="31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Feedback</a:t>
            </a:r>
            <a:br>
              <a:rPr lang="en-US" dirty="0"/>
            </a:br>
            <a:r>
              <a:rPr lang="en-US" dirty="0"/>
              <a:t>Recap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 err="1"/>
              <a:t>Otniel</a:t>
            </a:r>
            <a:r>
              <a:rPr lang="en-US" dirty="0"/>
              <a:t> y. </a:t>
            </a:r>
            <a:r>
              <a:rPr lang="en-US" dirty="0" err="1"/>
              <a:t>viktorisa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BC13-F14B-8C86-3B22-946084E8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DDE8-8BF8-B51A-A191-DD75C9B27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In requirement analysis, everything is in system’s POV (who uses the system, what the system can do, how the system should behave)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Every information or data should have producer and consumer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Don’t use ambiguous or fuzzy words (e.g. fast, better, good)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Requirements should have enough details &amp; clarity (e.g. “multiple web browsers” vs “Chrome, Firefox, Brave”)  </a:t>
            </a:r>
          </a:p>
        </p:txBody>
      </p:sp>
    </p:spTree>
    <p:extLst>
      <p:ext uri="{BB962C8B-B14F-4D97-AF65-F5344CB8AC3E}">
        <p14:creationId xmlns:p14="http://schemas.microsoft.com/office/powerpoint/2010/main" val="140956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50BC-AD69-27A4-6ABA-A638FC28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D482E-B7A2-4BF6-F6E4-04AFA502C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Relational data model is for retrieval (CRUD), dimensional data model is for analytic (summary, aggregate)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Know how the system will use the data then use appropriate strategy (e.g. master data, versioning data, historical data, transactional data)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Know the logical relationship of the data and implement the right physical relationship in the system (e.g. 1-1, 1-many, many-1)</a:t>
            </a:r>
          </a:p>
        </p:txBody>
      </p:sp>
    </p:spTree>
    <p:extLst>
      <p:ext uri="{BB962C8B-B14F-4D97-AF65-F5344CB8AC3E}">
        <p14:creationId xmlns:p14="http://schemas.microsoft.com/office/powerpoint/2010/main" val="296265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EC8C-FC80-9D65-D933-6B3BBB0F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E4EC7-5211-C512-A160-3A3D31AFE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One flow is one path through the flowchart, every branching will introduce more flow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One feature can have more than one flow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The same feature can have different flow for different user (e.g. </a:t>
            </a:r>
            <a:r>
              <a:rPr lang="en-US" dirty="0" err="1"/>
              <a:t>mahasiswa</a:t>
            </a:r>
            <a:r>
              <a:rPr lang="en-US" dirty="0"/>
              <a:t> see Mata </a:t>
            </a:r>
            <a:r>
              <a:rPr lang="en-US" dirty="0" err="1"/>
              <a:t>Kuliah</a:t>
            </a:r>
            <a:r>
              <a:rPr lang="en-US" dirty="0"/>
              <a:t> list vs admin see Mata </a:t>
            </a:r>
            <a:r>
              <a:rPr lang="en-US" dirty="0" err="1"/>
              <a:t>Kuliah</a:t>
            </a:r>
            <a:r>
              <a:rPr lang="en-US" dirty="0"/>
              <a:t> list)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Again, should have enough details &amp; clarity</a:t>
            </a:r>
          </a:p>
        </p:txBody>
      </p:sp>
    </p:spTree>
    <p:extLst>
      <p:ext uri="{BB962C8B-B14F-4D97-AF65-F5344CB8AC3E}">
        <p14:creationId xmlns:p14="http://schemas.microsoft.com/office/powerpoint/2010/main" val="323610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4A7A-8875-C02C-2DD7-DD146A3C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5955-E7C1-515B-C689-F92D2DB2F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Ideally cover all components that are in the system (e.g. output, flow, button visibility, field enablement, text, and so on)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Should have clear steps and expected output</a:t>
            </a:r>
          </a:p>
        </p:txBody>
      </p:sp>
    </p:spTree>
    <p:extLst>
      <p:ext uri="{BB962C8B-B14F-4D97-AF65-F5344CB8AC3E}">
        <p14:creationId xmlns:p14="http://schemas.microsoft.com/office/powerpoint/2010/main" val="2929619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B918-31AD-A42A-DDB3-25C6ED8C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to Create a Good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9F63C-66AD-8ECF-E484-E11D12D50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Know the domain (terms, ethics, common processes,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 e.g. retail, health, finance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Understand the logical process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Identify the pain points of the current system (whether it’s conventional or digital)</a:t>
            </a:r>
          </a:p>
        </p:txBody>
      </p:sp>
    </p:spTree>
    <p:extLst>
      <p:ext uri="{BB962C8B-B14F-4D97-AF65-F5344CB8AC3E}">
        <p14:creationId xmlns:p14="http://schemas.microsoft.com/office/powerpoint/2010/main" val="338703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20F157-C089-9E3F-C95E-93FD12630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510491"/>
              </p:ext>
            </p:extLst>
          </p:nvPr>
        </p:nvGraphicFramePr>
        <p:xfrm>
          <a:off x="2311916" y="379399"/>
          <a:ext cx="7821130" cy="5599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565">
                  <a:extLst>
                    <a:ext uri="{9D8B030D-6E8A-4147-A177-3AD203B41FA5}">
                      <a16:colId xmlns:a16="http://schemas.microsoft.com/office/drawing/2014/main" val="3216493631"/>
                    </a:ext>
                  </a:extLst>
                </a:gridCol>
                <a:gridCol w="3910565">
                  <a:extLst>
                    <a:ext uri="{9D8B030D-6E8A-4147-A177-3AD203B41FA5}">
                      <a16:colId xmlns:a16="http://schemas.microsoft.com/office/drawing/2014/main" val="4178577358"/>
                    </a:ext>
                  </a:extLst>
                </a:gridCol>
              </a:tblGrid>
              <a:tr h="141213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 Black" panose="020B0A04020102020204" pitchFamily="34" charset="0"/>
                        </a:rPr>
                        <a:t>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Black" panose="020B0A04020102020204" pitchFamily="34" charset="0"/>
                        </a:rPr>
                        <a:t>PHYSICAL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028078"/>
                  </a:ext>
                </a:extLst>
              </a:tr>
              <a:tr h="375638">
                <a:tc>
                  <a:txBody>
                    <a:bodyPr/>
                    <a:lstStyle/>
                    <a:p>
                      <a:r>
                        <a:rPr lang="en-US" sz="1400" dirty="0" err="1"/>
                        <a:t>Pelanggan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melakukan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panggilan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ke</a:t>
                      </a:r>
                      <a:r>
                        <a:rPr lang="en-US" sz="1400" dirty="0"/>
                        <a:t>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Pelanggan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mengakses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aplikasi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pesanan</a:t>
                      </a:r>
                      <a:r>
                        <a:rPr lang="en-US" sz="1400" dirty="0"/>
                        <a:t> 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037894"/>
                  </a:ext>
                </a:extLst>
              </a:tr>
              <a:tr h="536626">
                <a:tc>
                  <a:txBody>
                    <a:bodyPr/>
                    <a:lstStyle/>
                    <a:p>
                      <a:r>
                        <a:rPr lang="en-US" sz="1400" dirty="0" err="1"/>
                        <a:t>Pelanggan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menyampaikan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pesanan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kepada</a:t>
                      </a:r>
                      <a:r>
                        <a:rPr lang="en-US" sz="1400" dirty="0"/>
                        <a:t>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Pelanggan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memasukkan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pesanan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dengan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memilih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dari</a:t>
                      </a:r>
                      <a:r>
                        <a:rPr lang="en-US" sz="1400" dirty="0"/>
                        <a:t> menu yang </a:t>
                      </a:r>
                      <a:r>
                        <a:rPr lang="en-US" sz="1400" dirty="0" err="1"/>
                        <a:t>ditampilkan</a:t>
                      </a:r>
                      <a:r>
                        <a:rPr lang="en-US" sz="1400" dirty="0"/>
                        <a:t> oleh </a:t>
                      </a:r>
                      <a:r>
                        <a:rPr lang="en-US" sz="1400" dirty="0" err="1"/>
                        <a:t>aplikasi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130863"/>
                  </a:ext>
                </a:extLst>
              </a:tr>
              <a:tr h="697614">
                <a:tc>
                  <a:txBody>
                    <a:bodyPr/>
                    <a:lstStyle/>
                    <a:p>
                      <a:r>
                        <a:rPr lang="en-US" sz="1400" dirty="0"/>
                        <a:t>Operator </a:t>
                      </a:r>
                      <a:r>
                        <a:rPr lang="en-US" sz="1400" dirty="0" err="1"/>
                        <a:t>mengkonfirmasi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ulang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pesanan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Pelanggan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menekan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tombol</a:t>
                      </a:r>
                      <a:r>
                        <a:rPr lang="en-US" sz="1400" dirty="0"/>
                        <a:t> “</a:t>
                      </a:r>
                      <a:r>
                        <a:rPr lang="en-US" sz="1400" dirty="0" err="1"/>
                        <a:t>Selesaikan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Pesanan</a:t>
                      </a:r>
                      <a:r>
                        <a:rPr lang="en-US" sz="1400" dirty="0"/>
                        <a:t>”, </a:t>
                      </a:r>
                      <a:r>
                        <a:rPr lang="en-US" sz="1400" dirty="0" err="1"/>
                        <a:t>aplikasi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menampilkan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halaman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konfirmasi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pesanan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847947"/>
                  </a:ext>
                </a:extLst>
              </a:tr>
              <a:tr h="375638">
                <a:tc>
                  <a:txBody>
                    <a:bodyPr/>
                    <a:lstStyle/>
                    <a:p>
                      <a:r>
                        <a:rPr lang="en-US" sz="1400" dirty="0" err="1"/>
                        <a:t>Pelanggan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memberikan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konfirmasi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Pelanggan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menekan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tombol</a:t>
                      </a:r>
                      <a:r>
                        <a:rPr lang="en-US" sz="1400" dirty="0"/>
                        <a:t> “</a:t>
                      </a:r>
                      <a:r>
                        <a:rPr lang="en-US" sz="1400" dirty="0" err="1"/>
                        <a:t>Konfirm</a:t>
                      </a:r>
                      <a:r>
                        <a:rPr lang="en-US" sz="1400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080039"/>
                  </a:ext>
                </a:extLst>
              </a:tr>
              <a:tr h="536626">
                <a:tc>
                  <a:txBody>
                    <a:bodyPr/>
                    <a:lstStyle/>
                    <a:p>
                      <a:r>
                        <a:rPr lang="en-US" sz="1400" dirty="0"/>
                        <a:t>Operator </a:t>
                      </a:r>
                      <a:r>
                        <a:rPr lang="en-US" sz="1400" dirty="0" err="1"/>
                        <a:t>menanyakan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nama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alamat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pengantaran</a:t>
                      </a:r>
                      <a:r>
                        <a:rPr lang="en-US" sz="1400" dirty="0"/>
                        <a:t>, dan </a:t>
                      </a:r>
                      <a:r>
                        <a:rPr lang="en-US" sz="1400" dirty="0" err="1"/>
                        <a:t>nomor</a:t>
                      </a:r>
                      <a:r>
                        <a:rPr lang="en-US" sz="1400" dirty="0"/>
                        <a:t> yang </a:t>
                      </a:r>
                      <a:r>
                        <a:rPr lang="en-US" sz="1400" dirty="0" err="1"/>
                        <a:t>bisa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dihubungi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Aplikasi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menampilkan</a:t>
                      </a:r>
                      <a:r>
                        <a:rPr lang="en-US" sz="1400" dirty="0"/>
                        <a:t> form yang </a:t>
                      </a:r>
                      <a:r>
                        <a:rPr lang="en-US" sz="1400" dirty="0" err="1"/>
                        <a:t>berisi</a:t>
                      </a:r>
                      <a:r>
                        <a:rPr lang="en-US" sz="1400" dirty="0"/>
                        <a:t> field Nama, Alamat </a:t>
                      </a:r>
                      <a:r>
                        <a:rPr lang="en-US" sz="1400" dirty="0" err="1"/>
                        <a:t>pengantaran</a:t>
                      </a:r>
                      <a:r>
                        <a:rPr lang="en-US" sz="1400" dirty="0"/>
                        <a:t>, dan </a:t>
                      </a:r>
                      <a:r>
                        <a:rPr lang="en-US" sz="1400" dirty="0" err="1"/>
                        <a:t>Nomor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telepon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058665"/>
                  </a:ext>
                </a:extLst>
              </a:tr>
              <a:tr h="697614">
                <a:tc>
                  <a:txBody>
                    <a:bodyPr/>
                    <a:lstStyle/>
                    <a:p>
                      <a:r>
                        <a:rPr lang="en-US" sz="1400" dirty="0" err="1"/>
                        <a:t>Setelah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pelanggan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memberikan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informasi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tersebut</a:t>
                      </a:r>
                      <a:r>
                        <a:rPr lang="en-US" sz="1400" dirty="0"/>
                        <a:t>, operator </a:t>
                      </a:r>
                      <a:r>
                        <a:rPr lang="en-US" sz="1400" dirty="0" err="1"/>
                        <a:t>mengkonfirmasi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ulang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informasi</a:t>
                      </a:r>
                      <a:r>
                        <a:rPr lang="en-US" sz="1400" dirty="0"/>
                        <a:t> yang </a:t>
                      </a:r>
                      <a:r>
                        <a:rPr lang="en-US" sz="1400" dirty="0" err="1"/>
                        <a:t>diberikan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Pelanggan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mengisi</a:t>
                      </a:r>
                      <a:r>
                        <a:rPr lang="en-US" sz="1400" dirty="0"/>
                        <a:t> form dan </a:t>
                      </a:r>
                      <a:r>
                        <a:rPr lang="en-US" sz="1400" dirty="0" err="1"/>
                        <a:t>menekan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tombol</a:t>
                      </a:r>
                      <a:r>
                        <a:rPr lang="en-US" sz="1400" dirty="0"/>
                        <a:t> “</a:t>
                      </a:r>
                      <a:r>
                        <a:rPr lang="en-US" sz="1400" dirty="0" err="1"/>
                        <a:t>Lanjut</a:t>
                      </a:r>
                      <a:r>
                        <a:rPr lang="en-US" sz="1400" dirty="0"/>
                        <a:t>”, </a:t>
                      </a:r>
                      <a:r>
                        <a:rPr lang="en-US" sz="1400" dirty="0" err="1"/>
                        <a:t>aplikasi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menampilkan</a:t>
                      </a:r>
                      <a:r>
                        <a:rPr lang="en-US" sz="1400" dirty="0"/>
                        <a:t> popup </a:t>
                      </a:r>
                      <a:r>
                        <a:rPr lang="en-US" sz="1400" dirty="0" err="1"/>
                        <a:t>konfirmasi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15465"/>
                  </a:ext>
                </a:extLst>
              </a:tr>
              <a:tr h="375638">
                <a:tc>
                  <a:txBody>
                    <a:bodyPr/>
                    <a:lstStyle/>
                    <a:p>
                      <a:r>
                        <a:rPr lang="en-US" sz="1400" dirty="0" err="1"/>
                        <a:t>Pelanggan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memberikan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konfirmasi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Pelanggan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menekan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tombol</a:t>
                      </a:r>
                      <a:r>
                        <a:rPr lang="en-US" sz="1400" dirty="0"/>
                        <a:t> “</a:t>
                      </a:r>
                      <a:r>
                        <a:rPr lang="en-US" sz="1400" dirty="0" err="1"/>
                        <a:t>Pesan</a:t>
                      </a:r>
                      <a:r>
                        <a:rPr lang="en-US" sz="1400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099864"/>
                  </a:ext>
                </a:extLst>
              </a:tr>
              <a:tr h="214650">
                <a:tc>
                  <a:txBody>
                    <a:bodyPr/>
                    <a:lstStyle/>
                    <a:p>
                      <a:r>
                        <a:rPr lang="en-US" sz="1400" dirty="0" err="1"/>
                        <a:t>Panggilan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diakhiri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Aplikasi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kembali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halaman</a:t>
                      </a:r>
                      <a:r>
                        <a:rPr lang="en-US" sz="1400" dirty="0"/>
                        <a:t> 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48971"/>
                  </a:ext>
                </a:extLst>
              </a:tr>
              <a:tr h="214650">
                <a:tc>
                  <a:txBody>
                    <a:bodyPr/>
                    <a:lstStyle/>
                    <a:p>
                      <a:r>
                        <a:rPr lang="en-US" sz="1400" dirty="0" err="1"/>
                        <a:t>Pesanan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diproses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Pesanan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diproses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225236"/>
                  </a:ext>
                </a:extLst>
              </a:tr>
              <a:tr h="214650">
                <a:tc>
                  <a:txBody>
                    <a:bodyPr/>
                    <a:lstStyle/>
                    <a:p>
                      <a:r>
                        <a:rPr lang="en-US" sz="1400" dirty="0" err="1"/>
                        <a:t>Pesanan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diantar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kurir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Pesanan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diantar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kurir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074101"/>
                  </a:ext>
                </a:extLst>
              </a:tr>
              <a:tr h="375638">
                <a:tc>
                  <a:txBody>
                    <a:bodyPr/>
                    <a:lstStyle/>
                    <a:p>
                      <a:r>
                        <a:rPr lang="en-US" sz="1400" dirty="0" err="1"/>
                        <a:t>Kurir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menyampaikan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pesanan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kepada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pelanggan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Kurir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menyampaikan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pesanan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kepada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pelanggan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59102"/>
                  </a:ext>
                </a:extLst>
              </a:tr>
              <a:tr h="375638">
                <a:tc>
                  <a:txBody>
                    <a:bodyPr/>
                    <a:lstStyle/>
                    <a:p>
                      <a:r>
                        <a:rPr lang="en-US" sz="1400" dirty="0" err="1"/>
                        <a:t>Pelanggan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melakukan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pembayaran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kepada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kurir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Pelanggan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melakukan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pembayaran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kepada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kurir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188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65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B918-31AD-A42A-DDB3-25C6ED8C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9F63C-66AD-8ECF-E484-E11D12D50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Pain points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melacak</a:t>
            </a:r>
            <a:r>
              <a:rPr lang="en-US" dirty="0"/>
              <a:t> </a:t>
            </a:r>
            <a:r>
              <a:rPr lang="en-US" dirty="0" err="1"/>
              <a:t>pesanan</a:t>
            </a:r>
            <a:endParaRPr lang="en-US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Solusi :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pelacakan</a:t>
            </a:r>
            <a:r>
              <a:rPr lang="en-US" dirty="0"/>
              <a:t> </a:t>
            </a:r>
            <a:r>
              <a:rPr lang="en-US" dirty="0" err="1"/>
              <a:t>pesanan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kadang</a:t>
            </a:r>
            <a:r>
              <a:rPr lang="en-US" dirty="0"/>
              <a:t> </a:t>
            </a: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 cash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Solusi :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non </a:t>
            </a:r>
            <a:r>
              <a:rPr lang="en-US" dirty="0" err="1"/>
              <a:t>tunai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pesanan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9988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{E204887B-A75C-4133-93C4-A97F3EB1305E}tf11437505_win32</Template>
  <TotalTime>59</TotalTime>
  <Words>513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 Black</vt:lpstr>
      <vt:lpstr>Calibri</vt:lpstr>
      <vt:lpstr>Georgia Pro Cond Light</vt:lpstr>
      <vt:lpstr>Speak Pro</vt:lpstr>
      <vt:lpstr>Wingdings</vt:lpstr>
      <vt:lpstr>RetrospectVTI</vt:lpstr>
      <vt:lpstr>Feedback Recap</vt:lpstr>
      <vt:lpstr>Requirement</vt:lpstr>
      <vt:lpstr>Data model</vt:lpstr>
      <vt:lpstr>Feature flow</vt:lpstr>
      <vt:lpstr>Test scenario</vt:lpstr>
      <vt:lpstr>Tips to Create a Good Requirements</vt:lpstr>
      <vt:lpstr>PowerPoint Presentation</vt:lpstr>
      <vt:lpstr>cont…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 Recap</dc:title>
  <dc:creator>Lenovo Sxqc</dc:creator>
  <cp:lastModifiedBy>Lenovo Sxqc</cp:lastModifiedBy>
  <cp:revision>3</cp:revision>
  <dcterms:created xsi:type="dcterms:W3CDTF">2023-09-20T12:52:42Z</dcterms:created>
  <dcterms:modified xsi:type="dcterms:W3CDTF">2023-09-21T01:05:11Z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