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57" r:id="rId5"/>
    <p:sldId id="258" r:id="rId6"/>
    <p:sldId id="259" r:id="rId7"/>
    <p:sldId id="260"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p:scale>
          <a:sx n="89" d="100"/>
          <a:sy n="89" d="100"/>
        </p:scale>
        <p:origin x="68"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C3B39-7CAA-1185-CE74-BE99DEFBF0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130DA8-07FB-D3A7-D8BA-3201F8E4D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0DF572-0EBB-6521-9D1C-FB5FFB4C4F37}"/>
              </a:ext>
            </a:extLst>
          </p:cNvPr>
          <p:cNvSpPr>
            <a:spLocks noGrp="1"/>
          </p:cNvSpPr>
          <p:nvPr>
            <p:ph type="dt" sz="half" idx="10"/>
          </p:nvPr>
        </p:nvSpPr>
        <p:spPr/>
        <p:txBody>
          <a:bodyPr/>
          <a:lstStyle/>
          <a:p>
            <a:fld id="{9A474EA0-63CC-4F16-BF4D-2CDEC90B7350}"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A13C5FB8-0D50-754C-DFB7-2C776B577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976694-6A07-F970-8A5B-F7A42E56E635}"/>
              </a:ext>
            </a:extLst>
          </p:cNvPr>
          <p:cNvSpPr>
            <a:spLocks noGrp="1"/>
          </p:cNvSpPr>
          <p:nvPr>
            <p:ph type="sldNum" sz="quarter" idx="12"/>
          </p:nvPr>
        </p:nvSpPr>
        <p:spPr/>
        <p:txBody>
          <a:body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1533776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F8AAA-9376-FDF3-5690-7EFC9D72B3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C59C43-9F79-AA7F-15D5-1CC728584FE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749EA5-19B1-14CB-2833-B15510463142}"/>
              </a:ext>
            </a:extLst>
          </p:cNvPr>
          <p:cNvSpPr>
            <a:spLocks noGrp="1"/>
          </p:cNvSpPr>
          <p:nvPr>
            <p:ph type="dt" sz="half" idx="10"/>
          </p:nvPr>
        </p:nvSpPr>
        <p:spPr/>
        <p:txBody>
          <a:bodyPr/>
          <a:lstStyle/>
          <a:p>
            <a:fld id="{9A474EA0-63CC-4F16-BF4D-2CDEC90B7350}"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C3C5DD31-2265-E7A7-77BB-CF415D08B4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03C4EE-3D08-0587-EF88-5E9EFF66A39D}"/>
              </a:ext>
            </a:extLst>
          </p:cNvPr>
          <p:cNvSpPr>
            <a:spLocks noGrp="1"/>
          </p:cNvSpPr>
          <p:nvPr>
            <p:ph type="sldNum" sz="quarter" idx="12"/>
          </p:nvPr>
        </p:nvSpPr>
        <p:spPr/>
        <p:txBody>
          <a:body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41451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D78371-17CB-9E57-46A9-74D6C87AB26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77E3EB-B4B6-AE05-5DE7-F9106D4483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D15416-B663-3A86-96D5-EE62F21CBFE4}"/>
              </a:ext>
            </a:extLst>
          </p:cNvPr>
          <p:cNvSpPr>
            <a:spLocks noGrp="1"/>
          </p:cNvSpPr>
          <p:nvPr>
            <p:ph type="dt" sz="half" idx="10"/>
          </p:nvPr>
        </p:nvSpPr>
        <p:spPr/>
        <p:txBody>
          <a:bodyPr/>
          <a:lstStyle/>
          <a:p>
            <a:fld id="{9A474EA0-63CC-4F16-BF4D-2CDEC90B7350}"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96CC5D07-D053-ED72-BAAD-AF4462CEE4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77CE1B-E03D-59D9-37B9-41E1E6A66E25}"/>
              </a:ext>
            </a:extLst>
          </p:cNvPr>
          <p:cNvSpPr>
            <a:spLocks noGrp="1"/>
          </p:cNvSpPr>
          <p:nvPr>
            <p:ph type="sldNum" sz="quarter" idx="12"/>
          </p:nvPr>
        </p:nvSpPr>
        <p:spPr/>
        <p:txBody>
          <a:body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100123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CD7E5-CC7E-B527-3A3F-C4266CB3B9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5F45CC-D42A-084F-D27E-0038385EB4A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970499-7D57-2DEC-1B9A-F730D24BA1B6}"/>
              </a:ext>
            </a:extLst>
          </p:cNvPr>
          <p:cNvSpPr>
            <a:spLocks noGrp="1"/>
          </p:cNvSpPr>
          <p:nvPr>
            <p:ph type="dt" sz="half" idx="10"/>
          </p:nvPr>
        </p:nvSpPr>
        <p:spPr/>
        <p:txBody>
          <a:bodyPr/>
          <a:lstStyle/>
          <a:p>
            <a:fld id="{9A474EA0-63CC-4F16-BF4D-2CDEC90B7350}"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6D8E34D9-2146-7797-FF96-F3FF2A4249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76F68A-1F10-ED17-D28A-47D5631F1736}"/>
              </a:ext>
            </a:extLst>
          </p:cNvPr>
          <p:cNvSpPr>
            <a:spLocks noGrp="1"/>
          </p:cNvSpPr>
          <p:nvPr>
            <p:ph type="sldNum" sz="quarter" idx="12"/>
          </p:nvPr>
        </p:nvSpPr>
        <p:spPr/>
        <p:txBody>
          <a:body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284302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57DB4-EAA2-1F70-891C-0817482C1E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094DA1-E927-46FE-6E2E-9389D0C62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8D6C093-74FD-EB5B-D836-222507DA6937}"/>
              </a:ext>
            </a:extLst>
          </p:cNvPr>
          <p:cNvSpPr>
            <a:spLocks noGrp="1"/>
          </p:cNvSpPr>
          <p:nvPr>
            <p:ph type="dt" sz="half" idx="10"/>
          </p:nvPr>
        </p:nvSpPr>
        <p:spPr/>
        <p:txBody>
          <a:bodyPr/>
          <a:lstStyle/>
          <a:p>
            <a:fld id="{9A474EA0-63CC-4F16-BF4D-2CDEC90B7350}"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50209420-5C60-66CF-544E-C4B75437E6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B0815-7737-8F21-2271-FF3EFF73C2CB}"/>
              </a:ext>
            </a:extLst>
          </p:cNvPr>
          <p:cNvSpPr>
            <a:spLocks noGrp="1"/>
          </p:cNvSpPr>
          <p:nvPr>
            <p:ph type="sldNum" sz="quarter" idx="12"/>
          </p:nvPr>
        </p:nvSpPr>
        <p:spPr/>
        <p:txBody>
          <a:body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330871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9B4F3-068B-21AB-2FD3-DCE1D5C5C7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25A211-9F9B-77D3-BB88-B1D9DA34CA5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A656B3-4B36-6242-55E9-E74B72C4951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F09538A-0B3F-72E6-1D96-8436433F5CE1}"/>
              </a:ext>
            </a:extLst>
          </p:cNvPr>
          <p:cNvSpPr>
            <a:spLocks noGrp="1"/>
          </p:cNvSpPr>
          <p:nvPr>
            <p:ph type="dt" sz="half" idx="10"/>
          </p:nvPr>
        </p:nvSpPr>
        <p:spPr/>
        <p:txBody>
          <a:bodyPr/>
          <a:lstStyle/>
          <a:p>
            <a:fld id="{9A474EA0-63CC-4F16-BF4D-2CDEC90B7350}"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060780EB-D76B-E976-4994-629803001F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2D88C8-8C19-B339-F198-B1E914B6E8FA}"/>
              </a:ext>
            </a:extLst>
          </p:cNvPr>
          <p:cNvSpPr>
            <a:spLocks noGrp="1"/>
          </p:cNvSpPr>
          <p:nvPr>
            <p:ph type="sldNum" sz="quarter" idx="12"/>
          </p:nvPr>
        </p:nvSpPr>
        <p:spPr/>
        <p:txBody>
          <a:body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374886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6FC45-7747-8B71-C718-AC01A3C8A9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0FD3E7-613F-1AF3-6BA3-0B57AFB5B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10852E-D7E0-CAF7-938C-96E863C2F6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FEC3A9-B092-BB9A-492B-9B48D7CED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247C6B9-05E7-36A7-6F07-61D80F897A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B1807A-BCD9-4D01-A56A-7360FA9AC0ED}"/>
              </a:ext>
            </a:extLst>
          </p:cNvPr>
          <p:cNvSpPr>
            <a:spLocks noGrp="1"/>
          </p:cNvSpPr>
          <p:nvPr>
            <p:ph type="dt" sz="half" idx="10"/>
          </p:nvPr>
        </p:nvSpPr>
        <p:spPr/>
        <p:txBody>
          <a:bodyPr/>
          <a:lstStyle/>
          <a:p>
            <a:fld id="{9A474EA0-63CC-4F16-BF4D-2CDEC90B7350}"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FDE92C94-6D2C-90AD-1C90-FA7BF87A04B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B62E5CC-9BA6-7011-2BA9-870AE4BFAA4D}"/>
              </a:ext>
            </a:extLst>
          </p:cNvPr>
          <p:cNvSpPr>
            <a:spLocks noGrp="1"/>
          </p:cNvSpPr>
          <p:nvPr>
            <p:ph type="sldNum" sz="quarter" idx="12"/>
          </p:nvPr>
        </p:nvSpPr>
        <p:spPr/>
        <p:txBody>
          <a:body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195356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BFAB7-C428-C899-40C7-115D8ACEEF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46B925-D69D-E250-B2CD-788B76AEF78C}"/>
              </a:ext>
            </a:extLst>
          </p:cNvPr>
          <p:cNvSpPr>
            <a:spLocks noGrp="1"/>
          </p:cNvSpPr>
          <p:nvPr>
            <p:ph type="dt" sz="half" idx="10"/>
          </p:nvPr>
        </p:nvSpPr>
        <p:spPr/>
        <p:txBody>
          <a:bodyPr/>
          <a:lstStyle/>
          <a:p>
            <a:fld id="{9A474EA0-63CC-4F16-BF4D-2CDEC90B7350}"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2EC1B2F8-52C5-39D9-68F4-2120B6B258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465178-46D1-6513-3B08-5DBBC95938EF}"/>
              </a:ext>
            </a:extLst>
          </p:cNvPr>
          <p:cNvSpPr>
            <a:spLocks noGrp="1"/>
          </p:cNvSpPr>
          <p:nvPr>
            <p:ph type="sldNum" sz="quarter" idx="12"/>
          </p:nvPr>
        </p:nvSpPr>
        <p:spPr/>
        <p:txBody>
          <a:body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47020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0DC7E8-616D-08A8-69E4-8A97BB99CB8D}"/>
              </a:ext>
            </a:extLst>
          </p:cNvPr>
          <p:cNvSpPr>
            <a:spLocks noGrp="1"/>
          </p:cNvSpPr>
          <p:nvPr>
            <p:ph type="dt" sz="half" idx="10"/>
          </p:nvPr>
        </p:nvSpPr>
        <p:spPr/>
        <p:txBody>
          <a:bodyPr/>
          <a:lstStyle/>
          <a:p>
            <a:fld id="{9A474EA0-63CC-4F16-BF4D-2CDEC90B7350}"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F58BE5AC-B380-DCD4-B609-8C245245359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7325E8-4025-E846-A8BB-E9C4467085CE}"/>
              </a:ext>
            </a:extLst>
          </p:cNvPr>
          <p:cNvSpPr>
            <a:spLocks noGrp="1"/>
          </p:cNvSpPr>
          <p:nvPr>
            <p:ph type="sldNum" sz="quarter" idx="12"/>
          </p:nvPr>
        </p:nvSpPr>
        <p:spPr/>
        <p:txBody>
          <a:body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218683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6A07C-F982-BAC6-8566-31A540F29D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3F2E0E-716A-1FD8-1E82-283DFD81C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FFE3DA-4D8D-C6EE-884D-7D3905598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D0FF10-A474-D210-E85B-11EF7587FF23}"/>
              </a:ext>
            </a:extLst>
          </p:cNvPr>
          <p:cNvSpPr>
            <a:spLocks noGrp="1"/>
          </p:cNvSpPr>
          <p:nvPr>
            <p:ph type="dt" sz="half" idx="10"/>
          </p:nvPr>
        </p:nvSpPr>
        <p:spPr/>
        <p:txBody>
          <a:bodyPr/>
          <a:lstStyle/>
          <a:p>
            <a:fld id="{9A474EA0-63CC-4F16-BF4D-2CDEC90B7350}"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470B01B2-4D43-044C-AA84-42E441BB56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034D8B-A97F-AEC7-8D5C-A3BACB20587D}"/>
              </a:ext>
            </a:extLst>
          </p:cNvPr>
          <p:cNvSpPr>
            <a:spLocks noGrp="1"/>
          </p:cNvSpPr>
          <p:nvPr>
            <p:ph type="sldNum" sz="quarter" idx="12"/>
          </p:nvPr>
        </p:nvSpPr>
        <p:spPr/>
        <p:txBody>
          <a:body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82120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AA7ED-2D98-75E6-A63C-E598F40294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B5FF2B1-B37E-E175-3AE6-494727D5C8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DACAC8E-5322-EC3D-754E-5A852C9EC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1EA590-AE57-B3FD-6077-27732550128C}"/>
              </a:ext>
            </a:extLst>
          </p:cNvPr>
          <p:cNvSpPr>
            <a:spLocks noGrp="1"/>
          </p:cNvSpPr>
          <p:nvPr>
            <p:ph type="dt" sz="half" idx="10"/>
          </p:nvPr>
        </p:nvSpPr>
        <p:spPr/>
        <p:txBody>
          <a:bodyPr/>
          <a:lstStyle/>
          <a:p>
            <a:fld id="{9A474EA0-63CC-4F16-BF4D-2CDEC90B7350}"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66A67ADE-9FC7-334B-7EB6-C57CA278DF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2852A4-B37E-72C6-4B22-577D410C5B7E}"/>
              </a:ext>
            </a:extLst>
          </p:cNvPr>
          <p:cNvSpPr>
            <a:spLocks noGrp="1"/>
          </p:cNvSpPr>
          <p:nvPr>
            <p:ph type="sldNum" sz="quarter" idx="12"/>
          </p:nvPr>
        </p:nvSpPr>
        <p:spPr/>
        <p:txBody>
          <a:body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220678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24645D5-BB3B-680C-E6C7-4147278B3E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7F6455-B362-595C-F774-41BDE355F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B9E0E9-6100-6D3E-1E44-1F23A4FF89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74EA0-63CC-4F16-BF4D-2CDEC90B7350}"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78C5B7B-C1BE-F612-1A63-9012CA509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6A0371-0C63-D223-A774-A1F6E7D6DF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F58C7-63D3-49F7-9396-190F7E854165}" type="slidenum">
              <a:rPr lang="zh-CN" altLang="en-US" smtClean="0"/>
              <a:t>‹#›</a:t>
            </a:fld>
            <a:endParaRPr lang="zh-CN" altLang="en-US"/>
          </a:p>
        </p:txBody>
      </p:sp>
    </p:spTree>
    <p:extLst>
      <p:ext uri="{BB962C8B-B14F-4D97-AF65-F5344CB8AC3E}">
        <p14:creationId xmlns:p14="http://schemas.microsoft.com/office/powerpoint/2010/main" val="2004554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2A5DD6F-94BB-2AB9-1FB8-4F2A0EB01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30" y="221456"/>
            <a:ext cx="11404601" cy="6415088"/>
          </a:xfrm>
          <a:prstGeom prst="rect">
            <a:avLst/>
          </a:prstGeom>
        </p:spPr>
      </p:pic>
      <p:sp>
        <p:nvSpPr>
          <p:cNvPr id="5" name="文本框 4">
            <a:extLst>
              <a:ext uri="{FF2B5EF4-FFF2-40B4-BE49-F238E27FC236}">
                <a16:creationId xmlns:a16="http://schemas.microsoft.com/office/drawing/2014/main" id="{2CDF877C-359E-E1D0-6F9F-A346C8918A99}"/>
              </a:ext>
            </a:extLst>
          </p:cNvPr>
          <p:cNvSpPr txBox="1"/>
          <p:nvPr/>
        </p:nvSpPr>
        <p:spPr>
          <a:xfrm>
            <a:off x="473869" y="563463"/>
            <a:ext cx="7670006" cy="2062103"/>
          </a:xfrm>
          <a:prstGeom prst="rect">
            <a:avLst/>
          </a:prstGeom>
          <a:noFill/>
        </p:spPr>
        <p:txBody>
          <a:bodyPr wrap="square">
            <a:spAutoFit/>
          </a:bodyPr>
          <a:lstStyle/>
          <a:p>
            <a:r>
              <a:rPr lang="en-US" altLang="zh-CN" sz="3200" b="1" i="1" dirty="0"/>
              <a:t>(1) How age, sex, region, smoke, relate with American hospital charges.</a:t>
            </a:r>
          </a:p>
          <a:p>
            <a:r>
              <a:rPr lang="en-US" altLang="zh-CN" sz="3200" b="1" i="1" dirty="0"/>
              <a:t>(2) How smoke relates with American </a:t>
            </a:r>
            <a:r>
              <a:rPr lang="en-US" altLang="zh-CN" sz="3200" b="1" i="1" dirty="0" err="1"/>
              <a:t>bmi</a:t>
            </a:r>
            <a:endParaRPr lang="en-US" altLang="zh-CN" sz="3200" b="1" i="1" dirty="0"/>
          </a:p>
        </p:txBody>
      </p:sp>
      <p:sp>
        <p:nvSpPr>
          <p:cNvPr id="6" name="文本框 5">
            <a:extLst>
              <a:ext uri="{FF2B5EF4-FFF2-40B4-BE49-F238E27FC236}">
                <a16:creationId xmlns:a16="http://schemas.microsoft.com/office/drawing/2014/main" id="{F35D2D69-D127-CE03-D8BC-9EE1395DBAA9}"/>
              </a:ext>
            </a:extLst>
          </p:cNvPr>
          <p:cNvSpPr txBox="1"/>
          <p:nvPr/>
        </p:nvSpPr>
        <p:spPr>
          <a:xfrm>
            <a:off x="3257550" y="3921919"/>
            <a:ext cx="5322094" cy="1569660"/>
          </a:xfrm>
          <a:prstGeom prst="rect">
            <a:avLst/>
          </a:prstGeom>
          <a:noFill/>
        </p:spPr>
        <p:txBody>
          <a:bodyPr wrap="square" rtlCol="0">
            <a:spAutoFit/>
          </a:bodyPr>
          <a:lstStyle/>
          <a:p>
            <a:r>
              <a:rPr lang="en-US" altLang="zh-CN" sz="3200" dirty="0"/>
              <a:t>Team-21</a:t>
            </a:r>
          </a:p>
          <a:p>
            <a:r>
              <a:rPr lang="en-US" altLang="zh-CN" sz="3200" dirty="0" err="1"/>
              <a:t>Xixiang</a:t>
            </a:r>
            <a:r>
              <a:rPr lang="en-US" altLang="zh-CN" sz="3200" dirty="0"/>
              <a:t> Ouyang</a:t>
            </a:r>
          </a:p>
          <a:p>
            <a:r>
              <a:rPr lang="en-US" altLang="zh-CN" sz="3200" dirty="0" err="1"/>
              <a:t>Yanbo</a:t>
            </a:r>
            <a:r>
              <a:rPr lang="en-US" altLang="zh-CN" sz="3200" dirty="0"/>
              <a:t> Yuan</a:t>
            </a:r>
            <a:endParaRPr lang="zh-CN" altLang="en-US" sz="3200" dirty="0"/>
          </a:p>
        </p:txBody>
      </p:sp>
    </p:spTree>
    <p:extLst>
      <p:ext uri="{BB962C8B-B14F-4D97-AF65-F5344CB8AC3E}">
        <p14:creationId xmlns:p14="http://schemas.microsoft.com/office/powerpoint/2010/main" val="336238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2A5DD6F-94BB-2AB9-1FB8-4F2A0EB01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30" y="221456"/>
            <a:ext cx="11404601" cy="6415088"/>
          </a:xfrm>
          <a:prstGeom prst="rect">
            <a:avLst/>
          </a:prstGeom>
        </p:spPr>
      </p:pic>
      <p:pic>
        <p:nvPicPr>
          <p:cNvPr id="4" name="图片 3">
            <a:extLst>
              <a:ext uri="{FF2B5EF4-FFF2-40B4-BE49-F238E27FC236}">
                <a16:creationId xmlns:a16="http://schemas.microsoft.com/office/drawing/2014/main" id="{25BC76A6-F0E8-2CF9-2D1C-0F94F23A8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049" y="1843087"/>
            <a:ext cx="6773528" cy="4279106"/>
          </a:xfrm>
          <a:prstGeom prst="rect">
            <a:avLst/>
          </a:prstGeom>
        </p:spPr>
      </p:pic>
      <p:sp>
        <p:nvSpPr>
          <p:cNvPr id="5" name="文本框 4">
            <a:extLst>
              <a:ext uri="{FF2B5EF4-FFF2-40B4-BE49-F238E27FC236}">
                <a16:creationId xmlns:a16="http://schemas.microsoft.com/office/drawing/2014/main" id="{FE763383-3DB8-0DB2-19C7-CD6E1A07596F}"/>
              </a:ext>
            </a:extLst>
          </p:cNvPr>
          <p:cNvSpPr txBox="1"/>
          <p:nvPr/>
        </p:nvSpPr>
        <p:spPr>
          <a:xfrm>
            <a:off x="3879056" y="743961"/>
            <a:ext cx="5579268" cy="584775"/>
          </a:xfrm>
          <a:prstGeom prst="rect">
            <a:avLst/>
          </a:prstGeom>
          <a:noFill/>
        </p:spPr>
        <p:txBody>
          <a:bodyPr wrap="square" rtlCol="0">
            <a:spAutoFit/>
          </a:bodyPr>
          <a:lstStyle/>
          <a:p>
            <a:r>
              <a:rPr lang="en-US" altLang="zh-CN" sz="3200" dirty="0"/>
              <a:t>Data set &amp; page</a:t>
            </a:r>
            <a:endParaRPr lang="zh-CN" altLang="en-US" sz="3200" dirty="0"/>
          </a:p>
        </p:txBody>
      </p:sp>
    </p:spTree>
    <p:extLst>
      <p:ext uri="{BB962C8B-B14F-4D97-AF65-F5344CB8AC3E}">
        <p14:creationId xmlns:p14="http://schemas.microsoft.com/office/powerpoint/2010/main" val="323257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2A5DD6F-94BB-2AB9-1FB8-4F2A0EB01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30" y="221456"/>
            <a:ext cx="11404601" cy="6415088"/>
          </a:xfrm>
          <a:prstGeom prst="rect">
            <a:avLst/>
          </a:prstGeom>
        </p:spPr>
      </p:pic>
      <p:sp>
        <p:nvSpPr>
          <p:cNvPr id="2" name="文本框 1">
            <a:extLst>
              <a:ext uri="{FF2B5EF4-FFF2-40B4-BE49-F238E27FC236}">
                <a16:creationId xmlns:a16="http://schemas.microsoft.com/office/drawing/2014/main" id="{1C9D119F-2126-E26E-42B1-BCF98D11276F}"/>
              </a:ext>
            </a:extLst>
          </p:cNvPr>
          <p:cNvSpPr txBox="1"/>
          <p:nvPr/>
        </p:nvSpPr>
        <p:spPr>
          <a:xfrm>
            <a:off x="622298" y="950119"/>
            <a:ext cx="10629900" cy="1815882"/>
          </a:xfrm>
          <a:prstGeom prst="rect">
            <a:avLst/>
          </a:prstGeom>
          <a:noFill/>
        </p:spPr>
        <p:txBody>
          <a:bodyPr wrap="square" rtlCol="0">
            <a:spAutoFit/>
          </a:bodyPr>
          <a:lstStyle/>
          <a:p>
            <a:r>
              <a:rPr lang="en-US" altLang="zh-CN" sz="2800" dirty="0"/>
              <a:t>How we get solution</a:t>
            </a:r>
          </a:p>
          <a:p>
            <a:pPr marL="342900" indent="-342900">
              <a:buAutoNum type="arabicParenBoth"/>
            </a:pPr>
            <a:r>
              <a:rPr lang="en-US" altLang="zh-CN" sz="2800" dirty="0"/>
              <a:t>Keep irrelevant variables consistent</a:t>
            </a:r>
          </a:p>
          <a:p>
            <a:r>
              <a:rPr lang="en-US" altLang="zh-CN" sz="2800" dirty="0"/>
              <a:t>(2) Adjust target variables</a:t>
            </a:r>
          </a:p>
          <a:p>
            <a:r>
              <a:rPr lang="en-US" altLang="zh-CN" sz="2800" dirty="0"/>
              <a:t>(3) Analysis</a:t>
            </a:r>
            <a:endParaRPr lang="zh-CN" altLang="en-US" sz="2800" dirty="0"/>
          </a:p>
        </p:txBody>
      </p:sp>
    </p:spTree>
    <p:extLst>
      <p:ext uri="{BB962C8B-B14F-4D97-AF65-F5344CB8AC3E}">
        <p14:creationId xmlns:p14="http://schemas.microsoft.com/office/powerpoint/2010/main" val="411006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7BEFC44-33B5-89D4-D62D-DB5A5395B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30" y="221456"/>
            <a:ext cx="11404601" cy="6415088"/>
          </a:xfrm>
          <a:prstGeom prst="rect">
            <a:avLst/>
          </a:prstGeom>
        </p:spPr>
      </p:pic>
      <p:sp>
        <p:nvSpPr>
          <p:cNvPr id="4" name="文本框 3">
            <a:extLst>
              <a:ext uri="{FF2B5EF4-FFF2-40B4-BE49-F238E27FC236}">
                <a16:creationId xmlns:a16="http://schemas.microsoft.com/office/drawing/2014/main" id="{674DA04D-2B2C-0AF8-DC85-A8036454A42C}"/>
              </a:ext>
            </a:extLst>
          </p:cNvPr>
          <p:cNvSpPr txBox="1"/>
          <p:nvPr/>
        </p:nvSpPr>
        <p:spPr>
          <a:xfrm>
            <a:off x="428626" y="416908"/>
            <a:ext cx="10322718" cy="461665"/>
          </a:xfrm>
          <a:prstGeom prst="rect">
            <a:avLst/>
          </a:prstGeom>
          <a:noFill/>
        </p:spPr>
        <p:txBody>
          <a:bodyPr wrap="square" rtlCol="0">
            <a:spAutoFit/>
          </a:bodyPr>
          <a:lstStyle/>
          <a:p>
            <a:r>
              <a:rPr lang="en-US" altLang="zh-CN" b="1" i="1" dirty="0"/>
              <a:t> </a:t>
            </a:r>
            <a:r>
              <a:rPr lang="en-US" altLang="zh-CN" sz="2400" b="1" i="1" dirty="0"/>
              <a:t>How age relates with hospital charges </a:t>
            </a:r>
            <a:endParaRPr lang="zh-CN" altLang="en-US" sz="2400" b="1" i="1" dirty="0"/>
          </a:p>
        </p:txBody>
      </p:sp>
      <p:pic>
        <p:nvPicPr>
          <p:cNvPr id="8" name="图片 7">
            <a:extLst>
              <a:ext uri="{FF2B5EF4-FFF2-40B4-BE49-F238E27FC236}">
                <a16:creationId xmlns:a16="http://schemas.microsoft.com/office/drawing/2014/main" id="{B39F0FD3-67CA-C44D-2111-CD4B2CBC2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6" y="3074101"/>
            <a:ext cx="2620172" cy="3400424"/>
          </a:xfrm>
          <a:prstGeom prst="rect">
            <a:avLst/>
          </a:prstGeom>
        </p:spPr>
      </p:pic>
      <p:pic>
        <p:nvPicPr>
          <p:cNvPr id="12" name="图片 11">
            <a:extLst>
              <a:ext uri="{FF2B5EF4-FFF2-40B4-BE49-F238E27FC236}">
                <a16:creationId xmlns:a16="http://schemas.microsoft.com/office/drawing/2014/main" id="{6C2DA4DC-2C6C-A907-CDD9-68C74FC9C4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8585" y="2071831"/>
            <a:ext cx="5516824" cy="2800206"/>
          </a:xfrm>
          <a:prstGeom prst="rect">
            <a:avLst/>
          </a:prstGeom>
        </p:spPr>
      </p:pic>
      <p:sp>
        <p:nvSpPr>
          <p:cNvPr id="13" name="文本框 12">
            <a:extLst>
              <a:ext uri="{FF2B5EF4-FFF2-40B4-BE49-F238E27FC236}">
                <a16:creationId xmlns:a16="http://schemas.microsoft.com/office/drawing/2014/main" id="{E340CD7E-12D3-DBA4-9205-E4E1C46C0013}"/>
              </a:ext>
            </a:extLst>
          </p:cNvPr>
          <p:cNvSpPr txBox="1"/>
          <p:nvPr/>
        </p:nvSpPr>
        <p:spPr>
          <a:xfrm>
            <a:off x="6822281" y="5172074"/>
            <a:ext cx="3519487" cy="923330"/>
          </a:xfrm>
          <a:prstGeom prst="rect">
            <a:avLst/>
          </a:prstGeom>
          <a:noFill/>
        </p:spPr>
        <p:txBody>
          <a:bodyPr wrap="square" rtlCol="0">
            <a:spAutoFit/>
          </a:bodyPr>
          <a:lstStyle/>
          <a:p>
            <a:r>
              <a:rPr lang="en-US" altLang="zh-CN" dirty="0"/>
              <a:t>It is easy to see that when the age get older, the more hospital charges will be made</a:t>
            </a:r>
          </a:p>
        </p:txBody>
      </p:sp>
      <p:sp>
        <p:nvSpPr>
          <p:cNvPr id="2" name="文本框 1">
            <a:extLst>
              <a:ext uri="{FF2B5EF4-FFF2-40B4-BE49-F238E27FC236}">
                <a16:creationId xmlns:a16="http://schemas.microsoft.com/office/drawing/2014/main" id="{2495D49D-C90A-19F7-B43C-DF25A5D32B77}"/>
              </a:ext>
            </a:extLst>
          </p:cNvPr>
          <p:cNvSpPr txBox="1"/>
          <p:nvPr/>
        </p:nvSpPr>
        <p:spPr>
          <a:xfrm>
            <a:off x="785813" y="1388031"/>
            <a:ext cx="1621631" cy="369332"/>
          </a:xfrm>
          <a:prstGeom prst="rect">
            <a:avLst/>
          </a:prstGeom>
          <a:noFill/>
        </p:spPr>
        <p:txBody>
          <a:bodyPr wrap="square" rtlCol="0">
            <a:spAutoFit/>
          </a:bodyPr>
          <a:lstStyle/>
          <a:p>
            <a:r>
              <a:rPr lang="en-US" altLang="zh-CN" dirty="0"/>
              <a:t>situations</a:t>
            </a:r>
            <a:endParaRPr lang="zh-CN" altLang="en-US" dirty="0"/>
          </a:p>
        </p:txBody>
      </p:sp>
      <p:sp>
        <p:nvSpPr>
          <p:cNvPr id="5" name="文本框 4">
            <a:extLst>
              <a:ext uri="{FF2B5EF4-FFF2-40B4-BE49-F238E27FC236}">
                <a16:creationId xmlns:a16="http://schemas.microsoft.com/office/drawing/2014/main" id="{DB509E47-B693-9E9E-6406-F4D5688CB133}"/>
              </a:ext>
            </a:extLst>
          </p:cNvPr>
          <p:cNvSpPr txBox="1"/>
          <p:nvPr/>
        </p:nvSpPr>
        <p:spPr>
          <a:xfrm>
            <a:off x="7300913" y="1300163"/>
            <a:ext cx="907256" cy="369332"/>
          </a:xfrm>
          <a:prstGeom prst="rect">
            <a:avLst/>
          </a:prstGeom>
          <a:noFill/>
        </p:spPr>
        <p:txBody>
          <a:bodyPr wrap="square" rtlCol="0">
            <a:spAutoFit/>
          </a:bodyPr>
          <a:lstStyle/>
          <a:p>
            <a:r>
              <a:rPr lang="en-US" altLang="zh-CN" dirty="0"/>
              <a:t>Output</a:t>
            </a:r>
          </a:p>
        </p:txBody>
      </p:sp>
      <p:pic>
        <p:nvPicPr>
          <p:cNvPr id="9" name="图片 8">
            <a:extLst>
              <a:ext uri="{FF2B5EF4-FFF2-40B4-BE49-F238E27FC236}">
                <a16:creationId xmlns:a16="http://schemas.microsoft.com/office/drawing/2014/main" id="{2443B9ED-B921-5401-1A2E-B8105B4945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117" y="1906733"/>
            <a:ext cx="5195888" cy="787399"/>
          </a:xfrm>
          <a:prstGeom prst="rect">
            <a:avLst/>
          </a:prstGeom>
        </p:spPr>
      </p:pic>
    </p:spTree>
    <p:extLst>
      <p:ext uri="{BB962C8B-B14F-4D97-AF65-F5344CB8AC3E}">
        <p14:creationId xmlns:p14="http://schemas.microsoft.com/office/powerpoint/2010/main" val="202763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D55D183-770F-6006-368E-3676EDB48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30" y="221456"/>
            <a:ext cx="11404601" cy="6415088"/>
          </a:xfrm>
          <a:prstGeom prst="rect">
            <a:avLst/>
          </a:prstGeom>
        </p:spPr>
      </p:pic>
      <p:sp>
        <p:nvSpPr>
          <p:cNvPr id="2" name="文本框 1">
            <a:extLst>
              <a:ext uri="{FF2B5EF4-FFF2-40B4-BE49-F238E27FC236}">
                <a16:creationId xmlns:a16="http://schemas.microsoft.com/office/drawing/2014/main" id="{3BC42E8F-2C20-1429-D770-9C3292C75DE8}"/>
              </a:ext>
            </a:extLst>
          </p:cNvPr>
          <p:cNvSpPr txBox="1"/>
          <p:nvPr/>
        </p:nvSpPr>
        <p:spPr>
          <a:xfrm>
            <a:off x="478632" y="198180"/>
            <a:ext cx="4357687" cy="369332"/>
          </a:xfrm>
          <a:prstGeom prst="rect">
            <a:avLst/>
          </a:prstGeom>
          <a:noFill/>
        </p:spPr>
        <p:txBody>
          <a:bodyPr wrap="square" rtlCol="0">
            <a:spAutoFit/>
          </a:bodyPr>
          <a:lstStyle/>
          <a:p>
            <a:r>
              <a:rPr lang="en-US" altLang="zh-CN" b="1" i="1" dirty="0"/>
              <a:t>How sex relates with hospital charges</a:t>
            </a:r>
            <a:endParaRPr lang="zh-CN" altLang="en-US" b="1" i="1" dirty="0"/>
          </a:p>
        </p:txBody>
      </p:sp>
      <p:sp>
        <p:nvSpPr>
          <p:cNvPr id="3" name="文本框 2">
            <a:extLst>
              <a:ext uri="{FF2B5EF4-FFF2-40B4-BE49-F238E27FC236}">
                <a16:creationId xmlns:a16="http://schemas.microsoft.com/office/drawing/2014/main" id="{DD36946E-7528-BBB4-055F-2E30640C2ACB}"/>
              </a:ext>
            </a:extLst>
          </p:cNvPr>
          <p:cNvSpPr txBox="1"/>
          <p:nvPr/>
        </p:nvSpPr>
        <p:spPr>
          <a:xfrm>
            <a:off x="478632" y="671511"/>
            <a:ext cx="2150269" cy="369332"/>
          </a:xfrm>
          <a:prstGeom prst="rect">
            <a:avLst/>
          </a:prstGeom>
          <a:noFill/>
        </p:spPr>
        <p:txBody>
          <a:bodyPr wrap="square" rtlCol="0">
            <a:spAutoFit/>
          </a:bodyPr>
          <a:lstStyle/>
          <a:p>
            <a:r>
              <a:rPr lang="en-US" altLang="zh-CN" dirty="0"/>
              <a:t>Situation(1)</a:t>
            </a:r>
            <a:endParaRPr lang="zh-CN" altLang="en-US" dirty="0"/>
          </a:p>
        </p:txBody>
      </p:sp>
      <p:pic>
        <p:nvPicPr>
          <p:cNvPr id="5" name="图片 4">
            <a:extLst>
              <a:ext uri="{FF2B5EF4-FFF2-40B4-BE49-F238E27FC236}">
                <a16:creationId xmlns:a16="http://schemas.microsoft.com/office/drawing/2014/main" id="{76A54ED8-557E-3A3C-CAA9-288719591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37" y="1202767"/>
            <a:ext cx="5088731" cy="771160"/>
          </a:xfrm>
          <a:prstGeom prst="rect">
            <a:avLst/>
          </a:prstGeom>
        </p:spPr>
      </p:pic>
      <p:pic>
        <p:nvPicPr>
          <p:cNvPr id="6" name="图片 5">
            <a:extLst>
              <a:ext uri="{FF2B5EF4-FFF2-40B4-BE49-F238E27FC236}">
                <a16:creationId xmlns:a16="http://schemas.microsoft.com/office/drawing/2014/main" id="{7A168D01-9680-B6CC-692F-44DB555E7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012" y="1202767"/>
            <a:ext cx="5088731" cy="771160"/>
          </a:xfrm>
          <a:prstGeom prst="rect">
            <a:avLst/>
          </a:prstGeom>
        </p:spPr>
      </p:pic>
      <p:sp>
        <p:nvSpPr>
          <p:cNvPr id="7" name="文本框 6">
            <a:extLst>
              <a:ext uri="{FF2B5EF4-FFF2-40B4-BE49-F238E27FC236}">
                <a16:creationId xmlns:a16="http://schemas.microsoft.com/office/drawing/2014/main" id="{469C917C-4FE4-138B-8AEA-9256C702658B}"/>
              </a:ext>
            </a:extLst>
          </p:cNvPr>
          <p:cNvSpPr txBox="1"/>
          <p:nvPr/>
        </p:nvSpPr>
        <p:spPr>
          <a:xfrm>
            <a:off x="5957888" y="671511"/>
            <a:ext cx="1371600" cy="369332"/>
          </a:xfrm>
          <a:prstGeom prst="rect">
            <a:avLst/>
          </a:prstGeom>
          <a:noFill/>
        </p:spPr>
        <p:txBody>
          <a:bodyPr wrap="square" rtlCol="0">
            <a:spAutoFit/>
          </a:bodyPr>
          <a:lstStyle/>
          <a:p>
            <a:r>
              <a:rPr lang="en-US" altLang="zh-CN" dirty="0"/>
              <a:t>Situation(2)</a:t>
            </a:r>
            <a:endParaRPr lang="zh-CN" altLang="en-US" dirty="0"/>
          </a:p>
        </p:txBody>
      </p:sp>
      <p:pic>
        <p:nvPicPr>
          <p:cNvPr id="9" name="图片 8">
            <a:extLst>
              <a:ext uri="{FF2B5EF4-FFF2-40B4-BE49-F238E27FC236}">
                <a16:creationId xmlns:a16="http://schemas.microsoft.com/office/drawing/2014/main" id="{EF5B8C25-0B3D-B30E-1662-EDF689DF2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937" y="2135851"/>
            <a:ext cx="1802607" cy="2398319"/>
          </a:xfrm>
          <a:prstGeom prst="rect">
            <a:avLst/>
          </a:prstGeom>
        </p:spPr>
      </p:pic>
      <p:pic>
        <p:nvPicPr>
          <p:cNvPr id="11" name="图片 10">
            <a:extLst>
              <a:ext uri="{FF2B5EF4-FFF2-40B4-BE49-F238E27FC236}">
                <a16:creationId xmlns:a16="http://schemas.microsoft.com/office/drawing/2014/main" id="{50A1FDF0-05EA-14E1-0A3A-C17DE806B8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6932" y="2920590"/>
            <a:ext cx="3405188" cy="1771727"/>
          </a:xfrm>
          <a:prstGeom prst="rect">
            <a:avLst/>
          </a:prstGeom>
        </p:spPr>
      </p:pic>
      <p:sp>
        <p:nvSpPr>
          <p:cNvPr id="12" name="文本框 11">
            <a:extLst>
              <a:ext uri="{FF2B5EF4-FFF2-40B4-BE49-F238E27FC236}">
                <a16:creationId xmlns:a16="http://schemas.microsoft.com/office/drawing/2014/main" id="{0766375D-3119-A566-9F43-3FB21B639790}"/>
              </a:ext>
            </a:extLst>
          </p:cNvPr>
          <p:cNvSpPr txBox="1"/>
          <p:nvPr/>
        </p:nvSpPr>
        <p:spPr>
          <a:xfrm>
            <a:off x="2428876" y="2551258"/>
            <a:ext cx="1607343" cy="369332"/>
          </a:xfrm>
          <a:prstGeom prst="rect">
            <a:avLst/>
          </a:prstGeom>
          <a:noFill/>
        </p:spPr>
        <p:txBody>
          <a:bodyPr wrap="square" rtlCol="0">
            <a:spAutoFit/>
          </a:bodyPr>
          <a:lstStyle/>
          <a:p>
            <a:r>
              <a:rPr lang="en-US" altLang="zh-CN" dirty="0"/>
              <a:t>Output(1)</a:t>
            </a:r>
            <a:endParaRPr lang="zh-CN" altLang="en-US" dirty="0"/>
          </a:p>
        </p:txBody>
      </p:sp>
      <p:pic>
        <p:nvPicPr>
          <p:cNvPr id="18" name="图片 17">
            <a:extLst>
              <a:ext uri="{FF2B5EF4-FFF2-40B4-BE49-F238E27FC236}">
                <a16:creationId xmlns:a16="http://schemas.microsoft.com/office/drawing/2014/main" id="{0400C356-CE0C-97BE-C592-EE20AB9C6B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0398" y="2135851"/>
            <a:ext cx="1838967" cy="2398319"/>
          </a:xfrm>
          <a:prstGeom prst="rect">
            <a:avLst/>
          </a:prstGeom>
        </p:spPr>
      </p:pic>
      <p:sp>
        <p:nvSpPr>
          <p:cNvPr id="19" name="文本框 18">
            <a:extLst>
              <a:ext uri="{FF2B5EF4-FFF2-40B4-BE49-F238E27FC236}">
                <a16:creationId xmlns:a16="http://schemas.microsoft.com/office/drawing/2014/main" id="{C4ED2379-1FDA-C5B8-D487-CE2CEB807AB6}"/>
              </a:ext>
            </a:extLst>
          </p:cNvPr>
          <p:cNvSpPr txBox="1"/>
          <p:nvPr/>
        </p:nvSpPr>
        <p:spPr>
          <a:xfrm>
            <a:off x="7874794" y="2551258"/>
            <a:ext cx="1428750" cy="369332"/>
          </a:xfrm>
          <a:prstGeom prst="rect">
            <a:avLst/>
          </a:prstGeom>
          <a:noFill/>
        </p:spPr>
        <p:txBody>
          <a:bodyPr wrap="square" rtlCol="0">
            <a:spAutoFit/>
          </a:bodyPr>
          <a:lstStyle/>
          <a:p>
            <a:r>
              <a:rPr lang="en-US" altLang="zh-CN" dirty="0"/>
              <a:t>Output(2)</a:t>
            </a:r>
            <a:endParaRPr lang="zh-CN" altLang="en-US" dirty="0"/>
          </a:p>
        </p:txBody>
      </p:sp>
      <p:pic>
        <p:nvPicPr>
          <p:cNvPr id="21" name="图片 20">
            <a:extLst>
              <a:ext uri="{FF2B5EF4-FFF2-40B4-BE49-F238E27FC236}">
                <a16:creationId xmlns:a16="http://schemas.microsoft.com/office/drawing/2014/main" id="{1B800558-D58D-00D2-D4EC-C59C7A4720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59679" y="2920590"/>
            <a:ext cx="3553146" cy="1823680"/>
          </a:xfrm>
          <a:prstGeom prst="rect">
            <a:avLst/>
          </a:prstGeom>
        </p:spPr>
      </p:pic>
      <p:sp>
        <p:nvSpPr>
          <p:cNvPr id="22" name="文本框 21">
            <a:extLst>
              <a:ext uri="{FF2B5EF4-FFF2-40B4-BE49-F238E27FC236}">
                <a16:creationId xmlns:a16="http://schemas.microsoft.com/office/drawing/2014/main" id="{BB3EFF6E-ED47-EBF3-766B-4EA95FA2CFDD}"/>
              </a:ext>
            </a:extLst>
          </p:cNvPr>
          <p:cNvSpPr txBox="1"/>
          <p:nvPr/>
        </p:nvSpPr>
        <p:spPr>
          <a:xfrm>
            <a:off x="2806302" y="4986160"/>
            <a:ext cx="5557838" cy="1200329"/>
          </a:xfrm>
          <a:prstGeom prst="rect">
            <a:avLst/>
          </a:prstGeom>
          <a:noFill/>
        </p:spPr>
        <p:txBody>
          <a:bodyPr wrap="square" rtlCol="0">
            <a:spAutoFit/>
          </a:bodyPr>
          <a:lstStyle/>
          <a:p>
            <a:r>
              <a:rPr lang="en-US" altLang="zh-CN" dirty="0"/>
              <a:t>Number of male and female who’s hospital charges less than 20,000 are almost the same. But the number of male who spend hospital charges more than 30,000 are much more than female</a:t>
            </a:r>
            <a:endParaRPr lang="zh-CN" altLang="en-US" dirty="0"/>
          </a:p>
        </p:txBody>
      </p:sp>
    </p:spTree>
    <p:extLst>
      <p:ext uri="{BB962C8B-B14F-4D97-AF65-F5344CB8AC3E}">
        <p14:creationId xmlns:p14="http://schemas.microsoft.com/office/powerpoint/2010/main" val="357503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CDE4983-4EAC-BBF0-5D05-8C8396147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30" y="221456"/>
            <a:ext cx="11404601" cy="6415088"/>
          </a:xfrm>
          <a:prstGeom prst="rect">
            <a:avLst/>
          </a:prstGeom>
        </p:spPr>
      </p:pic>
      <p:sp>
        <p:nvSpPr>
          <p:cNvPr id="2" name="文本框 1">
            <a:extLst>
              <a:ext uri="{FF2B5EF4-FFF2-40B4-BE49-F238E27FC236}">
                <a16:creationId xmlns:a16="http://schemas.microsoft.com/office/drawing/2014/main" id="{DD07EAC9-128E-7D5E-51EE-289A78BD8B42}"/>
              </a:ext>
            </a:extLst>
          </p:cNvPr>
          <p:cNvSpPr txBox="1"/>
          <p:nvPr/>
        </p:nvSpPr>
        <p:spPr>
          <a:xfrm>
            <a:off x="323850" y="235743"/>
            <a:ext cx="5772150" cy="369332"/>
          </a:xfrm>
          <a:prstGeom prst="rect">
            <a:avLst/>
          </a:prstGeom>
          <a:noFill/>
        </p:spPr>
        <p:txBody>
          <a:bodyPr wrap="square" rtlCol="0">
            <a:spAutoFit/>
          </a:bodyPr>
          <a:lstStyle/>
          <a:p>
            <a:r>
              <a:rPr lang="en-US" altLang="zh-CN" b="1" i="1" dirty="0"/>
              <a:t>How region relates with average hospital charges</a:t>
            </a:r>
            <a:endParaRPr lang="zh-CN" altLang="en-US" b="1" i="1" dirty="0"/>
          </a:p>
        </p:txBody>
      </p:sp>
      <p:sp>
        <p:nvSpPr>
          <p:cNvPr id="3" name="文本框 2">
            <a:extLst>
              <a:ext uri="{FF2B5EF4-FFF2-40B4-BE49-F238E27FC236}">
                <a16:creationId xmlns:a16="http://schemas.microsoft.com/office/drawing/2014/main" id="{EC73ACFA-5340-31E1-926D-1DDCE123D32B}"/>
              </a:ext>
            </a:extLst>
          </p:cNvPr>
          <p:cNvSpPr txBox="1"/>
          <p:nvPr/>
        </p:nvSpPr>
        <p:spPr>
          <a:xfrm>
            <a:off x="600075" y="921544"/>
            <a:ext cx="3993356" cy="369332"/>
          </a:xfrm>
          <a:prstGeom prst="rect">
            <a:avLst/>
          </a:prstGeom>
          <a:noFill/>
        </p:spPr>
        <p:txBody>
          <a:bodyPr wrap="square" rtlCol="0">
            <a:spAutoFit/>
          </a:bodyPr>
          <a:lstStyle/>
          <a:p>
            <a:r>
              <a:rPr lang="en-US" altLang="zh-CN" dirty="0"/>
              <a:t>Situations </a:t>
            </a:r>
            <a:endParaRPr lang="zh-CN" altLang="en-US" dirty="0"/>
          </a:p>
        </p:txBody>
      </p:sp>
      <p:pic>
        <p:nvPicPr>
          <p:cNvPr id="4" name="图片 3">
            <a:extLst>
              <a:ext uri="{FF2B5EF4-FFF2-40B4-BE49-F238E27FC236}">
                <a16:creationId xmlns:a16="http://schemas.microsoft.com/office/drawing/2014/main" id="{B5B452A0-0878-7A1A-55AA-7E542D93D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 y="1290876"/>
            <a:ext cx="5088731" cy="771160"/>
          </a:xfrm>
          <a:prstGeom prst="rect">
            <a:avLst/>
          </a:prstGeom>
        </p:spPr>
      </p:pic>
      <p:pic>
        <p:nvPicPr>
          <p:cNvPr id="6" name="图片 5">
            <a:extLst>
              <a:ext uri="{FF2B5EF4-FFF2-40B4-BE49-F238E27FC236}">
                <a16:creationId xmlns:a16="http://schemas.microsoft.com/office/drawing/2014/main" id="{51C0ACB0-2EBE-95D9-E610-4652446CA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075" y="2224088"/>
            <a:ext cx="2845692" cy="3812382"/>
          </a:xfrm>
          <a:prstGeom prst="rect">
            <a:avLst/>
          </a:prstGeom>
        </p:spPr>
      </p:pic>
      <p:sp>
        <p:nvSpPr>
          <p:cNvPr id="7" name="文本框 6">
            <a:extLst>
              <a:ext uri="{FF2B5EF4-FFF2-40B4-BE49-F238E27FC236}">
                <a16:creationId xmlns:a16="http://schemas.microsoft.com/office/drawing/2014/main" id="{E5C0B948-4E18-3EBA-7665-3CBC071D16F0}"/>
              </a:ext>
            </a:extLst>
          </p:cNvPr>
          <p:cNvSpPr txBox="1"/>
          <p:nvPr/>
        </p:nvSpPr>
        <p:spPr>
          <a:xfrm>
            <a:off x="6950869" y="921544"/>
            <a:ext cx="2864643" cy="369332"/>
          </a:xfrm>
          <a:prstGeom prst="rect">
            <a:avLst/>
          </a:prstGeom>
          <a:noFill/>
        </p:spPr>
        <p:txBody>
          <a:bodyPr wrap="square" rtlCol="0">
            <a:spAutoFit/>
          </a:bodyPr>
          <a:lstStyle/>
          <a:p>
            <a:r>
              <a:rPr lang="en-US" altLang="zh-CN" dirty="0"/>
              <a:t>Output</a:t>
            </a:r>
          </a:p>
        </p:txBody>
      </p:sp>
      <p:pic>
        <p:nvPicPr>
          <p:cNvPr id="9" name="图片 8">
            <a:extLst>
              <a:ext uri="{FF2B5EF4-FFF2-40B4-BE49-F238E27FC236}">
                <a16:creationId xmlns:a16="http://schemas.microsoft.com/office/drawing/2014/main" id="{8DA9A18B-C198-7C94-34BD-149DAFB4F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3556" y="1395540"/>
            <a:ext cx="5693613" cy="3400425"/>
          </a:xfrm>
          <a:prstGeom prst="rect">
            <a:avLst/>
          </a:prstGeom>
        </p:spPr>
      </p:pic>
      <p:sp>
        <p:nvSpPr>
          <p:cNvPr id="10" name="文本框 9">
            <a:extLst>
              <a:ext uri="{FF2B5EF4-FFF2-40B4-BE49-F238E27FC236}">
                <a16:creationId xmlns:a16="http://schemas.microsoft.com/office/drawing/2014/main" id="{4CC44E69-ECDB-6B05-2A08-28280DE26F38}"/>
              </a:ext>
            </a:extLst>
          </p:cNvPr>
          <p:cNvSpPr txBox="1"/>
          <p:nvPr/>
        </p:nvSpPr>
        <p:spPr>
          <a:xfrm>
            <a:off x="4150520" y="4943475"/>
            <a:ext cx="7441406" cy="923330"/>
          </a:xfrm>
          <a:prstGeom prst="rect">
            <a:avLst/>
          </a:prstGeom>
          <a:noFill/>
        </p:spPr>
        <p:txBody>
          <a:bodyPr wrap="square" rtlCol="0">
            <a:spAutoFit/>
          </a:bodyPr>
          <a:lstStyle/>
          <a:p>
            <a:r>
              <a:rPr lang="en-US" altLang="zh-CN" dirty="0"/>
              <a:t>The biggest average hospital charge is people live in southeast, the lowest average charge is people live in southwest. And the average charge of northwest is almost the same to the average of southwest  </a:t>
            </a:r>
            <a:endParaRPr lang="zh-CN" altLang="en-US" dirty="0"/>
          </a:p>
        </p:txBody>
      </p:sp>
    </p:spTree>
    <p:extLst>
      <p:ext uri="{BB962C8B-B14F-4D97-AF65-F5344CB8AC3E}">
        <p14:creationId xmlns:p14="http://schemas.microsoft.com/office/powerpoint/2010/main" val="3078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F9C30CB-07CA-2FA9-67B4-E5D2906BF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30" y="221456"/>
            <a:ext cx="11404601" cy="6415088"/>
          </a:xfrm>
          <a:prstGeom prst="rect">
            <a:avLst/>
          </a:prstGeom>
        </p:spPr>
      </p:pic>
      <p:sp>
        <p:nvSpPr>
          <p:cNvPr id="2" name="文本框 1">
            <a:extLst>
              <a:ext uri="{FF2B5EF4-FFF2-40B4-BE49-F238E27FC236}">
                <a16:creationId xmlns:a16="http://schemas.microsoft.com/office/drawing/2014/main" id="{BBFADAE2-FB37-9C6B-7DCB-A877843AD7ED}"/>
              </a:ext>
            </a:extLst>
          </p:cNvPr>
          <p:cNvSpPr txBox="1"/>
          <p:nvPr/>
        </p:nvSpPr>
        <p:spPr>
          <a:xfrm>
            <a:off x="542925" y="392907"/>
            <a:ext cx="8851106" cy="369332"/>
          </a:xfrm>
          <a:prstGeom prst="rect">
            <a:avLst/>
          </a:prstGeom>
          <a:noFill/>
        </p:spPr>
        <p:txBody>
          <a:bodyPr wrap="square" rtlCol="0">
            <a:spAutoFit/>
          </a:bodyPr>
          <a:lstStyle/>
          <a:p>
            <a:r>
              <a:rPr lang="en-US" altLang="zh-CN" b="1" i="1" dirty="0"/>
              <a:t>How smoke relates with hospital charges</a:t>
            </a:r>
            <a:endParaRPr lang="zh-CN" altLang="en-US" b="1" i="1" dirty="0"/>
          </a:p>
        </p:txBody>
      </p:sp>
      <p:sp>
        <p:nvSpPr>
          <p:cNvPr id="3" name="文本框 2">
            <a:extLst>
              <a:ext uri="{FF2B5EF4-FFF2-40B4-BE49-F238E27FC236}">
                <a16:creationId xmlns:a16="http://schemas.microsoft.com/office/drawing/2014/main" id="{4CD251EB-790A-45CB-B457-D5BD206F2D71}"/>
              </a:ext>
            </a:extLst>
          </p:cNvPr>
          <p:cNvSpPr txBox="1"/>
          <p:nvPr/>
        </p:nvSpPr>
        <p:spPr>
          <a:xfrm>
            <a:off x="307181" y="839391"/>
            <a:ext cx="3707607" cy="369332"/>
          </a:xfrm>
          <a:prstGeom prst="rect">
            <a:avLst/>
          </a:prstGeom>
          <a:noFill/>
        </p:spPr>
        <p:txBody>
          <a:bodyPr wrap="square" rtlCol="0">
            <a:spAutoFit/>
          </a:bodyPr>
          <a:lstStyle/>
          <a:p>
            <a:r>
              <a:rPr lang="en-US" altLang="zh-CN" dirty="0"/>
              <a:t>Situations(1)</a:t>
            </a:r>
          </a:p>
        </p:txBody>
      </p:sp>
      <p:pic>
        <p:nvPicPr>
          <p:cNvPr id="5" name="图片 4">
            <a:extLst>
              <a:ext uri="{FF2B5EF4-FFF2-40B4-BE49-F238E27FC236}">
                <a16:creationId xmlns:a16="http://schemas.microsoft.com/office/drawing/2014/main" id="{B6C672B0-6E27-340B-2B6B-7ADD058CA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169" y="2169318"/>
            <a:ext cx="1844673" cy="2519363"/>
          </a:xfrm>
          <a:prstGeom prst="rect">
            <a:avLst/>
          </a:prstGeom>
        </p:spPr>
      </p:pic>
      <p:pic>
        <p:nvPicPr>
          <p:cNvPr id="6" name="图片 5">
            <a:extLst>
              <a:ext uri="{FF2B5EF4-FFF2-40B4-BE49-F238E27FC236}">
                <a16:creationId xmlns:a16="http://schemas.microsoft.com/office/drawing/2014/main" id="{95773BBB-C266-3770-11E2-93396728E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067" y="1241821"/>
            <a:ext cx="5195888" cy="787399"/>
          </a:xfrm>
          <a:prstGeom prst="rect">
            <a:avLst/>
          </a:prstGeom>
        </p:spPr>
      </p:pic>
      <p:pic>
        <p:nvPicPr>
          <p:cNvPr id="7" name="图片 6">
            <a:extLst>
              <a:ext uri="{FF2B5EF4-FFF2-40B4-BE49-F238E27FC236}">
                <a16:creationId xmlns:a16="http://schemas.microsoft.com/office/drawing/2014/main" id="{B8F6CAAD-CA05-0939-D9D4-058D71BB8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98" y="1241822"/>
            <a:ext cx="5195888" cy="787399"/>
          </a:xfrm>
          <a:prstGeom prst="rect">
            <a:avLst/>
          </a:prstGeom>
        </p:spPr>
      </p:pic>
      <p:sp>
        <p:nvSpPr>
          <p:cNvPr id="8" name="文本框 7">
            <a:extLst>
              <a:ext uri="{FF2B5EF4-FFF2-40B4-BE49-F238E27FC236}">
                <a16:creationId xmlns:a16="http://schemas.microsoft.com/office/drawing/2014/main" id="{10271D7E-45DE-E562-442C-4C7D7AD5BCF0}"/>
              </a:ext>
            </a:extLst>
          </p:cNvPr>
          <p:cNvSpPr txBox="1"/>
          <p:nvPr/>
        </p:nvSpPr>
        <p:spPr>
          <a:xfrm>
            <a:off x="5562066" y="839390"/>
            <a:ext cx="3707607" cy="646331"/>
          </a:xfrm>
          <a:prstGeom prst="rect">
            <a:avLst/>
          </a:prstGeom>
          <a:noFill/>
        </p:spPr>
        <p:txBody>
          <a:bodyPr wrap="square" rtlCol="0">
            <a:spAutoFit/>
          </a:bodyPr>
          <a:lstStyle/>
          <a:p>
            <a:r>
              <a:rPr lang="en-US" altLang="zh-CN" dirty="0"/>
              <a:t>Situations(2)</a:t>
            </a:r>
          </a:p>
          <a:p>
            <a:endParaRPr lang="zh-CN" altLang="en-US" dirty="0"/>
          </a:p>
        </p:txBody>
      </p:sp>
      <p:pic>
        <p:nvPicPr>
          <p:cNvPr id="10" name="图片 9">
            <a:extLst>
              <a:ext uri="{FF2B5EF4-FFF2-40B4-BE49-F238E27FC236}">
                <a16:creationId xmlns:a16="http://schemas.microsoft.com/office/drawing/2014/main" id="{F43F5882-D1B6-3954-6671-0F70566260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8806" y="2169318"/>
            <a:ext cx="1880706" cy="2519363"/>
          </a:xfrm>
          <a:prstGeom prst="rect">
            <a:avLst/>
          </a:prstGeom>
        </p:spPr>
      </p:pic>
      <p:sp>
        <p:nvSpPr>
          <p:cNvPr id="11" name="文本框 10">
            <a:extLst>
              <a:ext uri="{FF2B5EF4-FFF2-40B4-BE49-F238E27FC236}">
                <a16:creationId xmlns:a16="http://schemas.microsoft.com/office/drawing/2014/main" id="{FCB5F850-E68A-F452-A30F-8B6A338990CD}"/>
              </a:ext>
            </a:extLst>
          </p:cNvPr>
          <p:cNvSpPr txBox="1"/>
          <p:nvPr/>
        </p:nvSpPr>
        <p:spPr>
          <a:xfrm>
            <a:off x="2051842" y="2072857"/>
            <a:ext cx="1514475" cy="646331"/>
          </a:xfrm>
          <a:prstGeom prst="rect">
            <a:avLst/>
          </a:prstGeom>
          <a:noFill/>
        </p:spPr>
        <p:txBody>
          <a:bodyPr wrap="square" rtlCol="0">
            <a:spAutoFit/>
          </a:bodyPr>
          <a:lstStyle/>
          <a:p>
            <a:r>
              <a:rPr lang="en-US" altLang="zh-CN" dirty="0"/>
              <a:t>Output(1)</a:t>
            </a:r>
          </a:p>
          <a:p>
            <a:endParaRPr lang="zh-CN" altLang="en-US" dirty="0"/>
          </a:p>
        </p:txBody>
      </p:sp>
      <p:pic>
        <p:nvPicPr>
          <p:cNvPr id="13" name="图片 12">
            <a:extLst>
              <a:ext uri="{FF2B5EF4-FFF2-40B4-BE49-F238E27FC236}">
                <a16:creationId xmlns:a16="http://schemas.microsoft.com/office/drawing/2014/main" id="{1A9EDF17-416D-1DA6-4749-3F651D0126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842" y="2549128"/>
            <a:ext cx="3435072" cy="1759744"/>
          </a:xfrm>
          <a:prstGeom prst="rect">
            <a:avLst/>
          </a:prstGeom>
        </p:spPr>
      </p:pic>
      <p:sp>
        <p:nvSpPr>
          <p:cNvPr id="14" name="文本框 13">
            <a:extLst>
              <a:ext uri="{FF2B5EF4-FFF2-40B4-BE49-F238E27FC236}">
                <a16:creationId xmlns:a16="http://schemas.microsoft.com/office/drawing/2014/main" id="{3751A634-7FA1-B4CD-6F6F-3998EDB2CCD7}"/>
              </a:ext>
            </a:extLst>
          </p:cNvPr>
          <p:cNvSpPr txBox="1"/>
          <p:nvPr/>
        </p:nvSpPr>
        <p:spPr>
          <a:xfrm>
            <a:off x="7632703" y="2074203"/>
            <a:ext cx="1985963" cy="369332"/>
          </a:xfrm>
          <a:prstGeom prst="rect">
            <a:avLst/>
          </a:prstGeom>
          <a:noFill/>
        </p:spPr>
        <p:txBody>
          <a:bodyPr wrap="square" rtlCol="0">
            <a:spAutoFit/>
          </a:bodyPr>
          <a:lstStyle/>
          <a:p>
            <a:r>
              <a:rPr lang="en-US" altLang="zh-CN" dirty="0"/>
              <a:t>Output(2)</a:t>
            </a:r>
            <a:endParaRPr lang="zh-CN" altLang="en-US" dirty="0"/>
          </a:p>
        </p:txBody>
      </p:sp>
      <p:pic>
        <p:nvPicPr>
          <p:cNvPr id="16" name="图片 15">
            <a:extLst>
              <a:ext uri="{FF2B5EF4-FFF2-40B4-BE49-F238E27FC236}">
                <a16:creationId xmlns:a16="http://schemas.microsoft.com/office/drawing/2014/main" id="{67448B4B-47A4-E9C8-C643-66C9A046B1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9512" y="2488518"/>
            <a:ext cx="3546163" cy="1838268"/>
          </a:xfrm>
          <a:prstGeom prst="rect">
            <a:avLst/>
          </a:prstGeom>
        </p:spPr>
      </p:pic>
      <p:sp>
        <p:nvSpPr>
          <p:cNvPr id="17" name="文本框 16">
            <a:extLst>
              <a:ext uri="{FF2B5EF4-FFF2-40B4-BE49-F238E27FC236}">
                <a16:creationId xmlns:a16="http://schemas.microsoft.com/office/drawing/2014/main" id="{F9DE75BF-4D4A-2D53-670F-F3AC5966A007}"/>
              </a:ext>
            </a:extLst>
          </p:cNvPr>
          <p:cNvSpPr txBox="1"/>
          <p:nvPr/>
        </p:nvSpPr>
        <p:spPr>
          <a:xfrm>
            <a:off x="3061611" y="5180430"/>
            <a:ext cx="4850606" cy="646331"/>
          </a:xfrm>
          <a:prstGeom prst="rect">
            <a:avLst/>
          </a:prstGeom>
          <a:noFill/>
        </p:spPr>
        <p:txBody>
          <a:bodyPr wrap="square" rtlCol="0">
            <a:spAutoFit/>
          </a:bodyPr>
          <a:lstStyle/>
          <a:p>
            <a:r>
              <a:rPr lang="en-US" altLang="zh-CN" dirty="0"/>
              <a:t>The ratio of pay a lot of hospital charges in smokers is much more than the non-smokers</a:t>
            </a:r>
            <a:endParaRPr lang="zh-CN" altLang="en-US" dirty="0"/>
          </a:p>
        </p:txBody>
      </p:sp>
    </p:spTree>
    <p:extLst>
      <p:ext uri="{BB962C8B-B14F-4D97-AF65-F5344CB8AC3E}">
        <p14:creationId xmlns:p14="http://schemas.microsoft.com/office/powerpoint/2010/main" val="87498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84FAF14-A535-FB12-2570-0EA50CFA5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30" y="221456"/>
            <a:ext cx="11404601" cy="6415088"/>
          </a:xfrm>
          <a:prstGeom prst="rect">
            <a:avLst/>
          </a:prstGeom>
        </p:spPr>
      </p:pic>
      <p:sp>
        <p:nvSpPr>
          <p:cNvPr id="2" name="文本框 1">
            <a:extLst>
              <a:ext uri="{FF2B5EF4-FFF2-40B4-BE49-F238E27FC236}">
                <a16:creationId xmlns:a16="http://schemas.microsoft.com/office/drawing/2014/main" id="{D552CBE5-BBA6-CC8A-54C3-E47B5676F85C}"/>
              </a:ext>
            </a:extLst>
          </p:cNvPr>
          <p:cNvSpPr txBox="1"/>
          <p:nvPr/>
        </p:nvSpPr>
        <p:spPr>
          <a:xfrm>
            <a:off x="357186" y="329685"/>
            <a:ext cx="5236369" cy="369332"/>
          </a:xfrm>
          <a:prstGeom prst="rect">
            <a:avLst/>
          </a:prstGeom>
          <a:noFill/>
        </p:spPr>
        <p:txBody>
          <a:bodyPr wrap="square" rtlCol="0">
            <a:spAutoFit/>
          </a:bodyPr>
          <a:lstStyle/>
          <a:p>
            <a:r>
              <a:rPr lang="en-US" altLang="zh-CN" b="1" i="1" dirty="0"/>
              <a:t>How smoke relates with </a:t>
            </a:r>
            <a:r>
              <a:rPr lang="en-US" altLang="zh-CN" b="1" i="1" dirty="0" err="1"/>
              <a:t>bmi</a:t>
            </a:r>
            <a:endParaRPr lang="zh-CN" altLang="en-US" b="1" i="1" dirty="0"/>
          </a:p>
        </p:txBody>
      </p:sp>
      <p:sp>
        <p:nvSpPr>
          <p:cNvPr id="5" name="文本框 4">
            <a:extLst>
              <a:ext uri="{FF2B5EF4-FFF2-40B4-BE49-F238E27FC236}">
                <a16:creationId xmlns:a16="http://schemas.microsoft.com/office/drawing/2014/main" id="{EBF604C9-A834-4F0B-DEE2-C7B37B59843B}"/>
              </a:ext>
            </a:extLst>
          </p:cNvPr>
          <p:cNvSpPr txBox="1"/>
          <p:nvPr/>
        </p:nvSpPr>
        <p:spPr>
          <a:xfrm>
            <a:off x="135198" y="823752"/>
            <a:ext cx="6097190" cy="369332"/>
          </a:xfrm>
          <a:prstGeom prst="rect">
            <a:avLst/>
          </a:prstGeom>
          <a:noFill/>
        </p:spPr>
        <p:txBody>
          <a:bodyPr wrap="square">
            <a:spAutoFit/>
          </a:bodyPr>
          <a:lstStyle/>
          <a:p>
            <a:r>
              <a:rPr lang="en-US" altLang="zh-CN" dirty="0"/>
              <a:t>Situations(1)</a:t>
            </a:r>
            <a:endParaRPr lang="zh-CN" altLang="en-US" dirty="0"/>
          </a:p>
        </p:txBody>
      </p:sp>
      <p:pic>
        <p:nvPicPr>
          <p:cNvPr id="6" name="图片 5">
            <a:extLst>
              <a:ext uri="{FF2B5EF4-FFF2-40B4-BE49-F238E27FC236}">
                <a16:creationId xmlns:a16="http://schemas.microsoft.com/office/drawing/2014/main" id="{5328BCA5-D8A8-FC02-60C7-5DF8B4059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169" y="2169318"/>
            <a:ext cx="1844673" cy="2519363"/>
          </a:xfrm>
          <a:prstGeom prst="rect">
            <a:avLst/>
          </a:prstGeom>
        </p:spPr>
      </p:pic>
      <p:pic>
        <p:nvPicPr>
          <p:cNvPr id="7" name="图片 6">
            <a:extLst>
              <a:ext uri="{FF2B5EF4-FFF2-40B4-BE49-F238E27FC236}">
                <a16:creationId xmlns:a16="http://schemas.microsoft.com/office/drawing/2014/main" id="{839A6062-31A8-1C05-A9AD-84DE04E7C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98" y="1241822"/>
            <a:ext cx="5195888" cy="787399"/>
          </a:xfrm>
          <a:prstGeom prst="rect">
            <a:avLst/>
          </a:prstGeom>
        </p:spPr>
      </p:pic>
      <p:pic>
        <p:nvPicPr>
          <p:cNvPr id="8" name="图片 7">
            <a:extLst>
              <a:ext uri="{FF2B5EF4-FFF2-40B4-BE49-F238E27FC236}">
                <a16:creationId xmlns:a16="http://schemas.microsoft.com/office/drawing/2014/main" id="{E462D15D-597D-77A2-7510-AF98C7E67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1129" y="1241821"/>
            <a:ext cx="5195888" cy="787399"/>
          </a:xfrm>
          <a:prstGeom prst="rect">
            <a:avLst/>
          </a:prstGeom>
        </p:spPr>
      </p:pic>
      <p:sp>
        <p:nvSpPr>
          <p:cNvPr id="10" name="文本框 9">
            <a:extLst>
              <a:ext uri="{FF2B5EF4-FFF2-40B4-BE49-F238E27FC236}">
                <a16:creationId xmlns:a16="http://schemas.microsoft.com/office/drawing/2014/main" id="{F8DD7F36-80B8-48D6-FEEC-4767661CFEEA}"/>
              </a:ext>
            </a:extLst>
          </p:cNvPr>
          <p:cNvSpPr txBox="1"/>
          <p:nvPr/>
        </p:nvSpPr>
        <p:spPr>
          <a:xfrm>
            <a:off x="5593555" y="823752"/>
            <a:ext cx="6097190" cy="369332"/>
          </a:xfrm>
          <a:prstGeom prst="rect">
            <a:avLst/>
          </a:prstGeom>
          <a:noFill/>
        </p:spPr>
        <p:txBody>
          <a:bodyPr wrap="square">
            <a:spAutoFit/>
          </a:bodyPr>
          <a:lstStyle/>
          <a:p>
            <a:r>
              <a:rPr lang="en-US" altLang="zh-CN" dirty="0"/>
              <a:t>Situations(2)</a:t>
            </a:r>
          </a:p>
        </p:txBody>
      </p:sp>
      <p:pic>
        <p:nvPicPr>
          <p:cNvPr id="11" name="图片 10">
            <a:extLst>
              <a:ext uri="{FF2B5EF4-FFF2-40B4-BE49-F238E27FC236}">
                <a16:creationId xmlns:a16="http://schemas.microsoft.com/office/drawing/2014/main" id="{30605ABC-21A1-D4F3-7ED5-05712A08E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0256" y="2118437"/>
            <a:ext cx="1880706" cy="2519363"/>
          </a:xfrm>
          <a:prstGeom prst="rect">
            <a:avLst/>
          </a:prstGeom>
        </p:spPr>
      </p:pic>
      <p:sp>
        <p:nvSpPr>
          <p:cNvPr id="13" name="文本框 12">
            <a:extLst>
              <a:ext uri="{FF2B5EF4-FFF2-40B4-BE49-F238E27FC236}">
                <a16:creationId xmlns:a16="http://schemas.microsoft.com/office/drawing/2014/main" id="{A90F8D83-28ED-25D9-27BE-544B36FB34E2}"/>
              </a:ext>
            </a:extLst>
          </p:cNvPr>
          <p:cNvSpPr txBox="1"/>
          <p:nvPr/>
        </p:nvSpPr>
        <p:spPr>
          <a:xfrm>
            <a:off x="2047393" y="2100893"/>
            <a:ext cx="1607344" cy="369332"/>
          </a:xfrm>
          <a:prstGeom prst="rect">
            <a:avLst/>
          </a:prstGeom>
          <a:noFill/>
        </p:spPr>
        <p:txBody>
          <a:bodyPr wrap="square" rtlCol="0">
            <a:spAutoFit/>
          </a:bodyPr>
          <a:lstStyle/>
          <a:p>
            <a:r>
              <a:rPr lang="en-US" altLang="zh-CN" dirty="0"/>
              <a:t>Output(1)</a:t>
            </a:r>
            <a:endParaRPr lang="zh-CN" altLang="en-US" dirty="0"/>
          </a:p>
        </p:txBody>
      </p:sp>
      <p:sp>
        <p:nvSpPr>
          <p:cNvPr id="14" name="文本框 13">
            <a:extLst>
              <a:ext uri="{FF2B5EF4-FFF2-40B4-BE49-F238E27FC236}">
                <a16:creationId xmlns:a16="http://schemas.microsoft.com/office/drawing/2014/main" id="{0AFA830D-53F2-CB13-4230-428DFD1199EF}"/>
              </a:ext>
            </a:extLst>
          </p:cNvPr>
          <p:cNvSpPr txBox="1"/>
          <p:nvPr/>
        </p:nvSpPr>
        <p:spPr>
          <a:xfrm>
            <a:off x="7740962" y="2104780"/>
            <a:ext cx="1957388" cy="369332"/>
          </a:xfrm>
          <a:prstGeom prst="rect">
            <a:avLst/>
          </a:prstGeom>
          <a:noFill/>
        </p:spPr>
        <p:txBody>
          <a:bodyPr wrap="square" rtlCol="0">
            <a:spAutoFit/>
          </a:bodyPr>
          <a:lstStyle/>
          <a:p>
            <a:r>
              <a:rPr lang="en-US" altLang="zh-CN" dirty="0"/>
              <a:t>Output(2)</a:t>
            </a:r>
            <a:endParaRPr lang="zh-CN" altLang="en-US" dirty="0"/>
          </a:p>
        </p:txBody>
      </p:sp>
      <p:pic>
        <p:nvPicPr>
          <p:cNvPr id="16" name="图片 15">
            <a:extLst>
              <a:ext uri="{FF2B5EF4-FFF2-40B4-BE49-F238E27FC236}">
                <a16:creationId xmlns:a16="http://schemas.microsoft.com/office/drawing/2014/main" id="{00DD540F-43BC-BF81-4401-6AF060FD7F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3215" y="2525631"/>
            <a:ext cx="3578389" cy="2146375"/>
          </a:xfrm>
          <a:prstGeom prst="rect">
            <a:avLst/>
          </a:prstGeom>
        </p:spPr>
      </p:pic>
      <p:pic>
        <p:nvPicPr>
          <p:cNvPr id="18" name="图片 17">
            <a:extLst>
              <a:ext uri="{FF2B5EF4-FFF2-40B4-BE49-F238E27FC236}">
                <a16:creationId xmlns:a16="http://schemas.microsoft.com/office/drawing/2014/main" id="{77A2F4E1-96B0-170A-7E02-BC95C2FF87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0457" y="2615472"/>
            <a:ext cx="3359121" cy="2022328"/>
          </a:xfrm>
          <a:prstGeom prst="rect">
            <a:avLst/>
          </a:prstGeom>
        </p:spPr>
      </p:pic>
      <p:sp>
        <p:nvSpPr>
          <p:cNvPr id="19" name="文本框 18">
            <a:extLst>
              <a:ext uri="{FF2B5EF4-FFF2-40B4-BE49-F238E27FC236}">
                <a16:creationId xmlns:a16="http://schemas.microsoft.com/office/drawing/2014/main" id="{4E92FB27-F7B2-86BA-27FA-194B7FFF3EF8}"/>
              </a:ext>
            </a:extLst>
          </p:cNvPr>
          <p:cNvSpPr txBox="1"/>
          <p:nvPr/>
        </p:nvSpPr>
        <p:spPr>
          <a:xfrm>
            <a:off x="3020614" y="5251847"/>
            <a:ext cx="5843588" cy="369332"/>
          </a:xfrm>
          <a:prstGeom prst="rect">
            <a:avLst/>
          </a:prstGeom>
          <a:noFill/>
        </p:spPr>
        <p:txBody>
          <a:bodyPr wrap="square" rtlCol="0">
            <a:spAutoFit/>
          </a:bodyPr>
          <a:lstStyle/>
          <a:p>
            <a:r>
              <a:rPr lang="en-US" altLang="zh-CN" dirty="0"/>
              <a:t>Smokers are more likely to have a high </a:t>
            </a:r>
            <a:r>
              <a:rPr lang="en-US" altLang="zh-CN" dirty="0" err="1"/>
              <a:t>bmi</a:t>
            </a:r>
            <a:r>
              <a:rPr lang="en-US" altLang="zh-CN" dirty="0"/>
              <a:t> index</a:t>
            </a:r>
            <a:endParaRPr lang="zh-CN" altLang="en-US" dirty="0"/>
          </a:p>
        </p:txBody>
      </p:sp>
    </p:spTree>
    <p:extLst>
      <p:ext uri="{BB962C8B-B14F-4D97-AF65-F5344CB8AC3E}">
        <p14:creationId xmlns:p14="http://schemas.microsoft.com/office/powerpoint/2010/main" val="4125290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3028</TotalTime>
  <Words>252</Words>
  <Application>Microsoft Office PowerPoint</Application>
  <PresentationFormat>宽屏</PresentationFormat>
  <Paragraphs>36</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things relates with American hospital charges</dc:title>
  <dc:creator>欧阳 熹相</dc:creator>
  <cp:lastModifiedBy>欧阳 熹相</cp:lastModifiedBy>
  <cp:revision>3</cp:revision>
  <dcterms:created xsi:type="dcterms:W3CDTF">2022-11-01T07:24:03Z</dcterms:created>
  <dcterms:modified xsi:type="dcterms:W3CDTF">2022-11-03T16:14:40Z</dcterms:modified>
</cp:coreProperties>
</file>