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8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58CC509-C9D7-4E2A-A8BD-9E25027E335B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A79F6EF-505D-4D95-953B-7FA95E4DE2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057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1" y="1800147"/>
            <a:ext cx="10994760" cy="26468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4650640"/>
            <a:ext cx="10994760" cy="1221640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38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9" y="3692525"/>
            <a:ext cx="195156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7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374900"/>
            <a:ext cx="10587545" cy="122164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2207361"/>
            <a:ext cx="10587547" cy="4275740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8551480" cy="1221639"/>
          </a:xfrm>
          <a:noFill/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1"/>
            <a:ext cx="8551480" cy="4681415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0" cy="122164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6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6" y="2837221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1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2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6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53130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5405"/>
            <a:ext cx="10994760" cy="2646885"/>
          </a:xfrm>
        </p:spPr>
        <p:txBody>
          <a:bodyPr/>
          <a:lstStyle/>
          <a:p>
            <a:r>
              <a:rPr lang="he-IL" sz="4400" b="1" dirty="0"/>
              <a:t>      </a:t>
            </a:r>
            <a:r>
              <a:rPr lang="he-IL" sz="4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חיז</a:t>
            </a:r>
            <a:r>
              <a:rPr lang="he-IL" sz="4200" b="1" dirty="0"/>
              <a:t>וי מ</a:t>
            </a:r>
            <a:r>
              <a:rPr lang="he-IL" sz="4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ח</a:t>
            </a:r>
            <a:r>
              <a:rPr lang="he-IL" sz="4200" b="1" dirty="0"/>
              <a:t>י</a:t>
            </a:r>
            <a:r>
              <a:rPr lang="he-IL" sz="4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ר</a:t>
            </a:r>
            <a:r>
              <a:rPr lang="he-IL" sz="4200" b="1" dirty="0"/>
              <a:t>י ש</a:t>
            </a:r>
            <a:r>
              <a:rPr lang="he-IL" sz="4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כיר</a:t>
            </a:r>
            <a:r>
              <a:rPr lang="he-IL" sz="4200" b="1" dirty="0"/>
              <a:t>ות ב</a:t>
            </a:r>
            <a:r>
              <a:rPr lang="he-IL" sz="4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י</a:t>
            </a:r>
            <a:r>
              <a:rPr lang="he-IL" sz="4200" b="1" dirty="0"/>
              <a:t>ש</a:t>
            </a:r>
            <a:r>
              <a:rPr lang="he-IL" sz="4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ר</a:t>
            </a:r>
            <a:r>
              <a:rPr lang="he-IL" sz="4200" b="1" dirty="0"/>
              <a:t>א</a:t>
            </a:r>
            <a:r>
              <a:rPr lang="he-IL" sz="4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ל</a:t>
            </a:r>
            <a:r>
              <a:rPr lang="en-US" sz="4400" b="1" dirty="0"/>
              <a:t>    </a:t>
            </a:r>
            <a:br>
              <a:rPr lang="en-US" dirty="0"/>
            </a:br>
            <a:br>
              <a:rPr lang="he-IL" dirty="0"/>
            </a:br>
            <a:r>
              <a:rPr lang="he-IL" sz="2400" dirty="0" err="1"/>
              <a:t>מחבר:עז</a:t>
            </a:r>
            <a:r>
              <a:rPr lang="he-IL" sz="2400" dirty="0"/>
              <a:t> דניאל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392" y="4934726"/>
            <a:ext cx="10994760" cy="1221640"/>
          </a:xfrm>
        </p:spPr>
        <p:txBody>
          <a:bodyPr>
            <a:normAutofit/>
          </a:bodyPr>
          <a:lstStyle/>
          <a:p>
            <a:r>
              <a:rPr lang="he-IL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מבוא למדעי הנתונים - פרויקט גמר</a:t>
            </a:r>
            <a:endParaRPr 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4FC50C5-5708-85B9-02F9-0BC985A5AE15}"/>
              </a:ext>
            </a:extLst>
          </p:cNvPr>
          <p:cNvSpPr/>
          <p:nvPr/>
        </p:nvSpPr>
        <p:spPr>
          <a:xfrm>
            <a:off x="541538" y="168676"/>
            <a:ext cx="3817397" cy="6924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/>
              <a:t>Rent-IL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267758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80C79A-E4B4-7A0E-2117-E75D2AFE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 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4F7694E-0081-AD8D-97C3-D8630F7326BF}"/>
              </a:ext>
            </a:extLst>
          </p:cNvPr>
          <p:cNvSpPr txBox="1">
            <a:spLocks/>
          </p:cNvSpPr>
          <p:nvPr/>
        </p:nvSpPr>
        <p:spPr>
          <a:xfrm>
            <a:off x="2400788" y="250614"/>
            <a:ext cx="8551480" cy="12216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     &amp; </a:t>
            </a:r>
            <a:r>
              <a:rPr lang="he-IL"/>
              <a:t>   ויזואליזציה </a:t>
            </a:r>
            <a:endParaRPr lang="he-IL" dirty="0"/>
          </a:p>
        </p:txBody>
      </p:sp>
      <p:pic>
        <p:nvPicPr>
          <p:cNvPr id="8" name="מציין מיקום תוכן 7" descr="תמונה שמכילה טקסט, צילום מסך, מספר, גופן">
            <a:extLst>
              <a:ext uri="{FF2B5EF4-FFF2-40B4-BE49-F238E27FC236}">
                <a16:creationId xmlns:a16="http://schemas.microsoft.com/office/drawing/2014/main" id="{4F16DE83-36DF-DF14-A5FF-E1D4CCC85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02" y="1596540"/>
            <a:ext cx="7537515" cy="4681538"/>
          </a:xfrm>
        </p:spPr>
      </p:pic>
    </p:spTree>
    <p:extLst>
      <p:ext uri="{BB962C8B-B14F-4D97-AF65-F5344CB8AC3E}">
        <p14:creationId xmlns:p14="http://schemas.microsoft.com/office/powerpoint/2010/main" val="185097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76015E-540A-BE16-58A3-387E0744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16" y="374902"/>
            <a:ext cx="8551480" cy="1221639"/>
          </a:xfrm>
        </p:spPr>
        <p:txBody>
          <a:bodyPr/>
          <a:lstStyle/>
          <a:p>
            <a:r>
              <a:rPr lang="he-IL" dirty="0"/>
              <a:t> בחירת שיטת עבודה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226CC7D-73EB-F423-80D2-58B471F9864D}"/>
              </a:ext>
            </a:extLst>
          </p:cNvPr>
          <p:cNvSpPr/>
          <p:nvPr/>
        </p:nvSpPr>
        <p:spPr>
          <a:xfrm>
            <a:off x="3373516" y="1704512"/>
            <a:ext cx="2152094" cy="870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200" dirty="0"/>
              <a:t>חיזוי המחיר</a:t>
            </a:r>
          </a:p>
        </p:txBody>
      </p:sp>
      <p:sp>
        <p:nvSpPr>
          <p:cNvPr id="5" name="חץ: למטה 4">
            <a:extLst>
              <a:ext uri="{FF2B5EF4-FFF2-40B4-BE49-F238E27FC236}">
                <a16:creationId xmlns:a16="http://schemas.microsoft.com/office/drawing/2014/main" id="{FDAAD7B1-7376-DEEE-E95E-24B476385FCF}"/>
              </a:ext>
            </a:extLst>
          </p:cNvPr>
          <p:cNvSpPr/>
          <p:nvPr/>
        </p:nvSpPr>
        <p:spPr>
          <a:xfrm>
            <a:off x="5007004" y="2574524"/>
            <a:ext cx="710214" cy="15092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7D8C5F0A-1032-C653-3B29-F271FF02217A}"/>
              </a:ext>
            </a:extLst>
          </p:cNvPr>
          <p:cNvSpPr/>
          <p:nvPr/>
        </p:nvSpPr>
        <p:spPr>
          <a:xfrm>
            <a:off x="3181907" y="2565647"/>
            <a:ext cx="710214" cy="15092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1944D1C0-1284-2911-9A80-E29F800FFC53}"/>
              </a:ext>
            </a:extLst>
          </p:cNvPr>
          <p:cNvSpPr/>
          <p:nvPr/>
        </p:nvSpPr>
        <p:spPr>
          <a:xfrm>
            <a:off x="4580876" y="4106944"/>
            <a:ext cx="2272683" cy="9765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רגרסיה ליניארית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8F30898A-EAA9-D6E7-6FF8-A128E8EACC5E}"/>
              </a:ext>
            </a:extLst>
          </p:cNvPr>
          <p:cNvSpPr/>
          <p:nvPr/>
        </p:nvSpPr>
        <p:spPr>
          <a:xfrm>
            <a:off x="2180582" y="4083728"/>
            <a:ext cx="2272683" cy="9765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רגרסיה עץ החלטות רנדומאלי </a:t>
            </a:r>
          </a:p>
        </p:txBody>
      </p:sp>
      <p:sp>
        <p:nvSpPr>
          <p:cNvPr id="9" name="חץ: למטה 8">
            <a:extLst>
              <a:ext uri="{FF2B5EF4-FFF2-40B4-BE49-F238E27FC236}">
                <a16:creationId xmlns:a16="http://schemas.microsoft.com/office/drawing/2014/main" id="{E64B5132-890B-3DF7-973C-5F7052DEA2C4}"/>
              </a:ext>
            </a:extLst>
          </p:cNvPr>
          <p:cNvSpPr/>
          <p:nvPr/>
        </p:nvSpPr>
        <p:spPr>
          <a:xfrm>
            <a:off x="5444968" y="5153488"/>
            <a:ext cx="544497" cy="6569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C790D6F0-047F-744E-1091-EB5579FD36F3}"/>
              </a:ext>
            </a:extLst>
          </p:cNvPr>
          <p:cNvSpPr/>
          <p:nvPr/>
        </p:nvSpPr>
        <p:spPr>
          <a:xfrm>
            <a:off x="2992517" y="5163845"/>
            <a:ext cx="544497" cy="6569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88BCD49-3CB4-0A91-2F8A-12C5E068BBB2}"/>
              </a:ext>
            </a:extLst>
          </p:cNvPr>
          <p:cNvSpPr/>
          <p:nvPr/>
        </p:nvSpPr>
        <p:spPr>
          <a:xfrm>
            <a:off x="5096894" y="5926863"/>
            <a:ext cx="2645545" cy="613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אחוז החיזוי: 51%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2126B45-62D0-B2D7-CB7A-AF9639D4FEC2}"/>
              </a:ext>
            </a:extLst>
          </p:cNvPr>
          <p:cNvSpPr/>
          <p:nvPr/>
        </p:nvSpPr>
        <p:spPr>
          <a:xfrm>
            <a:off x="1424242" y="5889871"/>
            <a:ext cx="2645545" cy="613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אחוז החיזוי : 77%</a:t>
            </a:r>
          </a:p>
        </p:txBody>
      </p:sp>
    </p:spTree>
    <p:extLst>
      <p:ext uri="{BB962C8B-B14F-4D97-AF65-F5344CB8AC3E}">
        <p14:creationId xmlns:p14="http://schemas.microsoft.com/office/powerpoint/2010/main" val="40879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מציין מיקום תוכן 10" descr="תמונה שמכילה בחוץ, צמח, חורש, עץ">
            <a:extLst>
              <a:ext uri="{FF2B5EF4-FFF2-40B4-BE49-F238E27FC236}">
                <a16:creationId xmlns:a16="http://schemas.microsoft.com/office/drawing/2014/main" id="{F4695DC3-CD01-C7C3-9E1A-F575B326B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28577"/>
            <a:ext cx="9481351" cy="5629423"/>
          </a:xfrm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id="{7BC54EF6-B97F-93C7-D5A5-C1E51C88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952" y="276934"/>
            <a:ext cx="8551863" cy="1222375"/>
          </a:xfrm>
        </p:spPr>
        <p:txBody>
          <a:bodyPr/>
          <a:lstStyle/>
          <a:p>
            <a:r>
              <a:rPr lang="he-IL" dirty="0"/>
              <a:t>למידת מכונה     </a:t>
            </a:r>
          </a:p>
        </p:txBody>
      </p:sp>
      <p:pic>
        <p:nvPicPr>
          <p:cNvPr id="13" name="תמונה 12" descr="תמונה שמכילה טקסט, גופן, קו, צילום מסך&#10;&#10;התיאור נוצר באופן אוטומטי">
            <a:extLst>
              <a:ext uri="{FF2B5EF4-FFF2-40B4-BE49-F238E27FC236}">
                <a16:creationId xmlns:a16="http://schemas.microsoft.com/office/drawing/2014/main" id="{6D7F425D-3BAE-0CA6-052D-90C09E5AA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54" y="2651225"/>
            <a:ext cx="6721422" cy="218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3BD0F6-E468-D6BA-A4B7-3D0795BE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750" y="374902"/>
            <a:ext cx="8551480" cy="1221639"/>
          </a:xfrm>
        </p:spPr>
        <p:txBody>
          <a:bodyPr/>
          <a:lstStyle/>
          <a:p>
            <a:r>
              <a:rPr lang="he-IL" dirty="0"/>
              <a:t>למידת מכונה</a:t>
            </a:r>
          </a:p>
        </p:txBody>
      </p:sp>
      <p:pic>
        <p:nvPicPr>
          <p:cNvPr id="5" name="מציין מיקום תוכן 4" descr="תמונה שמכילה צילום מסך, טקסט, קו, עלילה">
            <a:extLst>
              <a:ext uri="{FF2B5EF4-FFF2-40B4-BE49-F238E27FC236}">
                <a16:creationId xmlns:a16="http://schemas.microsoft.com/office/drawing/2014/main" id="{99AC0DFB-0E1D-DB61-B579-FC4DF346F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59" y="1596541"/>
            <a:ext cx="6561790" cy="4953423"/>
          </a:xfrm>
        </p:spPr>
      </p:pic>
    </p:spTree>
    <p:extLst>
      <p:ext uri="{BB962C8B-B14F-4D97-AF65-F5344CB8AC3E}">
        <p14:creationId xmlns:p14="http://schemas.microsoft.com/office/powerpoint/2010/main" val="372023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41B3F1-FB33-040F-2712-FB5C67CE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49" y="122267"/>
            <a:ext cx="10994760" cy="2646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מסקנות</a:t>
            </a:r>
            <a:r>
              <a:rPr lang="en-US" kern="1200" dirty="0">
                <a:latin typeface="+mj-lt"/>
                <a:ea typeface="+mj-ea"/>
                <a:cs typeface="+mj-cs"/>
              </a:rPr>
              <a:t>            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EB544D4-C6B8-0B0D-76ED-91CDD6165C23}"/>
              </a:ext>
            </a:extLst>
          </p:cNvPr>
          <p:cNvSpPr txBox="1"/>
          <p:nvPr/>
        </p:nvSpPr>
        <p:spPr>
          <a:xfrm>
            <a:off x="-626499" y="578507"/>
            <a:ext cx="10994760" cy="122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defTabSz="1219170" rtl="0">
              <a:lnSpc>
                <a:spcPct val="90000"/>
              </a:lnSpc>
              <a:spcBef>
                <a:spcPct val="20000"/>
              </a:spcBef>
            </a:pPr>
            <a:endParaRPr lang="en-US" sz="900" b="0" i="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EAF12F0-B7E1-BC46-6FEA-F18028E5C94B}"/>
              </a:ext>
            </a:extLst>
          </p:cNvPr>
          <p:cNvSpPr txBox="1"/>
          <p:nvPr/>
        </p:nvSpPr>
        <p:spPr>
          <a:xfrm>
            <a:off x="328474" y="2272683"/>
            <a:ext cx="454240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הגורמים המשפעים ביותר על ערך הנכס הם: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אזור הנכס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כמות מ"ר 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מספר החדרים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ניתן לחזות בצורה די טובה את מחיר </a:t>
            </a:r>
          </a:p>
        </p:txBody>
      </p:sp>
    </p:spTree>
    <p:extLst>
      <p:ext uri="{BB962C8B-B14F-4D97-AF65-F5344CB8AC3E}">
        <p14:creationId xmlns:p14="http://schemas.microsoft.com/office/powerpoint/2010/main" val="199033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A21BDD-AF18-C938-5BD8-2570F65A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16" y="206226"/>
            <a:ext cx="3032347" cy="1221639"/>
          </a:xfrm>
        </p:spPr>
        <p:txBody>
          <a:bodyPr>
            <a:normAutofit/>
          </a:bodyPr>
          <a:lstStyle/>
          <a:p>
            <a:r>
              <a:rPr lang="he-IL" sz="7200"/>
              <a:t>הקדמה</a:t>
            </a:r>
            <a:endParaRPr lang="en-US" sz="72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504C7F6-98B0-B79F-F2F9-F7311CBC034E}"/>
              </a:ext>
            </a:extLst>
          </p:cNvPr>
          <p:cNvSpPr txBox="1"/>
          <p:nvPr/>
        </p:nvSpPr>
        <p:spPr>
          <a:xfrm>
            <a:off x="435005" y="2167116"/>
            <a:ext cx="8726750" cy="2523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/>
              <a:t>בהתבסס על מפרט הדירה אנו ננסה לחזות את מחיר השכירות אשר ידרשו עליה.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/>
              <a:t>תחזית מדויקת עוזרת לשוכר ולמשכיר לקבל החלטות מושכלות כלכלית.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/>
              <a:t> אנו נעסוק בשליפת הנתונים</a:t>
            </a:r>
            <a:r>
              <a:rPr lang="en-US" sz="2000"/>
              <a:t>,</a:t>
            </a:r>
            <a:r>
              <a:rPr lang="he-IL" sz="2000"/>
              <a:t> ניקוי וסידור הנתונים</a:t>
            </a:r>
            <a:r>
              <a:rPr lang="en-US" sz="2000"/>
              <a:t>,</a:t>
            </a:r>
            <a:r>
              <a:rPr lang="he-IL" sz="2000"/>
              <a:t> ניתוח הנתונים</a:t>
            </a:r>
            <a:r>
              <a:rPr lang="en-US" sz="2000"/>
              <a:t>,</a:t>
            </a:r>
            <a:r>
              <a:rPr lang="he-IL" sz="2000"/>
              <a:t>ולמידת מכונה אשר תביא אותנו לתוצאה הרצויה.</a:t>
            </a:r>
          </a:p>
          <a:p>
            <a:endParaRPr lang="he-IL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443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ABA12D-9B92-31BE-BBB2-AD023120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61" y="168676"/>
            <a:ext cx="5393807" cy="1068945"/>
          </a:xfrm>
        </p:spPr>
        <p:txBody>
          <a:bodyPr/>
          <a:lstStyle/>
          <a:p>
            <a:r>
              <a:rPr lang="he-IL" dirty="0"/>
              <a:t>מקורות הנתונים והרכשה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8BB46F4-DD89-E724-C193-4C57A2D738AB}"/>
              </a:ext>
            </a:extLst>
          </p:cNvPr>
          <p:cNvSpPr txBox="1"/>
          <p:nvPr/>
        </p:nvSpPr>
        <p:spPr>
          <a:xfrm>
            <a:off x="6356412" y="1908699"/>
            <a:ext cx="24488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https://www.ad.co.il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D285D16-ACAF-0B76-DDBF-AA3969C9B284}"/>
              </a:ext>
            </a:extLst>
          </p:cNvPr>
          <p:cNvSpPr txBox="1"/>
          <p:nvPr/>
        </p:nvSpPr>
        <p:spPr>
          <a:xfrm>
            <a:off x="3682844" y="2457259"/>
            <a:ext cx="51224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חילוץ פרמטרים של כל דירה לפי מפרט שמופיע בדף  </a:t>
            </a:r>
          </a:p>
        </p:txBody>
      </p:sp>
      <p:pic>
        <p:nvPicPr>
          <p:cNvPr id="9" name="תמונה 8" descr="תמונה שמכילה טקסט, צילום מסך, אתר, דף אינטרנט&#10;&#10;התיאור נוצר באופן אוטומטי">
            <a:extLst>
              <a:ext uri="{FF2B5EF4-FFF2-40B4-BE49-F238E27FC236}">
                <a16:creationId xmlns:a16="http://schemas.microsoft.com/office/drawing/2014/main" id="{69EF7B79-1020-636A-BF30-299745173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8" y="3089938"/>
            <a:ext cx="8811222" cy="3444896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8C6053A-A7EF-60DE-60E7-8DDBA1ADB9ED}"/>
              </a:ext>
            </a:extLst>
          </p:cNvPr>
          <p:cNvSpPr txBox="1"/>
          <p:nvPr/>
        </p:nvSpPr>
        <p:spPr>
          <a:xfrm>
            <a:off x="5078027" y="1369295"/>
            <a:ext cx="37176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https://www.homeless.co.il/rent/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20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239548-E34A-C606-C09E-4D501097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915" y="445162"/>
            <a:ext cx="8551480" cy="1221639"/>
          </a:xfrm>
        </p:spPr>
        <p:txBody>
          <a:bodyPr/>
          <a:lstStyle/>
          <a:p>
            <a:r>
              <a:rPr lang="he-IL" dirty="0"/>
              <a:t>פרמטרים לדוגמא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41DF77-FD35-1D12-4E53-CDFCEBB3B5B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he-IL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1C9D805-9FFF-1B30-3401-B27BDB96F87F}"/>
              </a:ext>
            </a:extLst>
          </p:cNvPr>
          <p:cNvSpPr/>
          <p:nvPr/>
        </p:nvSpPr>
        <p:spPr>
          <a:xfrm>
            <a:off x="1200056" y="3447400"/>
            <a:ext cx="1180730" cy="665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עיר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B5E903DE-582F-7106-D748-7AD75719DF50}"/>
              </a:ext>
            </a:extLst>
          </p:cNvPr>
          <p:cNvSpPr/>
          <p:nvPr/>
        </p:nvSpPr>
        <p:spPr>
          <a:xfrm>
            <a:off x="4283995" y="3479259"/>
            <a:ext cx="1180730" cy="665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מחיר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FCC32611-1606-FB91-59D5-5A1EAB44457F}"/>
              </a:ext>
            </a:extLst>
          </p:cNvPr>
          <p:cNvSpPr/>
          <p:nvPr/>
        </p:nvSpPr>
        <p:spPr>
          <a:xfrm>
            <a:off x="1237812" y="5246812"/>
            <a:ext cx="1180730" cy="665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מטרים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E7C8382D-A0B7-D697-35C7-32D721BC8155}"/>
              </a:ext>
            </a:extLst>
          </p:cNvPr>
          <p:cNvSpPr/>
          <p:nvPr/>
        </p:nvSpPr>
        <p:spPr>
          <a:xfrm>
            <a:off x="4283995" y="5246812"/>
            <a:ext cx="1180730" cy="665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מחסן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89A6937-022B-B5B6-2435-7DBD7A018252}"/>
              </a:ext>
            </a:extLst>
          </p:cNvPr>
          <p:cNvSpPr/>
          <p:nvPr/>
        </p:nvSpPr>
        <p:spPr>
          <a:xfrm>
            <a:off x="7667348" y="5261459"/>
            <a:ext cx="1180730" cy="665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משופצת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C1250F43-82D3-099D-667F-7637EA31D05C}"/>
              </a:ext>
            </a:extLst>
          </p:cNvPr>
          <p:cNvSpPr/>
          <p:nvPr/>
        </p:nvSpPr>
        <p:spPr>
          <a:xfrm>
            <a:off x="7667348" y="3479260"/>
            <a:ext cx="1180730" cy="665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מרפסת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2BE693D8-E0E6-CEFB-483E-5DDBC67DF5B8}"/>
              </a:ext>
            </a:extLst>
          </p:cNvPr>
          <p:cNvSpPr/>
          <p:nvPr/>
        </p:nvSpPr>
        <p:spPr>
          <a:xfrm>
            <a:off x="1200056" y="1737062"/>
            <a:ext cx="1180730" cy="665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קומה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E7FF86C-8BD1-6C94-789B-9F30F49DBEBA}"/>
              </a:ext>
            </a:extLst>
          </p:cNvPr>
          <p:cNvSpPr/>
          <p:nvPr/>
        </p:nvSpPr>
        <p:spPr>
          <a:xfrm>
            <a:off x="4283995" y="1737063"/>
            <a:ext cx="1180730" cy="665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חדרים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8B3FD4F9-F219-8EF7-E96B-6EDBEBEB2AB2}"/>
              </a:ext>
            </a:extLst>
          </p:cNvPr>
          <p:cNvSpPr/>
          <p:nvPr/>
        </p:nvSpPr>
        <p:spPr>
          <a:xfrm>
            <a:off x="7667348" y="1737062"/>
            <a:ext cx="1180730" cy="665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ממ"ד</a:t>
            </a:r>
          </a:p>
        </p:txBody>
      </p:sp>
    </p:spTree>
    <p:extLst>
      <p:ext uri="{BB962C8B-B14F-4D97-AF65-F5344CB8AC3E}">
        <p14:creationId xmlns:p14="http://schemas.microsoft.com/office/powerpoint/2010/main" val="236535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C8DEB5-942B-D057-7F72-2315479D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33" y="268368"/>
            <a:ext cx="9025812" cy="1221639"/>
          </a:xfrm>
        </p:spPr>
        <p:txBody>
          <a:bodyPr/>
          <a:lstStyle/>
          <a:p>
            <a:r>
              <a:rPr lang="he-IL" dirty="0"/>
              <a:t>מקורות הנתונים והרכשה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6135F00-0078-5A49-B8AE-E2251C9DAEAE}"/>
              </a:ext>
            </a:extLst>
          </p:cNvPr>
          <p:cNvSpPr/>
          <p:nvPr/>
        </p:nvSpPr>
        <p:spPr>
          <a:xfrm>
            <a:off x="1855433" y="1287262"/>
            <a:ext cx="6604986" cy="40837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A9B27AB-6169-F538-2B03-3B8AA44F466B}"/>
              </a:ext>
            </a:extLst>
          </p:cNvPr>
          <p:cNvSpPr txBox="1"/>
          <p:nvPr/>
        </p:nvSpPr>
        <p:spPr>
          <a:xfrm>
            <a:off x="4243525" y="1761698"/>
            <a:ext cx="40748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השתמשתי בספריית </a:t>
            </a:r>
            <a:r>
              <a:rPr lang="en-US" dirty="0"/>
              <a:t>     </a:t>
            </a:r>
            <a:r>
              <a:rPr lang="en-US" dirty="0" err="1"/>
              <a:t>BeautifulSoup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551F1DD-3FCC-D0F1-87F9-16F8CF545E41}"/>
              </a:ext>
            </a:extLst>
          </p:cNvPr>
          <p:cNvSpPr txBox="1"/>
          <p:nvPr/>
        </p:nvSpPr>
        <p:spPr>
          <a:xfrm>
            <a:off x="3728621" y="3059668"/>
            <a:ext cx="45897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אין קטגוריה – לשותפים</a:t>
            </a:r>
            <a:r>
              <a:rPr lang="en-US" dirty="0"/>
              <a:t>,</a:t>
            </a:r>
            <a:r>
              <a:rPr lang="he-IL" dirty="0"/>
              <a:t>דוד שמש</a:t>
            </a:r>
            <a:r>
              <a:rPr lang="en-US" dirty="0"/>
              <a:t>,</a:t>
            </a:r>
            <a:r>
              <a:rPr lang="he-IL" dirty="0"/>
              <a:t> חיות מחמד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0A24729-DA4B-5325-5B8A-08348843E14F}"/>
              </a:ext>
            </a:extLst>
          </p:cNvPr>
          <p:cNvSpPr txBox="1"/>
          <p:nvPr/>
        </p:nvSpPr>
        <p:spPr>
          <a:xfrm>
            <a:off x="3986074" y="4418484"/>
            <a:ext cx="43323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שימוש בתיאור בכדי לדלות את המידע הזה</a:t>
            </a:r>
          </a:p>
        </p:txBody>
      </p:sp>
    </p:spTree>
    <p:extLst>
      <p:ext uri="{BB962C8B-B14F-4D97-AF65-F5344CB8AC3E}">
        <p14:creationId xmlns:p14="http://schemas.microsoft.com/office/powerpoint/2010/main" val="64272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323A916-4963-967A-9FEE-58D949788056}"/>
              </a:ext>
            </a:extLst>
          </p:cNvPr>
          <p:cNvSpPr txBox="1"/>
          <p:nvPr/>
        </p:nvSpPr>
        <p:spPr>
          <a:xfrm>
            <a:off x="97654" y="1384917"/>
            <a:ext cx="9206144" cy="530884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8745EFC-651E-AFC3-8475-C1A4BC79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10" y="374902"/>
            <a:ext cx="8551480" cy="1221639"/>
          </a:xfrm>
        </p:spPr>
        <p:txBody>
          <a:bodyPr/>
          <a:lstStyle/>
          <a:p>
            <a:r>
              <a:rPr lang="he-IL" dirty="0"/>
              <a:t>ניתוח ראשוני ניקוי וטיוב הנתונים</a:t>
            </a:r>
          </a:p>
        </p:txBody>
      </p:sp>
      <p:pic>
        <p:nvPicPr>
          <p:cNvPr id="6" name="תמונה 5" descr="תמונה שמכילה בניין, בית">
            <a:extLst>
              <a:ext uri="{FF2B5EF4-FFF2-40B4-BE49-F238E27FC236}">
                <a16:creationId xmlns:a16="http://schemas.microsoft.com/office/drawing/2014/main" id="{2DD6B73D-64DC-2BF3-9DA3-3BA11369E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" y="1384917"/>
            <a:ext cx="5655077" cy="5228947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0DF348C-DA0F-00DB-170C-D1C9AA7036CD}"/>
              </a:ext>
            </a:extLst>
          </p:cNvPr>
          <p:cNvSpPr/>
          <p:nvPr/>
        </p:nvSpPr>
        <p:spPr>
          <a:xfrm>
            <a:off x="7056270" y="1478131"/>
            <a:ext cx="2077376" cy="6835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כל שורה היא נכס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B4D79C71-8A83-1C9A-481F-4FF3A644421C}"/>
              </a:ext>
            </a:extLst>
          </p:cNvPr>
          <p:cNvSpPr/>
          <p:nvPr/>
        </p:nvSpPr>
        <p:spPr>
          <a:xfrm>
            <a:off x="5837806" y="3869871"/>
            <a:ext cx="3380916" cy="6835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השלמת פרמטרים חסרים מהתיאור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69D98188-8278-05C8-E130-EC145E3D62ED}"/>
              </a:ext>
            </a:extLst>
          </p:cNvPr>
          <p:cNvSpPr/>
          <p:nvPr/>
        </p:nvSpPr>
        <p:spPr>
          <a:xfrm>
            <a:off x="5837806" y="4678508"/>
            <a:ext cx="3380916" cy="1081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מחיקת שורות עם מידע משובש ולא אמין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02214141-EB12-49BF-F09F-D2AF78B854D8}"/>
              </a:ext>
            </a:extLst>
          </p:cNvPr>
          <p:cNvSpPr/>
          <p:nvPr/>
        </p:nvSpPr>
        <p:spPr>
          <a:xfrm>
            <a:off x="7056270" y="2288291"/>
            <a:ext cx="2077375" cy="6835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הורדת סימן השקל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542AC1B2-1D64-4DAD-E9C8-9E410D27292A}"/>
              </a:ext>
            </a:extLst>
          </p:cNvPr>
          <p:cNvSpPr/>
          <p:nvPr/>
        </p:nvSpPr>
        <p:spPr>
          <a:xfrm>
            <a:off x="7056270" y="3087209"/>
            <a:ext cx="2077375" cy="6835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ניקוי כפילויות 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AAA8DD81-E6B2-014A-75A8-FE147EA5FEAC}"/>
              </a:ext>
            </a:extLst>
          </p:cNvPr>
          <p:cNvSpPr/>
          <p:nvPr/>
        </p:nvSpPr>
        <p:spPr>
          <a:xfrm>
            <a:off x="5894773" y="5885126"/>
            <a:ext cx="3238871" cy="6835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צמצום במספר השורות</a:t>
            </a:r>
          </a:p>
        </p:txBody>
      </p:sp>
    </p:spTree>
    <p:extLst>
      <p:ext uri="{BB962C8B-B14F-4D97-AF65-F5344CB8AC3E}">
        <p14:creationId xmlns:p14="http://schemas.microsoft.com/office/powerpoint/2010/main" val="254871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3093AC-752B-BBBD-AFA0-BE5B31FB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636" y="116099"/>
            <a:ext cx="8551480" cy="1221639"/>
          </a:xfrm>
        </p:spPr>
        <p:txBody>
          <a:bodyPr/>
          <a:lstStyle/>
          <a:p>
            <a:r>
              <a:rPr lang="he-IL" dirty="0"/>
              <a:t>לפני טיפול בנתונים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0FA8F41-E469-F48A-4D9F-D48906B73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2" y="4861228"/>
            <a:ext cx="10882725" cy="1615092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F41573C-CDF2-7DE2-6662-1B7432D51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4" y="1337738"/>
            <a:ext cx="10963923" cy="1516033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F430BD63-6E6D-A181-7A43-8831E0FAEE02}"/>
              </a:ext>
            </a:extLst>
          </p:cNvPr>
          <p:cNvSpPr txBox="1">
            <a:spLocks/>
          </p:cNvSpPr>
          <p:nvPr/>
        </p:nvSpPr>
        <p:spPr>
          <a:xfrm>
            <a:off x="4044636" y="3306891"/>
            <a:ext cx="8551480" cy="12216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אחרי טיפול בנתונים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F3BE50A-6A20-C9EC-AF64-34B11B59BA43}"/>
              </a:ext>
            </a:extLst>
          </p:cNvPr>
          <p:cNvSpPr/>
          <p:nvPr/>
        </p:nvSpPr>
        <p:spPr>
          <a:xfrm>
            <a:off x="2462931" y="2095755"/>
            <a:ext cx="1452121" cy="1236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5E8F11B0-9618-BF35-5722-9BEAC0A434C8}"/>
              </a:ext>
            </a:extLst>
          </p:cNvPr>
          <p:cNvSpPr/>
          <p:nvPr/>
        </p:nvSpPr>
        <p:spPr>
          <a:xfrm>
            <a:off x="2462930" y="2489132"/>
            <a:ext cx="1452121" cy="1236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8D627F0-6445-64A2-A36C-1AF8700E0786}"/>
              </a:ext>
            </a:extLst>
          </p:cNvPr>
          <p:cNvSpPr/>
          <p:nvPr/>
        </p:nvSpPr>
        <p:spPr>
          <a:xfrm>
            <a:off x="1010809" y="2219417"/>
            <a:ext cx="1452121" cy="1829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4B065EC-0566-E613-A295-24B385F9B286}"/>
              </a:ext>
            </a:extLst>
          </p:cNvPr>
          <p:cNvSpPr/>
          <p:nvPr/>
        </p:nvSpPr>
        <p:spPr>
          <a:xfrm>
            <a:off x="1010808" y="2427842"/>
            <a:ext cx="1452121" cy="1829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C059F62C-7041-FE88-7F8A-9583D8700D39}"/>
              </a:ext>
            </a:extLst>
          </p:cNvPr>
          <p:cNvSpPr/>
          <p:nvPr/>
        </p:nvSpPr>
        <p:spPr>
          <a:xfrm>
            <a:off x="125326" y="65119"/>
            <a:ext cx="2014192" cy="3284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9743</a:t>
            </a:r>
            <a:r>
              <a:rPr lang="en-US" dirty="0"/>
              <a:t>row=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A78FA29-C27A-A876-9043-E7469FA2E282}"/>
              </a:ext>
            </a:extLst>
          </p:cNvPr>
          <p:cNvSpPr/>
          <p:nvPr/>
        </p:nvSpPr>
        <p:spPr>
          <a:xfrm>
            <a:off x="125326" y="440084"/>
            <a:ext cx="2014192" cy="3284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22</a:t>
            </a:r>
            <a:r>
              <a:rPr lang="en-US" dirty="0"/>
              <a:t>col=</a:t>
            </a:r>
            <a:endParaRPr lang="he-IL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338B504E-073C-F3AD-9B96-7628348F7156}"/>
              </a:ext>
            </a:extLst>
          </p:cNvPr>
          <p:cNvSpPr/>
          <p:nvPr/>
        </p:nvSpPr>
        <p:spPr>
          <a:xfrm>
            <a:off x="140744" y="3917710"/>
            <a:ext cx="1887362" cy="3423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row=2585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A1CA596B-B2A4-15BE-F9DD-580A5C6B3071}"/>
              </a:ext>
            </a:extLst>
          </p:cNvPr>
          <p:cNvSpPr/>
          <p:nvPr/>
        </p:nvSpPr>
        <p:spPr>
          <a:xfrm>
            <a:off x="140744" y="4408082"/>
            <a:ext cx="1887362" cy="3423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col=</a:t>
            </a:r>
            <a:r>
              <a:rPr lang="en-US" dirty="0"/>
              <a:t>22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26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DB915E-EC55-B1CA-DE70-03073F54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362" y="250614"/>
            <a:ext cx="8551480" cy="1221639"/>
          </a:xfrm>
        </p:spPr>
        <p:txBody>
          <a:bodyPr/>
          <a:lstStyle/>
          <a:p>
            <a:r>
              <a:rPr lang="en-US" dirty="0"/>
              <a:t>EDA     &amp; </a:t>
            </a:r>
            <a:r>
              <a:rPr lang="he-IL" dirty="0"/>
              <a:t>   ויזואליזציה </a:t>
            </a:r>
          </a:p>
        </p:txBody>
      </p:sp>
      <p:pic>
        <p:nvPicPr>
          <p:cNvPr id="9" name="מציין מיקום תוכן 8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8A6AA8EA-0FCF-0DA4-AC88-FF215D8AA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1" y="1676924"/>
            <a:ext cx="7565828" cy="4681538"/>
          </a:xfrm>
        </p:spPr>
      </p:pic>
    </p:spTree>
    <p:extLst>
      <p:ext uri="{BB962C8B-B14F-4D97-AF65-F5344CB8AC3E}">
        <p14:creationId xmlns:p14="http://schemas.microsoft.com/office/powerpoint/2010/main" val="423804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80C79A-E4B4-7A0E-2117-E75D2AFE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 </a:t>
            </a:r>
          </a:p>
        </p:txBody>
      </p:sp>
      <p:pic>
        <p:nvPicPr>
          <p:cNvPr id="6" name="מציין מיקום תוכן 5" descr="תמונה שמכילה טקסט, תרשים, מקביל, צילום מסך&#10;&#10;התיאור נוצר באופן אוטומטי">
            <a:extLst>
              <a:ext uri="{FF2B5EF4-FFF2-40B4-BE49-F238E27FC236}">
                <a16:creationId xmlns:a16="http://schemas.microsoft.com/office/drawing/2014/main" id="{30FEC02C-64A5-79AF-5AC4-8ED96E827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0" y="1321459"/>
            <a:ext cx="8353888" cy="5400987"/>
          </a:xfr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44F7694E-0081-AD8D-97C3-D8630F7326BF}"/>
              </a:ext>
            </a:extLst>
          </p:cNvPr>
          <p:cNvSpPr txBox="1">
            <a:spLocks/>
          </p:cNvSpPr>
          <p:nvPr/>
        </p:nvSpPr>
        <p:spPr>
          <a:xfrm>
            <a:off x="2400788" y="250614"/>
            <a:ext cx="8551480" cy="12216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     &amp; </a:t>
            </a:r>
            <a:r>
              <a:rPr lang="he-IL"/>
              <a:t>   ויזואליזציה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772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1430</TotalTime>
  <Words>236</Words>
  <Application>Microsoft Office PowerPoint</Application>
  <PresentationFormat>מסך רחב</PresentationFormat>
  <Paragraphs>60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 Black</vt:lpstr>
      <vt:lpstr>Office Theme</vt:lpstr>
      <vt:lpstr>      חיזוי מחירי שכירות בישראל      מחבר:עז דניאל</vt:lpstr>
      <vt:lpstr>הקדמה</vt:lpstr>
      <vt:lpstr>מקורות הנתונים והרכשה</vt:lpstr>
      <vt:lpstr>פרמטרים לדוגמא</vt:lpstr>
      <vt:lpstr>מקורות הנתונים והרכשה</vt:lpstr>
      <vt:lpstr>ניתוח ראשוני ניקוי וטיוב הנתונים</vt:lpstr>
      <vt:lpstr>לפני טיפול בנתונים</vt:lpstr>
      <vt:lpstr>EDA     &amp;    ויזואליזציה </vt:lpstr>
      <vt:lpstr>  </vt:lpstr>
      <vt:lpstr>  </vt:lpstr>
      <vt:lpstr> בחירת שיטת עבודה</vt:lpstr>
      <vt:lpstr>למידת מכונה     </vt:lpstr>
      <vt:lpstr>למידת מכונה</vt:lpstr>
      <vt:lpstr>מסקנות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חיזוי מחירי שכירות בישראל      מחבר:עז דניאל</dc:title>
  <dc:creator>Oz Daniel</dc:creator>
  <cp:lastModifiedBy>Oz Daniel</cp:lastModifiedBy>
  <cp:revision>5</cp:revision>
  <dcterms:created xsi:type="dcterms:W3CDTF">2023-06-28T11:42:02Z</dcterms:created>
  <dcterms:modified xsi:type="dcterms:W3CDTF">2023-06-29T12:50:15Z</dcterms:modified>
</cp:coreProperties>
</file>