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9E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D5BE9-4D35-4E08-B7EA-BA6C3C050C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6E627B-0AF2-4D6C-9176-D36B65BAA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BC875-E5C8-4797-BD0F-40A8DCF35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60B53-CAB6-41AA-A916-A10847CB8439}" type="datetimeFigureOut">
              <a:rPr lang="en-IL" smtClean="0"/>
              <a:t>13/01/2021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77229-59D4-4C13-8D9A-17D09EBB4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44D21-B0D1-4C50-8B6D-8CE5A43C8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6DC4B-368F-45EA-9C16-14FB4024729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69400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8626D-0A45-42BF-B40B-73B636652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5B40E0-CF55-495F-9438-D236934327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8BB98-9721-4588-B970-F65E5325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60B53-CAB6-41AA-A916-A10847CB8439}" type="datetimeFigureOut">
              <a:rPr lang="en-IL" smtClean="0"/>
              <a:t>13/01/2021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F11BA-D88E-411A-8101-4EE0A75A8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DA412-71CD-49A4-A09B-1A2E3E895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6DC4B-368F-45EA-9C16-14FB4024729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79882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E8ABE2-552B-4EBC-98CF-1286137E0F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901507-EDC9-4E94-BFB8-94A89E8BD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AE9F8-D94F-446A-9B6F-E72C71F0E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60B53-CAB6-41AA-A916-A10847CB8439}" type="datetimeFigureOut">
              <a:rPr lang="en-IL" smtClean="0"/>
              <a:t>13/01/2021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804FE-4243-4D37-9B08-E4FFB98FC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9ABA9-5FAE-4C6E-8883-1ABFBE100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6DC4B-368F-45EA-9C16-14FB4024729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05969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9D3AD-729B-4A0B-8445-D34DBC76E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90CDD-F776-4E66-A94D-CCDB673EB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F1182-9473-4994-8C07-34FE1CB5B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60B53-CAB6-41AA-A916-A10847CB8439}" type="datetimeFigureOut">
              <a:rPr lang="en-IL" smtClean="0"/>
              <a:t>13/01/2021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82C49-24F7-445A-B1E1-4F64FBA06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F09FA-D8FE-478A-9EA4-4AE767515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6DC4B-368F-45EA-9C16-14FB4024729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56531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7C6E3-6DB3-47C3-95CC-F2F7B10B4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0FBFCF-0F8C-42EA-954F-1BA786F44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695B9-4777-41BC-A436-DC04D96D8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60B53-CAB6-41AA-A916-A10847CB8439}" type="datetimeFigureOut">
              <a:rPr lang="en-IL" smtClean="0"/>
              <a:t>13/01/2021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12451-72B2-4EA6-9B77-08DE4B34B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0D1FB-C9A6-4BBD-A8EC-FAF6F1F3B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6DC4B-368F-45EA-9C16-14FB4024729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44511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76F90-EE6E-4B41-B770-CF21BA6B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DB68C-CEF4-43EC-A653-0957D36838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8E19D-2235-4AF9-9C3C-BC0CA6DBB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7D3091-1CEA-4028-B56B-F809F5A14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60B53-CAB6-41AA-A916-A10847CB8439}" type="datetimeFigureOut">
              <a:rPr lang="en-IL" smtClean="0"/>
              <a:t>13/01/2021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946F0-A6ED-41D8-8601-69A7BB38C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517A8-D582-4DBD-832E-DC230767D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6DC4B-368F-45EA-9C16-14FB4024729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40022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47654-15D4-42FE-A44D-6FE5C9E53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EB441-5ABB-46F6-97FA-80D4ACA92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C64762-1F30-4E91-A43F-8048701D9A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E1ED90-B572-40E2-999D-92B6859B19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82B38C-8592-4D86-A87D-900F04ABED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B46CD6-CD1E-41AB-B7CA-1586EC642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60B53-CAB6-41AA-A916-A10847CB8439}" type="datetimeFigureOut">
              <a:rPr lang="en-IL" smtClean="0"/>
              <a:t>13/01/2021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EA3D76-6703-4916-BD79-A772B0DBF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6BD0ED-FE75-4305-B603-A0298EA8A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6DC4B-368F-45EA-9C16-14FB4024729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68826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6825B-38A8-4F34-8867-2A3532A8E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168D9B-F4B8-4896-9D37-CC96CC361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60B53-CAB6-41AA-A916-A10847CB8439}" type="datetimeFigureOut">
              <a:rPr lang="en-IL" smtClean="0"/>
              <a:t>13/01/2021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2BE61-C5D4-4F10-B5D9-83EE2E6CC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3B57D6-0E61-4E8A-BB65-129FA4C85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6DC4B-368F-45EA-9C16-14FB4024729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34693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35B160-40CF-4C2A-98C5-8561B434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60B53-CAB6-41AA-A916-A10847CB8439}" type="datetimeFigureOut">
              <a:rPr lang="en-IL" smtClean="0"/>
              <a:t>13/01/2021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7373A6-BC07-4056-9E9D-D11C50EDE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1A9478-A3EA-4749-8B03-FD62CE65C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6DC4B-368F-45EA-9C16-14FB4024729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87175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50807-BB38-42EF-AD27-50B6C9C52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AFFAE-62D6-423B-AA53-4A16F9844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9259E7-4234-4B03-ABA1-2A382754C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1B6244-B0A4-4AD3-AAA9-4500934E5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60B53-CAB6-41AA-A916-A10847CB8439}" type="datetimeFigureOut">
              <a:rPr lang="en-IL" smtClean="0"/>
              <a:t>13/01/2021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8C297-5941-46B8-A33D-DCCED4146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F9897-CCE5-4171-8BD5-6FA0E2380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6DC4B-368F-45EA-9C16-14FB4024729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1263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6F913-1C59-43C1-9B4D-445F9E0BC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4E6608-635C-4644-8B29-3D74A0267C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168118-6E57-4009-A349-E6AF0CE95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7DC4E4-AE58-4D3F-9633-F1F075BBA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60B53-CAB6-41AA-A916-A10847CB8439}" type="datetimeFigureOut">
              <a:rPr lang="en-IL" smtClean="0"/>
              <a:t>13/01/2021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2056B5-E72E-4D5D-A090-A03D83425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37271-6E6E-45E5-9A18-C2B8F8AC2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6DC4B-368F-45EA-9C16-14FB4024729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63689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66E952-5803-4642-8540-DC0440388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D39680-8DB0-4126-A34F-A7566A37C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C6E6B-8D5F-4D3E-B4A3-61AA9B13CE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60B53-CAB6-41AA-A916-A10847CB8439}" type="datetimeFigureOut">
              <a:rPr lang="en-IL" smtClean="0"/>
              <a:t>13/01/2021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2F0AB-94D9-48F2-BC99-EA0CC0E794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D0025-12F0-4C92-943D-4740909D8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6DC4B-368F-45EA-9C16-14FB4024729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77340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D603D-569C-4ACC-98CD-A50D817BB6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37066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oboto"/>
              </a:rPr>
              <a:t>Introduction to data science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7C9F5E-6676-4A44-9375-2477A80E4D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/>
              <a:t>Course: Introduction to data science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Roboto"/>
              </a:rPr>
              <a:t>Lecturer</a:t>
            </a:r>
            <a:r>
              <a:rPr lang="en-US" dirty="0">
                <a:solidFill>
                  <a:srgbClr val="000000"/>
                </a:solidFill>
                <a:latin typeface="Roboto"/>
              </a:rPr>
              <a:t>s: Yonatan </a:t>
            </a:r>
            <a:r>
              <a:rPr lang="en-US" dirty="0" err="1">
                <a:solidFill>
                  <a:srgbClr val="000000"/>
                </a:solidFill>
                <a:latin typeface="Roboto"/>
              </a:rPr>
              <a:t>Schler</a:t>
            </a:r>
            <a:r>
              <a:rPr lang="en-US" dirty="0">
                <a:solidFill>
                  <a:srgbClr val="000000"/>
                </a:solidFill>
                <a:latin typeface="Robot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Roboto"/>
              </a:rPr>
              <a:t>Naama</a:t>
            </a:r>
            <a:r>
              <a:rPr lang="en-US" dirty="0">
                <a:solidFill>
                  <a:srgbClr val="000000"/>
                </a:solidFill>
                <a:latin typeface="Roboto"/>
              </a:rPr>
              <a:t>…</a:t>
            </a:r>
            <a:endParaRPr lang="en-US" dirty="0"/>
          </a:p>
          <a:p>
            <a:pPr algn="l"/>
            <a:r>
              <a:rPr lang="en-US" dirty="0"/>
              <a:t>Names: Oz </a:t>
            </a:r>
            <a:r>
              <a:rPr lang="en-US" dirty="0" err="1"/>
              <a:t>wiess</a:t>
            </a:r>
            <a:r>
              <a:rPr lang="en-US" dirty="0"/>
              <a:t>, Vlad Sadovnikov</a:t>
            </a:r>
          </a:p>
          <a:p>
            <a:pPr algn="l"/>
            <a:r>
              <a:rPr lang="en-US" dirty="0"/>
              <a:t>ID: 220…556, 321744096</a:t>
            </a:r>
          </a:p>
          <a:p>
            <a:pPr algn="l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152540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02A70-D5E3-4F84-A6FB-22EEA7709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647"/>
            <a:ext cx="10515600" cy="843397"/>
          </a:xfrm>
        </p:spPr>
        <p:txBody>
          <a:bodyPr/>
          <a:lstStyle/>
          <a:p>
            <a:r>
              <a:rPr lang="en-US" dirty="0"/>
              <a:t>Amount of likes/dislikes by month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31E051-F883-4962-9B71-636A248A7F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148" y="1106044"/>
            <a:ext cx="9085634" cy="42636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2B62B1-32F1-465D-A213-EB10AF63FC73}"/>
              </a:ext>
            </a:extLst>
          </p:cNvPr>
          <p:cNvSpPr txBox="1"/>
          <p:nvPr/>
        </p:nvSpPr>
        <p:spPr>
          <a:xfrm>
            <a:off x="1572573" y="5380672"/>
            <a:ext cx="94358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Name: </a:t>
            </a:r>
            <a:r>
              <a:rPr lang="en-US" dirty="0" err="1"/>
              <a:t>Barplot</a:t>
            </a:r>
            <a:r>
              <a:rPr lang="en-US" dirty="0"/>
              <a:t> that compares amount of likes/dislikes and month video published.</a:t>
            </a:r>
          </a:p>
          <a:p>
            <a:r>
              <a:rPr lang="en-US" dirty="0"/>
              <a:t>X-axis: publish month</a:t>
            </a:r>
          </a:p>
          <a:p>
            <a:r>
              <a:rPr lang="en-US" dirty="0"/>
              <a:t>Y-axis: likes/dislikes</a:t>
            </a:r>
          </a:p>
          <a:p>
            <a:r>
              <a:rPr lang="en-US" dirty="0"/>
              <a:t>Conclusion:  easy to see that July, august and September have less activity in this compare.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830530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11DEF-0B7C-414C-A875-1ABA23601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959" y="18255"/>
            <a:ext cx="10515600" cy="1325563"/>
          </a:xfrm>
        </p:spPr>
        <p:txBody>
          <a:bodyPr/>
          <a:lstStyle/>
          <a:p>
            <a:r>
              <a:rPr lang="en-US" dirty="0"/>
              <a:t>Amount of views per category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A066EE-CED8-43F4-860E-DC1A242E05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441" y="1017037"/>
            <a:ext cx="7811277" cy="427393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4B329A-3BF1-4386-A836-021FFD0E3BC0}"/>
              </a:ext>
            </a:extLst>
          </p:cNvPr>
          <p:cNvSpPr txBox="1"/>
          <p:nvPr/>
        </p:nvSpPr>
        <p:spPr>
          <a:xfrm>
            <a:off x="1222310" y="5290973"/>
            <a:ext cx="8378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Name: Boxplot that compares amount of views and category of video.</a:t>
            </a:r>
          </a:p>
          <a:p>
            <a:r>
              <a:rPr lang="en-US" dirty="0"/>
              <a:t>X-axis: category</a:t>
            </a:r>
          </a:p>
          <a:p>
            <a:r>
              <a:rPr lang="en-US" dirty="0"/>
              <a:t>Y-axis: views</a:t>
            </a:r>
          </a:p>
          <a:p>
            <a:r>
              <a:rPr lang="en-US" dirty="0"/>
              <a:t>Conclusion:  music and movies are most viewed videos on YouTube.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038315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39EFC0-500D-4D35-AC98-2583640A7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320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BC9F4-00EF-4C3B-A114-DE365E430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13" y="16247"/>
            <a:ext cx="10515600" cy="1325563"/>
          </a:xfrm>
        </p:spPr>
        <p:txBody>
          <a:bodyPr/>
          <a:lstStyle/>
          <a:p>
            <a:r>
              <a:rPr lang="en-US" dirty="0"/>
              <a:t>Positive or negative?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EC887F-A480-450B-AC23-CF15FE7F15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64" y="1127206"/>
            <a:ext cx="8537510" cy="551619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3C72FC-C86F-45AC-9A72-0DC71F0CBB4E}"/>
              </a:ext>
            </a:extLst>
          </p:cNvPr>
          <p:cNvSpPr txBox="1"/>
          <p:nvPr/>
        </p:nvSpPr>
        <p:spPr>
          <a:xfrm>
            <a:off x="9199984" y="1127206"/>
            <a:ext cx="26374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Name: </a:t>
            </a:r>
            <a:r>
              <a:rPr lang="en-US" dirty="0" err="1"/>
              <a:t>Barplot</a:t>
            </a:r>
            <a:r>
              <a:rPr lang="en-US" dirty="0"/>
              <a:t> that compares positive and negative amongst categories.</a:t>
            </a:r>
          </a:p>
          <a:p>
            <a:endParaRPr lang="en-US" dirty="0"/>
          </a:p>
          <a:p>
            <a:r>
              <a:rPr lang="en-US" dirty="0"/>
              <a:t>X-axis: category</a:t>
            </a:r>
          </a:p>
          <a:p>
            <a:r>
              <a:rPr lang="en-US" dirty="0"/>
              <a:t>Y-axis: views</a:t>
            </a:r>
          </a:p>
          <a:p>
            <a:endParaRPr lang="en-US" dirty="0"/>
          </a:p>
          <a:p>
            <a:r>
              <a:rPr lang="en-US" dirty="0"/>
              <a:t>Conclusion:  music and movie are the most popular videos although the have a lot of negative issues.</a:t>
            </a:r>
            <a:endParaRPr lang="en-IL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20080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43A17-5645-4D21-A0A3-35A20BBF4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691"/>
            <a:ext cx="10515600" cy="1325563"/>
          </a:xfrm>
        </p:spPr>
        <p:txBody>
          <a:bodyPr/>
          <a:lstStyle/>
          <a:p>
            <a:r>
              <a:rPr lang="en-US" dirty="0"/>
              <a:t>Time against popularity of video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9D9F32-53F8-42BD-BA66-54E451033A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90" y="1347254"/>
            <a:ext cx="10383699" cy="38200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EB0FD8-78A0-449F-8B2E-07C0F8D75683}"/>
              </a:ext>
            </a:extLst>
          </p:cNvPr>
          <p:cNvSpPr txBox="1"/>
          <p:nvPr/>
        </p:nvSpPr>
        <p:spPr>
          <a:xfrm>
            <a:off x="575390" y="5234473"/>
            <a:ext cx="106648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Name: Boxplot that compares amount of views and hour video published.</a:t>
            </a:r>
          </a:p>
          <a:p>
            <a:r>
              <a:rPr lang="en-US" dirty="0"/>
              <a:t>X-axis: publish hour</a:t>
            </a:r>
          </a:p>
          <a:p>
            <a:r>
              <a:rPr lang="en-US" dirty="0"/>
              <a:t>Y-axis: views</a:t>
            </a:r>
          </a:p>
          <a:p>
            <a:r>
              <a:rPr lang="en-US" dirty="0"/>
              <a:t>Conclusion:  not matter the hour of publishing the video.</a:t>
            </a:r>
          </a:p>
          <a:p>
            <a:r>
              <a:rPr lang="en-US" dirty="0"/>
              <a:t>**compare between publish month and likes shows same results.</a:t>
            </a:r>
            <a:endParaRPr lang="en-IL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768312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AAD986-B30D-49ED-8DAC-370F7A7DA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32"/>
            <a:ext cx="12192000" cy="68544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D5A183-68FC-4077-BF20-8EF7AEC1C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11" y="658891"/>
            <a:ext cx="3228393" cy="2149624"/>
          </a:xfrm>
        </p:spPr>
        <p:txBody>
          <a:bodyPr>
            <a:normAutofit/>
          </a:bodyPr>
          <a:lstStyle/>
          <a:p>
            <a:r>
              <a:rPr lang="en-US" sz="6600" b="1" i="1" dirty="0">
                <a:solidFill>
                  <a:srgbClr val="FF0000"/>
                </a:solidFill>
              </a:rPr>
              <a:t>Machine Learning</a:t>
            </a:r>
            <a:endParaRPr lang="en-IL" sz="66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461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F64E6-702E-4606-90B7-12EA179BA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25476-2DE0-4F1E-A586-967898BDB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47996" cy="122548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Using ‘</a:t>
            </a:r>
            <a:r>
              <a:rPr lang="en-US" dirty="0" err="1"/>
              <a:t>sklearn</a:t>
            </a:r>
            <a:r>
              <a:rPr lang="en-US" dirty="0"/>
              <a:t>’ library and liner regression we were able to train a model that predict the popularity/success of new uploaded video on YouTube.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D870AB-1CEA-40D3-88A4-CA6B75C0726C}"/>
              </a:ext>
            </a:extLst>
          </p:cNvPr>
          <p:cNvSpPr txBox="1"/>
          <p:nvPr/>
        </p:nvSpPr>
        <p:spPr>
          <a:xfrm>
            <a:off x="838200" y="3429000"/>
            <a:ext cx="53479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model predicted that if we will based on likes, views and comments our r^2 will be 0.839..</a:t>
            </a:r>
            <a:endParaRPr lang="en-IL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C23984-A79D-4C0A-8F3B-9C1E6B6582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37487"/>
            <a:ext cx="5347996" cy="358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550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ACD18-F5F6-4A9C-B482-6AFB0D0F1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research:	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C9834-0BFB-406A-ACF8-B54B85621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 question:</a:t>
            </a:r>
          </a:p>
          <a:p>
            <a:pPr marL="0" indent="0">
              <a:buNone/>
            </a:pPr>
            <a:r>
              <a:rPr lang="en-US" dirty="0"/>
              <a:t>    * can we predict how much views, likes or comments video on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youtube</a:t>
            </a:r>
            <a:r>
              <a:rPr lang="en-US" dirty="0"/>
              <a:t> can get?</a:t>
            </a:r>
          </a:p>
          <a:p>
            <a:pPr marL="0" indent="0">
              <a:buNone/>
            </a:pPr>
            <a:r>
              <a:rPr lang="en-US" dirty="0"/>
              <a:t>    * which </a:t>
            </a:r>
            <a:r>
              <a:rPr lang="en-US" dirty="0">
                <a:solidFill>
                  <a:srgbClr val="000000"/>
                </a:solidFill>
                <a:latin typeface="Roboto"/>
              </a:rPr>
              <a:t>p</a:t>
            </a:r>
            <a:r>
              <a:rPr lang="en-US" b="0" i="0" dirty="0">
                <a:solidFill>
                  <a:srgbClr val="000000"/>
                </a:solidFill>
                <a:effectLst/>
                <a:latin typeface="Roboto"/>
              </a:rPr>
              <a:t>roperties the videos have that makes them more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Roboto"/>
              </a:rPr>
              <a:t>     </a:t>
            </a:r>
            <a:r>
              <a:rPr lang="en-US" b="0" i="0" dirty="0">
                <a:solidFill>
                  <a:srgbClr val="000000"/>
                </a:solidFill>
                <a:effectLst/>
                <a:latin typeface="Roboto"/>
              </a:rPr>
              <a:t> popular?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663573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08763-B8B1-44A9-879F-43E965D46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18F1C-781B-44AB-9FD8-70CFE263E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set from Kaggle:</a:t>
            </a:r>
          </a:p>
          <a:p>
            <a:pPr marL="0" indent="0">
              <a:buNone/>
            </a:pPr>
            <a:r>
              <a:rPr lang="en-US" dirty="0"/>
              <a:t>    Trending YouTube Video Statistics</a:t>
            </a:r>
          </a:p>
        </p:txBody>
      </p:sp>
    </p:spTree>
    <p:extLst>
      <p:ext uri="{BB962C8B-B14F-4D97-AF65-F5344CB8AC3E}">
        <p14:creationId xmlns:p14="http://schemas.microsoft.com/office/powerpoint/2010/main" val="1696901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502E7-2636-47CF-8E5D-F495BD6C5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88D7D-6D69-4AA2-A51E-1D90D703D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how much ‘nun’ we have, check all the data set</a:t>
            </a:r>
          </a:p>
          <a:p>
            <a:pPr marL="0" indent="0">
              <a:buNone/>
            </a:pPr>
            <a:r>
              <a:rPr lang="en-US" dirty="0"/>
              <a:t>     has the same formats</a:t>
            </a:r>
          </a:p>
          <a:p>
            <a:r>
              <a:rPr lang="en-US" dirty="0"/>
              <a:t>Outliners handling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250751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9DB01-6E02-489A-B9DF-C5059E000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600953" cy="1325563"/>
          </a:xfrm>
        </p:spPr>
        <p:txBody>
          <a:bodyPr/>
          <a:lstStyle/>
          <a:p>
            <a:r>
              <a:rPr lang="en-US" dirty="0"/>
              <a:t>Missing data</a:t>
            </a:r>
            <a:endParaRPr lang="en-IL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9750DB1-8417-4362-A5C6-CAB5CA1140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40174"/>
            <a:ext cx="3600953" cy="3953427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1CFE75A-EC5B-41D8-8066-A8D1621AAD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08" y="5845085"/>
            <a:ext cx="7449590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897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EAE2A-E636-4E18-9E85-A8902D777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Formats of date and time</a:t>
            </a:r>
            <a:endParaRPr lang="en-IL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B599A51-D256-445E-B6D7-2E2A8D28A3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29" y="1690688"/>
            <a:ext cx="9631119" cy="2076740"/>
          </a:xfrm>
        </p:spPr>
      </p:pic>
    </p:spTree>
    <p:extLst>
      <p:ext uri="{BB962C8B-B14F-4D97-AF65-F5344CB8AC3E}">
        <p14:creationId xmlns:p14="http://schemas.microsoft.com/office/powerpoint/2010/main" val="919775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DFD6B-6A2F-470E-9680-D7A899E57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708" y="160845"/>
            <a:ext cx="1300063" cy="889743"/>
          </a:xfrm>
        </p:spPr>
        <p:txBody>
          <a:bodyPr/>
          <a:lstStyle/>
          <a:p>
            <a:r>
              <a:rPr lang="en-US" dirty="0"/>
              <a:t>EDA 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F90C3F-CA98-4BCF-9710-78DE6EB981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32" y="1108240"/>
            <a:ext cx="4717915" cy="558891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6A90F75-BDCE-469E-B962-A5FC8AEAABD1}"/>
              </a:ext>
            </a:extLst>
          </p:cNvPr>
          <p:cNvSpPr/>
          <p:nvPr/>
        </p:nvSpPr>
        <p:spPr>
          <a:xfrm>
            <a:off x="2474217" y="4682652"/>
            <a:ext cx="1215760" cy="276428"/>
          </a:xfrm>
          <a:prstGeom prst="rect">
            <a:avLst/>
          </a:prstGeom>
          <a:noFill/>
          <a:ln w="635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F969C5-5DA3-469C-A946-7C91A6701E9F}"/>
              </a:ext>
            </a:extLst>
          </p:cNvPr>
          <p:cNvSpPr/>
          <p:nvPr/>
        </p:nvSpPr>
        <p:spPr>
          <a:xfrm>
            <a:off x="562790" y="4620828"/>
            <a:ext cx="1111898" cy="338252"/>
          </a:xfrm>
          <a:prstGeom prst="rect">
            <a:avLst/>
          </a:prstGeom>
          <a:noFill/>
          <a:ln w="635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827148-FA0E-49A6-8BA7-A6726DBE9439}"/>
              </a:ext>
            </a:extLst>
          </p:cNvPr>
          <p:cNvSpPr/>
          <p:nvPr/>
        </p:nvSpPr>
        <p:spPr>
          <a:xfrm>
            <a:off x="468708" y="6482551"/>
            <a:ext cx="1305327" cy="214604"/>
          </a:xfrm>
          <a:prstGeom prst="rect">
            <a:avLst/>
          </a:prstGeom>
          <a:noFill/>
          <a:ln w="635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9DEB9E3-0C36-457B-994F-2700FD61D6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136" y="721397"/>
            <a:ext cx="3879147" cy="595404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8D7D234-0FA4-4E55-9579-F0263AD2D714}"/>
              </a:ext>
            </a:extLst>
          </p:cNvPr>
          <p:cNvSpPr/>
          <p:nvPr/>
        </p:nvSpPr>
        <p:spPr>
          <a:xfrm>
            <a:off x="8883213" y="3926603"/>
            <a:ext cx="1215760" cy="276428"/>
          </a:xfrm>
          <a:prstGeom prst="rect">
            <a:avLst/>
          </a:prstGeom>
          <a:noFill/>
          <a:ln w="635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3AB7F2-0BD8-4204-B8F1-92770055885A}"/>
              </a:ext>
            </a:extLst>
          </p:cNvPr>
          <p:cNvSpPr/>
          <p:nvPr/>
        </p:nvSpPr>
        <p:spPr>
          <a:xfrm>
            <a:off x="7257228" y="3898610"/>
            <a:ext cx="1215760" cy="276428"/>
          </a:xfrm>
          <a:prstGeom prst="rect">
            <a:avLst/>
          </a:prstGeom>
          <a:noFill/>
          <a:ln w="635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0E9997-A361-43EA-B75C-83807B58D54E}"/>
              </a:ext>
            </a:extLst>
          </p:cNvPr>
          <p:cNvSpPr/>
          <p:nvPr/>
        </p:nvSpPr>
        <p:spPr>
          <a:xfrm>
            <a:off x="8472988" y="6410953"/>
            <a:ext cx="1254671" cy="264484"/>
          </a:xfrm>
          <a:prstGeom prst="rect">
            <a:avLst/>
          </a:prstGeom>
          <a:noFill/>
          <a:ln w="635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6480BC-F477-4E83-9308-21D22FD27A10}"/>
              </a:ext>
            </a:extLst>
          </p:cNvPr>
          <p:cNvSpPr txBox="1"/>
          <p:nvPr/>
        </p:nvSpPr>
        <p:spPr>
          <a:xfrm>
            <a:off x="5471115" y="1774666"/>
            <a:ext cx="16068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Gangnam Style:</a:t>
            </a:r>
          </a:p>
          <a:p>
            <a:r>
              <a:rPr lang="en-US" dirty="0"/>
              <a:t>First video over 1B views.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Baby Shark:</a:t>
            </a:r>
          </a:p>
          <a:p>
            <a:r>
              <a:rPr lang="en-US" dirty="0"/>
              <a:t>Most viewed video today on YouTube.</a:t>
            </a:r>
            <a:endParaRPr lang="en-IL" dirty="0"/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8C815B97-97F7-4E14-A682-67117AC70A96}"/>
              </a:ext>
            </a:extLst>
          </p:cNvPr>
          <p:cNvSpPr/>
          <p:nvPr/>
        </p:nvSpPr>
        <p:spPr>
          <a:xfrm>
            <a:off x="5604753" y="3099201"/>
            <a:ext cx="982494" cy="384243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9CF266E7-86D6-4E73-8C5C-44166B06686A}"/>
              </a:ext>
            </a:extLst>
          </p:cNvPr>
          <p:cNvSpPr/>
          <p:nvPr/>
        </p:nvSpPr>
        <p:spPr>
          <a:xfrm>
            <a:off x="5680953" y="4699091"/>
            <a:ext cx="982494" cy="38424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0524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1A358-C4C8-4CF1-A7F1-0A21D00DA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7774"/>
            <a:ext cx="6870895" cy="59404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Most correlated parameters </a:t>
            </a:r>
            <a:endParaRPr lang="en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B7E71D-FE24-4191-8BB5-EF7B127EA6E4}"/>
              </a:ext>
            </a:extLst>
          </p:cNvPr>
          <p:cNvSpPr txBox="1"/>
          <p:nvPr/>
        </p:nvSpPr>
        <p:spPr>
          <a:xfrm>
            <a:off x="8608978" y="556075"/>
            <a:ext cx="28461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Hight correlation</a:t>
            </a:r>
            <a:r>
              <a:rPr lang="en-US" dirty="0"/>
              <a:t>: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+0.8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likes:views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) (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likes:comment_count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endParaRPr lang="en-US" dirty="0"/>
          </a:p>
          <a:p>
            <a:r>
              <a:rPr lang="en-US" u="sng" dirty="0"/>
              <a:t>Medium correlation</a:t>
            </a:r>
            <a:r>
              <a:rPr lang="en-US" dirty="0"/>
              <a:t>: </a:t>
            </a:r>
          </a:p>
          <a:p>
            <a:r>
              <a:rPr lang="en-US" dirty="0">
                <a:solidFill>
                  <a:srgbClr val="329E89"/>
                </a:solidFill>
              </a:rPr>
              <a:t>+0.6 (</a:t>
            </a:r>
            <a:r>
              <a:rPr lang="en-US" dirty="0" err="1">
                <a:solidFill>
                  <a:srgbClr val="329E89"/>
                </a:solidFill>
              </a:rPr>
              <a:t>views:comment_count</a:t>
            </a:r>
            <a:r>
              <a:rPr lang="en-US" dirty="0">
                <a:solidFill>
                  <a:srgbClr val="329E89"/>
                </a:solidFill>
              </a:rPr>
              <a:t>)</a:t>
            </a:r>
            <a:endParaRPr lang="en-IL" dirty="0">
              <a:solidFill>
                <a:srgbClr val="329E89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FD579A-584A-4FD0-B003-B9CB93F55A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84" y="556075"/>
            <a:ext cx="7408310" cy="533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937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66BBC-9A39-4DCC-B3F3-DDF3E030B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Amount of views by Month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7C0E52-3F0E-4F8B-A64B-12221217A9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096" y="1540143"/>
            <a:ext cx="9455807" cy="334857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F4A1DC-3425-44BC-A7AE-8F9A06BF96B9}"/>
              </a:ext>
            </a:extLst>
          </p:cNvPr>
          <p:cNvSpPr txBox="1"/>
          <p:nvPr/>
        </p:nvSpPr>
        <p:spPr>
          <a:xfrm>
            <a:off x="1542132" y="4888713"/>
            <a:ext cx="73249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Name: Boxplot that compares amount of views and month video published.</a:t>
            </a:r>
          </a:p>
          <a:p>
            <a:r>
              <a:rPr lang="en-US" dirty="0"/>
              <a:t>X-axis: publish month</a:t>
            </a:r>
          </a:p>
          <a:p>
            <a:r>
              <a:rPr lang="en-US" dirty="0"/>
              <a:t>Y-axis: views</a:t>
            </a:r>
          </a:p>
          <a:p>
            <a:r>
              <a:rPr lang="en-US" dirty="0"/>
              <a:t>Conclusion:  there are more views on videos that published on August and  </a:t>
            </a:r>
          </a:p>
          <a:p>
            <a:r>
              <a:rPr lang="en-US" dirty="0"/>
              <a:t>                       October.</a:t>
            </a:r>
          </a:p>
          <a:p>
            <a:r>
              <a:rPr lang="en-US" dirty="0"/>
              <a:t>**compare between publish month and likes shows same results.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896991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442</Words>
  <Application>Microsoft Office PowerPoint</Application>
  <PresentationFormat>Widescreen</PresentationFormat>
  <Paragraphs>74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Roboto</vt:lpstr>
      <vt:lpstr>Office Theme</vt:lpstr>
      <vt:lpstr>Introduction to data science</vt:lpstr>
      <vt:lpstr>Intro to research: </vt:lpstr>
      <vt:lpstr>Data sources</vt:lpstr>
      <vt:lpstr>Data cleaning</vt:lpstr>
      <vt:lpstr>Missing data</vt:lpstr>
      <vt:lpstr>Formats of date and time</vt:lpstr>
      <vt:lpstr>EDA </vt:lpstr>
      <vt:lpstr>Most correlated parameters </vt:lpstr>
      <vt:lpstr>Amount of views by Month</vt:lpstr>
      <vt:lpstr>Amount of likes/dislikes by month</vt:lpstr>
      <vt:lpstr>Amount of views per category</vt:lpstr>
      <vt:lpstr>PowerPoint Presentation</vt:lpstr>
      <vt:lpstr>Positive or negative?</vt:lpstr>
      <vt:lpstr>Time against popularity of video</vt:lpstr>
      <vt:lpstr>Machine Learning</vt:lpstr>
      <vt:lpstr>Linear regression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science</dc:title>
  <dc:creator>Vlad Sadovnikov</dc:creator>
  <cp:lastModifiedBy>Vlad Sadovnikov</cp:lastModifiedBy>
  <cp:revision>21</cp:revision>
  <dcterms:created xsi:type="dcterms:W3CDTF">2021-01-13T11:13:15Z</dcterms:created>
  <dcterms:modified xsi:type="dcterms:W3CDTF">2021-01-13T21:25:14Z</dcterms:modified>
</cp:coreProperties>
</file>