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7" r:id="rId22"/>
    <p:sldId id="259" r:id="rId23"/>
    <p:sldId id="275"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ar Zaib" userId="bd799e49b4b424dc" providerId="LiveId" clId="{D8CDD0D4-6DA9-44A2-9E40-3765BB08D7DD}"/>
    <pc:docChg chg="custSel modSld">
      <pc:chgData name="Omar Zaib" userId="bd799e49b4b424dc" providerId="LiveId" clId="{D8CDD0D4-6DA9-44A2-9E40-3765BB08D7DD}" dt="2022-02-21T16:18:12.578" v="471" actId="313"/>
      <pc:docMkLst>
        <pc:docMk/>
      </pc:docMkLst>
      <pc:sldChg chg="modSp mod">
        <pc:chgData name="Omar Zaib" userId="bd799e49b4b424dc" providerId="LiveId" clId="{D8CDD0D4-6DA9-44A2-9E40-3765BB08D7DD}" dt="2022-02-21T16:18:12.578" v="471" actId="313"/>
        <pc:sldMkLst>
          <pc:docMk/>
          <pc:sldMk cId="2728122118" sldId="262"/>
        </pc:sldMkLst>
        <pc:spChg chg="mod">
          <ac:chgData name="Omar Zaib" userId="bd799e49b4b424dc" providerId="LiveId" clId="{D8CDD0D4-6DA9-44A2-9E40-3765BB08D7DD}" dt="2022-02-21T16:18:12.578" v="471" actId="313"/>
          <ac:spMkLst>
            <pc:docMk/>
            <pc:sldMk cId="2728122118" sldId="262"/>
            <ac:spMk id="3" creationId="{30217CCC-1FE1-4891-B8D9-B874F28ED56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C5146535-FD3D-4589-98A3-623B8DA4B8DB}">
      <dgm:prSet/>
      <dgm:spPr/>
      <dgm:t>
        <a:bodyPr/>
        <a:lstStyle/>
        <a:p>
          <a:r>
            <a:rPr lang="en-US" dirty="0"/>
            <a:t>CREATE AN INVENTORY MANAGEMENT SYSTEM THAT A USER CAN INTERACT WITH VIA CLI COMMAND LINE INTERFACE </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327691EA-213C-4916-9517-DBDB30C786BF}" type="pres">
      <dgm:prSet presAssocID="{C5146535-FD3D-4589-98A3-623B8DA4B8DB}" presName="composite" presStyleCnt="0"/>
      <dgm:spPr/>
    </dgm:pt>
    <dgm:pt modelId="{1AFBD607-D4AE-45A3-8FCD-4E904E03DA09}" type="pres">
      <dgm:prSet presAssocID="{C5146535-FD3D-4589-98A3-623B8DA4B8DB}" presName="parent" presStyleLbl="alignNode1" presStyleIdx="0" presStyleCnt="1" custScaleX="99522" custScaleY="224486" custLinFactY="-166795" custLinFactNeighborX="0" custLinFactNeighborY="-200000">
        <dgm:presLayoutVars>
          <dgm:chMax val="1"/>
          <dgm:chPref val="1"/>
          <dgm:bulletEnabled val="1"/>
        </dgm:presLayoutVars>
      </dgm:prSet>
      <dgm:spPr/>
    </dgm:pt>
    <dgm:pt modelId="{7E9A297C-19BD-436F-97CA-46F35491A509}" type="pres">
      <dgm:prSet presAssocID="{C5146535-FD3D-4589-98A3-623B8DA4B8DB}" presName="Childtext" presStyleLbl="revTx" presStyleIdx="0" presStyleCnt="1">
        <dgm:presLayoutVars>
          <dgm:bulletEnabled val="1"/>
        </dgm:presLayoutVars>
      </dgm:prSet>
      <dgm:spPr/>
    </dgm:pt>
    <dgm:pt modelId="{0E90827F-BE87-4128-96DA-4B7771197177}" type="pres">
      <dgm:prSet presAssocID="{C5146535-FD3D-4589-98A3-623B8DA4B8DB}" presName="ConnectLine" presStyleLbl="sibTrans1D1" presStyleIdx="0" presStyleCnt="1" custLinFactX="7982831" custLinFactY="-317533" custLinFactNeighborX="8000000" custLinFactNeighborY="-400000"/>
      <dgm:spPr>
        <a:noFill/>
        <a:ln w="12700" cap="rnd" cmpd="sng" algn="ctr">
          <a:solidFill>
            <a:schemeClr val="accent1">
              <a:shade val="90000"/>
              <a:hueOff val="0"/>
              <a:satOff val="0"/>
              <a:lumOff val="0"/>
              <a:alphaOff val="0"/>
            </a:schemeClr>
          </a:solidFill>
          <a:prstDash val="dash"/>
        </a:ln>
        <a:effectLst/>
      </dgm:spPr>
    </dgm:pt>
    <dgm:pt modelId="{4C3B5EEE-F3DF-4B59-A878-A7B9B51EC04F}" type="pres">
      <dgm:prSet presAssocID="{C5146535-FD3D-4589-98A3-623B8DA4B8DB}" presName="ConnectLineEnd" presStyleLbl="lnNode1" presStyleIdx="0" presStyleCnt="1" custLinFactX="4000000" custLinFactY="-2200000" custLinFactNeighborX="4071417" custLinFactNeighborY="-2239281"/>
      <dgm:spPr/>
    </dgm:pt>
    <dgm:pt modelId="{F03354F3-C941-424E-BF1D-FC7B38039448}" type="pres">
      <dgm:prSet presAssocID="{C5146535-FD3D-4589-98A3-623B8DA4B8DB}" presName="EmptyPane" presStyleCnt="0"/>
      <dgm:spPr/>
    </dgm:pt>
  </dgm:ptLst>
  <dgm:cxnLst>
    <dgm:cxn modelId="{84C67813-55CE-4EBC-9032-03BD847DC17E}" type="presOf" srcId="{6A70FD8F-0050-42E3-8B3A-6ED7CFB9852E}" destId="{AB52B3CC-6563-466D-BFC3-9B6B5AFA0881}" srcOrd="0" destOrd="0" presId="urn:microsoft.com/office/officeart/2016/7/layout/RoundedRectangleTimeline"/>
    <dgm:cxn modelId="{9ACF673C-3194-42B5-94BD-A5ABE184E4D5}" type="presOf" srcId="{C5146535-FD3D-4589-98A3-623B8DA4B8DB}" destId="{1AFBD607-D4AE-45A3-8FCD-4E904E03DA09}" srcOrd="0" destOrd="0" presId="urn:microsoft.com/office/officeart/2016/7/layout/RoundedRectangleTimeline"/>
    <dgm:cxn modelId="{8EBF857E-7408-4941-91E4-293B0F59EEF7}" srcId="{6A70FD8F-0050-42E3-8B3A-6ED7CFB9852E}" destId="{C5146535-FD3D-4589-98A3-623B8DA4B8DB}" srcOrd="0" destOrd="0" parTransId="{20848F78-EC70-4162-96CE-CC68006930F0}" sibTransId="{7A3CCAF8-AC3A-401E-AEDD-44BBC1AA9C31}"/>
    <dgm:cxn modelId="{133FFD91-1BC1-4458-9608-CF984F443907}" type="presParOf" srcId="{AB52B3CC-6563-466D-BFC3-9B6B5AFA0881}" destId="{327691EA-213C-4916-9517-DBDB30C786BF}" srcOrd="0" destOrd="0" presId="urn:microsoft.com/office/officeart/2016/7/layout/RoundedRectangleTimeline"/>
    <dgm:cxn modelId="{787A1770-9B48-4DB9-B42C-BC196FF0E9BD}" type="presParOf" srcId="{327691EA-213C-4916-9517-DBDB30C786BF}" destId="{1AFBD607-D4AE-45A3-8FCD-4E904E03DA09}" srcOrd="0" destOrd="0" presId="urn:microsoft.com/office/officeart/2016/7/layout/RoundedRectangleTimeline"/>
    <dgm:cxn modelId="{46946A85-C086-4670-B631-22070F3CB88B}" type="presParOf" srcId="{327691EA-213C-4916-9517-DBDB30C786BF}" destId="{7E9A297C-19BD-436F-97CA-46F35491A509}" srcOrd="1" destOrd="0" presId="urn:microsoft.com/office/officeart/2016/7/layout/RoundedRectangleTimeline"/>
    <dgm:cxn modelId="{9FF3CF17-9AE5-4EFA-A37D-FE59FCAD3DC6}" type="presParOf" srcId="{327691EA-213C-4916-9517-DBDB30C786BF}" destId="{0E90827F-BE87-4128-96DA-4B7771197177}" srcOrd="2" destOrd="0" presId="urn:microsoft.com/office/officeart/2016/7/layout/RoundedRectangleTimeline"/>
    <dgm:cxn modelId="{00F852A6-15E2-4B00-877F-4AF14646B1EE}" type="presParOf" srcId="{327691EA-213C-4916-9517-DBDB30C786BF}" destId="{4C3B5EEE-F3DF-4B59-A878-A7B9B51EC04F}" srcOrd="3" destOrd="0" presId="urn:microsoft.com/office/officeart/2016/7/layout/RoundedRectangleTimeline"/>
    <dgm:cxn modelId="{002BBFBD-1E5F-433B-93BD-5FC6EFD825CA}" type="presParOf" srcId="{327691EA-213C-4916-9517-DBDB30C786BF}" destId="{F03354F3-C941-424E-BF1D-FC7B3803944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BD607-D4AE-45A3-8FCD-4E904E03DA09}">
      <dsp:nvSpPr>
        <dsp:cNvPr id="0" name=""/>
        <dsp:cNvSpPr/>
      </dsp:nvSpPr>
      <dsp:spPr>
        <a:xfrm>
          <a:off x="300792" y="76171"/>
          <a:ext cx="10428365" cy="815734"/>
        </a:xfrm>
        <a:prstGeom prst="round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1">
          <a:noAutofit/>
        </a:bodyPr>
        <a:lstStyle/>
        <a:p>
          <a:pPr marL="0" lvl="0" indent="0" algn="ctr" defTabSz="755650">
            <a:lnSpc>
              <a:spcPct val="90000"/>
            </a:lnSpc>
            <a:spcBef>
              <a:spcPct val="0"/>
            </a:spcBef>
            <a:spcAft>
              <a:spcPct val="35000"/>
            </a:spcAft>
            <a:buNone/>
          </a:pPr>
          <a:r>
            <a:rPr lang="en-US" sz="1700" kern="1200" dirty="0"/>
            <a:t>CREATE AN INVENTORY MANAGEMENT SYSTEM THAT A USER CAN INTERACT WITH VIA CLI COMMAND LINE INTERFACE </a:t>
          </a:r>
        </a:p>
      </dsp:txBody>
      <dsp:txXfrm>
        <a:off x="340613" y="115992"/>
        <a:ext cx="10348723" cy="736092"/>
      </dsp:txXfrm>
    </dsp:sp>
    <dsp:sp modelId="{7E9A297C-19BD-436F-97CA-46F35491A509}">
      <dsp:nvSpPr>
        <dsp:cNvPr id="0" name=""/>
        <dsp:cNvSpPr/>
      </dsp:nvSpPr>
      <dsp:spPr>
        <a:xfrm>
          <a:off x="275748" y="0"/>
          <a:ext cx="10478452" cy="1271825"/>
        </a:xfrm>
        <a:prstGeom prst="rect">
          <a:avLst/>
        </a:prstGeom>
        <a:noFill/>
        <a:ln>
          <a:noFill/>
        </a:ln>
        <a:effectLst/>
      </dsp:spPr>
      <dsp:style>
        <a:lnRef idx="0">
          <a:scrgbClr r="0" g="0" b="0"/>
        </a:lnRef>
        <a:fillRef idx="0">
          <a:scrgbClr r="0" g="0" b="0"/>
        </a:fillRef>
        <a:effectRef idx="0">
          <a:scrgbClr r="0" g="0" b="0"/>
        </a:effectRef>
        <a:fontRef idx="minor"/>
      </dsp:style>
    </dsp:sp>
    <dsp:sp modelId="{0E90827F-BE87-4128-96DA-4B7771197177}">
      <dsp:nvSpPr>
        <dsp:cNvPr id="0" name=""/>
        <dsp:cNvSpPr/>
      </dsp:nvSpPr>
      <dsp:spPr>
        <a:xfrm>
          <a:off x="11029950" y="0"/>
          <a:ext cx="0" cy="290702"/>
        </a:xfrm>
        <a:prstGeom prst="line">
          <a:avLst/>
        </a:prstGeom>
        <a:noFill/>
        <a:ln w="12700" cap="rnd" cmpd="sng" algn="ctr">
          <a:solidFill>
            <a:schemeClr val="accent1">
              <a:shade val="90000"/>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C3B5EEE-F3DF-4B59-A878-A7B9B51EC04F}">
      <dsp:nvSpPr>
        <dsp:cNvPr id="0" name=""/>
        <dsp:cNvSpPr/>
      </dsp:nvSpPr>
      <dsp:spPr>
        <a:xfrm>
          <a:off x="10957274" y="0"/>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QA Inventory management system - project</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Omar Zaib </a:t>
            </a:r>
            <a:r>
              <a:rPr lang="en-US" dirty="0" err="1"/>
              <a:t>mahmood</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8BF3306-1A81-45E5-92B1-1AC3C5469D02}"/>
              </a:ext>
            </a:extLst>
          </p:cNvPr>
          <p:cNvPicPr>
            <a:picLocks noChangeAspect="1"/>
          </p:cNvPicPr>
          <p:nvPr/>
        </p:nvPicPr>
        <p:blipFill>
          <a:blip r:embed="rId2"/>
          <a:stretch>
            <a:fillRect/>
          </a:stretch>
        </p:blipFill>
        <p:spPr>
          <a:xfrm>
            <a:off x="341746" y="229560"/>
            <a:ext cx="10867998" cy="3667948"/>
          </a:xfrm>
          <a:prstGeom prst="rect">
            <a:avLst/>
          </a:prstGeom>
        </p:spPr>
      </p:pic>
      <p:sp>
        <p:nvSpPr>
          <p:cNvPr id="25" name="Rectangle 24">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4EC776C-7468-4C18-B7DE-0D8569F5D34B}"/>
              </a:ext>
            </a:extLst>
          </p:cNvPr>
          <p:cNvSpPr>
            <a:spLocks noGrp="1"/>
          </p:cNvSpPr>
          <p:nvPr>
            <p:ph type="title"/>
          </p:nvPr>
        </p:nvSpPr>
        <p:spPr>
          <a:xfrm>
            <a:off x="679600" y="4596992"/>
            <a:ext cx="3353432" cy="1607013"/>
          </a:xfrm>
        </p:spPr>
        <p:txBody>
          <a:bodyPr anchor="ctr">
            <a:normAutofit/>
          </a:bodyPr>
          <a:lstStyle/>
          <a:p>
            <a:r>
              <a:rPr lang="en-US">
                <a:solidFill>
                  <a:srgbClr val="FFFFFF"/>
                </a:solidFill>
              </a:rPr>
              <a:t>JAVA CONTROLLER CODE for ORDERS continued</a:t>
            </a:r>
            <a:endParaRPr lang="en-GB">
              <a:solidFill>
                <a:srgbClr val="FFFFFF"/>
              </a:solidFill>
            </a:endParaRPr>
          </a:p>
        </p:txBody>
      </p:sp>
      <p:sp>
        <p:nvSpPr>
          <p:cNvPr id="3" name="Content Placeholder 2">
            <a:extLst>
              <a:ext uri="{FF2B5EF4-FFF2-40B4-BE49-F238E27FC236}">
                <a16:creationId xmlns:a16="http://schemas.microsoft.com/office/drawing/2014/main" id="{2A150416-0AAA-4272-9A65-7524262FC2BD}"/>
              </a:ext>
            </a:extLst>
          </p:cNvPr>
          <p:cNvSpPr>
            <a:spLocks noGrp="1"/>
          </p:cNvSpPr>
          <p:nvPr>
            <p:ph idx="1"/>
          </p:nvPr>
        </p:nvSpPr>
        <p:spPr>
          <a:xfrm>
            <a:off x="4271491" y="4596992"/>
            <a:ext cx="7240909" cy="1607012"/>
          </a:xfrm>
        </p:spPr>
        <p:txBody>
          <a:bodyPr>
            <a:normAutofit/>
          </a:bodyPr>
          <a:lstStyle/>
          <a:p>
            <a:r>
              <a:rPr lang="en-US" dirty="0">
                <a:solidFill>
                  <a:srgbClr val="FFFFFF"/>
                </a:solidFill>
              </a:rPr>
              <a:t>A calculator was inputted to calculate the total cost of items and a delete item code.</a:t>
            </a:r>
          </a:p>
          <a:p>
            <a:r>
              <a:rPr lang="en-US" dirty="0">
                <a:solidFill>
                  <a:srgbClr val="FFFFFF"/>
                </a:solidFill>
              </a:rPr>
              <a:t>All strings messages were attached to create a friendly and interactive command line interface.</a:t>
            </a:r>
          </a:p>
          <a:p>
            <a:endParaRPr lang="en-GB" dirty="0">
              <a:solidFill>
                <a:srgbClr val="FFFFFF"/>
              </a:solidFill>
            </a:endParaRPr>
          </a:p>
        </p:txBody>
      </p:sp>
    </p:spTree>
    <p:extLst>
      <p:ext uri="{BB962C8B-B14F-4D97-AF65-F5344CB8AC3E}">
        <p14:creationId xmlns:p14="http://schemas.microsoft.com/office/powerpoint/2010/main" val="194194276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36">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38">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40">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42">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56" name="Rectangle 44">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0F71800-323C-4B3D-AACA-1855CDF0F31A}"/>
              </a:ext>
            </a:extLst>
          </p:cNvPr>
          <p:cNvSpPr>
            <a:spLocks noGrp="1"/>
          </p:cNvSpPr>
          <p:nvPr>
            <p:ph type="title"/>
          </p:nvPr>
        </p:nvSpPr>
        <p:spPr>
          <a:xfrm>
            <a:off x="156178" y="563978"/>
            <a:ext cx="4341940" cy="1694778"/>
          </a:xfrm>
        </p:spPr>
        <p:txBody>
          <a:bodyPr vert="horz" lIns="91440" tIns="45720" rIns="91440" bIns="45720" rtlCol="0" anchor="ctr">
            <a:noAutofit/>
          </a:bodyPr>
          <a:lstStyle/>
          <a:p>
            <a:r>
              <a:rPr lang="en-US" sz="2400" dirty="0">
                <a:solidFill>
                  <a:srgbClr val="FFFFFF"/>
                </a:solidFill>
              </a:rPr>
              <a:t>JAVA </a:t>
            </a:r>
            <a:r>
              <a:rPr lang="en-US" sz="2400" dirty="0" err="1">
                <a:solidFill>
                  <a:srgbClr val="FFFFFF"/>
                </a:solidFill>
              </a:rPr>
              <a:t>dao</a:t>
            </a:r>
            <a:r>
              <a:rPr lang="en-US" sz="2400" dirty="0">
                <a:solidFill>
                  <a:srgbClr val="FFFFFF"/>
                </a:solidFill>
              </a:rPr>
              <a:t> creation for </a:t>
            </a:r>
            <a:r>
              <a:rPr lang="en-US" sz="2400" dirty="0" err="1">
                <a:solidFill>
                  <a:srgbClr val="FFFFFF"/>
                </a:solidFill>
              </a:rPr>
              <a:t>mysql</a:t>
            </a:r>
            <a:r>
              <a:rPr lang="en-US" sz="2400" dirty="0">
                <a:solidFill>
                  <a:srgbClr val="FFFFFF"/>
                </a:solidFill>
              </a:rPr>
              <a:t> integration – item </a:t>
            </a:r>
            <a:r>
              <a:rPr lang="en-US" sz="2400" dirty="0" err="1">
                <a:solidFill>
                  <a:srgbClr val="FFFFFF"/>
                </a:solidFill>
              </a:rPr>
              <a:t>dao</a:t>
            </a:r>
            <a:endParaRPr lang="en-US" sz="2400" dirty="0">
              <a:solidFill>
                <a:srgbClr val="FFFFFF"/>
              </a:solidFill>
            </a:endParaRPr>
          </a:p>
        </p:txBody>
      </p:sp>
      <p:sp>
        <p:nvSpPr>
          <p:cNvPr id="57" name="Rectangle 46">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2DBFCCA8-C5E3-4305-BD5F-03CAA16A94B3}"/>
              </a:ext>
            </a:extLst>
          </p:cNvPr>
          <p:cNvPicPr>
            <a:picLocks noChangeAspect="1"/>
          </p:cNvPicPr>
          <p:nvPr/>
        </p:nvPicPr>
        <p:blipFill rotWithShape="1">
          <a:blip r:embed="rId2"/>
          <a:srcRect r="39944" b="-1"/>
          <a:stretch/>
        </p:blipFill>
        <p:spPr>
          <a:xfrm>
            <a:off x="4654295" y="457200"/>
            <a:ext cx="7086151" cy="5899650"/>
          </a:xfrm>
          <a:prstGeom prst="rect">
            <a:avLst/>
          </a:prstGeom>
        </p:spPr>
      </p:pic>
      <p:sp>
        <p:nvSpPr>
          <p:cNvPr id="7" name="Content Placeholder 6">
            <a:extLst>
              <a:ext uri="{FF2B5EF4-FFF2-40B4-BE49-F238E27FC236}">
                <a16:creationId xmlns:a16="http://schemas.microsoft.com/office/drawing/2014/main" id="{992269C5-DDC6-4405-81A2-15485CC3F109}"/>
              </a:ext>
            </a:extLst>
          </p:cNvPr>
          <p:cNvSpPr>
            <a:spLocks noGrp="1"/>
          </p:cNvSpPr>
          <p:nvPr>
            <p:ph idx="1"/>
          </p:nvPr>
        </p:nvSpPr>
        <p:spPr>
          <a:xfrm>
            <a:off x="236135" y="2056193"/>
            <a:ext cx="3214431" cy="3634486"/>
          </a:xfrm>
        </p:spPr>
        <p:txBody>
          <a:bodyPr/>
          <a:lstStyle/>
          <a:p>
            <a:r>
              <a:rPr lang="en-US" dirty="0"/>
              <a:t>This part of the presentation will outline the code created for database integration.</a:t>
            </a:r>
          </a:p>
          <a:p>
            <a:r>
              <a:rPr lang="en-US" dirty="0"/>
              <a:t>Try statements were used to connect java and MySQL.</a:t>
            </a:r>
          </a:p>
          <a:p>
            <a:r>
              <a:rPr lang="en-US" dirty="0" err="1"/>
              <a:t>Arraylist</a:t>
            </a:r>
            <a:r>
              <a:rPr lang="en-US" dirty="0"/>
              <a:t> were implemented to data could be added into items.</a:t>
            </a:r>
            <a:endParaRPr lang="en-GB" dirty="0"/>
          </a:p>
        </p:txBody>
      </p:sp>
    </p:spTree>
    <p:extLst>
      <p:ext uri="{BB962C8B-B14F-4D97-AF65-F5344CB8AC3E}">
        <p14:creationId xmlns:p14="http://schemas.microsoft.com/office/powerpoint/2010/main" val="44488294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BF408BC-83F7-467D-AAF1-BFBF32D78A06}"/>
              </a:ext>
            </a:extLst>
          </p:cNvPr>
          <p:cNvSpPr>
            <a:spLocks noGrp="1"/>
          </p:cNvSpPr>
          <p:nvPr>
            <p:ph type="title"/>
          </p:nvPr>
        </p:nvSpPr>
        <p:spPr>
          <a:xfrm>
            <a:off x="672280" y="944752"/>
            <a:ext cx="3259016" cy="1462692"/>
          </a:xfrm>
        </p:spPr>
        <p:txBody>
          <a:bodyPr>
            <a:normAutofit/>
          </a:bodyPr>
          <a:lstStyle/>
          <a:p>
            <a:pPr>
              <a:lnSpc>
                <a:spcPct val="90000"/>
              </a:lnSpc>
            </a:pPr>
            <a:r>
              <a:rPr lang="en-US" sz="2200">
                <a:solidFill>
                  <a:srgbClr val="FFFFFF"/>
                </a:solidFill>
              </a:rPr>
              <a:t>Java dao creation for mysql integrations – iteam dao - continued</a:t>
            </a:r>
            <a:endParaRPr lang="en-GB" sz="2200">
              <a:solidFill>
                <a:srgbClr val="FFFFFF"/>
              </a:solidFill>
            </a:endParaRPr>
          </a:p>
        </p:txBody>
      </p:sp>
      <p:sp>
        <p:nvSpPr>
          <p:cNvPr id="14" name="Rectangle 13">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8" name="Rectangle 17">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841FE95-794A-4061-B359-5CD31FBD6FE1}"/>
              </a:ext>
            </a:extLst>
          </p:cNvPr>
          <p:cNvSpPr>
            <a:spLocks noGrp="1"/>
          </p:cNvSpPr>
          <p:nvPr>
            <p:ph idx="1"/>
          </p:nvPr>
        </p:nvSpPr>
        <p:spPr>
          <a:xfrm>
            <a:off x="671513" y="2536031"/>
            <a:ext cx="3123783" cy="3671936"/>
          </a:xfrm>
        </p:spPr>
        <p:txBody>
          <a:bodyPr anchor="t">
            <a:normAutofit/>
          </a:bodyPr>
          <a:lstStyle/>
          <a:p>
            <a:r>
              <a:rPr lang="en-US">
                <a:solidFill>
                  <a:srgbClr val="FFFFFF"/>
                </a:solidFill>
              </a:rPr>
              <a:t>Continuation showing code.</a:t>
            </a:r>
          </a:p>
          <a:p>
            <a:endParaRPr lang="en-GB">
              <a:solidFill>
                <a:srgbClr val="FFFFFF"/>
              </a:solidFill>
            </a:endParaRPr>
          </a:p>
        </p:txBody>
      </p:sp>
      <p:pic>
        <p:nvPicPr>
          <p:cNvPr id="5" name="Picture 4">
            <a:extLst>
              <a:ext uri="{FF2B5EF4-FFF2-40B4-BE49-F238E27FC236}">
                <a16:creationId xmlns:a16="http://schemas.microsoft.com/office/drawing/2014/main" id="{C478619A-31B5-4268-8012-89AD0547D026}"/>
              </a:ext>
            </a:extLst>
          </p:cNvPr>
          <p:cNvPicPr>
            <a:picLocks noChangeAspect="1"/>
          </p:cNvPicPr>
          <p:nvPr/>
        </p:nvPicPr>
        <p:blipFill rotWithShape="1">
          <a:blip r:embed="rId2"/>
          <a:srcRect r="34871" b="1"/>
          <a:stretch/>
        </p:blipFill>
        <p:spPr>
          <a:xfrm>
            <a:off x="4241830" y="601200"/>
            <a:ext cx="7503636" cy="5789365"/>
          </a:xfrm>
          <a:prstGeom prst="rect">
            <a:avLst/>
          </a:prstGeom>
        </p:spPr>
      </p:pic>
    </p:spTree>
    <p:extLst>
      <p:ext uri="{BB962C8B-B14F-4D97-AF65-F5344CB8AC3E}">
        <p14:creationId xmlns:p14="http://schemas.microsoft.com/office/powerpoint/2010/main" val="172695139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5C80EDA-4655-40B7-9EB4-1C1D868891E2}"/>
              </a:ext>
            </a:extLst>
          </p:cNvPr>
          <p:cNvSpPr>
            <a:spLocks noGrp="1"/>
          </p:cNvSpPr>
          <p:nvPr>
            <p:ph type="title"/>
          </p:nvPr>
        </p:nvSpPr>
        <p:spPr>
          <a:xfrm>
            <a:off x="672280" y="944752"/>
            <a:ext cx="3259016" cy="1462692"/>
          </a:xfrm>
        </p:spPr>
        <p:txBody>
          <a:bodyPr>
            <a:normAutofit/>
          </a:bodyPr>
          <a:lstStyle/>
          <a:p>
            <a:r>
              <a:rPr lang="en-US">
                <a:solidFill>
                  <a:srgbClr val="FFFFFF"/>
                </a:solidFill>
              </a:rPr>
              <a:t>Java dao creation for order dao</a:t>
            </a:r>
            <a:endParaRPr lang="en-GB">
              <a:solidFill>
                <a:srgbClr val="FFFFFF"/>
              </a:solidFill>
            </a:endParaRPr>
          </a:p>
        </p:txBody>
      </p:sp>
      <p:sp>
        <p:nvSpPr>
          <p:cNvPr id="22" name="Rectangle 13">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5">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4" name="Rectangle 17">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7C8BAD3-387A-4B4F-88C2-905F269858C0}"/>
              </a:ext>
            </a:extLst>
          </p:cNvPr>
          <p:cNvSpPr>
            <a:spLocks noGrp="1"/>
          </p:cNvSpPr>
          <p:nvPr>
            <p:ph idx="1"/>
          </p:nvPr>
        </p:nvSpPr>
        <p:spPr>
          <a:xfrm>
            <a:off x="671513" y="2536031"/>
            <a:ext cx="3123783" cy="3671936"/>
          </a:xfrm>
        </p:spPr>
        <p:txBody>
          <a:bodyPr anchor="t">
            <a:normAutofit/>
          </a:bodyPr>
          <a:lstStyle/>
          <a:p>
            <a:r>
              <a:rPr lang="en-US">
                <a:solidFill>
                  <a:srgbClr val="FFFFFF"/>
                </a:solidFill>
              </a:rPr>
              <a:t>This demonstrates the code for order items that was used for order dao and integration.</a:t>
            </a:r>
          </a:p>
          <a:p>
            <a:endParaRPr lang="en-GB">
              <a:solidFill>
                <a:srgbClr val="FFFFFF"/>
              </a:solidFill>
            </a:endParaRPr>
          </a:p>
        </p:txBody>
      </p:sp>
      <p:pic>
        <p:nvPicPr>
          <p:cNvPr id="5" name="Picture 4">
            <a:extLst>
              <a:ext uri="{FF2B5EF4-FFF2-40B4-BE49-F238E27FC236}">
                <a16:creationId xmlns:a16="http://schemas.microsoft.com/office/drawing/2014/main" id="{F93D5407-5AD6-4426-A6D5-2F8627F60C6C}"/>
              </a:ext>
            </a:extLst>
          </p:cNvPr>
          <p:cNvPicPr>
            <a:picLocks noChangeAspect="1"/>
          </p:cNvPicPr>
          <p:nvPr/>
        </p:nvPicPr>
        <p:blipFill rotWithShape="1">
          <a:blip r:embed="rId2"/>
          <a:srcRect r="34871" b="1"/>
          <a:stretch/>
        </p:blipFill>
        <p:spPr>
          <a:xfrm>
            <a:off x="4241830" y="601200"/>
            <a:ext cx="7503636" cy="5789365"/>
          </a:xfrm>
          <a:prstGeom prst="rect">
            <a:avLst/>
          </a:prstGeom>
        </p:spPr>
      </p:pic>
    </p:spTree>
    <p:extLst>
      <p:ext uri="{BB962C8B-B14F-4D97-AF65-F5344CB8AC3E}">
        <p14:creationId xmlns:p14="http://schemas.microsoft.com/office/powerpoint/2010/main" val="175863173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80807B9-8802-4428-8ABD-A03A21DA445B}"/>
              </a:ext>
            </a:extLst>
          </p:cNvPr>
          <p:cNvSpPr>
            <a:spLocks noGrp="1"/>
          </p:cNvSpPr>
          <p:nvPr>
            <p:ph type="title"/>
          </p:nvPr>
        </p:nvSpPr>
        <p:spPr>
          <a:xfrm>
            <a:off x="672280" y="944752"/>
            <a:ext cx="3259016" cy="1462692"/>
          </a:xfrm>
        </p:spPr>
        <p:txBody>
          <a:bodyPr>
            <a:normAutofit/>
          </a:bodyPr>
          <a:lstStyle/>
          <a:p>
            <a:r>
              <a:rPr lang="en-US" dirty="0">
                <a:solidFill>
                  <a:srgbClr val="FFFFFF"/>
                </a:solidFill>
              </a:rPr>
              <a:t>Java persistence domain - item</a:t>
            </a:r>
            <a:endParaRPr lang="en-GB" dirty="0">
              <a:solidFill>
                <a:srgbClr val="FFFFFF"/>
              </a:solidFill>
            </a:endParaRPr>
          </a:p>
        </p:txBody>
      </p:sp>
      <p:sp>
        <p:nvSpPr>
          <p:cNvPr id="22" name="Rectangle 13">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5">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4" name="Rectangle 17">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C37CC0C-D11D-4524-AF35-088176B2BBCE}"/>
              </a:ext>
            </a:extLst>
          </p:cNvPr>
          <p:cNvSpPr>
            <a:spLocks noGrp="1"/>
          </p:cNvSpPr>
          <p:nvPr>
            <p:ph idx="1"/>
          </p:nvPr>
        </p:nvSpPr>
        <p:spPr>
          <a:xfrm>
            <a:off x="671513" y="2536031"/>
            <a:ext cx="3123783" cy="3671936"/>
          </a:xfrm>
        </p:spPr>
        <p:txBody>
          <a:bodyPr anchor="t">
            <a:normAutofit/>
          </a:bodyPr>
          <a:lstStyle/>
          <a:p>
            <a:r>
              <a:rPr lang="en-US" dirty="0">
                <a:solidFill>
                  <a:srgbClr val="FFFFFF"/>
                </a:solidFill>
              </a:rPr>
              <a:t>This outlines the code created for domains.</a:t>
            </a:r>
          </a:p>
          <a:p>
            <a:r>
              <a:rPr lang="en-US" dirty="0">
                <a:solidFill>
                  <a:srgbClr val="FFFFFF"/>
                </a:solidFill>
              </a:rPr>
              <a:t>Public Strings, Booleans and were created to retrieve data inputted from application user.</a:t>
            </a:r>
          </a:p>
          <a:p>
            <a:endParaRPr lang="en-GB" dirty="0">
              <a:solidFill>
                <a:srgbClr val="FFFFFF"/>
              </a:solidFill>
            </a:endParaRPr>
          </a:p>
        </p:txBody>
      </p:sp>
      <p:pic>
        <p:nvPicPr>
          <p:cNvPr id="5" name="Picture 4">
            <a:extLst>
              <a:ext uri="{FF2B5EF4-FFF2-40B4-BE49-F238E27FC236}">
                <a16:creationId xmlns:a16="http://schemas.microsoft.com/office/drawing/2014/main" id="{444F2D2F-F67D-4086-B233-CF01EF3CC708}"/>
              </a:ext>
            </a:extLst>
          </p:cNvPr>
          <p:cNvPicPr>
            <a:picLocks noChangeAspect="1"/>
          </p:cNvPicPr>
          <p:nvPr/>
        </p:nvPicPr>
        <p:blipFill rotWithShape="1">
          <a:blip r:embed="rId2"/>
          <a:srcRect r="34222"/>
          <a:stretch/>
        </p:blipFill>
        <p:spPr>
          <a:xfrm>
            <a:off x="4241830" y="601200"/>
            <a:ext cx="7503636" cy="5789365"/>
          </a:xfrm>
          <a:prstGeom prst="rect">
            <a:avLst/>
          </a:prstGeom>
        </p:spPr>
      </p:pic>
    </p:spTree>
    <p:extLst>
      <p:ext uri="{BB962C8B-B14F-4D97-AF65-F5344CB8AC3E}">
        <p14:creationId xmlns:p14="http://schemas.microsoft.com/office/powerpoint/2010/main" val="213706627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Rectangle 24">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6">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81D66A7-DC43-4067-BE6B-13DE85F55A97}"/>
              </a:ext>
            </a:extLst>
          </p:cNvPr>
          <p:cNvSpPr>
            <a:spLocks noGrp="1"/>
          </p:cNvSpPr>
          <p:nvPr>
            <p:ph type="title"/>
          </p:nvPr>
        </p:nvSpPr>
        <p:spPr>
          <a:xfrm>
            <a:off x="672280" y="944752"/>
            <a:ext cx="3259016" cy="1462692"/>
          </a:xfrm>
        </p:spPr>
        <p:txBody>
          <a:bodyPr>
            <a:normAutofit/>
          </a:bodyPr>
          <a:lstStyle/>
          <a:p>
            <a:r>
              <a:rPr lang="en-US">
                <a:solidFill>
                  <a:srgbClr val="FFFFFF"/>
                </a:solidFill>
              </a:rPr>
              <a:t>Java persistence domain – order</a:t>
            </a:r>
            <a:endParaRPr lang="en-GB" dirty="0">
              <a:solidFill>
                <a:srgbClr val="FFFFFF"/>
              </a:solidFill>
            </a:endParaRPr>
          </a:p>
        </p:txBody>
      </p:sp>
      <p:sp>
        <p:nvSpPr>
          <p:cNvPr id="41" name="Rectangle 28">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30">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43" name="Rectangle 32">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4CD874A1-5E52-430B-B2DA-F08BA37A1799}"/>
              </a:ext>
            </a:extLst>
          </p:cNvPr>
          <p:cNvSpPr>
            <a:spLocks noGrp="1"/>
          </p:cNvSpPr>
          <p:nvPr>
            <p:ph idx="1"/>
          </p:nvPr>
        </p:nvSpPr>
        <p:spPr>
          <a:xfrm>
            <a:off x="671513" y="2536031"/>
            <a:ext cx="3123783" cy="3671936"/>
          </a:xfrm>
        </p:spPr>
        <p:txBody>
          <a:bodyPr anchor="t">
            <a:normAutofit/>
          </a:bodyPr>
          <a:lstStyle/>
          <a:p>
            <a:r>
              <a:rPr lang="en-US" dirty="0">
                <a:solidFill>
                  <a:srgbClr val="FFFFFF"/>
                </a:solidFill>
              </a:rPr>
              <a:t>Demonstration of order codes.</a:t>
            </a:r>
          </a:p>
        </p:txBody>
      </p:sp>
      <p:pic>
        <p:nvPicPr>
          <p:cNvPr id="7" name="Picture 6">
            <a:extLst>
              <a:ext uri="{FF2B5EF4-FFF2-40B4-BE49-F238E27FC236}">
                <a16:creationId xmlns:a16="http://schemas.microsoft.com/office/drawing/2014/main" id="{DC2886A2-DA0E-4A4E-B7DB-F52DDBEABA6C}"/>
              </a:ext>
            </a:extLst>
          </p:cNvPr>
          <p:cNvPicPr>
            <a:picLocks noChangeAspect="1"/>
          </p:cNvPicPr>
          <p:nvPr/>
        </p:nvPicPr>
        <p:blipFill rotWithShape="1">
          <a:blip r:embed="rId2"/>
          <a:srcRect r="35195" b="1"/>
          <a:stretch/>
        </p:blipFill>
        <p:spPr>
          <a:xfrm>
            <a:off x="4241830" y="601200"/>
            <a:ext cx="7503636" cy="5789365"/>
          </a:xfrm>
          <a:prstGeom prst="rect">
            <a:avLst/>
          </a:prstGeom>
        </p:spPr>
      </p:pic>
    </p:spTree>
    <p:extLst>
      <p:ext uri="{BB962C8B-B14F-4D97-AF65-F5344CB8AC3E}">
        <p14:creationId xmlns:p14="http://schemas.microsoft.com/office/powerpoint/2010/main" val="409062712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840CBEF1-855A-446D-986D-C645723ADB01}"/>
              </a:ext>
            </a:extLst>
          </p:cNvPr>
          <p:cNvPicPr>
            <a:picLocks noChangeAspect="1"/>
          </p:cNvPicPr>
          <p:nvPr/>
        </p:nvPicPr>
        <p:blipFill rotWithShape="1">
          <a:blip r:embed="rId2"/>
          <a:srcRect r="65108" b="1"/>
          <a:stretch/>
        </p:blipFill>
        <p:spPr>
          <a:xfrm>
            <a:off x="720636" y="1371162"/>
            <a:ext cx="5476375" cy="4316140"/>
          </a:xfrm>
          <a:prstGeom prst="rect">
            <a:avLst/>
          </a:prstGeom>
        </p:spPr>
      </p:pic>
      <p:sp>
        <p:nvSpPr>
          <p:cNvPr id="89" name="Rectangle 88">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081B30A-86EB-48A7-A96D-AC255608436E}"/>
              </a:ext>
            </a:extLst>
          </p:cNvPr>
          <p:cNvSpPr>
            <a:spLocks noGrp="1"/>
          </p:cNvSpPr>
          <p:nvPr>
            <p:ph type="title"/>
          </p:nvPr>
        </p:nvSpPr>
        <p:spPr>
          <a:xfrm>
            <a:off x="6873606" y="938022"/>
            <a:ext cx="4597758" cy="1188720"/>
          </a:xfrm>
        </p:spPr>
        <p:txBody>
          <a:bodyPr>
            <a:normAutofit/>
          </a:bodyPr>
          <a:lstStyle/>
          <a:p>
            <a:r>
              <a:rPr lang="en-US">
                <a:solidFill>
                  <a:srgbClr val="FFFFFF"/>
                </a:solidFill>
              </a:rPr>
              <a:t>Command line user interface</a:t>
            </a:r>
            <a:endParaRPr lang="en-GB">
              <a:solidFill>
                <a:srgbClr val="FFFFFF"/>
              </a:solidFill>
            </a:endParaRPr>
          </a:p>
        </p:txBody>
      </p:sp>
      <p:sp>
        <p:nvSpPr>
          <p:cNvPr id="3" name="Content Placeholder 2">
            <a:extLst>
              <a:ext uri="{FF2B5EF4-FFF2-40B4-BE49-F238E27FC236}">
                <a16:creationId xmlns:a16="http://schemas.microsoft.com/office/drawing/2014/main" id="{63F0F55F-460A-4F20-AC8F-E05F44DB536C}"/>
              </a:ext>
            </a:extLst>
          </p:cNvPr>
          <p:cNvSpPr>
            <a:spLocks noGrp="1"/>
          </p:cNvSpPr>
          <p:nvPr>
            <p:ph idx="1"/>
          </p:nvPr>
        </p:nvSpPr>
        <p:spPr>
          <a:xfrm>
            <a:off x="6873606" y="2340864"/>
            <a:ext cx="4597758" cy="3793237"/>
          </a:xfrm>
        </p:spPr>
        <p:txBody>
          <a:bodyPr>
            <a:normAutofit/>
          </a:bodyPr>
          <a:lstStyle/>
          <a:p>
            <a:pPr>
              <a:buClr>
                <a:srgbClr val="65E4FC"/>
              </a:buClr>
            </a:pPr>
            <a:r>
              <a:rPr lang="en-US">
                <a:solidFill>
                  <a:srgbClr val="FFFFFF"/>
                </a:solidFill>
              </a:rPr>
              <a:t>This shows the instructions on Command Line Interface when application has been executed to run.</a:t>
            </a:r>
          </a:p>
          <a:p>
            <a:pPr>
              <a:buClr>
                <a:srgbClr val="65E4FC"/>
              </a:buClr>
            </a:pPr>
            <a:r>
              <a:rPr lang="en-US">
                <a:solidFill>
                  <a:srgbClr val="FFFFFF"/>
                </a:solidFill>
              </a:rPr>
              <a:t>The command line prompts the user to select from an entity.</a:t>
            </a:r>
          </a:p>
          <a:p>
            <a:pPr>
              <a:buClr>
                <a:srgbClr val="65E4FC"/>
              </a:buClr>
            </a:pPr>
            <a:r>
              <a:rPr lang="en-US">
                <a:solidFill>
                  <a:srgbClr val="FFFFFF"/>
                </a:solidFill>
              </a:rPr>
              <a:t>Then will ask for further steps the user may want to do with these enitities.</a:t>
            </a:r>
            <a:endParaRPr lang="en-GB">
              <a:solidFill>
                <a:srgbClr val="FFFFFF"/>
              </a:solidFill>
            </a:endParaRPr>
          </a:p>
        </p:txBody>
      </p:sp>
    </p:spTree>
    <p:extLst>
      <p:ext uri="{BB962C8B-B14F-4D97-AF65-F5344CB8AC3E}">
        <p14:creationId xmlns:p14="http://schemas.microsoft.com/office/powerpoint/2010/main" val="223507370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2">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9C38458-DF02-4233-A6AF-7696442E21D7}"/>
              </a:ext>
            </a:extLst>
          </p:cNvPr>
          <p:cNvPicPr>
            <a:picLocks noChangeAspect="1"/>
          </p:cNvPicPr>
          <p:nvPr/>
        </p:nvPicPr>
        <p:blipFill rotWithShape="1">
          <a:blip r:embed="rId2"/>
          <a:srcRect r="51072"/>
          <a:stretch/>
        </p:blipFill>
        <p:spPr>
          <a:xfrm>
            <a:off x="1319341" y="541064"/>
            <a:ext cx="4453279" cy="3435892"/>
          </a:xfrm>
          <a:prstGeom prst="rect">
            <a:avLst/>
          </a:prstGeom>
        </p:spPr>
      </p:pic>
      <p:cxnSp>
        <p:nvCxnSpPr>
          <p:cNvPr id="32" name="Straight Connector 24">
            <a:extLst>
              <a:ext uri="{FF2B5EF4-FFF2-40B4-BE49-F238E27FC236}">
                <a16:creationId xmlns:a16="http://schemas.microsoft.com/office/drawing/2014/main" id="{EEE3F140-02CB-4BBC-ABC0-8BF046C9D1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36050"/>
            <a:ext cx="0" cy="1645920"/>
          </a:xfrm>
          <a:prstGeom prst="line">
            <a:avLst/>
          </a:prstGeom>
          <a:ln w="19050">
            <a:solidFill>
              <a:srgbClr val="46535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AD242242-A420-466E-8793-4EB57D629D1C}"/>
              </a:ext>
            </a:extLst>
          </p:cNvPr>
          <p:cNvPicPr>
            <a:picLocks noChangeAspect="1"/>
          </p:cNvPicPr>
          <p:nvPr/>
        </p:nvPicPr>
        <p:blipFill>
          <a:blip r:embed="rId3"/>
          <a:stretch>
            <a:fillRect/>
          </a:stretch>
        </p:blipFill>
        <p:spPr>
          <a:xfrm>
            <a:off x="6417735" y="541064"/>
            <a:ext cx="2855948" cy="3435892"/>
          </a:xfrm>
          <a:prstGeom prst="rect">
            <a:avLst/>
          </a:prstGeom>
        </p:spPr>
      </p:pic>
      <p:sp>
        <p:nvSpPr>
          <p:cNvPr id="33" name="Rectangle 26">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559679B-397A-4576-82BF-C3EE728BE53F}"/>
              </a:ext>
            </a:extLst>
          </p:cNvPr>
          <p:cNvSpPr>
            <a:spLocks noGrp="1"/>
          </p:cNvSpPr>
          <p:nvPr>
            <p:ph type="title"/>
          </p:nvPr>
        </p:nvSpPr>
        <p:spPr>
          <a:xfrm>
            <a:off x="679600" y="4596992"/>
            <a:ext cx="3353432" cy="1607013"/>
          </a:xfrm>
        </p:spPr>
        <p:txBody>
          <a:bodyPr anchor="ctr">
            <a:normAutofit/>
          </a:bodyPr>
          <a:lstStyle/>
          <a:p>
            <a:r>
              <a:rPr lang="en-US">
                <a:solidFill>
                  <a:srgbClr val="FFFFFF"/>
                </a:solidFill>
              </a:rPr>
              <a:t>Command line user interface continued</a:t>
            </a:r>
            <a:endParaRPr lang="en-GB">
              <a:solidFill>
                <a:srgbClr val="FFFFFF"/>
              </a:solidFill>
            </a:endParaRPr>
          </a:p>
        </p:txBody>
      </p:sp>
      <p:sp>
        <p:nvSpPr>
          <p:cNvPr id="3" name="Content Placeholder 2">
            <a:extLst>
              <a:ext uri="{FF2B5EF4-FFF2-40B4-BE49-F238E27FC236}">
                <a16:creationId xmlns:a16="http://schemas.microsoft.com/office/drawing/2014/main" id="{48AAEF36-E960-4B26-9FBD-A173B9CD978E}"/>
              </a:ext>
            </a:extLst>
          </p:cNvPr>
          <p:cNvSpPr>
            <a:spLocks noGrp="1"/>
          </p:cNvSpPr>
          <p:nvPr>
            <p:ph idx="1"/>
          </p:nvPr>
        </p:nvSpPr>
        <p:spPr>
          <a:xfrm>
            <a:off x="4271491" y="4596992"/>
            <a:ext cx="7240909" cy="1607012"/>
          </a:xfrm>
        </p:spPr>
        <p:txBody>
          <a:bodyPr>
            <a:normAutofit/>
          </a:bodyPr>
          <a:lstStyle/>
          <a:p>
            <a:r>
              <a:rPr lang="en-US" dirty="0">
                <a:solidFill>
                  <a:srgbClr val="FFFFFF"/>
                </a:solidFill>
              </a:rPr>
              <a:t>This shows the further running of the application and what the outcomes are.</a:t>
            </a:r>
          </a:p>
          <a:p>
            <a:r>
              <a:rPr lang="en-US" dirty="0">
                <a:solidFill>
                  <a:srgbClr val="FFFFFF"/>
                </a:solidFill>
              </a:rPr>
              <a:t>Moreover, the data has pulled through on to MySQL databases and stored successfully in the correct </a:t>
            </a:r>
            <a:r>
              <a:rPr lang="en-US" dirty="0" err="1">
                <a:solidFill>
                  <a:srgbClr val="FFFFFF"/>
                </a:solidFill>
              </a:rPr>
              <a:t>collums</a:t>
            </a:r>
            <a:r>
              <a:rPr lang="en-US" dirty="0">
                <a:solidFill>
                  <a:srgbClr val="FFFFFF"/>
                </a:solidFill>
              </a:rPr>
              <a:t>.</a:t>
            </a:r>
          </a:p>
          <a:p>
            <a:endParaRPr lang="en-GB" dirty="0">
              <a:solidFill>
                <a:srgbClr val="FFFFFF"/>
              </a:solidFill>
            </a:endParaRPr>
          </a:p>
        </p:txBody>
      </p:sp>
    </p:spTree>
    <p:extLst>
      <p:ext uri="{BB962C8B-B14F-4D97-AF65-F5344CB8AC3E}">
        <p14:creationId xmlns:p14="http://schemas.microsoft.com/office/powerpoint/2010/main" val="803992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4A9896-2A3C-4C0E-937A-C7791D84B620}"/>
              </a:ext>
            </a:extLst>
          </p:cNvPr>
          <p:cNvSpPr>
            <a:spLocks noGrp="1"/>
          </p:cNvSpPr>
          <p:nvPr>
            <p:ph type="title"/>
          </p:nvPr>
        </p:nvSpPr>
        <p:spPr>
          <a:xfrm>
            <a:off x="672280" y="944752"/>
            <a:ext cx="3259016" cy="1462692"/>
          </a:xfrm>
        </p:spPr>
        <p:txBody>
          <a:bodyPr>
            <a:normAutofit/>
          </a:bodyPr>
          <a:lstStyle/>
          <a:p>
            <a:r>
              <a:rPr lang="en-US">
                <a:solidFill>
                  <a:schemeClr val="bg1">
                    <a:lumMod val="75000"/>
                    <a:lumOff val="25000"/>
                  </a:schemeClr>
                </a:solidFill>
              </a:rPr>
              <a:t>Testing – JUNIT – ITEMS CLASS</a:t>
            </a:r>
            <a:endParaRPr lang="en-GB">
              <a:solidFill>
                <a:schemeClr val="bg1">
                  <a:lumMod val="75000"/>
                  <a:lumOff val="25000"/>
                </a:schemeClr>
              </a:solidFill>
            </a:endParaRPr>
          </a:p>
        </p:txBody>
      </p:sp>
      <p:sp>
        <p:nvSpPr>
          <p:cNvPr id="14" name="Rectangle 13">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8" name="Rectangle 17">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322776EF-2A46-4099-AC43-F14980D7156B}"/>
              </a:ext>
            </a:extLst>
          </p:cNvPr>
          <p:cNvSpPr>
            <a:spLocks noGrp="1"/>
          </p:cNvSpPr>
          <p:nvPr>
            <p:ph idx="1"/>
          </p:nvPr>
        </p:nvSpPr>
        <p:spPr>
          <a:xfrm>
            <a:off x="671513" y="2536031"/>
            <a:ext cx="3123783" cy="3671936"/>
          </a:xfrm>
        </p:spPr>
        <p:txBody>
          <a:bodyPr anchor="t">
            <a:normAutofit/>
          </a:bodyPr>
          <a:lstStyle/>
          <a:p>
            <a:r>
              <a:rPr lang="en-US" dirty="0">
                <a:solidFill>
                  <a:schemeClr val="bg1">
                    <a:lumMod val="75000"/>
                    <a:lumOff val="25000"/>
                  </a:schemeClr>
                </a:solidFill>
              </a:rPr>
              <a:t>The items class was tested, and a total coverage across tests was 38.5%</a:t>
            </a:r>
          </a:p>
          <a:p>
            <a:r>
              <a:rPr lang="en-US" dirty="0">
                <a:solidFill>
                  <a:schemeClr val="bg1">
                    <a:lumMod val="75000"/>
                    <a:lumOff val="25000"/>
                  </a:schemeClr>
                </a:solidFill>
              </a:rPr>
              <a:t>More tests could have been conducted however, time constraints, and lack of knowledge to implement more tests contributed not reaching an 80% benchmark that </a:t>
            </a:r>
            <a:r>
              <a:rPr lang="en-US">
                <a:solidFill>
                  <a:schemeClr val="bg1">
                    <a:lumMod val="75000"/>
                    <a:lumOff val="25000"/>
                  </a:schemeClr>
                </a:solidFill>
              </a:rPr>
              <a:t>the engineer set out.</a:t>
            </a:r>
          </a:p>
        </p:txBody>
      </p:sp>
      <p:pic>
        <p:nvPicPr>
          <p:cNvPr id="5" name="Content Placeholder 4">
            <a:extLst>
              <a:ext uri="{FF2B5EF4-FFF2-40B4-BE49-F238E27FC236}">
                <a16:creationId xmlns:a16="http://schemas.microsoft.com/office/drawing/2014/main" id="{F3E8BC53-CCEC-40D2-AE04-B7A252E59E01}"/>
              </a:ext>
            </a:extLst>
          </p:cNvPr>
          <p:cNvPicPr>
            <a:picLocks noChangeAspect="1"/>
          </p:cNvPicPr>
          <p:nvPr/>
        </p:nvPicPr>
        <p:blipFill rotWithShape="1">
          <a:blip r:embed="rId2"/>
          <a:srcRect b="6479"/>
          <a:stretch/>
        </p:blipFill>
        <p:spPr>
          <a:xfrm>
            <a:off x="4241830" y="601200"/>
            <a:ext cx="7503636" cy="5789365"/>
          </a:xfrm>
          <a:prstGeom prst="rect">
            <a:avLst/>
          </a:prstGeom>
        </p:spPr>
      </p:pic>
    </p:spTree>
    <p:extLst>
      <p:ext uri="{BB962C8B-B14F-4D97-AF65-F5344CB8AC3E}">
        <p14:creationId xmlns:p14="http://schemas.microsoft.com/office/powerpoint/2010/main" val="2441099307"/>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68151C0-76BD-44D5-B346-828BFFB06049}"/>
              </a:ext>
            </a:extLst>
          </p:cNvPr>
          <p:cNvSpPr>
            <a:spLocks noGrp="1"/>
          </p:cNvSpPr>
          <p:nvPr>
            <p:ph type="title"/>
          </p:nvPr>
        </p:nvSpPr>
        <p:spPr>
          <a:xfrm>
            <a:off x="672280" y="944752"/>
            <a:ext cx="3259016" cy="1462692"/>
          </a:xfrm>
        </p:spPr>
        <p:txBody>
          <a:bodyPr>
            <a:normAutofit fontScale="90000"/>
          </a:bodyPr>
          <a:lstStyle/>
          <a:p>
            <a:r>
              <a:rPr lang="en-US" dirty="0">
                <a:solidFill>
                  <a:srgbClr val="FFFFFF"/>
                </a:solidFill>
              </a:rPr>
              <a:t>Git CLI Commands to dev branch and version control method</a:t>
            </a:r>
            <a:endParaRPr lang="en-GB" dirty="0">
              <a:solidFill>
                <a:srgbClr val="FFFFFF"/>
              </a:solidFill>
            </a:endParaRPr>
          </a:p>
        </p:txBody>
      </p:sp>
      <p:sp>
        <p:nvSpPr>
          <p:cNvPr id="37" name="Rectangle 36">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41" name="Rectangle 40">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1DB11693-8A2D-43D9-8675-B44DDCBE203C}"/>
              </a:ext>
            </a:extLst>
          </p:cNvPr>
          <p:cNvSpPr>
            <a:spLocks noGrp="1"/>
          </p:cNvSpPr>
          <p:nvPr>
            <p:ph idx="1"/>
          </p:nvPr>
        </p:nvSpPr>
        <p:spPr>
          <a:xfrm>
            <a:off x="671513" y="2536031"/>
            <a:ext cx="3123783" cy="3671936"/>
          </a:xfrm>
        </p:spPr>
        <p:txBody>
          <a:bodyPr anchor="t">
            <a:normAutofit/>
          </a:bodyPr>
          <a:lstStyle/>
          <a:p>
            <a:r>
              <a:rPr lang="en-US" dirty="0">
                <a:solidFill>
                  <a:srgbClr val="FFFFFF"/>
                </a:solidFill>
              </a:rPr>
              <a:t>Creation of Dev Branch to add and commit files to online GitHub. </a:t>
            </a:r>
          </a:p>
        </p:txBody>
      </p:sp>
      <p:pic>
        <p:nvPicPr>
          <p:cNvPr id="7" name="Picture 6">
            <a:extLst>
              <a:ext uri="{FF2B5EF4-FFF2-40B4-BE49-F238E27FC236}">
                <a16:creationId xmlns:a16="http://schemas.microsoft.com/office/drawing/2014/main" id="{B0EA0ACF-DF43-40CE-9088-C505E0E75AFF}"/>
              </a:ext>
            </a:extLst>
          </p:cNvPr>
          <p:cNvPicPr>
            <a:picLocks noChangeAspect="1"/>
          </p:cNvPicPr>
          <p:nvPr/>
        </p:nvPicPr>
        <p:blipFill rotWithShape="1">
          <a:blip r:embed="rId2"/>
          <a:srcRect t="20243" r="-1" b="9932"/>
          <a:stretch/>
        </p:blipFill>
        <p:spPr>
          <a:xfrm>
            <a:off x="4157042" y="611435"/>
            <a:ext cx="7503636" cy="5789365"/>
          </a:xfrm>
          <a:prstGeom prst="rect">
            <a:avLst/>
          </a:prstGeom>
        </p:spPr>
      </p:pic>
    </p:spTree>
    <p:extLst>
      <p:ext uri="{BB962C8B-B14F-4D97-AF65-F5344CB8AC3E}">
        <p14:creationId xmlns:p14="http://schemas.microsoft.com/office/powerpoint/2010/main" val="295436040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pPr algn="ctr"/>
            <a:r>
              <a:rPr lang="en-US" dirty="0"/>
              <a:t>Project scope and specifications</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091040494"/>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8273D6B5-8A65-4E98-9D86-AF188517D83B}"/>
              </a:ext>
            </a:extLst>
          </p:cNvPr>
          <p:cNvSpPr txBox="1"/>
          <p:nvPr/>
        </p:nvSpPr>
        <p:spPr>
          <a:xfrm>
            <a:off x="1518249" y="3429000"/>
            <a:ext cx="8402128" cy="1754326"/>
          </a:xfrm>
          <a:prstGeom prst="rect">
            <a:avLst/>
          </a:prstGeom>
          <a:noFill/>
        </p:spPr>
        <p:txBody>
          <a:bodyPr wrap="square" rtlCol="0">
            <a:spAutoFit/>
          </a:bodyPr>
          <a:lstStyle/>
          <a:p>
            <a:r>
              <a:rPr lang="en-US" dirty="0"/>
              <a:t>The project aims to meet the following requirements/goals:</a:t>
            </a:r>
          </a:p>
          <a:p>
            <a:endParaRPr lang="en-US" dirty="0"/>
          </a:p>
          <a:p>
            <a:pPr marL="285750" indent="-285750">
              <a:buFont typeface="Arial" panose="020B0604020202020204" pitchFamily="34" charset="0"/>
              <a:buChar char="•"/>
            </a:pPr>
            <a:r>
              <a:rPr lang="en-US" dirty="0"/>
              <a:t>Be able to add a customer, item and order</a:t>
            </a:r>
            <a:r>
              <a:rPr lang="en-GB" dirty="0"/>
              <a:t> to the system.</a:t>
            </a:r>
          </a:p>
          <a:p>
            <a:pPr marL="285750" indent="-285750">
              <a:buFont typeface="Arial" panose="020B0604020202020204" pitchFamily="34" charset="0"/>
              <a:buChar char="•"/>
            </a:pPr>
            <a:r>
              <a:rPr lang="en-GB" dirty="0"/>
              <a:t>Be able to view all customers, items and orders on the system.</a:t>
            </a:r>
          </a:p>
          <a:p>
            <a:pPr marL="285750" indent="-285750">
              <a:buFont typeface="Arial" panose="020B0604020202020204" pitchFamily="34" charset="0"/>
              <a:buChar char="•"/>
            </a:pPr>
            <a:r>
              <a:rPr lang="en-GB" dirty="0"/>
              <a:t>Be able to update, items, customers and orders on the system.</a:t>
            </a:r>
          </a:p>
          <a:p>
            <a:pPr marL="285750" indent="-285750">
              <a:buFont typeface="Arial" panose="020B0604020202020204" pitchFamily="34" charset="0"/>
              <a:buChar char="•"/>
            </a:pPr>
            <a:r>
              <a:rPr lang="en-GB" dirty="0"/>
              <a:t>Be able to calculate costs of an order.</a:t>
            </a:r>
          </a:p>
        </p:txBody>
      </p:sp>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2F8C938-50B3-4733-BB93-50435763192C}"/>
              </a:ext>
            </a:extLst>
          </p:cNvPr>
          <p:cNvSpPr>
            <a:spLocks noGrp="1"/>
          </p:cNvSpPr>
          <p:nvPr>
            <p:ph type="title"/>
          </p:nvPr>
        </p:nvSpPr>
        <p:spPr>
          <a:xfrm>
            <a:off x="672280" y="944752"/>
            <a:ext cx="3259016" cy="1462692"/>
          </a:xfrm>
        </p:spPr>
        <p:txBody>
          <a:bodyPr>
            <a:normAutofit/>
          </a:bodyPr>
          <a:lstStyle/>
          <a:p>
            <a:r>
              <a:rPr lang="en-US">
                <a:solidFill>
                  <a:srgbClr val="FFFFFF"/>
                </a:solidFill>
              </a:rPr>
              <a:t>GIT command LINE continued</a:t>
            </a:r>
            <a:endParaRPr lang="en-GB">
              <a:solidFill>
                <a:srgbClr val="FFFFFF"/>
              </a:solidFill>
            </a:endParaRPr>
          </a:p>
        </p:txBody>
      </p:sp>
      <p:sp>
        <p:nvSpPr>
          <p:cNvPr id="26" name="Rectangle 13">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5">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8" name="Rectangle 17">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BBDC4B6-4B6C-40B2-A78C-86E7F8DBE765}"/>
              </a:ext>
            </a:extLst>
          </p:cNvPr>
          <p:cNvSpPr>
            <a:spLocks noGrp="1"/>
          </p:cNvSpPr>
          <p:nvPr>
            <p:ph idx="1"/>
          </p:nvPr>
        </p:nvSpPr>
        <p:spPr>
          <a:xfrm>
            <a:off x="671513" y="2536031"/>
            <a:ext cx="3123783" cy="3671936"/>
          </a:xfrm>
        </p:spPr>
        <p:txBody>
          <a:bodyPr anchor="t">
            <a:normAutofit/>
          </a:bodyPr>
          <a:lstStyle/>
          <a:p>
            <a:r>
              <a:rPr lang="en-US">
                <a:solidFill>
                  <a:srgbClr val="FFFFFF"/>
                </a:solidFill>
              </a:rPr>
              <a:t>Creation of items classes on Github</a:t>
            </a:r>
            <a:endParaRPr lang="en-GB">
              <a:solidFill>
                <a:srgbClr val="FFFFFF"/>
              </a:solidFill>
            </a:endParaRPr>
          </a:p>
        </p:txBody>
      </p:sp>
      <p:pic>
        <p:nvPicPr>
          <p:cNvPr id="5" name="Picture 4">
            <a:extLst>
              <a:ext uri="{FF2B5EF4-FFF2-40B4-BE49-F238E27FC236}">
                <a16:creationId xmlns:a16="http://schemas.microsoft.com/office/drawing/2014/main" id="{7A70A425-A313-44F0-A518-93181E1D44B2}"/>
              </a:ext>
            </a:extLst>
          </p:cNvPr>
          <p:cNvPicPr>
            <a:picLocks noChangeAspect="1"/>
          </p:cNvPicPr>
          <p:nvPr/>
        </p:nvPicPr>
        <p:blipFill rotWithShape="1">
          <a:blip r:embed="rId2"/>
          <a:srcRect t="7776" b="14290"/>
          <a:stretch/>
        </p:blipFill>
        <p:spPr>
          <a:xfrm>
            <a:off x="4241830" y="601200"/>
            <a:ext cx="7503636" cy="5789365"/>
          </a:xfrm>
          <a:prstGeom prst="rect">
            <a:avLst/>
          </a:prstGeom>
        </p:spPr>
      </p:pic>
    </p:spTree>
    <p:extLst>
      <p:ext uri="{BB962C8B-B14F-4D97-AF65-F5344CB8AC3E}">
        <p14:creationId xmlns:p14="http://schemas.microsoft.com/office/powerpoint/2010/main" val="39379618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08E1-A5B5-48CE-9ABA-8CE5CCC552DD}"/>
              </a:ext>
            </a:extLst>
          </p:cNvPr>
          <p:cNvSpPr>
            <a:spLocks noGrp="1"/>
          </p:cNvSpPr>
          <p:nvPr>
            <p:ph type="title"/>
          </p:nvPr>
        </p:nvSpPr>
        <p:spPr/>
        <p:txBody>
          <a:bodyPr/>
          <a:lstStyle/>
          <a:p>
            <a:r>
              <a:rPr lang="en-US" dirty="0"/>
              <a:t>conclusion</a:t>
            </a:r>
            <a:endParaRPr lang="en-GB" dirty="0"/>
          </a:p>
        </p:txBody>
      </p:sp>
      <p:sp>
        <p:nvSpPr>
          <p:cNvPr id="3" name="Content Placeholder 2">
            <a:extLst>
              <a:ext uri="{FF2B5EF4-FFF2-40B4-BE49-F238E27FC236}">
                <a16:creationId xmlns:a16="http://schemas.microsoft.com/office/drawing/2014/main" id="{95115405-A473-48E0-807F-D87BFF600B01}"/>
              </a:ext>
            </a:extLst>
          </p:cNvPr>
          <p:cNvSpPr>
            <a:spLocks noGrp="1"/>
          </p:cNvSpPr>
          <p:nvPr>
            <p:ph idx="1"/>
          </p:nvPr>
        </p:nvSpPr>
        <p:spPr/>
        <p:txBody>
          <a:bodyPr/>
          <a:lstStyle/>
          <a:p>
            <a:pPr marL="0" indent="0">
              <a:buNone/>
            </a:pPr>
            <a:r>
              <a:rPr lang="en-US" dirty="0"/>
              <a:t>To conclude the developer, learnt the following:</a:t>
            </a:r>
          </a:p>
          <a:p>
            <a:r>
              <a:rPr lang="en-US" dirty="0"/>
              <a:t>Time management </a:t>
            </a:r>
          </a:p>
          <a:p>
            <a:r>
              <a:rPr lang="en-US" dirty="0"/>
              <a:t>Experience of creating a working application</a:t>
            </a:r>
          </a:p>
          <a:p>
            <a:r>
              <a:rPr lang="en-US" dirty="0"/>
              <a:t>Use of integration of databases with java code</a:t>
            </a:r>
          </a:p>
          <a:p>
            <a:pPr marL="0" indent="0">
              <a:buNone/>
            </a:pPr>
            <a:r>
              <a:rPr lang="en-GB" dirty="0"/>
              <a:t>Future consideration:</a:t>
            </a:r>
          </a:p>
          <a:p>
            <a:pPr marL="0" indent="0">
              <a:buNone/>
            </a:pPr>
            <a:r>
              <a:rPr lang="en-GB" dirty="0"/>
              <a:t> </a:t>
            </a:r>
            <a:r>
              <a:rPr lang="en-US" dirty="0"/>
              <a:t>Expand on knowledge</a:t>
            </a:r>
          </a:p>
          <a:p>
            <a:pPr marL="0" indent="0">
              <a:buNone/>
            </a:pPr>
            <a:endParaRPr lang="en-GB" dirty="0"/>
          </a:p>
        </p:txBody>
      </p:sp>
    </p:spTree>
    <p:extLst>
      <p:ext uri="{BB962C8B-B14F-4D97-AF65-F5344CB8AC3E}">
        <p14:creationId xmlns:p14="http://schemas.microsoft.com/office/powerpoint/2010/main" val="1480543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C5BB6-85B5-4312-AB66-B54897A2D0FE}"/>
              </a:ext>
            </a:extLst>
          </p:cNvPr>
          <p:cNvSpPr>
            <a:spLocks noGrp="1"/>
          </p:cNvSpPr>
          <p:nvPr>
            <p:ph type="title"/>
          </p:nvPr>
        </p:nvSpPr>
        <p:spPr/>
        <p:txBody>
          <a:bodyPr/>
          <a:lstStyle/>
          <a:p>
            <a:r>
              <a:rPr lang="en-US" dirty="0"/>
              <a:t>How the project will meet the requirements and approach method</a:t>
            </a:r>
            <a:endParaRPr lang="en-GB" dirty="0"/>
          </a:p>
        </p:txBody>
      </p:sp>
      <p:sp>
        <p:nvSpPr>
          <p:cNvPr id="3" name="Content Placeholder 2">
            <a:extLst>
              <a:ext uri="{FF2B5EF4-FFF2-40B4-BE49-F238E27FC236}">
                <a16:creationId xmlns:a16="http://schemas.microsoft.com/office/drawing/2014/main" id="{814A7CF0-B562-4CF5-B1FF-DA45FC1C1608}"/>
              </a:ext>
            </a:extLst>
          </p:cNvPr>
          <p:cNvSpPr>
            <a:spLocks noGrp="1"/>
          </p:cNvSpPr>
          <p:nvPr>
            <p:ph idx="1"/>
          </p:nvPr>
        </p:nvSpPr>
        <p:spPr/>
        <p:txBody>
          <a:bodyPr/>
          <a:lstStyle/>
          <a:p>
            <a:r>
              <a:rPr lang="en-US" dirty="0"/>
              <a:t>Using a Kanban board to document project requirements, user stories and any risks faced. – JIRA will be used to document agile working understanding, sprints and user stories.</a:t>
            </a:r>
          </a:p>
          <a:p>
            <a:r>
              <a:rPr lang="en-US" dirty="0"/>
              <a:t>Creating a relational database on MySQL with 3 tables customers, items, order.</a:t>
            </a:r>
          </a:p>
          <a:p>
            <a:r>
              <a:rPr lang="en-US" dirty="0"/>
              <a:t>Unit tests conducted through Junit on JAVA Eclipse IDE.</a:t>
            </a:r>
          </a:p>
          <a:p>
            <a:r>
              <a:rPr lang="en-US" dirty="0"/>
              <a:t>Version Source Control system – GitHub</a:t>
            </a:r>
          </a:p>
          <a:p>
            <a:r>
              <a:rPr lang="en-US" dirty="0"/>
              <a:t>Risk assessment of the problems and issues that were whilst carrying out the course. </a:t>
            </a:r>
            <a:endParaRPr lang="en-GB" dirty="0"/>
          </a:p>
        </p:txBody>
      </p:sp>
    </p:spTree>
    <p:extLst>
      <p:ext uri="{BB962C8B-B14F-4D97-AF65-F5344CB8AC3E}">
        <p14:creationId xmlns:p14="http://schemas.microsoft.com/office/powerpoint/2010/main" val="1444117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3033BEA-38D7-4CF5-A02B-8FE9378683DF}"/>
              </a:ext>
            </a:extLst>
          </p:cNvPr>
          <p:cNvPicPr>
            <a:picLocks noChangeAspect="1"/>
          </p:cNvPicPr>
          <p:nvPr/>
        </p:nvPicPr>
        <p:blipFill>
          <a:blip r:embed="rId2"/>
          <a:stretch>
            <a:fillRect/>
          </a:stretch>
        </p:blipFill>
        <p:spPr>
          <a:xfrm>
            <a:off x="591128" y="121795"/>
            <a:ext cx="10363200" cy="3870710"/>
          </a:xfrm>
          <a:prstGeom prst="rect">
            <a:avLst/>
          </a:prstGeom>
        </p:spPr>
      </p:pic>
      <p:sp>
        <p:nvSpPr>
          <p:cNvPr id="27" name="Rectangle 26">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D25E92D-704B-4B65-A825-93B9F43CB5F5}"/>
              </a:ext>
            </a:extLst>
          </p:cNvPr>
          <p:cNvSpPr>
            <a:spLocks noGrp="1"/>
          </p:cNvSpPr>
          <p:nvPr>
            <p:ph type="title"/>
          </p:nvPr>
        </p:nvSpPr>
        <p:spPr>
          <a:xfrm>
            <a:off x="679600" y="4596992"/>
            <a:ext cx="3353432" cy="1607013"/>
          </a:xfrm>
        </p:spPr>
        <p:txBody>
          <a:bodyPr anchor="ctr">
            <a:normAutofit/>
          </a:bodyPr>
          <a:lstStyle/>
          <a:p>
            <a:r>
              <a:rPr lang="en-US">
                <a:solidFill>
                  <a:srgbClr val="FFFFFF"/>
                </a:solidFill>
              </a:rPr>
              <a:t>Jira – project planning </a:t>
            </a:r>
            <a:endParaRPr lang="en-GB">
              <a:solidFill>
                <a:srgbClr val="FFFFFF"/>
              </a:solidFill>
            </a:endParaRPr>
          </a:p>
        </p:txBody>
      </p:sp>
      <p:sp>
        <p:nvSpPr>
          <p:cNvPr id="3" name="Content Placeholder 2">
            <a:extLst>
              <a:ext uri="{FF2B5EF4-FFF2-40B4-BE49-F238E27FC236}">
                <a16:creationId xmlns:a16="http://schemas.microsoft.com/office/drawing/2014/main" id="{02C51B23-13D3-4C8C-8B38-505FDB989055}"/>
              </a:ext>
            </a:extLst>
          </p:cNvPr>
          <p:cNvSpPr>
            <a:spLocks noGrp="1"/>
          </p:cNvSpPr>
          <p:nvPr>
            <p:ph idx="1"/>
          </p:nvPr>
        </p:nvSpPr>
        <p:spPr>
          <a:xfrm>
            <a:off x="4271491" y="4596992"/>
            <a:ext cx="7240909" cy="1607012"/>
          </a:xfrm>
        </p:spPr>
        <p:txBody>
          <a:bodyPr>
            <a:normAutofit lnSpcReduction="10000"/>
          </a:bodyPr>
          <a:lstStyle/>
          <a:p>
            <a:r>
              <a:rPr lang="en-US" dirty="0">
                <a:solidFill>
                  <a:srgbClr val="FFFFFF"/>
                </a:solidFill>
              </a:rPr>
              <a:t>The software engineer used JIRA as a means of project planning and documenting, user and developer related tasks and stories - These were created through sprints, epics and any issues of completed or uncompleted tasks were documented.</a:t>
            </a:r>
          </a:p>
          <a:p>
            <a:r>
              <a:rPr lang="en-US" dirty="0">
                <a:solidFill>
                  <a:srgbClr val="FFFFFF"/>
                </a:solidFill>
              </a:rPr>
              <a:t>The engineer used twelve epics and four sprints to outline project details. </a:t>
            </a:r>
          </a:p>
          <a:p>
            <a:endParaRPr lang="en-GB" dirty="0">
              <a:solidFill>
                <a:srgbClr val="FFFFFF"/>
              </a:solidFill>
            </a:endParaRPr>
          </a:p>
        </p:txBody>
      </p:sp>
    </p:spTree>
    <p:extLst>
      <p:ext uri="{BB962C8B-B14F-4D97-AF65-F5344CB8AC3E}">
        <p14:creationId xmlns:p14="http://schemas.microsoft.com/office/powerpoint/2010/main" val="232854479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4767064-EC5F-4FD0-9D85-4290D228F44A}"/>
              </a:ext>
            </a:extLst>
          </p:cNvPr>
          <p:cNvPicPr>
            <a:picLocks noChangeAspect="1"/>
          </p:cNvPicPr>
          <p:nvPr/>
        </p:nvPicPr>
        <p:blipFill>
          <a:blip r:embed="rId2"/>
          <a:stretch>
            <a:fillRect/>
          </a:stretch>
        </p:blipFill>
        <p:spPr>
          <a:xfrm>
            <a:off x="447234" y="22281"/>
            <a:ext cx="10852633" cy="3749725"/>
          </a:xfrm>
          <a:prstGeom prst="rect">
            <a:avLst/>
          </a:prstGeom>
        </p:spPr>
      </p:pic>
      <p:sp>
        <p:nvSpPr>
          <p:cNvPr id="14" name="Rectangle 13">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3F51128-5970-4BD8-ABD9-FDB96DDA0D20}"/>
              </a:ext>
            </a:extLst>
          </p:cNvPr>
          <p:cNvSpPr>
            <a:spLocks noGrp="1"/>
          </p:cNvSpPr>
          <p:nvPr>
            <p:ph type="title"/>
          </p:nvPr>
        </p:nvSpPr>
        <p:spPr>
          <a:xfrm>
            <a:off x="679600" y="4596992"/>
            <a:ext cx="3353432" cy="1607013"/>
          </a:xfrm>
        </p:spPr>
        <p:txBody>
          <a:bodyPr anchor="ctr">
            <a:normAutofit/>
          </a:bodyPr>
          <a:lstStyle/>
          <a:p>
            <a:r>
              <a:rPr lang="en-US" dirty="0">
                <a:solidFill>
                  <a:srgbClr val="FFFFFF"/>
                </a:solidFill>
              </a:rPr>
              <a:t>JIRA PROJECT CONTINUED and sprint review</a:t>
            </a:r>
            <a:endParaRPr lang="en-GB" dirty="0">
              <a:solidFill>
                <a:srgbClr val="FFFFFF"/>
              </a:solidFill>
            </a:endParaRPr>
          </a:p>
        </p:txBody>
      </p:sp>
      <p:sp>
        <p:nvSpPr>
          <p:cNvPr id="3" name="Content Placeholder 2">
            <a:extLst>
              <a:ext uri="{FF2B5EF4-FFF2-40B4-BE49-F238E27FC236}">
                <a16:creationId xmlns:a16="http://schemas.microsoft.com/office/drawing/2014/main" id="{30217CCC-1FE1-4891-B8D9-B874F28ED564}"/>
              </a:ext>
            </a:extLst>
          </p:cNvPr>
          <p:cNvSpPr>
            <a:spLocks noGrp="1"/>
          </p:cNvSpPr>
          <p:nvPr>
            <p:ph idx="1"/>
          </p:nvPr>
        </p:nvSpPr>
        <p:spPr>
          <a:xfrm>
            <a:off x="4271491" y="4596992"/>
            <a:ext cx="7240909" cy="1607012"/>
          </a:xfrm>
        </p:spPr>
        <p:txBody>
          <a:bodyPr>
            <a:normAutofit fontScale="70000" lnSpcReduction="20000"/>
          </a:bodyPr>
          <a:lstStyle/>
          <a:p>
            <a:pPr>
              <a:lnSpc>
                <a:spcPct val="100000"/>
              </a:lnSpc>
            </a:pPr>
            <a:r>
              <a:rPr lang="en-US" sz="1400" dirty="0">
                <a:solidFill>
                  <a:srgbClr val="FFFFFF"/>
                </a:solidFill>
              </a:rPr>
              <a:t>Majority of sprints were completed to meet the requirements of a fully functional application with reference to features needed in the inventory management system.</a:t>
            </a:r>
          </a:p>
          <a:p>
            <a:pPr>
              <a:lnSpc>
                <a:spcPct val="100000"/>
              </a:lnSpc>
            </a:pPr>
            <a:r>
              <a:rPr lang="en-US" sz="1400" dirty="0">
                <a:solidFill>
                  <a:srgbClr val="FFFFFF"/>
                </a:solidFill>
              </a:rPr>
              <a:t>Any issues which occurred were highlighted in red – these were mainly in the testing stage, where time constraints and knowledge contributed to difficulties in the task </a:t>
            </a:r>
          </a:p>
          <a:p>
            <a:pPr>
              <a:lnSpc>
                <a:spcPct val="100000"/>
              </a:lnSpc>
            </a:pPr>
            <a:r>
              <a:rPr lang="en-US" sz="1400" dirty="0">
                <a:solidFill>
                  <a:srgbClr val="FFFFFF"/>
                </a:solidFill>
              </a:rPr>
              <a:t>The author was able to navigate the JIRA quite effectively and each sprint lasted a week</a:t>
            </a:r>
          </a:p>
          <a:p>
            <a:pPr>
              <a:lnSpc>
                <a:spcPct val="100000"/>
              </a:lnSpc>
            </a:pPr>
            <a:r>
              <a:rPr lang="en-US" sz="1400" dirty="0">
                <a:solidFill>
                  <a:srgbClr val="FFFFFF"/>
                </a:solidFill>
              </a:rPr>
              <a:t>A review of what could have been done is to create more user stories on testing and complete the testing on order items however due to time constraints this proved difficult.</a:t>
            </a:r>
          </a:p>
          <a:p>
            <a:pPr>
              <a:lnSpc>
                <a:spcPct val="100000"/>
              </a:lnSpc>
            </a:pPr>
            <a:r>
              <a:rPr lang="en-US" sz="1400" dirty="0">
                <a:solidFill>
                  <a:srgbClr val="FFFFFF"/>
                </a:solidFill>
              </a:rPr>
              <a:t>An export has been added to the GitHub repo to illustrate full working.</a:t>
            </a:r>
          </a:p>
          <a:p>
            <a:pPr>
              <a:lnSpc>
                <a:spcPct val="100000"/>
              </a:lnSpc>
            </a:pPr>
            <a:endParaRPr lang="en-GB" sz="1400" dirty="0">
              <a:solidFill>
                <a:srgbClr val="FFFFFF"/>
              </a:solidFill>
            </a:endParaRPr>
          </a:p>
        </p:txBody>
      </p:sp>
    </p:spTree>
    <p:extLst>
      <p:ext uri="{BB962C8B-B14F-4D97-AF65-F5344CB8AC3E}">
        <p14:creationId xmlns:p14="http://schemas.microsoft.com/office/powerpoint/2010/main" val="272812211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83726D3-BAD3-4C58-9811-378F30045BCD}"/>
              </a:ext>
            </a:extLst>
          </p:cNvPr>
          <p:cNvSpPr>
            <a:spLocks noGrp="1"/>
          </p:cNvSpPr>
          <p:nvPr>
            <p:ph type="title"/>
          </p:nvPr>
        </p:nvSpPr>
        <p:spPr>
          <a:xfrm>
            <a:off x="672280" y="944752"/>
            <a:ext cx="3259016" cy="1462692"/>
          </a:xfrm>
        </p:spPr>
        <p:txBody>
          <a:bodyPr>
            <a:normAutofit/>
          </a:bodyPr>
          <a:lstStyle/>
          <a:p>
            <a:r>
              <a:rPr lang="en-US">
                <a:solidFill>
                  <a:srgbClr val="FFFFFF"/>
                </a:solidFill>
              </a:rPr>
              <a:t>Database creation on mySQL</a:t>
            </a:r>
            <a:endParaRPr lang="en-GB">
              <a:solidFill>
                <a:srgbClr val="FFFFFF"/>
              </a:solidFill>
            </a:endParaRPr>
          </a:p>
        </p:txBody>
      </p:sp>
      <p:sp>
        <p:nvSpPr>
          <p:cNvPr id="14" name="Rectangle 13">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8" name="Rectangle 17">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1B6D0B9-8A74-4E65-A47E-BE2F67A1DC2A}"/>
              </a:ext>
            </a:extLst>
          </p:cNvPr>
          <p:cNvSpPr>
            <a:spLocks noGrp="1"/>
          </p:cNvSpPr>
          <p:nvPr>
            <p:ph idx="1"/>
          </p:nvPr>
        </p:nvSpPr>
        <p:spPr>
          <a:xfrm>
            <a:off x="671513" y="2536031"/>
            <a:ext cx="3123783" cy="3671936"/>
          </a:xfrm>
        </p:spPr>
        <p:txBody>
          <a:bodyPr anchor="t">
            <a:normAutofit/>
          </a:bodyPr>
          <a:lstStyle/>
          <a:p>
            <a:r>
              <a:rPr lang="en-US" dirty="0">
                <a:solidFill>
                  <a:srgbClr val="FFFFFF"/>
                </a:solidFill>
              </a:rPr>
              <a:t>MySQL was used to create tables to store information inputted by the application users with the following code used.</a:t>
            </a:r>
          </a:p>
          <a:p>
            <a:r>
              <a:rPr lang="en-US" dirty="0">
                <a:solidFill>
                  <a:srgbClr val="FFFFFF"/>
                </a:solidFill>
              </a:rPr>
              <a:t>Table Customers </a:t>
            </a:r>
          </a:p>
          <a:p>
            <a:r>
              <a:rPr lang="en-US" dirty="0">
                <a:solidFill>
                  <a:srgbClr val="FFFFFF"/>
                </a:solidFill>
              </a:rPr>
              <a:t>Table Items</a:t>
            </a:r>
          </a:p>
          <a:p>
            <a:r>
              <a:rPr lang="en-US" dirty="0">
                <a:solidFill>
                  <a:srgbClr val="FFFFFF"/>
                </a:solidFill>
              </a:rPr>
              <a:t>Table Orders</a:t>
            </a:r>
          </a:p>
          <a:p>
            <a:r>
              <a:rPr lang="en-US" dirty="0">
                <a:solidFill>
                  <a:srgbClr val="FFFFFF"/>
                </a:solidFill>
              </a:rPr>
              <a:t>Table </a:t>
            </a:r>
            <a:r>
              <a:rPr lang="en-US" dirty="0" err="1">
                <a:solidFill>
                  <a:srgbClr val="FFFFFF"/>
                </a:solidFill>
              </a:rPr>
              <a:t>maporderitems</a:t>
            </a:r>
            <a:endParaRPr lang="en-US" dirty="0">
              <a:solidFill>
                <a:srgbClr val="FFFFFF"/>
              </a:solidFill>
            </a:endParaRPr>
          </a:p>
          <a:p>
            <a:endParaRPr lang="en-GB" dirty="0">
              <a:solidFill>
                <a:srgbClr val="FFFFFF"/>
              </a:solidFill>
            </a:endParaRPr>
          </a:p>
        </p:txBody>
      </p:sp>
      <p:pic>
        <p:nvPicPr>
          <p:cNvPr id="5" name="Picture 4">
            <a:extLst>
              <a:ext uri="{FF2B5EF4-FFF2-40B4-BE49-F238E27FC236}">
                <a16:creationId xmlns:a16="http://schemas.microsoft.com/office/drawing/2014/main" id="{48336F8A-1E70-498C-A059-E2D6E4862549}"/>
              </a:ext>
            </a:extLst>
          </p:cNvPr>
          <p:cNvPicPr>
            <a:picLocks noChangeAspect="1"/>
          </p:cNvPicPr>
          <p:nvPr/>
        </p:nvPicPr>
        <p:blipFill rotWithShape="1">
          <a:blip r:embed="rId2"/>
          <a:srcRect r="40379"/>
          <a:stretch/>
        </p:blipFill>
        <p:spPr>
          <a:xfrm>
            <a:off x="4241830" y="601200"/>
            <a:ext cx="7503636" cy="5789365"/>
          </a:xfrm>
          <a:prstGeom prst="rect">
            <a:avLst/>
          </a:prstGeom>
        </p:spPr>
      </p:pic>
    </p:spTree>
    <p:extLst>
      <p:ext uri="{BB962C8B-B14F-4D97-AF65-F5344CB8AC3E}">
        <p14:creationId xmlns:p14="http://schemas.microsoft.com/office/powerpoint/2010/main" val="368379477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58949BE-7D90-4A18-819F-AE7BBCB90F2E}"/>
              </a:ext>
            </a:extLst>
          </p:cNvPr>
          <p:cNvSpPr>
            <a:spLocks noGrp="1"/>
          </p:cNvSpPr>
          <p:nvPr>
            <p:ph type="title"/>
          </p:nvPr>
        </p:nvSpPr>
        <p:spPr>
          <a:xfrm>
            <a:off x="672280" y="944752"/>
            <a:ext cx="3259016" cy="1462692"/>
          </a:xfrm>
        </p:spPr>
        <p:txBody>
          <a:bodyPr>
            <a:normAutofit fontScale="90000"/>
          </a:bodyPr>
          <a:lstStyle/>
          <a:p>
            <a:r>
              <a:rPr lang="en-US" sz="2600" dirty="0">
                <a:solidFill>
                  <a:srgbClr val="FFFFFF"/>
                </a:solidFill>
              </a:rPr>
              <a:t>Creation of java code – CONtroller code for items</a:t>
            </a:r>
            <a:endParaRPr lang="en-GB" sz="2600" dirty="0">
              <a:solidFill>
                <a:srgbClr val="FFFFFF"/>
              </a:solidFill>
            </a:endParaRPr>
          </a:p>
        </p:txBody>
      </p:sp>
      <p:sp>
        <p:nvSpPr>
          <p:cNvPr id="23" name="Rectangle 22">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7" name="Rectangle 26">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CA31D8E-5BF5-4DD5-8078-A092B07EADA5}"/>
              </a:ext>
            </a:extLst>
          </p:cNvPr>
          <p:cNvSpPr>
            <a:spLocks noGrp="1"/>
          </p:cNvSpPr>
          <p:nvPr>
            <p:ph idx="1"/>
          </p:nvPr>
        </p:nvSpPr>
        <p:spPr>
          <a:xfrm>
            <a:off x="671513" y="2536031"/>
            <a:ext cx="3123783" cy="3671936"/>
          </a:xfrm>
        </p:spPr>
        <p:txBody>
          <a:bodyPr anchor="t">
            <a:normAutofit/>
          </a:bodyPr>
          <a:lstStyle/>
          <a:p>
            <a:r>
              <a:rPr lang="en-US" dirty="0">
                <a:solidFill>
                  <a:srgbClr val="FFFFFF"/>
                </a:solidFill>
              </a:rPr>
              <a:t>Eclipse IDE was used to create codes for the application.</a:t>
            </a:r>
          </a:p>
          <a:p>
            <a:r>
              <a:rPr lang="en-US" dirty="0">
                <a:solidFill>
                  <a:srgbClr val="FFFFFF"/>
                </a:solidFill>
              </a:rPr>
              <a:t>The following codes were used to create a controller functionality of JAVA</a:t>
            </a:r>
          </a:p>
          <a:p>
            <a:r>
              <a:rPr lang="en-US" dirty="0">
                <a:solidFill>
                  <a:srgbClr val="FFFFFF"/>
                </a:solidFill>
              </a:rPr>
              <a:t>These functions creates string messages, generated by what the application user inputs.</a:t>
            </a:r>
          </a:p>
          <a:p>
            <a:endParaRPr lang="en-GB" dirty="0">
              <a:solidFill>
                <a:srgbClr val="FFFFFF"/>
              </a:solidFill>
            </a:endParaRPr>
          </a:p>
        </p:txBody>
      </p:sp>
      <p:pic>
        <p:nvPicPr>
          <p:cNvPr id="5" name="Picture 4">
            <a:extLst>
              <a:ext uri="{FF2B5EF4-FFF2-40B4-BE49-F238E27FC236}">
                <a16:creationId xmlns:a16="http://schemas.microsoft.com/office/drawing/2014/main" id="{6A9B2128-20CA-4893-BBE4-43468548D7B0}"/>
              </a:ext>
            </a:extLst>
          </p:cNvPr>
          <p:cNvPicPr>
            <a:picLocks noChangeAspect="1"/>
          </p:cNvPicPr>
          <p:nvPr/>
        </p:nvPicPr>
        <p:blipFill rotWithShape="1">
          <a:blip r:embed="rId2"/>
          <a:srcRect r="34871" b="1"/>
          <a:stretch/>
        </p:blipFill>
        <p:spPr>
          <a:xfrm>
            <a:off x="4241830" y="601200"/>
            <a:ext cx="7503636" cy="5789365"/>
          </a:xfrm>
          <a:prstGeom prst="rect">
            <a:avLst/>
          </a:prstGeom>
        </p:spPr>
      </p:pic>
    </p:spTree>
    <p:extLst>
      <p:ext uri="{BB962C8B-B14F-4D97-AF65-F5344CB8AC3E}">
        <p14:creationId xmlns:p14="http://schemas.microsoft.com/office/powerpoint/2010/main" val="222669875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98C67C5-F9D1-4501-83D0-F0CD68B611D1}"/>
              </a:ext>
            </a:extLst>
          </p:cNvPr>
          <p:cNvSpPr>
            <a:spLocks noGrp="1"/>
          </p:cNvSpPr>
          <p:nvPr>
            <p:ph type="title"/>
          </p:nvPr>
        </p:nvSpPr>
        <p:spPr>
          <a:xfrm>
            <a:off x="672280" y="944752"/>
            <a:ext cx="3259016" cy="1462692"/>
          </a:xfrm>
        </p:spPr>
        <p:txBody>
          <a:bodyPr>
            <a:normAutofit/>
          </a:bodyPr>
          <a:lstStyle/>
          <a:p>
            <a:r>
              <a:rPr lang="en-US">
                <a:solidFill>
                  <a:srgbClr val="FFFFFF"/>
                </a:solidFill>
              </a:rPr>
              <a:t>Java controller code for orders </a:t>
            </a:r>
            <a:endParaRPr lang="en-GB">
              <a:solidFill>
                <a:srgbClr val="FFFFFF"/>
              </a:solidFill>
            </a:endParaRPr>
          </a:p>
        </p:txBody>
      </p:sp>
      <p:sp>
        <p:nvSpPr>
          <p:cNvPr id="16" name="Rectangle 15">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0" name="Rectangle 19">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B7C86A4-9CEC-47CC-869E-D125B50C7CC6}"/>
              </a:ext>
            </a:extLst>
          </p:cNvPr>
          <p:cNvSpPr>
            <a:spLocks noGrp="1"/>
          </p:cNvSpPr>
          <p:nvPr>
            <p:ph idx="1"/>
          </p:nvPr>
        </p:nvSpPr>
        <p:spPr>
          <a:xfrm>
            <a:off x="671513" y="2536031"/>
            <a:ext cx="3123783" cy="3671936"/>
          </a:xfrm>
        </p:spPr>
        <p:txBody>
          <a:bodyPr anchor="t">
            <a:normAutofit/>
          </a:bodyPr>
          <a:lstStyle/>
          <a:p>
            <a:r>
              <a:rPr lang="en-US" dirty="0">
                <a:solidFill>
                  <a:srgbClr val="FFFFFF"/>
                </a:solidFill>
              </a:rPr>
              <a:t>The following codes was created for orders controller.</a:t>
            </a:r>
          </a:p>
          <a:p>
            <a:r>
              <a:rPr lang="en-US" dirty="0">
                <a:solidFill>
                  <a:srgbClr val="FFFFFF"/>
                </a:solidFill>
              </a:rPr>
              <a:t>Super() was used to take call upon parent classes, methods and variables.</a:t>
            </a:r>
          </a:p>
          <a:p>
            <a:r>
              <a:rPr lang="en-US" dirty="0">
                <a:solidFill>
                  <a:srgbClr val="FFFFFF"/>
                </a:solidFill>
              </a:rPr>
              <a:t>More string messages were created to generate user outputs</a:t>
            </a:r>
          </a:p>
          <a:p>
            <a:endParaRPr lang="en-GB" dirty="0">
              <a:solidFill>
                <a:srgbClr val="FFFFFF"/>
              </a:solidFill>
            </a:endParaRPr>
          </a:p>
        </p:txBody>
      </p:sp>
      <p:pic>
        <p:nvPicPr>
          <p:cNvPr id="7" name="Picture 6">
            <a:extLst>
              <a:ext uri="{FF2B5EF4-FFF2-40B4-BE49-F238E27FC236}">
                <a16:creationId xmlns:a16="http://schemas.microsoft.com/office/drawing/2014/main" id="{FAB9DD37-B5CA-4947-A942-FB7BD9B35C99}"/>
              </a:ext>
            </a:extLst>
          </p:cNvPr>
          <p:cNvPicPr>
            <a:picLocks noChangeAspect="1"/>
          </p:cNvPicPr>
          <p:nvPr/>
        </p:nvPicPr>
        <p:blipFill rotWithShape="1">
          <a:blip r:embed="rId2"/>
          <a:srcRect r="39082" b="-2"/>
          <a:stretch/>
        </p:blipFill>
        <p:spPr>
          <a:xfrm>
            <a:off x="4241830" y="601200"/>
            <a:ext cx="7503636" cy="5789365"/>
          </a:xfrm>
          <a:prstGeom prst="rect">
            <a:avLst/>
          </a:prstGeom>
        </p:spPr>
      </p:pic>
    </p:spTree>
    <p:extLst>
      <p:ext uri="{BB962C8B-B14F-4D97-AF65-F5344CB8AC3E}">
        <p14:creationId xmlns:p14="http://schemas.microsoft.com/office/powerpoint/2010/main" val="153033693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6A7A16F-EB45-4590-A52D-C03A40F29118}"/>
              </a:ext>
            </a:extLst>
          </p:cNvPr>
          <p:cNvSpPr>
            <a:spLocks noGrp="1"/>
          </p:cNvSpPr>
          <p:nvPr>
            <p:ph type="title"/>
          </p:nvPr>
        </p:nvSpPr>
        <p:spPr>
          <a:xfrm>
            <a:off x="672280" y="944752"/>
            <a:ext cx="3259016" cy="1462692"/>
          </a:xfrm>
        </p:spPr>
        <p:txBody>
          <a:bodyPr>
            <a:normAutofit/>
          </a:bodyPr>
          <a:lstStyle/>
          <a:p>
            <a:r>
              <a:rPr lang="en-US">
                <a:solidFill>
                  <a:srgbClr val="FFFFFF"/>
                </a:solidFill>
              </a:rPr>
              <a:t>Java controller code for orders - continued</a:t>
            </a:r>
            <a:endParaRPr lang="en-GB">
              <a:solidFill>
                <a:srgbClr val="FFFFFF"/>
              </a:solidFill>
            </a:endParaRPr>
          </a:p>
        </p:txBody>
      </p:sp>
      <p:sp>
        <p:nvSpPr>
          <p:cNvPr id="14" name="Rectangle 13">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8" name="Rectangle 17">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9B9C91C-FA1D-408E-80BA-429C9EFF95C3}"/>
              </a:ext>
            </a:extLst>
          </p:cNvPr>
          <p:cNvSpPr>
            <a:spLocks noGrp="1"/>
          </p:cNvSpPr>
          <p:nvPr>
            <p:ph idx="1"/>
          </p:nvPr>
        </p:nvSpPr>
        <p:spPr>
          <a:xfrm>
            <a:off x="671513" y="2536031"/>
            <a:ext cx="3123783" cy="3671936"/>
          </a:xfrm>
        </p:spPr>
        <p:txBody>
          <a:bodyPr anchor="t">
            <a:normAutofit/>
          </a:bodyPr>
          <a:lstStyle/>
          <a:p>
            <a:r>
              <a:rPr lang="en-US">
                <a:solidFill>
                  <a:srgbClr val="FFFFFF"/>
                </a:solidFill>
              </a:rPr>
              <a:t>Continued code creation, for adding, deleting items and as well as if or else statements were created to cover requirements of the application specification and a user friendly experience.</a:t>
            </a:r>
          </a:p>
          <a:p>
            <a:endParaRPr lang="en-GB">
              <a:solidFill>
                <a:srgbClr val="FFFFFF"/>
              </a:solidFill>
            </a:endParaRPr>
          </a:p>
        </p:txBody>
      </p:sp>
      <p:pic>
        <p:nvPicPr>
          <p:cNvPr id="5" name="Picture 4">
            <a:extLst>
              <a:ext uri="{FF2B5EF4-FFF2-40B4-BE49-F238E27FC236}">
                <a16:creationId xmlns:a16="http://schemas.microsoft.com/office/drawing/2014/main" id="{D0154CCB-4675-4641-B326-0DDA0545D2C2}"/>
              </a:ext>
            </a:extLst>
          </p:cNvPr>
          <p:cNvPicPr>
            <a:picLocks noChangeAspect="1"/>
          </p:cNvPicPr>
          <p:nvPr/>
        </p:nvPicPr>
        <p:blipFill rotWithShape="1">
          <a:blip r:embed="rId2"/>
          <a:srcRect r="35195" b="1"/>
          <a:stretch/>
        </p:blipFill>
        <p:spPr>
          <a:xfrm>
            <a:off x="4241830" y="601200"/>
            <a:ext cx="7503636" cy="5789365"/>
          </a:xfrm>
          <a:prstGeom prst="rect">
            <a:avLst/>
          </a:prstGeom>
        </p:spPr>
      </p:pic>
    </p:spTree>
    <p:extLst>
      <p:ext uri="{BB962C8B-B14F-4D97-AF65-F5344CB8AC3E}">
        <p14:creationId xmlns:p14="http://schemas.microsoft.com/office/powerpoint/2010/main" val="92252114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{23F6EC1D-FA98-4408-A41D-D7E11005BDCB}tf33552983_win32</Template>
  <TotalTime>724</TotalTime>
  <Words>874</Words>
  <Application>Microsoft Office PowerPoint</Application>
  <PresentationFormat>Widescreen</PresentationFormat>
  <Paragraphs>78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Franklin Gothic Book</vt:lpstr>
      <vt:lpstr>Franklin Gothic Demi</vt:lpstr>
      <vt:lpstr>Gill Sans MT</vt:lpstr>
      <vt:lpstr>Wingdings 2</vt:lpstr>
      <vt:lpstr>DividendVTI</vt:lpstr>
      <vt:lpstr>QA Inventory management system - project</vt:lpstr>
      <vt:lpstr>Project scope and specifications</vt:lpstr>
      <vt:lpstr>How the project will meet the requirements and approach method</vt:lpstr>
      <vt:lpstr>Jira – project planning </vt:lpstr>
      <vt:lpstr>JIRA PROJECT CONTINUED and sprint review</vt:lpstr>
      <vt:lpstr>Database creation on mySQL</vt:lpstr>
      <vt:lpstr>Creation of java code – CONtroller code for items</vt:lpstr>
      <vt:lpstr>Java controller code for orders </vt:lpstr>
      <vt:lpstr>Java controller code for orders - continued</vt:lpstr>
      <vt:lpstr>JAVA CONTROLLER CODE for ORDERS continued</vt:lpstr>
      <vt:lpstr>JAVA dao creation for mysql integration – item dao</vt:lpstr>
      <vt:lpstr>Java dao creation for mysql integrations – iteam dao - continued</vt:lpstr>
      <vt:lpstr>Java dao creation for order dao</vt:lpstr>
      <vt:lpstr>Java persistence domain - item</vt:lpstr>
      <vt:lpstr>Java persistence domain – order</vt:lpstr>
      <vt:lpstr>Command line user interface</vt:lpstr>
      <vt:lpstr>Command line user interface continued</vt:lpstr>
      <vt:lpstr>Testing – JUNIT – ITEMS CLASS</vt:lpstr>
      <vt:lpstr>Git CLI Commands to dev branch and version control method</vt:lpstr>
      <vt:lpstr>GIT command LINE continued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QA Inventory management system - project</dc:title>
  <dc:creator>Omar Zaib</dc:creator>
  <cp:lastModifiedBy>Omar Zaib</cp:lastModifiedBy>
  <cp:revision>1</cp:revision>
  <dcterms:created xsi:type="dcterms:W3CDTF">2022-02-20T22:27:39Z</dcterms:created>
  <dcterms:modified xsi:type="dcterms:W3CDTF">2022-02-21T16:18:15Z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