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80C48-271C-8356-F353-03C695C0FC0D}" v="11" dt="2024-09-23T21:50:22.215"/>
    <p1510:client id="{92ACB3A5-FF96-01A5-24CB-E2EC1D76889E}" v="49" dt="2024-09-23T20:44:29.897"/>
    <p1510:client id="{CC04B96C-5D55-73EB-9887-A2FC789F01F5}" v="406" dt="2024-09-23T21:45:47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75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1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7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3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4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9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35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1" r:id="rId6"/>
    <p:sldLayoutId id="2147483806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0864" y="388289"/>
            <a:ext cx="3565524" cy="3034657"/>
          </a:xfrm>
        </p:spPr>
        <p:txBody>
          <a:bodyPr anchor="b">
            <a:normAutofit/>
          </a:bodyPr>
          <a:lstStyle/>
          <a:p>
            <a:r>
              <a:rPr lang="tr-TR" sz="3700"/>
              <a:t>Algoritma ve Programlamaya Giriş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62516" y="3902796"/>
            <a:ext cx="3653872" cy="1230250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tr-TR" sz="2000" dirty="0">
                <a:solidFill>
                  <a:srgbClr val="FFFFFF">
                    <a:alpha val="60000"/>
                  </a:srgbClr>
                </a:solidFill>
              </a:rPr>
              <a:t>Python'a Giriş</a:t>
            </a:r>
          </a:p>
          <a:p>
            <a:r>
              <a:rPr lang="tr-TR" sz="2000" dirty="0">
                <a:solidFill>
                  <a:srgbClr val="FFFFFF">
                    <a:alpha val="60000"/>
                  </a:srgbClr>
                </a:solidFill>
              </a:rPr>
              <a:t>Hazırlayan: Aydın Yiğit Oğuz</a:t>
            </a:r>
          </a:p>
        </p:txBody>
      </p:sp>
      <p:pic>
        <p:nvPicPr>
          <p:cNvPr id="7" name="Picture 3" descr="3B Daire Sanat Neon">
            <a:extLst>
              <a:ext uri="{FF2B5EF4-FFF2-40B4-BE49-F238E27FC236}">
                <a16:creationId xmlns:a16="http://schemas.microsoft.com/office/drawing/2014/main" id="{AD44819E-762C-C7E6-646A-540AE3C38E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08" r="25025"/>
          <a:stretch/>
        </p:blipFill>
        <p:spPr>
          <a:xfrm>
            <a:off x="6048098" y="549275"/>
            <a:ext cx="3840718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593904-EE10-16AC-CA0C-BEC303CD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0" y="252919"/>
            <a:ext cx="9517264" cy="1282534"/>
          </a:xfrm>
        </p:spPr>
        <p:txBody>
          <a:bodyPr wrap="square" anchor="b">
            <a:norm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Kısa Yoldan </a:t>
            </a:r>
            <a:r>
              <a:rPr lang="tr-TR" dirty="0" err="1">
                <a:solidFill>
                  <a:srgbClr val="FF0000"/>
                </a:solidFill>
              </a:rPr>
              <a:t>Matamatik</a:t>
            </a:r>
            <a:r>
              <a:rPr lang="tr-TR" dirty="0">
                <a:solidFill>
                  <a:srgbClr val="FF0000"/>
                </a:solidFill>
              </a:rPr>
              <a:t> İşlemleri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12A2596-8CB2-DBC5-2A9C-FC3C297E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0" y="1614791"/>
            <a:ext cx="10912391" cy="390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5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593904-EE10-16AC-CA0C-BEC303CD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Arttırılmış Atama İşlemi Örnekleri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5E8991A2-BBAC-2EC7-E37E-740F894BADAB}"/>
              </a:ext>
            </a:extLst>
          </p:cNvPr>
          <p:cNvSpPr txBox="1">
            <a:spLocks/>
          </p:cNvSpPr>
          <p:nvPr/>
        </p:nvSpPr>
        <p:spPr>
          <a:xfrm>
            <a:off x="550200" y="1881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/>
              <a:t>Kod:</a:t>
            </a:r>
          </a:p>
        </p:txBody>
      </p:sp>
      <p:sp>
        <p:nvSpPr>
          <p:cNvPr id="11" name="Başlık 1">
            <a:extLst>
              <a:ext uri="{FF2B5EF4-FFF2-40B4-BE49-F238E27FC236}">
                <a16:creationId xmlns:a16="http://schemas.microsoft.com/office/drawing/2014/main" id="{E4657518-FDC7-1F8F-649D-C071EE9DDC1E}"/>
              </a:ext>
            </a:extLst>
          </p:cNvPr>
          <p:cNvSpPr txBox="1">
            <a:spLocks/>
          </p:cNvSpPr>
          <p:nvPr/>
        </p:nvSpPr>
        <p:spPr>
          <a:xfrm>
            <a:off x="6096000" y="1881275"/>
            <a:ext cx="1353902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/>
              <a:t>Çıktı: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B4882210-61D0-FE74-D266-ED6A8B0F5231}"/>
              </a:ext>
            </a:extLst>
          </p:cNvPr>
          <p:cNvSpPr txBox="1">
            <a:spLocks/>
          </p:cNvSpPr>
          <p:nvPr/>
        </p:nvSpPr>
        <p:spPr>
          <a:xfrm>
            <a:off x="6096000" y="3213275"/>
            <a:ext cx="1353902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/>
              <a:t>Çıktı:</a:t>
            </a: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F1928D4A-4459-2DC6-A94F-BFC007F5AF01}"/>
              </a:ext>
            </a:extLst>
          </p:cNvPr>
          <p:cNvSpPr txBox="1">
            <a:spLocks/>
          </p:cNvSpPr>
          <p:nvPr/>
        </p:nvSpPr>
        <p:spPr>
          <a:xfrm>
            <a:off x="550200" y="3213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/>
              <a:t>Kod: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20A47570-0FF3-05B0-0943-C6E305808F15}"/>
              </a:ext>
            </a:extLst>
          </p:cNvPr>
          <p:cNvSpPr txBox="1">
            <a:spLocks/>
          </p:cNvSpPr>
          <p:nvPr/>
        </p:nvSpPr>
        <p:spPr>
          <a:xfrm>
            <a:off x="550200" y="4569594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/>
              <a:t>Kod:</a:t>
            </a:r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077D7521-7167-0F9F-6286-0DAD214414CE}"/>
              </a:ext>
            </a:extLst>
          </p:cNvPr>
          <p:cNvSpPr txBox="1">
            <a:spLocks/>
          </p:cNvSpPr>
          <p:nvPr/>
        </p:nvSpPr>
        <p:spPr>
          <a:xfrm>
            <a:off x="6096000" y="4569594"/>
            <a:ext cx="1353902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/>
              <a:t>Çıktı: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DD724B60-2ECC-15A5-1B3E-83C96A4A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98" y="1884422"/>
            <a:ext cx="3800603" cy="1063451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ABF7BCCB-10B4-B18C-F18C-3C1DE7E39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205" y="1881275"/>
            <a:ext cx="3206480" cy="1066598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2E76D230-B8C3-CB9B-3518-288823DE9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438" y="3213275"/>
            <a:ext cx="3859864" cy="1302817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18E75C26-328E-EDC1-D811-D59D37F9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205" y="3213276"/>
            <a:ext cx="3206480" cy="1302816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EC35E681-F018-E6BF-27E3-58925DD57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438" y="4707836"/>
            <a:ext cx="3911744" cy="1600889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FFA58FD8-8FC4-F418-302C-CC14FAE75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3205" y="4647415"/>
            <a:ext cx="3206480" cy="16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0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593904-EE10-16AC-CA0C-BEC303CD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274" y="597042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4400" dirty="0"/>
              <a:t>  Modül Alma</a:t>
            </a:r>
            <a:br>
              <a:rPr lang="tr-TR" sz="4400" dirty="0"/>
            </a:br>
            <a:endParaRPr lang="tr-TR" sz="4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174C96B-FA57-4E43-C9BC-2C4D27D3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66" y="793947"/>
            <a:ext cx="5995851" cy="2635053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5F9AFB-606E-59E5-BF15-11B035C1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1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tr-TR" sz="1600" dirty="0"/>
              <a:t>Modül veya kalan bulma diye tabir edilen işlem % işareti ile yapılmakta olup çoğunluk ile unutulmakta veya karıştırılmaktadır.</a:t>
            </a:r>
            <a:br>
              <a:rPr lang="tr-TR" sz="1600" dirty="0"/>
            </a:br>
            <a:br>
              <a:rPr lang="tr-TR" sz="1600" dirty="0">
                <a:solidFill>
                  <a:srgbClr val="FF0000">
                    <a:alpha val="60000"/>
                  </a:srgbClr>
                </a:solidFill>
              </a:rPr>
            </a:br>
            <a:r>
              <a:rPr lang="tr-TR" sz="1600" b="1" dirty="0">
                <a:solidFill>
                  <a:srgbClr val="FF0000">
                    <a:alpha val="60000"/>
                  </a:srgbClr>
                </a:solidFill>
              </a:rPr>
              <a:t>Bu işlem Bölme işlemi değildir!!</a:t>
            </a:r>
            <a:br>
              <a:rPr lang="tr-TR" sz="1600" b="1" dirty="0">
                <a:solidFill>
                  <a:srgbClr val="FF0000">
                    <a:alpha val="60000"/>
                  </a:srgbClr>
                </a:solidFill>
              </a:rPr>
            </a:br>
            <a:r>
              <a:rPr lang="tr-TR" sz="1600" b="1" dirty="0">
                <a:solidFill>
                  <a:srgbClr val="FF0000">
                    <a:alpha val="60000"/>
                  </a:srgbClr>
                </a:solidFill>
              </a:rPr>
              <a:t>Bu işlem Kalan Bulmaya yarar!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89DB2A1-3559-76F3-EFBF-C21388F50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66" y="3608151"/>
            <a:ext cx="5995851" cy="824372"/>
          </a:xfrm>
          <a:prstGeom prst="rect">
            <a:avLst/>
          </a:prstGeom>
        </p:spPr>
      </p:pic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9E9EC037-9820-7ACB-5F94-295BED4C814B}"/>
              </a:ext>
            </a:extLst>
          </p:cNvPr>
          <p:cNvSpPr txBox="1">
            <a:spLocks/>
          </p:cNvSpPr>
          <p:nvPr/>
        </p:nvSpPr>
        <p:spPr>
          <a:xfrm>
            <a:off x="816201" y="4839980"/>
            <a:ext cx="10559597" cy="341551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600" dirty="0"/>
              <a:t>Burada B </a:t>
            </a:r>
            <a:r>
              <a:rPr lang="tr-TR" sz="1600" dirty="0" err="1"/>
              <a:t>nin</a:t>
            </a:r>
            <a:r>
              <a:rPr lang="tr-TR" sz="1600" dirty="0"/>
              <a:t> ilk aldığı değer 10 olduğundan dolayı ve b </a:t>
            </a:r>
            <a:r>
              <a:rPr lang="tr-TR" sz="1600" dirty="0" err="1"/>
              <a:t>nin</a:t>
            </a:r>
            <a:r>
              <a:rPr lang="tr-TR" sz="1600" dirty="0"/>
              <a:t> 3 e bölümünden kalanı bulmamız istendiği için 3 ün 10 sayısına en yakın katını bulmamız gerekli.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/>
              <a:t>En yakın Katı 9 olduğu içinde kalanımız 10 – 9 dan 1 </a:t>
            </a:r>
            <a:r>
              <a:rPr lang="tr-TR" sz="1600" dirty="0" err="1"/>
              <a:t>gelicektir</a:t>
            </a:r>
            <a:r>
              <a:rPr lang="tr-T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542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593904-EE10-16AC-CA0C-BEC303CD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2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tr-TR"/>
              <a:t>SORU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BE1379B-AA52-C833-9813-1A79F72B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48" b="-1"/>
          <a:stretch/>
        </p:blipFill>
        <p:spPr>
          <a:xfrm>
            <a:off x="550864" y="1146235"/>
            <a:ext cx="6973882" cy="4565531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5F9AFB-606E-59E5-BF15-11B035C1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1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tr-TR" sz="1600"/>
              <a:t>Sayaç adlı değişkenin ilk değer 0 olarak verilmiştir ve bir dize işlemden sonra sayaç adlı değişkenin son halini istemektedir.</a:t>
            </a:r>
          </a:p>
          <a:p>
            <a:pPr marL="0" indent="0"/>
            <a:endParaRPr lang="tr-TR" sz="1600"/>
          </a:p>
          <a:p>
            <a:pPr marL="0" indent="0"/>
            <a:endParaRPr lang="tr-TR" sz="16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593904-EE10-16AC-CA0C-BEC303CD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CEVAP VE ÇIKTI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5F9AFB-606E-59E5-BF15-11B035C1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611" y="703634"/>
            <a:ext cx="1578516" cy="980294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tr-TR" sz="1800" dirty="0"/>
              <a:t>Kodumuz Bu :</a:t>
            </a:r>
            <a:br>
              <a:rPr lang="tr-TR" sz="1800" dirty="0"/>
            </a:br>
            <a:endParaRPr lang="tr-TR" sz="1800" dirty="0"/>
          </a:p>
          <a:p>
            <a:pPr marL="0" indent="0"/>
            <a:endParaRPr lang="tr-TR" sz="1600" dirty="0"/>
          </a:p>
          <a:p>
            <a:pPr marL="0" indent="0"/>
            <a:endParaRPr lang="tr-TR" sz="1600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D086457D-BB90-1B38-121D-876F9418E609}"/>
              </a:ext>
            </a:extLst>
          </p:cNvPr>
          <p:cNvSpPr txBox="1">
            <a:spLocks/>
          </p:cNvSpPr>
          <p:nvPr/>
        </p:nvSpPr>
        <p:spPr>
          <a:xfrm>
            <a:off x="550863" y="4707145"/>
            <a:ext cx="3565525" cy="980294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/>
              <a:t>Çıktımız ise Şu Şekilde:</a:t>
            </a:r>
            <a:endParaRPr lang="tr-TR" sz="16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7BB13AA-A927-9002-3BB1-DA61477C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611" y="1193781"/>
            <a:ext cx="5114925" cy="36195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8FEEFC1D-6731-C254-37C6-98F80BCA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5197292"/>
            <a:ext cx="40100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593904-EE10-16AC-CA0C-BEC303CD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0" y="252919"/>
            <a:ext cx="9517264" cy="1282534"/>
          </a:xfrm>
        </p:spPr>
        <p:txBody>
          <a:bodyPr wrap="square" anchor="b">
            <a:norm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Python Hata Türleri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597DC76-A8B1-4E15-6CF1-181AD0AF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0" y="1700823"/>
            <a:ext cx="9267825" cy="269557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0952876-9FC9-C156-D7C1-E9538A1DBA0C}"/>
              </a:ext>
            </a:extLst>
          </p:cNvPr>
          <p:cNvSpPr txBox="1"/>
          <p:nvPr/>
        </p:nvSpPr>
        <p:spPr>
          <a:xfrm>
            <a:off x="175096" y="4668773"/>
            <a:ext cx="106128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Sözdizimi Hatası (</a:t>
            </a:r>
            <a:r>
              <a:rPr lang="tr-TR" sz="1600" b="1" dirty="0" err="1"/>
              <a:t>SyntaxError</a:t>
            </a:r>
            <a:r>
              <a:rPr lang="tr-TR" sz="1600" b="1" dirty="0"/>
              <a:t>)</a:t>
            </a:r>
            <a:r>
              <a:rPr lang="tr-TR" sz="1600" dirty="0"/>
              <a:t>: Python kodunun kurallarına uyulmadığında meydana gelir. Örneğin, bir işlem tamamlanmadan bırakıldığında.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Değişken Tanımsız Hatası (</a:t>
            </a:r>
            <a:r>
              <a:rPr lang="tr-TR" sz="1600" b="1" dirty="0" err="1"/>
              <a:t>NameError</a:t>
            </a:r>
            <a:r>
              <a:rPr lang="tr-TR" sz="1600" b="1" dirty="0"/>
              <a:t>)</a:t>
            </a:r>
            <a:r>
              <a:rPr lang="tr-TR" sz="1600" dirty="0"/>
              <a:t>: Tanımlanmamış bir değişken kullanıldığında ortaya çıkar. Python, böyle bir ismi tanımadığında bu hatayı verir.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Atama Hatası</a:t>
            </a:r>
            <a:r>
              <a:rPr lang="tr-TR" sz="1600" dirty="0"/>
              <a:t>: Bir değeri doğrudan bir sabite atamaya çalıştığınızda oluşur; sabitler değiştirilemez.</a:t>
            </a:r>
          </a:p>
        </p:txBody>
      </p:sp>
    </p:spTree>
    <p:extLst>
      <p:ext uri="{BB962C8B-B14F-4D97-AF65-F5344CB8AC3E}">
        <p14:creationId xmlns:p14="http://schemas.microsoft.com/office/powerpoint/2010/main" val="6292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593904-EE10-16AC-CA0C-BEC303CD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99" y="282102"/>
            <a:ext cx="5503213" cy="1282534"/>
          </a:xfrm>
        </p:spPr>
        <p:txBody>
          <a:bodyPr wrap="square" anchor="b">
            <a:normAutofit/>
          </a:bodyPr>
          <a:lstStyle/>
          <a:p>
            <a:r>
              <a:rPr lang="tr-TR" sz="3600" dirty="0">
                <a:solidFill>
                  <a:srgbClr val="FF0000"/>
                </a:solidFill>
              </a:rPr>
              <a:t>Hazırlayan : </a:t>
            </a:r>
          </a:p>
        </p:txBody>
      </p:sp>
      <p:sp>
        <p:nvSpPr>
          <p:cNvPr id="3" name="Başlık 1">
            <a:extLst>
              <a:ext uri="{FF2B5EF4-FFF2-40B4-BE49-F238E27FC236}">
                <a16:creationId xmlns:a16="http://schemas.microsoft.com/office/drawing/2014/main" id="{58A13C2F-F0EB-E476-CEF9-C01DDDEA509C}"/>
              </a:ext>
            </a:extLst>
          </p:cNvPr>
          <p:cNvSpPr txBox="1">
            <a:spLocks/>
          </p:cNvSpPr>
          <p:nvPr/>
        </p:nvSpPr>
        <p:spPr>
          <a:xfrm>
            <a:off x="304199" y="923369"/>
            <a:ext cx="5503213" cy="12825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2"/>
                </a:solidFill>
              </a:rPr>
              <a:t>Aydın Yiğit Oğuz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4F293CB1-2171-E6AE-9E41-AA1BFB45FE91}"/>
              </a:ext>
            </a:extLst>
          </p:cNvPr>
          <p:cNvSpPr txBox="1">
            <a:spLocks/>
          </p:cNvSpPr>
          <p:nvPr/>
        </p:nvSpPr>
        <p:spPr>
          <a:xfrm>
            <a:off x="9428746" y="3334483"/>
            <a:ext cx="2507094" cy="88942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400" b="1" dirty="0" err="1">
                <a:solidFill>
                  <a:schemeClr val="accent1"/>
                </a:solidFill>
              </a:rPr>
              <a:t>Dökümana</a:t>
            </a:r>
            <a:r>
              <a:rPr lang="tr-TR" sz="1400" b="1" dirty="0">
                <a:solidFill>
                  <a:schemeClr val="accent1"/>
                </a:solidFill>
              </a:rPr>
              <a:t> Ulaşmak İçin Taratın.</a:t>
            </a:r>
            <a:br>
              <a:rPr lang="tr-TR" sz="1400" b="1" dirty="0">
                <a:solidFill>
                  <a:schemeClr val="accent1"/>
                </a:solidFill>
              </a:rPr>
            </a:br>
            <a:r>
              <a:rPr lang="tr-TR" sz="1400" b="1" dirty="0">
                <a:solidFill>
                  <a:schemeClr val="accent1"/>
                </a:solidFill>
              </a:rPr>
              <a:t>(</a:t>
            </a:r>
            <a:r>
              <a:rPr lang="tr-TR" sz="1400" b="1" dirty="0" err="1">
                <a:solidFill>
                  <a:schemeClr val="accent1"/>
                </a:solidFill>
              </a:rPr>
              <a:t>Githuba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Yönlendiricek</a:t>
            </a:r>
            <a:r>
              <a:rPr lang="tr-TR" sz="1400" b="1" dirty="0">
                <a:solidFill>
                  <a:schemeClr val="accent1"/>
                </a:solidFill>
              </a:rPr>
              <a:t>.)</a:t>
            </a:r>
          </a:p>
        </p:txBody>
      </p:sp>
      <p:pic>
        <p:nvPicPr>
          <p:cNvPr id="6" name="Resim 5" descr="kalıp, desen, düzen, kare, ekran görüntüsü, grafik içeren bir resim&#10;&#10;Açıklama otomatik olarak oluşturuldu">
            <a:extLst>
              <a:ext uri="{FF2B5EF4-FFF2-40B4-BE49-F238E27FC236}">
                <a16:creationId xmlns:a16="http://schemas.microsoft.com/office/drawing/2014/main" id="{DD7FBB79-66E2-05A6-50B6-29E85D9D18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24" y="4396902"/>
            <a:ext cx="2322268" cy="2003899"/>
          </a:xfrm>
          <a:prstGeom prst="rect">
            <a:avLst/>
          </a:prstGeo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E0087AFB-E897-AB5E-8806-159D62928879}"/>
              </a:ext>
            </a:extLst>
          </p:cNvPr>
          <p:cNvSpPr txBox="1">
            <a:spLocks/>
          </p:cNvSpPr>
          <p:nvPr/>
        </p:nvSpPr>
        <p:spPr>
          <a:xfrm>
            <a:off x="9350923" y="5921194"/>
            <a:ext cx="4403988" cy="82302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 err="1"/>
              <a:t>Github</a:t>
            </a:r>
            <a:r>
              <a:rPr lang="tr-TR" sz="2000" dirty="0">
                <a:solidFill>
                  <a:schemeClr val="accent2"/>
                </a:solidFill>
              </a:rPr>
              <a:t> : </a:t>
            </a:r>
            <a:r>
              <a:rPr lang="tr-TR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ozaiithejava</a:t>
            </a:r>
            <a:endParaRPr lang="tr-TR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Resim 9" descr="grafik, ekran görüntüsü, siyah, kırpıntı çizim içeren bir resim&#10;&#10;Açıklama otomatik olarak oluşturuldu">
            <a:extLst>
              <a:ext uri="{FF2B5EF4-FFF2-40B4-BE49-F238E27FC236}">
                <a16:creationId xmlns:a16="http://schemas.microsoft.com/office/drawing/2014/main" id="{72C86650-524A-175E-9A31-9B1C0709B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94" y="3779195"/>
            <a:ext cx="3429000" cy="3429000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9685709D-6EF0-33BE-22B4-080655940AD7}"/>
              </a:ext>
            </a:extLst>
          </p:cNvPr>
          <p:cNvSpPr txBox="1"/>
          <p:nvPr/>
        </p:nvSpPr>
        <p:spPr>
          <a:xfrm>
            <a:off x="3786492" y="6467216"/>
            <a:ext cx="70087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chemeClr val="accent1">
                    <a:lumMod val="50000"/>
                  </a:schemeClr>
                </a:solidFill>
              </a:rPr>
              <a:t>Released</a:t>
            </a:r>
            <a:r>
              <a:rPr lang="tr-TR" sz="12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tr-TR" sz="1200" dirty="0" err="1">
                <a:solidFill>
                  <a:schemeClr val="accent1">
                    <a:lumMod val="50000"/>
                  </a:schemeClr>
                </a:solidFill>
              </a:rPr>
              <a:t>September</a:t>
            </a:r>
            <a:r>
              <a:rPr lang="tr-TR" sz="1200" dirty="0">
                <a:solidFill>
                  <a:schemeClr val="accent1">
                    <a:lumMod val="50000"/>
                  </a:schemeClr>
                </a:solidFill>
              </a:rPr>
              <a:t> 20, 2024 – </a:t>
            </a:r>
            <a:r>
              <a:rPr lang="tr-TR" sz="1200" dirty="0" err="1">
                <a:solidFill>
                  <a:schemeClr val="accent1">
                    <a:lumMod val="50000"/>
                  </a:schemeClr>
                </a:solidFill>
              </a:rPr>
              <a:t>Made</a:t>
            </a:r>
            <a:r>
              <a:rPr lang="tr-T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1">
                    <a:lumMod val="50000"/>
                  </a:schemeClr>
                </a:solidFill>
              </a:rPr>
              <a:t>By</a:t>
            </a:r>
            <a:r>
              <a:rPr lang="tr-TR" sz="1200" dirty="0">
                <a:solidFill>
                  <a:schemeClr val="accent1">
                    <a:lumMod val="50000"/>
                  </a:schemeClr>
                </a:solidFill>
              </a:rPr>
              <a:t> Aydın Yiğit Oğuz.</a:t>
            </a:r>
          </a:p>
        </p:txBody>
      </p:sp>
      <p:pic>
        <p:nvPicPr>
          <p:cNvPr id="16" name="Resim 15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E4A8CBA4-9FC3-B136-1F9A-B52FFC3FA2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668" y="167197"/>
            <a:ext cx="756172" cy="7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241BD6-24F7-B621-DB07-C39BA10D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İçindekiler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7616B6-05F6-7EFE-011F-3EBB43B0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9422709" cy="3662630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tr-TR" b="1" dirty="0"/>
              <a:t>Değerler, Değişkenler ve Bilgisayar Belleği</a:t>
            </a:r>
          </a:p>
          <a:p>
            <a:r>
              <a:rPr lang="tr-TR" b="1" dirty="0"/>
              <a:t>Atama İşlemi</a:t>
            </a:r>
          </a:p>
          <a:p>
            <a:r>
              <a:rPr lang="tr-TR" b="1" dirty="0"/>
              <a:t>Değişkenlere Yeniden Atama</a:t>
            </a:r>
          </a:p>
          <a:p>
            <a:r>
              <a:rPr lang="tr-TR" b="1" dirty="0"/>
              <a:t>Artırılmış Atama (</a:t>
            </a:r>
            <a:r>
              <a:rPr lang="tr-TR" b="1" dirty="0" err="1"/>
              <a:t>Augmented</a:t>
            </a:r>
            <a:r>
              <a:rPr lang="tr-TR" b="1" dirty="0"/>
              <a:t> </a:t>
            </a:r>
            <a:r>
              <a:rPr lang="tr-TR" b="1" dirty="0" err="1"/>
              <a:t>Assignment</a:t>
            </a:r>
            <a:r>
              <a:rPr lang="tr-TR" b="1" dirty="0"/>
              <a:t>)</a:t>
            </a:r>
          </a:p>
          <a:p>
            <a:r>
              <a:rPr lang="tr-TR" b="1" dirty="0"/>
              <a:t>Python Hataları ve Hata Yönetimi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10786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593904-EE10-16AC-CA0C-BEC303CD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5F9AFB-606E-59E5-BF15-11B035C1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2282555"/>
            <a:ext cx="11090274" cy="1332001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/>
            <a:r>
              <a:rPr lang="tr-TR" dirty="0"/>
              <a:t>Değişken, bir programda verileri saklamak için kullanılan isimlendirilmiş bir bellek alanıdır. Değişkenler, belirli bir değeri tutar ve bu değerin programın farklı bölümlerinde kullanılmasını sağlar.</a:t>
            </a:r>
            <a:endParaRPr lang="tr-TR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E4A2918C-F0C5-E738-D8F5-C5F577B083DE}"/>
              </a:ext>
            </a:extLst>
          </p:cNvPr>
          <p:cNvSpPr txBox="1">
            <a:spLocks/>
          </p:cNvSpPr>
          <p:nvPr/>
        </p:nvSpPr>
        <p:spPr>
          <a:xfrm>
            <a:off x="549538" y="1417586"/>
            <a:ext cx="11090274" cy="1332001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tr-TR" dirty="0"/>
              <a:t>Kısaca değerinin değişebildiği objelerdir.</a:t>
            </a:r>
            <a:endParaRPr lang="tr-TR" dirty="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896675D-CD9E-5B2E-A60F-349A74060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4402496"/>
            <a:ext cx="4324350" cy="1219848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0F89FBF-56C6-1DB6-36EA-BCC838F37DC2}"/>
              </a:ext>
            </a:extLst>
          </p:cNvPr>
          <p:cNvSpPr txBox="1">
            <a:spLocks/>
          </p:cNvSpPr>
          <p:nvPr/>
        </p:nvSpPr>
        <p:spPr>
          <a:xfrm>
            <a:off x="549538" y="3813524"/>
            <a:ext cx="11090274" cy="1332001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olidFill>
                  <a:srgbClr val="FF0000">
                    <a:alpha val="60000"/>
                  </a:srgbClr>
                </a:solidFill>
              </a:rPr>
              <a:t>Örnek Değişkenler :</a:t>
            </a:r>
          </a:p>
        </p:txBody>
      </p:sp>
    </p:spTree>
    <p:extLst>
      <p:ext uri="{BB962C8B-B14F-4D97-AF65-F5344CB8AC3E}">
        <p14:creationId xmlns:p14="http://schemas.microsoft.com/office/powerpoint/2010/main" val="256709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593904-EE10-16AC-CA0C-BEC303CD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İlkel Değişken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5F9AFB-606E-59E5-BF15-11B035C1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488331"/>
            <a:ext cx="11090274" cy="2976664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/>
            <a:r>
              <a:rPr lang="tr-TR" sz="1800" dirty="0">
                <a:solidFill>
                  <a:srgbClr val="FFFFFF">
                    <a:alpha val="60000"/>
                  </a:srgbClr>
                </a:solidFill>
              </a:rPr>
              <a:t>Tam Sayılar (</a:t>
            </a:r>
            <a:r>
              <a:rPr lang="tr-TR" sz="1800" dirty="0" err="1">
                <a:solidFill>
                  <a:srgbClr val="FFFFFF">
                    <a:alpha val="60000"/>
                  </a:srgbClr>
                </a:solidFill>
              </a:rPr>
              <a:t>int</a:t>
            </a:r>
            <a:r>
              <a:rPr lang="tr-TR" sz="1800" dirty="0">
                <a:solidFill>
                  <a:srgbClr val="FFFFFF">
                    <a:alpha val="60000"/>
                  </a:srgbClr>
                </a:solidFill>
              </a:rPr>
              <a:t> )</a:t>
            </a:r>
          </a:p>
          <a:p>
            <a:pPr marL="0" indent="0"/>
            <a:r>
              <a:rPr lang="tr-TR" sz="1800" dirty="0">
                <a:solidFill>
                  <a:srgbClr val="FFFFFF">
                    <a:alpha val="60000"/>
                  </a:srgbClr>
                </a:solidFill>
              </a:rPr>
              <a:t>Ondalıklı Sayılar (</a:t>
            </a:r>
            <a:r>
              <a:rPr lang="tr-TR" sz="1800" dirty="0" err="1">
                <a:solidFill>
                  <a:srgbClr val="FFFFFF">
                    <a:alpha val="60000"/>
                  </a:srgbClr>
                </a:solidFill>
              </a:rPr>
              <a:t>float</a:t>
            </a:r>
            <a:r>
              <a:rPr lang="tr-TR" sz="1800" dirty="0">
                <a:solidFill>
                  <a:srgbClr val="FFFFFF">
                    <a:alpha val="60000"/>
                  </a:srgbClr>
                </a:solidFill>
              </a:rPr>
              <a:t>)</a:t>
            </a:r>
          </a:p>
          <a:p>
            <a:pPr marL="0" indent="0"/>
            <a:r>
              <a:rPr lang="tr-TR" sz="1800" dirty="0">
                <a:solidFill>
                  <a:srgbClr val="FFFFFF">
                    <a:alpha val="60000"/>
                  </a:srgbClr>
                </a:solidFill>
              </a:rPr>
              <a:t>Metin(</a:t>
            </a:r>
            <a:r>
              <a:rPr lang="tr-TR" sz="1800" dirty="0" err="1">
                <a:solidFill>
                  <a:srgbClr val="FFFFFF">
                    <a:alpha val="60000"/>
                  </a:srgbClr>
                </a:solidFill>
              </a:rPr>
              <a:t>str</a:t>
            </a:r>
            <a:r>
              <a:rPr lang="tr-TR" sz="1800" dirty="0">
                <a:solidFill>
                  <a:srgbClr val="FFFFFF">
                    <a:alpha val="60000"/>
                  </a:srgbClr>
                </a:solidFill>
              </a:rPr>
              <a:t>)</a:t>
            </a:r>
          </a:p>
          <a:p>
            <a:pPr marL="0" indent="0"/>
            <a:r>
              <a:rPr lang="tr-TR" sz="1800" dirty="0">
                <a:solidFill>
                  <a:srgbClr val="FFFFFF">
                    <a:alpha val="60000"/>
                  </a:srgbClr>
                </a:solidFill>
              </a:rPr>
              <a:t>Mantıksal Değerler ( </a:t>
            </a:r>
            <a:r>
              <a:rPr lang="tr-TR" sz="1800" dirty="0" err="1">
                <a:solidFill>
                  <a:srgbClr val="FFFFFF">
                    <a:alpha val="60000"/>
                  </a:srgbClr>
                </a:solidFill>
              </a:rPr>
              <a:t>bool</a:t>
            </a:r>
            <a:r>
              <a:rPr lang="tr-TR" sz="1800" dirty="0">
                <a:solidFill>
                  <a:srgbClr val="FFFFFF">
                    <a:alpha val="60000"/>
                  </a:srgbClr>
                </a:solidFill>
              </a:rPr>
              <a:t>)</a:t>
            </a:r>
          </a:p>
          <a:p>
            <a:pPr marL="0" indent="0"/>
            <a:endParaRPr lang="tr-TR" sz="1800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/>
            <a:endParaRPr lang="tr-TR" sz="1800" dirty="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2C3BE97D-ACD0-133A-A6B5-BBC595C4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1488331"/>
            <a:ext cx="6265254" cy="297666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05E79795-4B45-1131-2EA3-29D4D7CC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5166130"/>
            <a:ext cx="5219700" cy="1219200"/>
          </a:xfrm>
          <a:prstGeom prst="rect">
            <a:avLst/>
          </a:prstGeom>
        </p:spPr>
      </p:pic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4E57572D-F6DA-9572-24F2-1C252728AEB8}"/>
              </a:ext>
            </a:extLst>
          </p:cNvPr>
          <p:cNvSpPr txBox="1">
            <a:spLocks/>
          </p:cNvSpPr>
          <p:nvPr/>
        </p:nvSpPr>
        <p:spPr>
          <a:xfrm>
            <a:off x="285750" y="4611281"/>
            <a:ext cx="1942726" cy="408562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olidFill>
                  <a:srgbClr val="FF0000">
                    <a:alpha val="60000"/>
                  </a:srgbClr>
                </a:solidFill>
              </a:rPr>
              <a:t>Konsol Çıktısı</a:t>
            </a:r>
          </a:p>
        </p:txBody>
      </p:sp>
    </p:spTree>
    <p:extLst>
      <p:ext uri="{BB962C8B-B14F-4D97-AF65-F5344CB8AC3E}">
        <p14:creationId xmlns:p14="http://schemas.microsoft.com/office/powerpoint/2010/main" val="278765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593904-EE10-16AC-CA0C-BEC303CD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Atama İşlemi</a:t>
            </a: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0F89FBF-56C6-1DB6-36EA-BCC838F37DC2}"/>
              </a:ext>
            </a:extLst>
          </p:cNvPr>
          <p:cNvSpPr txBox="1">
            <a:spLocks/>
          </p:cNvSpPr>
          <p:nvPr/>
        </p:nvSpPr>
        <p:spPr>
          <a:xfrm>
            <a:off x="549538" y="3813524"/>
            <a:ext cx="11090274" cy="1332001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olidFill>
                  <a:srgbClr val="FF0000">
                    <a:alpha val="60000"/>
                  </a:srgbClr>
                </a:solidFill>
              </a:rPr>
              <a:t>Örnek Atamalar 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8B6EC37-8F3E-5C79-40A1-EEF907A31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9275" y="2070856"/>
            <a:ext cx="829586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Atama İşlemi : Bir değişkenin bir değere bağlanması demektir.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Pythonda</a:t>
            </a:r>
            <a:r>
              <a:rPr lang="tr-TR" altLang="tr-TR" sz="1800" dirty="0">
                <a:solidFill>
                  <a:schemeClr val="tx1"/>
                </a:solidFill>
                <a:latin typeface="Arial" panose="020B0604020202020204" pitchFamily="34" charset="0"/>
              </a:rPr>
              <a:t> bir değişken tanımlamak ve ona değer atamak için = işareti kullanılır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400" dirty="0">
                <a:solidFill>
                  <a:srgbClr val="FF0000"/>
                </a:solidFill>
                <a:latin typeface="Arial" panose="020B0604020202020204" pitchFamily="34" charset="0"/>
              </a:rPr>
              <a:t>(Fakat bu </a:t>
            </a:r>
            <a:r>
              <a:rPr lang="tr-TR" altLang="tr-TR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şaret</a:t>
            </a:r>
            <a:r>
              <a:rPr lang="tr-TR" altLang="tr-TR" sz="1400" dirty="0">
                <a:solidFill>
                  <a:srgbClr val="FF0000"/>
                </a:solidFill>
                <a:latin typeface="Arial" panose="020B0604020202020204" pitchFamily="34" charset="0"/>
              </a:rPr>
              <a:t> Denk Anlamına Gelmez.)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9EAB14A6-C5A7-EF0A-1403-8BEA5C07B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4" y="4479524"/>
            <a:ext cx="3487117" cy="159067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46E5EC2D-36F7-EB32-4D83-695D072C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107" y="4479523"/>
            <a:ext cx="376734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593904-EE10-16AC-CA0C-BEC303CD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Bir Değişkeni Güncelleme (Yeniden Atama)</a:t>
            </a: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0F89FBF-56C6-1DB6-36EA-BCC838F37DC2}"/>
              </a:ext>
            </a:extLst>
          </p:cNvPr>
          <p:cNvSpPr txBox="1">
            <a:spLocks/>
          </p:cNvSpPr>
          <p:nvPr/>
        </p:nvSpPr>
        <p:spPr>
          <a:xfrm>
            <a:off x="549538" y="3813524"/>
            <a:ext cx="11090274" cy="1332001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olidFill>
                  <a:srgbClr val="FF0000">
                    <a:alpha val="60000"/>
                  </a:srgbClr>
                </a:solidFill>
              </a:rPr>
              <a:t>Örnek Güncellemeler 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929A14-1913-6F36-9205-76AE7CE9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38" y="1652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değişkenin değerini güncellemek için yeniden atama yapılır:</a:t>
            </a:r>
            <a:endParaRPr kumimoji="0" lang="tr-TR" altLang="tr-T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7F3974F-61CE-15E1-CC3C-2DE82B6A6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4305212"/>
            <a:ext cx="5962650" cy="18002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9B9316E-9661-4D26-BEE5-39A54052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787" y="2643763"/>
            <a:ext cx="4581525" cy="1619250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841E6D14-73A3-5886-B207-6EDA0697180D}"/>
              </a:ext>
            </a:extLst>
          </p:cNvPr>
          <p:cNvSpPr txBox="1"/>
          <p:nvPr/>
        </p:nvSpPr>
        <p:spPr>
          <a:xfrm>
            <a:off x="549538" y="2371247"/>
            <a:ext cx="45815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/>
              <a:t>a = 5</a:t>
            </a:r>
          </a:p>
          <a:p>
            <a:r>
              <a:rPr lang="tr-TR" sz="1200" dirty="0"/>
              <a:t>b = 10</a:t>
            </a:r>
          </a:p>
          <a:p>
            <a:endParaRPr lang="tr-TR" sz="1200" dirty="0"/>
          </a:p>
          <a:p>
            <a:r>
              <a:rPr lang="tr-TR" sz="1200" dirty="0"/>
              <a:t>a, b = b, a  </a:t>
            </a:r>
          </a:p>
          <a:p>
            <a:r>
              <a:rPr lang="tr-TR" sz="1200" dirty="0" err="1"/>
              <a:t>print</a:t>
            </a:r>
            <a:r>
              <a:rPr lang="tr-TR" sz="1200" dirty="0"/>
              <a:t>("a'nın yeni değeri:", a)  # 10</a:t>
            </a:r>
          </a:p>
          <a:p>
            <a:r>
              <a:rPr lang="tr-TR" sz="1200" dirty="0" err="1"/>
              <a:t>print</a:t>
            </a:r>
            <a:r>
              <a:rPr lang="tr-TR" sz="1200" dirty="0"/>
              <a:t>("b'nin yeni değeri:", b)  # 5</a:t>
            </a:r>
          </a:p>
        </p:txBody>
      </p:sp>
    </p:spTree>
    <p:extLst>
      <p:ext uri="{BB962C8B-B14F-4D97-AF65-F5344CB8AC3E}">
        <p14:creationId xmlns:p14="http://schemas.microsoft.com/office/powerpoint/2010/main" val="405537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593904-EE10-16AC-CA0C-BEC303CD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SORU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5F9AFB-606E-59E5-BF15-11B035C1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tr-TR" sz="1600" dirty="0"/>
              <a:t>Yandaki Kodu İnceleyin Ve Konsol Çıktısını Bulmaya Çalışın : </a:t>
            </a:r>
          </a:p>
          <a:p>
            <a:pPr marL="0" indent="0"/>
            <a:endParaRPr lang="tr-TR" sz="1600" dirty="0"/>
          </a:p>
          <a:p>
            <a:pPr marL="0" indent="0"/>
            <a:endParaRPr lang="tr-TR" sz="16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2358646-F91C-74B7-9383-BDFC63AD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381695"/>
            <a:ext cx="7090237" cy="409461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1005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593904-EE10-16AC-CA0C-BEC303CD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CEVAP VE ÇIKTI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5F9AFB-606E-59E5-BF15-11B035C1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611" y="703634"/>
            <a:ext cx="1578516" cy="980294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tr-TR" sz="1800" dirty="0"/>
              <a:t>Kodumuz Bu :</a:t>
            </a:r>
            <a:br>
              <a:rPr lang="tr-TR" sz="1800" dirty="0"/>
            </a:br>
            <a:endParaRPr lang="tr-TR" sz="1800" dirty="0"/>
          </a:p>
          <a:p>
            <a:pPr marL="0" indent="0"/>
            <a:endParaRPr lang="tr-TR" sz="1600" dirty="0"/>
          </a:p>
          <a:p>
            <a:pPr marL="0" indent="0"/>
            <a:endParaRPr lang="tr-TR" sz="16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2358646-F91C-74B7-9383-BDFC63AD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561" y="549275"/>
            <a:ext cx="4501035" cy="2567735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D086457D-BB90-1B38-121D-876F9418E609}"/>
              </a:ext>
            </a:extLst>
          </p:cNvPr>
          <p:cNvSpPr txBox="1">
            <a:spLocks/>
          </p:cNvSpPr>
          <p:nvPr/>
        </p:nvSpPr>
        <p:spPr>
          <a:xfrm>
            <a:off x="550863" y="4707145"/>
            <a:ext cx="3565525" cy="980294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/>
              <a:t>Çıktımız ise Şu Şekilde:</a:t>
            </a:r>
            <a:endParaRPr lang="tr-TR" sz="16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31DE502-EE60-5CFA-0E49-50A8579FE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5197292"/>
            <a:ext cx="3639360" cy="9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7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593904-EE10-16AC-CA0C-BEC303CD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Arttırılmış Atama İşlemi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8B6EC37-8F3E-5C79-40A1-EEF907A31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9275" y="2024693"/>
            <a:ext cx="11303544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sz="2000" dirty="0"/>
              <a:t>Artırılmış atama, bir değişkenin mevcut değerini kısaltarak güncellemeye yarayan bir yöntemdir.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sz="2000" dirty="0"/>
              <a:t>Python, bu tür işlemleri kolaylaştırmak için çeşitli artırılmış atama operatörleri sunar.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sz="2000" dirty="0"/>
              <a:t>Bu operatörler, bir değişkenin mevcut değerine bir işlem uygulayarak güncellemeyi sağlar.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5E8991A2-BBAC-2EC7-E37E-740F894BADAB}"/>
              </a:ext>
            </a:extLst>
          </p:cNvPr>
          <p:cNvSpPr txBox="1">
            <a:spLocks/>
          </p:cNvSpPr>
          <p:nvPr/>
        </p:nvSpPr>
        <p:spPr>
          <a:xfrm>
            <a:off x="550862" y="3756160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/>
              <a:t>Kod:</a:t>
            </a:r>
          </a:p>
        </p:txBody>
      </p:sp>
      <p:sp>
        <p:nvSpPr>
          <p:cNvPr id="11" name="Başlık 1">
            <a:extLst>
              <a:ext uri="{FF2B5EF4-FFF2-40B4-BE49-F238E27FC236}">
                <a16:creationId xmlns:a16="http://schemas.microsoft.com/office/drawing/2014/main" id="{E4657518-FDC7-1F8F-649D-C071EE9DDC1E}"/>
              </a:ext>
            </a:extLst>
          </p:cNvPr>
          <p:cNvSpPr txBox="1">
            <a:spLocks/>
          </p:cNvSpPr>
          <p:nvPr/>
        </p:nvSpPr>
        <p:spPr>
          <a:xfrm>
            <a:off x="6381345" y="3756160"/>
            <a:ext cx="1353902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/>
              <a:t>Çıktı: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1DE938E3-F9E4-C437-ED15-39EBB8755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04" y="4165363"/>
            <a:ext cx="3009900" cy="2009775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2760A891-5FF6-2A45-8A86-C17E90993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047" y="4165363"/>
            <a:ext cx="1410511" cy="16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Geniş ekran</PresentationFormat>
  <Paragraphs>72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Arial Unicode MS</vt:lpstr>
      <vt:lpstr>Avenir Next LT Pro</vt:lpstr>
      <vt:lpstr>3DFloatVTI</vt:lpstr>
      <vt:lpstr>Algoritma ve Programlamaya Giriş</vt:lpstr>
      <vt:lpstr>İçindekiler</vt:lpstr>
      <vt:lpstr>Değişken Nedir?</vt:lpstr>
      <vt:lpstr>İlkel Değişken Türleri</vt:lpstr>
      <vt:lpstr>Atama İşlemi</vt:lpstr>
      <vt:lpstr>Bir Değişkeni Güncelleme (Yeniden Atama)</vt:lpstr>
      <vt:lpstr>SORU</vt:lpstr>
      <vt:lpstr>CEVAP VE ÇIKTI</vt:lpstr>
      <vt:lpstr>Arttırılmış Atama İşlemi</vt:lpstr>
      <vt:lpstr>Kısa Yoldan Matamatik İşlemleri</vt:lpstr>
      <vt:lpstr>Arttırılmış Atama İşlemi Örnekleri</vt:lpstr>
      <vt:lpstr>  Modül Alma </vt:lpstr>
      <vt:lpstr>SORU</vt:lpstr>
      <vt:lpstr>CEVAP VE ÇIKTI</vt:lpstr>
      <vt:lpstr>Python Hata Türleri</vt:lpstr>
      <vt:lpstr>Hazırlayan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efe</dc:creator>
  <cp:lastModifiedBy>AYDIN YİĞİT OĞUZ</cp:lastModifiedBy>
  <cp:revision>2</cp:revision>
  <dcterms:created xsi:type="dcterms:W3CDTF">2024-09-23T20:36:14Z</dcterms:created>
  <dcterms:modified xsi:type="dcterms:W3CDTF">2024-09-24T00:10:12Z</dcterms:modified>
</cp:coreProperties>
</file>