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86" r:id="rId2"/>
  </p:sldMasterIdLst>
  <p:notesMasterIdLst>
    <p:notesMasterId r:id="rId28"/>
  </p:notesMasterIdLst>
  <p:handoutMasterIdLst>
    <p:handoutMasterId r:id="rId29"/>
  </p:handoutMasterIdLst>
  <p:sldIdLst>
    <p:sldId id="256" r:id="rId3"/>
    <p:sldId id="258" r:id="rId4"/>
    <p:sldId id="332" r:id="rId5"/>
    <p:sldId id="330" r:id="rId6"/>
    <p:sldId id="334" r:id="rId7"/>
    <p:sldId id="335" r:id="rId8"/>
    <p:sldId id="336" r:id="rId9"/>
    <p:sldId id="326" r:id="rId10"/>
    <p:sldId id="324" r:id="rId11"/>
    <p:sldId id="321" r:id="rId12"/>
    <p:sldId id="322" r:id="rId13"/>
    <p:sldId id="323" r:id="rId14"/>
    <p:sldId id="287" r:id="rId15"/>
    <p:sldId id="318" r:id="rId16"/>
    <p:sldId id="325" r:id="rId17"/>
    <p:sldId id="319" r:id="rId18"/>
    <p:sldId id="320" r:id="rId19"/>
    <p:sldId id="292" r:id="rId20"/>
    <p:sldId id="328" r:id="rId21"/>
    <p:sldId id="288" r:id="rId22"/>
    <p:sldId id="327" r:id="rId23"/>
    <p:sldId id="329" r:id="rId24"/>
    <p:sldId id="337" r:id="rId25"/>
    <p:sldId id="338" r:id="rId26"/>
    <p:sldId id="316" r:id="rId2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7A"/>
    <a:srgbClr val="FDF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Orta Stil 1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Orta Sti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Orta Stil 1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Orta Stil 1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662" autoAdjust="0"/>
  </p:normalViewPr>
  <p:slideViewPr>
    <p:cSldViewPr>
      <p:cViewPr>
        <p:scale>
          <a:sx n="66" d="100"/>
          <a:sy n="66" d="100"/>
        </p:scale>
        <p:origin x="-1584"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03170175-C3ED-4C72-B085-79CCCD670CC9}" type="datetimeFigureOut">
              <a:rPr lang="en-US" smtClean="0"/>
              <a:pPr/>
              <a:t>12/20/2020</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92977F1F-E40B-4E53-8E11-28ED506983A2}" type="slidenum">
              <a:rPr lang="en-US" smtClean="0"/>
              <a:pPr/>
              <a:t>‹#›</a:t>
            </a:fld>
            <a:endParaRPr lang="en-US"/>
          </a:p>
        </p:txBody>
      </p:sp>
    </p:spTree>
    <p:extLst>
      <p:ext uri="{BB962C8B-B14F-4D97-AF65-F5344CB8AC3E}">
        <p14:creationId xmlns:p14="http://schemas.microsoft.com/office/powerpoint/2010/main" val="646684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p>
            <a:fld id="{2D9FB51A-E05F-4494-ADA5-A77EAE266FCF}" type="datetimeFigureOut">
              <a:rPr lang="en-US" smtClean="0"/>
              <a:pPr/>
              <a:t>12/20/2020</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1"/>
              <a:t>Click to edit Master text styles</a:t>
            </a:r>
            <a:endParaRPr lang="en-US"/>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13CD1B0D-083E-4DA2-81AD-16B7E971189E}" type="slidenum">
              <a:rPr lang="en-US" smtClean="0"/>
              <a:pPr/>
              <a:t>‹#›</a:t>
            </a:fld>
            <a:endParaRPr lang="en-US"/>
          </a:p>
        </p:txBody>
      </p:sp>
    </p:spTree>
    <p:extLst>
      <p:ext uri="{BB962C8B-B14F-4D97-AF65-F5344CB8AC3E}">
        <p14:creationId xmlns:p14="http://schemas.microsoft.com/office/powerpoint/2010/main" val="129021001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dirty="0"/>
          </a:p>
        </p:txBody>
      </p:sp>
      <p:sp>
        <p:nvSpPr>
          <p:cNvPr id="3" name="Rectangle 3"/>
          <p:cNvSpPr>
            <a:spLocks noGrp="1"/>
          </p:cNvSpPr>
          <p:nvPr>
            <p:ph type="body" idx="1"/>
          </p:nvPr>
        </p:nvSpPr>
        <p:spPr/>
        <p:txBody>
          <a:bodyPr/>
          <a:lstStyle/>
          <a:p>
            <a:endParaRPr lang="tr-TR" noProof="0" dirty="0"/>
          </a:p>
        </p:txBody>
      </p:sp>
      <p:sp>
        <p:nvSpPr>
          <p:cNvPr id="4" name="Rectangle 4"/>
          <p:cNvSpPr>
            <a:spLocks noGrp="1"/>
          </p:cNvSpPr>
          <p:nvPr>
            <p:ph type="dt" idx="10"/>
          </p:nvPr>
        </p:nvSpPr>
        <p:spPr/>
        <p:txBody>
          <a:bodyPr/>
          <a:lstStyle/>
          <a:p>
            <a:fld id="{2D9FB51A-E05F-4494-ADA5-A77EAE266FCF}" type="datetimeFigureOut">
              <a:rPr lang="en-US" smtClean="0"/>
              <a:pPr/>
              <a:t>12/20/2020</a:t>
            </a:fld>
            <a:endParaRPr lang="en-US" dirty="0"/>
          </a:p>
        </p:txBody>
      </p:sp>
      <p:sp>
        <p:nvSpPr>
          <p:cNvPr id="5" name="Rectangle 5"/>
          <p:cNvSpPr>
            <a:spLocks noGrp="1"/>
          </p:cNvSpPr>
          <p:nvPr>
            <p:ph type="ftr" sz="quarter" idx="11"/>
          </p:nvPr>
        </p:nvSpPr>
        <p:spPr/>
        <p:txBody>
          <a:bodyPr/>
          <a:lstStyle/>
          <a:p>
            <a:endParaRPr lang="en-US" dirty="0"/>
          </a:p>
        </p:txBody>
      </p:sp>
      <p:sp>
        <p:nvSpPr>
          <p:cNvPr id="6" name="Rectangle 6"/>
          <p:cNvSpPr>
            <a:spLocks noGrp="1"/>
          </p:cNvSpPr>
          <p:nvPr>
            <p:ph type="sldNum" sz="quarter" idx="12"/>
          </p:nvPr>
        </p:nvSpPr>
        <p:spPr/>
        <p:txBody>
          <a:bodyPr/>
          <a:lstStyle/>
          <a:p>
            <a:fld id="{13CD1B0D-083E-4DA2-81AD-16B7E971189E}" type="slidenum">
              <a:rPr lang="en-US" smtClean="0"/>
              <a:pPr/>
              <a:t>1</a:t>
            </a:fld>
            <a:endParaRPr lang="en-US" dirty="0"/>
          </a:p>
        </p:txBody>
      </p:sp>
      <p:sp>
        <p:nvSpPr>
          <p:cNvPr id="7" name="Rectangle 7"/>
          <p:cNvSpPr>
            <a:spLocks noGrp="1"/>
          </p:cNvSpPr>
          <p:nvPr>
            <p:ph type="hdr" sz="quarter" idx="13"/>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a:p>
        </p:txBody>
      </p:sp>
      <p:sp>
        <p:nvSpPr>
          <p:cNvPr id="3" name="Rectangle 3"/>
          <p:cNvSpPr>
            <a:spLocks noGrp="1"/>
          </p:cNvSpPr>
          <p:nvPr>
            <p:ph type="body" idx="1"/>
          </p:nvPr>
        </p:nvSpPr>
        <p:spPr/>
        <p:txBody>
          <a:bodyPr/>
          <a:lstStyle/>
          <a:p>
            <a:endParaRPr lang="tr-TR" noProof="0" dirty="0"/>
          </a:p>
        </p:txBody>
      </p:sp>
      <p:sp>
        <p:nvSpPr>
          <p:cNvPr id="4" name="Rectangle 4"/>
          <p:cNvSpPr>
            <a:spLocks noGrp="1"/>
          </p:cNvSpPr>
          <p:nvPr>
            <p:ph type="dt" idx="10"/>
          </p:nvPr>
        </p:nvSpPr>
        <p:spPr/>
        <p:txBody>
          <a:bodyPr/>
          <a:lstStyle/>
          <a:p>
            <a:fld id="{2D9FB51A-E05F-4494-ADA5-A77EAE266FCF}" type="datetimeFigureOut">
              <a:rPr lang="en-US" smtClean="0"/>
              <a:pPr/>
              <a:t>12/20/2020</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3CD1B0D-083E-4DA2-81AD-16B7E971189E}" type="slidenum">
              <a:rPr lang="en-US" smtClean="0"/>
              <a:pPr/>
              <a:t>2</a:t>
            </a:fld>
            <a:endParaRPr lang="en-US"/>
          </a:p>
        </p:txBody>
      </p:sp>
      <p:sp>
        <p:nvSpPr>
          <p:cNvPr id="7" name="Rectangle 7"/>
          <p:cNvSpPr>
            <a:spLocks noGrp="1"/>
          </p:cNvSpPr>
          <p:nvPr>
            <p:ph type="hdr" sz="quarter" idx="1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txBody>
          <a:bodyPr/>
          <a:lstStyle/>
          <a:p>
            <a:endParaRPr lang="en-US" dirty="0"/>
          </a:p>
        </p:txBody>
      </p:sp>
      <p:sp>
        <p:nvSpPr>
          <p:cNvPr id="3" name="Rectangle 3"/>
          <p:cNvSpPr>
            <a:spLocks noGrp="1"/>
          </p:cNvSpPr>
          <p:nvPr>
            <p:ph type="body" idx="1"/>
          </p:nvPr>
        </p:nvSpPr>
        <p:spPr/>
        <p:txBody>
          <a:bodyPr/>
          <a:lstStyle/>
          <a:p>
            <a:endParaRPr lang="tr-TR" noProof="0" dirty="0"/>
          </a:p>
        </p:txBody>
      </p:sp>
      <p:sp>
        <p:nvSpPr>
          <p:cNvPr id="4" name="Rectangle 4"/>
          <p:cNvSpPr>
            <a:spLocks noGrp="1"/>
          </p:cNvSpPr>
          <p:nvPr>
            <p:ph type="dt" idx="10"/>
          </p:nvPr>
        </p:nvSpPr>
        <p:spPr/>
        <p:txBody>
          <a:bodyPr/>
          <a:lstStyle/>
          <a:p>
            <a:fld id="{2D9FB51A-E05F-4494-ADA5-A77EAE266FCF}" type="datetimeFigureOut">
              <a:rPr lang="en-US" smtClean="0"/>
              <a:pPr/>
              <a:t>12/20/2020</a:t>
            </a:fld>
            <a:endParaRPr lang="en-US" dirty="0"/>
          </a:p>
        </p:txBody>
      </p:sp>
      <p:sp>
        <p:nvSpPr>
          <p:cNvPr id="5" name="Rectangle 5"/>
          <p:cNvSpPr>
            <a:spLocks noGrp="1"/>
          </p:cNvSpPr>
          <p:nvPr>
            <p:ph type="ftr" sz="quarter" idx="11"/>
          </p:nvPr>
        </p:nvSpPr>
        <p:spPr/>
        <p:txBody>
          <a:bodyPr/>
          <a:lstStyle/>
          <a:p>
            <a:endParaRPr lang="en-US" dirty="0"/>
          </a:p>
        </p:txBody>
      </p:sp>
      <p:sp>
        <p:nvSpPr>
          <p:cNvPr id="6" name="Rectangle 6"/>
          <p:cNvSpPr>
            <a:spLocks noGrp="1"/>
          </p:cNvSpPr>
          <p:nvPr>
            <p:ph type="sldNum" sz="quarter" idx="12"/>
          </p:nvPr>
        </p:nvSpPr>
        <p:spPr/>
        <p:txBody>
          <a:bodyPr/>
          <a:lstStyle/>
          <a:p>
            <a:fld id="{13CD1B0D-083E-4DA2-81AD-16B7E971189E}" type="slidenum">
              <a:rPr lang="en-US" smtClean="0"/>
              <a:pPr/>
              <a:t>25</a:t>
            </a:fld>
            <a:endParaRPr lang="en-US" dirty="0"/>
          </a:p>
        </p:txBody>
      </p:sp>
      <p:sp>
        <p:nvSpPr>
          <p:cNvPr id="7" name="Rectangle 7"/>
          <p:cNvSpPr>
            <a:spLocks noGrp="1"/>
          </p:cNvSpPr>
          <p:nvPr>
            <p:ph type="hdr" sz="quarter" idx="1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tr-TR"/>
              <a:t>Asıl başlık stili için tıklatın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2B10AB5E-65B2-470F-A90D-8944CCF2250D}" type="datetime2">
              <a:rPr lang="en-US" smtClean="0"/>
              <a:pPr/>
              <a:t>Sunday, December 20,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A2BDD-D331-44F0-96AA-4FB4ED49706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pPr algn="l"/>
            <a:fld id="{4C8A7A92-D244-4C94-97DC-00C50A8E32A7}" type="datetime2">
              <a:rPr lang="en-US" smtClean="0"/>
              <a:pPr algn="l"/>
              <a:t>Sunday, December 20, 2020</a:t>
            </a:fld>
            <a:endParaRPr lang="en-US" dirty="0">
              <a:solidFill>
                <a:schemeClr val="accent1">
                  <a:shade val="75000"/>
                </a:schemeClr>
              </a:solidFill>
            </a:endParaRPr>
          </a:p>
        </p:txBody>
      </p:sp>
      <p:sp>
        <p:nvSpPr>
          <p:cNvPr id="5" name="Footer Placeholder 4"/>
          <p:cNvSpPr>
            <a:spLocks noGrp="1"/>
          </p:cNvSpPr>
          <p:nvPr>
            <p:ph type="ftr" sz="quarter" idx="11"/>
          </p:nvPr>
        </p:nvSpPr>
        <p:spPr/>
        <p:txBody>
          <a:bodyPr/>
          <a:lstStyle/>
          <a:p>
            <a:pPr algn="r"/>
            <a:endParaRPr lang="en-US" dirty="0">
              <a:solidFill>
                <a:schemeClr val="accent1">
                  <a:shade val="75000"/>
                </a:schemeClr>
              </a:solidFill>
            </a:endParaRPr>
          </a:p>
        </p:txBody>
      </p:sp>
      <p:sp>
        <p:nvSpPr>
          <p:cNvPr id="6" name="Slide Number Placeholder 5"/>
          <p:cNvSpPr>
            <a:spLocks noGrp="1"/>
          </p:cNvSpPr>
          <p:nvPr>
            <p:ph type="sldNum" sz="quarter" idx="12"/>
          </p:nvPr>
        </p:nvSpPr>
        <p:spPr/>
        <p:txBody>
          <a:bodyPr/>
          <a:lstStyle/>
          <a:p>
            <a:fld id="{CF7A2BDD-D331-44F0-96AA-4FB4ED497064}" type="slidenum">
              <a:rPr lang="en-US" smtClean="0">
                <a:solidFill>
                  <a:schemeClr val="accent1">
                    <a:shade val="75000"/>
                  </a:schemeClr>
                </a:solidFill>
              </a:rPr>
              <a:pPr/>
              <a:t>‹#›</a:t>
            </a:fld>
            <a:endParaRPr lang="en-US" dirty="0">
              <a:solidFill>
                <a:schemeClr val="accent1">
                  <a:shade val="75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tr-TR"/>
              <a:t>Asıl başlık stili için tıklatın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l"/>
            <a:fld id="{4C8A7A92-D244-4C94-97DC-00C50A8E32A7}" type="datetime2">
              <a:rPr lang="en-US" smtClean="0"/>
              <a:pPr algn="l"/>
              <a:t>Sunday, December 20, 2020</a:t>
            </a:fld>
            <a:endParaRPr lang="en-US" dirty="0">
              <a:solidFill>
                <a:schemeClr val="accent1">
                  <a:shade val="75000"/>
                </a:schemeClr>
              </a:solidFill>
            </a:endParaRPr>
          </a:p>
        </p:txBody>
      </p:sp>
      <p:sp>
        <p:nvSpPr>
          <p:cNvPr id="5" name="Footer Placeholder 4"/>
          <p:cNvSpPr>
            <a:spLocks noGrp="1"/>
          </p:cNvSpPr>
          <p:nvPr>
            <p:ph type="ftr" sz="quarter" idx="11"/>
          </p:nvPr>
        </p:nvSpPr>
        <p:spPr/>
        <p:txBody>
          <a:bodyPr/>
          <a:lstStyle/>
          <a:p>
            <a:pPr algn="r"/>
            <a:endParaRPr lang="en-US" dirty="0">
              <a:solidFill>
                <a:schemeClr val="accent1">
                  <a:shade val="75000"/>
                </a:schemeClr>
              </a:solidFill>
            </a:endParaRPr>
          </a:p>
        </p:txBody>
      </p:sp>
      <p:sp>
        <p:nvSpPr>
          <p:cNvPr id="6" name="Slide Number Placeholder 5"/>
          <p:cNvSpPr>
            <a:spLocks noGrp="1"/>
          </p:cNvSpPr>
          <p:nvPr>
            <p:ph type="sldNum" sz="quarter" idx="12"/>
          </p:nvPr>
        </p:nvSpPr>
        <p:spPr/>
        <p:txBody>
          <a:bodyPr/>
          <a:lstStyle/>
          <a:p>
            <a:fld id="{CF7A2BDD-D331-44F0-96AA-4FB4ED497064}" type="slidenum">
              <a:rPr lang="en-US" smtClean="0">
                <a:solidFill>
                  <a:schemeClr val="accent1">
                    <a:shade val="75000"/>
                  </a:schemeClr>
                </a:solidFill>
              </a:rPr>
              <a:pPr/>
              <a:t>‹#›</a:t>
            </a:fld>
            <a:endParaRPr lang="en-US" dirty="0">
              <a:solidFill>
                <a:schemeClr val="accent1">
                  <a:shade val="75000"/>
                </a:scheme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aşlık ve Metin">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lgn="l">
              <a:defRPr/>
            </a:lvl1pPr>
          </a:lstStyle>
          <a:p>
            <a:r>
              <a:rPr lang="tr-TR" noProof="1"/>
              <a:t>Asıl başlık stili için tıklatın</a:t>
            </a:r>
            <a:endParaRPr lang="en-US" dirty="0"/>
          </a:p>
        </p:txBody>
      </p:sp>
      <p:sp>
        <p:nvSpPr>
          <p:cNvPr id="3" name="Rectangle 3"/>
          <p:cNvSpPr>
            <a:spLocks noGrp="1"/>
          </p:cNvSpPr>
          <p:nvPr>
            <p:ph type="body" idx="1"/>
          </p:nvPr>
        </p:nvSpPr>
        <p:spPr/>
        <p:txBody>
          <a:bodyPr/>
          <a:lstStyle/>
          <a:p>
            <a:pPr lvl="0"/>
            <a:r>
              <a:rPr lang="tr-TR" noProof="1"/>
              <a:t>Asıl metin stillerini düzenlemek için tıklatın</a:t>
            </a:r>
          </a:p>
          <a:p>
            <a:pPr lvl="1"/>
            <a:r>
              <a:rPr lang="tr-TR" noProof="1"/>
              <a:t>İkinci düzey</a:t>
            </a:r>
          </a:p>
          <a:p>
            <a:pPr lvl="2"/>
            <a:r>
              <a:rPr lang="tr-TR" noProof="1"/>
              <a:t>Üçüncü düzey</a:t>
            </a:r>
          </a:p>
          <a:p>
            <a:pPr lvl="3"/>
            <a:r>
              <a:rPr lang="tr-TR" noProof="1"/>
              <a:t>Dördüncü düzey</a:t>
            </a:r>
          </a:p>
          <a:p>
            <a:pPr lvl="4"/>
            <a:r>
              <a:rPr lang="tr-TR" noProof="1"/>
              <a:t>Beşinci düzey</a:t>
            </a:r>
            <a:endParaRPr lang="en-US"/>
          </a:p>
        </p:txBody>
      </p:sp>
      <p:sp>
        <p:nvSpPr>
          <p:cNvPr id="4" name="Rectangle 4"/>
          <p:cNvSpPr>
            <a:spLocks noGrp="1"/>
          </p:cNvSpPr>
          <p:nvPr>
            <p:ph type="dt" sz="half" idx="10"/>
          </p:nvPr>
        </p:nvSpPr>
        <p:spPr/>
        <p:txBody>
          <a:bodyPr/>
          <a:lstStyle/>
          <a:p>
            <a:fld id="{F83034B0-3E89-40BA-B086-97296A422E36}" type="datetimeFigureOut">
              <a:rPr lang="en-US" smtClean="0"/>
              <a:pPr/>
              <a:t>12/20/2020</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1D24C974-5669-4F4D-B5F7-AEFAF0EB8F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5F4066D-E18E-46CA-ADDB-DC7D9F287FCD}" type="datetime2">
              <a:rPr lang="en-US" smtClean="0"/>
              <a:pPr/>
              <a:t>Sunday, December 20,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A2BDD-D331-44F0-96AA-4FB4ED4970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tr-TR"/>
              <a:t>Asıl başlık stili için tıklatın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pPr algn="l"/>
            <a:fld id="{4C8A7A92-D244-4C94-97DC-00C50A8E32A7}" type="datetime2">
              <a:rPr lang="en-US" smtClean="0"/>
              <a:pPr algn="l"/>
              <a:t>Sunday, December 20, 2020</a:t>
            </a:fld>
            <a:endParaRPr lang="en-US" dirty="0">
              <a:solidFill>
                <a:schemeClr val="accent1">
                  <a:shade val="75000"/>
                </a:schemeClr>
              </a:solidFill>
            </a:endParaRPr>
          </a:p>
        </p:txBody>
      </p:sp>
      <p:sp>
        <p:nvSpPr>
          <p:cNvPr id="5" name="Footer Placeholder 4"/>
          <p:cNvSpPr>
            <a:spLocks noGrp="1"/>
          </p:cNvSpPr>
          <p:nvPr>
            <p:ph type="ftr" sz="quarter" idx="11"/>
          </p:nvPr>
        </p:nvSpPr>
        <p:spPr/>
        <p:txBody>
          <a:bodyPr/>
          <a:lstStyle/>
          <a:p>
            <a:pPr algn="r"/>
            <a:endParaRPr lang="en-US" dirty="0">
              <a:solidFill>
                <a:schemeClr val="accent1">
                  <a:shade val="75000"/>
                </a:schemeClr>
              </a:solidFill>
            </a:endParaRPr>
          </a:p>
        </p:txBody>
      </p:sp>
      <p:sp>
        <p:nvSpPr>
          <p:cNvPr id="6" name="Slide Number Placeholder 5"/>
          <p:cNvSpPr>
            <a:spLocks noGrp="1"/>
          </p:cNvSpPr>
          <p:nvPr>
            <p:ph type="sldNum" sz="quarter" idx="12"/>
          </p:nvPr>
        </p:nvSpPr>
        <p:spPr/>
        <p:txBody>
          <a:bodyPr/>
          <a:lstStyle/>
          <a:p>
            <a:fld id="{CF7A2BDD-D331-44F0-96AA-4FB4ED497064}" type="slidenum">
              <a:rPr lang="en-US" smtClean="0">
                <a:solidFill>
                  <a:schemeClr val="accent1">
                    <a:shade val="75000"/>
                  </a:schemeClr>
                </a:solidFill>
              </a:rPr>
              <a:pPr/>
              <a:t>‹#›</a:t>
            </a:fld>
            <a:endParaRPr lang="en-US" dirty="0">
              <a:solidFill>
                <a:schemeClr val="accent1">
                  <a:shade val="75000"/>
                </a:schemeClr>
              </a:solidFil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l"/>
            <a:fld id="{4C8A7A92-D244-4C94-97DC-00C50A8E32A7}" type="datetime2">
              <a:rPr lang="en-US" smtClean="0"/>
              <a:pPr algn="l"/>
              <a:t>Sunday, December 20, 2020</a:t>
            </a:fld>
            <a:endParaRPr lang="en-US" dirty="0">
              <a:solidFill>
                <a:schemeClr val="accent1">
                  <a:shade val="75000"/>
                </a:schemeClr>
              </a:solidFill>
            </a:endParaRPr>
          </a:p>
        </p:txBody>
      </p:sp>
      <p:sp>
        <p:nvSpPr>
          <p:cNvPr id="6" name="Footer Placeholder 5"/>
          <p:cNvSpPr>
            <a:spLocks noGrp="1"/>
          </p:cNvSpPr>
          <p:nvPr>
            <p:ph type="ftr" sz="quarter" idx="11"/>
          </p:nvPr>
        </p:nvSpPr>
        <p:spPr/>
        <p:txBody>
          <a:bodyPr/>
          <a:lstStyle/>
          <a:p>
            <a:pPr algn="r"/>
            <a:endParaRPr lang="en-US" dirty="0">
              <a:solidFill>
                <a:schemeClr val="accent1">
                  <a:shade val="75000"/>
                </a:schemeClr>
              </a:solidFill>
            </a:endParaRPr>
          </a:p>
        </p:txBody>
      </p:sp>
      <p:sp>
        <p:nvSpPr>
          <p:cNvPr id="7" name="Slide Number Placeholder 6"/>
          <p:cNvSpPr>
            <a:spLocks noGrp="1"/>
          </p:cNvSpPr>
          <p:nvPr>
            <p:ph type="sldNum" sz="quarter" idx="12"/>
          </p:nvPr>
        </p:nvSpPr>
        <p:spPr/>
        <p:txBody>
          <a:bodyPr/>
          <a:lstStyle/>
          <a:p>
            <a:fld id="{CF7A2BDD-D331-44F0-96AA-4FB4ED497064}" type="slidenum">
              <a:rPr lang="en-US" smtClean="0">
                <a:solidFill>
                  <a:schemeClr val="accent1">
                    <a:shade val="75000"/>
                  </a:schemeClr>
                </a:solidFill>
              </a:rPr>
              <a:pPr/>
              <a:t>‹#›</a:t>
            </a:fld>
            <a:endParaRPr lang="en-US" dirty="0">
              <a:solidFill>
                <a:schemeClr val="accent1">
                  <a:shade val="75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l"/>
            <a:fld id="{4C8A7A92-D244-4C94-97DC-00C50A8E32A7}" type="datetime2">
              <a:rPr lang="en-US" smtClean="0"/>
              <a:pPr algn="l"/>
              <a:t>Sunday, December 20, 2020</a:t>
            </a:fld>
            <a:endParaRPr lang="en-US" dirty="0">
              <a:solidFill>
                <a:schemeClr val="accent1">
                  <a:shade val="75000"/>
                </a:schemeClr>
              </a:solidFill>
            </a:endParaRPr>
          </a:p>
        </p:txBody>
      </p:sp>
      <p:sp>
        <p:nvSpPr>
          <p:cNvPr id="8" name="Footer Placeholder 7"/>
          <p:cNvSpPr>
            <a:spLocks noGrp="1"/>
          </p:cNvSpPr>
          <p:nvPr>
            <p:ph type="ftr" sz="quarter" idx="11"/>
          </p:nvPr>
        </p:nvSpPr>
        <p:spPr/>
        <p:txBody>
          <a:bodyPr/>
          <a:lstStyle/>
          <a:p>
            <a:pPr algn="r"/>
            <a:endParaRPr lang="en-US" dirty="0">
              <a:solidFill>
                <a:schemeClr val="accent1">
                  <a:shade val="75000"/>
                </a:schemeClr>
              </a:solidFill>
            </a:endParaRPr>
          </a:p>
        </p:txBody>
      </p:sp>
      <p:sp>
        <p:nvSpPr>
          <p:cNvPr id="9" name="Slide Number Placeholder 8"/>
          <p:cNvSpPr>
            <a:spLocks noGrp="1"/>
          </p:cNvSpPr>
          <p:nvPr>
            <p:ph type="sldNum" sz="quarter" idx="12"/>
          </p:nvPr>
        </p:nvSpPr>
        <p:spPr/>
        <p:txBody>
          <a:bodyPr/>
          <a:lstStyle/>
          <a:p>
            <a:fld id="{CF7A2BDD-D331-44F0-96AA-4FB4ED497064}" type="slidenum">
              <a:rPr lang="en-US" smtClean="0">
                <a:solidFill>
                  <a:schemeClr val="accent1">
                    <a:shade val="75000"/>
                  </a:schemeClr>
                </a:solidFill>
              </a:rPr>
              <a:pPr/>
              <a:t>‹#›</a:t>
            </a:fld>
            <a:endParaRPr lang="en-US" dirty="0">
              <a:solidFill>
                <a:schemeClr val="accent1">
                  <a:shade val="75000"/>
                </a:schemeClr>
              </a:solidFil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8E2E5AB2-AD30-4274-ADEE-77A916493B5C}" type="datetime2">
              <a:rPr lang="en-US" smtClean="0"/>
              <a:pPr/>
              <a:t>Sunday, December 20,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A2BDD-D331-44F0-96AA-4FB4ED4970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76396-5064-41C5-A285-015EE0047001}" type="datetime2">
              <a:rPr lang="en-US" smtClean="0"/>
              <a:pPr/>
              <a:t>Sunday, December 20,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A2BDD-D331-44F0-96AA-4FB4ED4970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pPr algn="l"/>
            <a:fld id="{4C8A7A92-D244-4C94-97DC-00C50A8E32A7}" type="datetime2">
              <a:rPr lang="en-US" smtClean="0"/>
              <a:pPr algn="l"/>
              <a:t>Sunday, December 20, 2020</a:t>
            </a:fld>
            <a:endParaRPr lang="en-US" dirty="0">
              <a:solidFill>
                <a:schemeClr val="accent1">
                  <a:shade val="75000"/>
                </a:schemeClr>
              </a:solidFill>
            </a:endParaRPr>
          </a:p>
        </p:txBody>
      </p:sp>
      <p:sp>
        <p:nvSpPr>
          <p:cNvPr id="6" name="Footer Placeholder 5"/>
          <p:cNvSpPr>
            <a:spLocks noGrp="1"/>
          </p:cNvSpPr>
          <p:nvPr>
            <p:ph type="ftr" sz="quarter" idx="11"/>
          </p:nvPr>
        </p:nvSpPr>
        <p:spPr/>
        <p:txBody>
          <a:bodyPr/>
          <a:lstStyle/>
          <a:p>
            <a:pPr algn="r"/>
            <a:endParaRPr lang="en-US" dirty="0">
              <a:solidFill>
                <a:schemeClr val="accent1">
                  <a:shade val="75000"/>
                </a:schemeClr>
              </a:solidFill>
            </a:endParaRPr>
          </a:p>
        </p:txBody>
      </p:sp>
      <p:sp>
        <p:nvSpPr>
          <p:cNvPr id="7" name="Slide Number Placeholder 6"/>
          <p:cNvSpPr>
            <a:spLocks noGrp="1"/>
          </p:cNvSpPr>
          <p:nvPr>
            <p:ph type="sldNum" sz="quarter" idx="12"/>
          </p:nvPr>
        </p:nvSpPr>
        <p:spPr/>
        <p:txBody>
          <a:bodyPr/>
          <a:lstStyle/>
          <a:p>
            <a:fld id="{CF7A2BDD-D331-44F0-96AA-4FB4ED497064}" type="slidenum">
              <a:rPr lang="en-US" smtClean="0">
                <a:solidFill>
                  <a:schemeClr val="accent1">
                    <a:shade val="75000"/>
                  </a:schemeClr>
                </a:solidFill>
              </a:rPr>
              <a:pPr/>
              <a:t>‹#›</a:t>
            </a:fld>
            <a:endParaRPr lang="en-US" dirty="0">
              <a:solidFill>
                <a:schemeClr val="accent1">
                  <a:shade val="75000"/>
                </a:schemeClr>
              </a:solidFil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pPr algn="l"/>
            <a:fld id="{4C8A7A92-D244-4C94-97DC-00C50A8E32A7}" type="datetime2">
              <a:rPr lang="en-US" smtClean="0"/>
              <a:pPr algn="l"/>
              <a:t>Sunday, December 20, 2020</a:t>
            </a:fld>
            <a:endParaRPr lang="en-US" dirty="0">
              <a:solidFill>
                <a:schemeClr val="accent1">
                  <a:shade val="75000"/>
                </a:schemeClr>
              </a:solidFill>
            </a:endParaRPr>
          </a:p>
        </p:txBody>
      </p:sp>
      <p:sp>
        <p:nvSpPr>
          <p:cNvPr id="6" name="Footer Placeholder 5"/>
          <p:cNvSpPr>
            <a:spLocks noGrp="1"/>
          </p:cNvSpPr>
          <p:nvPr>
            <p:ph type="ftr" sz="quarter" idx="11"/>
          </p:nvPr>
        </p:nvSpPr>
        <p:spPr/>
        <p:txBody>
          <a:bodyPr/>
          <a:lstStyle/>
          <a:p>
            <a:pPr algn="r"/>
            <a:endParaRPr lang="en-US" dirty="0">
              <a:solidFill>
                <a:schemeClr val="accent1">
                  <a:shade val="75000"/>
                </a:schemeClr>
              </a:solidFill>
            </a:endParaRPr>
          </a:p>
        </p:txBody>
      </p:sp>
      <p:sp>
        <p:nvSpPr>
          <p:cNvPr id="7" name="Slide Number Placeholder 6"/>
          <p:cNvSpPr>
            <a:spLocks noGrp="1"/>
          </p:cNvSpPr>
          <p:nvPr>
            <p:ph type="sldNum" sz="quarter" idx="12"/>
          </p:nvPr>
        </p:nvSpPr>
        <p:spPr/>
        <p:txBody>
          <a:bodyPr/>
          <a:lstStyle/>
          <a:p>
            <a:fld id="{CF7A2BDD-D331-44F0-96AA-4FB4ED497064}" type="slidenum">
              <a:rPr lang="en-US" smtClean="0">
                <a:solidFill>
                  <a:schemeClr val="accent1">
                    <a:shade val="75000"/>
                  </a:schemeClr>
                </a:solidFill>
              </a:rPr>
              <a:pPr/>
              <a:t>‹#›</a:t>
            </a:fld>
            <a:endParaRPr lang="en-US" dirty="0">
              <a:solidFill>
                <a:schemeClr val="accent1">
                  <a:shade val="7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lgn="l"/>
            <a:fld id="{4C8A7A92-D244-4C94-97DC-00C50A8E32A7}" type="datetime2">
              <a:rPr lang="en-US" smtClean="0"/>
              <a:pPr algn="l"/>
              <a:t>Sunday, December 20, 2020</a:t>
            </a:fld>
            <a:endParaRPr lang="en-US" dirty="0">
              <a:solidFill>
                <a:schemeClr val="accent1">
                  <a:shade val="75000"/>
                </a:schemeClr>
              </a:solidFil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solidFill>
                <a:schemeClr val="accent1">
                  <a:shade val="75000"/>
                </a:schemeClr>
              </a:solidFil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7A2BDD-D331-44F0-96AA-4FB4ED497064}" type="slidenum">
              <a:rPr lang="en-US" smtClean="0">
                <a:solidFill>
                  <a:schemeClr val="accent1">
                    <a:shade val="75000"/>
                  </a:schemeClr>
                </a:solidFill>
              </a:rPr>
              <a:pPr/>
              <a:t>‹#›</a:t>
            </a:fld>
            <a:endParaRPr lang="en-US" dirty="0">
              <a:solidFill>
                <a:schemeClr val="accent1">
                  <a:shade val="75000"/>
                </a:schemeClr>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2.xml" /></Relationships>
</file>

<file path=ppt/slides/_rels/slide1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Sherminn/stajveisletmetakip" TargetMode="Externa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631" y="1809979"/>
            <a:ext cx="9144000" cy="216024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2" name="Rectangle 2"/>
          <p:cNvSpPr>
            <a:spLocks noGrp="1"/>
          </p:cNvSpPr>
          <p:nvPr>
            <p:ph type="ctrTitle"/>
          </p:nvPr>
        </p:nvSpPr>
        <p:spPr>
          <a:xfrm>
            <a:off x="0" y="2564904"/>
            <a:ext cx="9144000" cy="1152128"/>
          </a:xfrm>
        </p:spPr>
        <p:txBody>
          <a:bodyPr>
            <a:noAutofit/>
          </a:bodyPr>
          <a:lstStyle/>
          <a:p>
            <a:pPr algn="ctr"/>
            <a:r>
              <a:rPr lang="tr-TR" sz="2800" dirty="0">
                <a:solidFill>
                  <a:schemeClr val="bg1"/>
                </a:solidFill>
                <a:latin typeface="Calisto MT" panose="02040603050505030304" pitchFamily="18" charset="0"/>
              </a:rPr>
              <a:t>MESLEKİ VE TEKNİK EĞİTİM KURUMLARI </a:t>
            </a:r>
            <a:br>
              <a:rPr lang="tr-TR" sz="2800" dirty="0">
                <a:solidFill>
                  <a:schemeClr val="bg1"/>
                </a:solidFill>
                <a:latin typeface="Calisto MT" panose="02040603050505030304" pitchFamily="18" charset="0"/>
              </a:rPr>
            </a:br>
            <a:r>
              <a:rPr lang="tr-TR" sz="2800" dirty="0">
                <a:solidFill>
                  <a:schemeClr val="bg1"/>
                </a:solidFill>
                <a:latin typeface="Calisto MT" panose="02040603050505030304" pitchFamily="18" charset="0"/>
              </a:rPr>
              <a:t>STAJ TAKİP YAZILIMI</a:t>
            </a:r>
          </a:p>
        </p:txBody>
      </p:sp>
      <p:sp>
        <p:nvSpPr>
          <p:cNvPr id="4" name="Rectangle 3"/>
          <p:cNvSpPr txBox="1">
            <a:spLocks/>
          </p:cNvSpPr>
          <p:nvPr/>
        </p:nvSpPr>
        <p:spPr>
          <a:xfrm>
            <a:off x="755576" y="1867452"/>
            <a:ext cx="7408912" cy="876300"/>
          </a:xfrm>
          <a:prstGeom prst="rect">
            <a:avLst/>
          </a:prstGeom>
        </p:spPr>
        <p:txBody>
          <a:bodyPr vert="horz" lIns="91440" tIns="45720" rIns="91440" bIns="45720" rtlCol="0">
            <a:noAutofit/>
          </a:bodyPr>
          <a:lstStyle/>
          <a:p>
            <a:r>
              <a:rPr lang="tr-TR" sz="4400" b="1" dirty="0"/>
              <a:t>PYTHON EĞİTİCİ EĞİTİMİ </a:t>
            </a:r>
          </a:p>
        </p:txBody>
      </p:sp>
      <p:sp>
        <p:nvSpPr>
          <p:cNvPr id="6" name="Metin kutusu 5"/>
          <p:cNvSpPr txBox="1"/>
          <p:nvPr/>
        </p:nvSpPr>
        <p:spPr>
          <a:xfrm>
            <a:off x="681085" y="4236021"/>
            <a:ext cx="2924198" cy="923330"/>
          </a:xfrm>
          <a:prstGeom prst="rect">
            <a:avLst/>
          </a:prstGeom>
          <a:noFill/>
        </p:spPr>
        <p:txBody>
          <a:bodyPr wrap="none" rtlCol="0">
            <a:spAutoFit/>
          </a:bodyPr>
          <a:lstStyle>
            <a:defPPr>
              <a:defRPr lang="en-US"/>
            </a:defPPr>
            <a:lvl1pPr>
              <a:defRPr b="1">
                <a:latin typeface="Bookman Old Style" panose="02050604050505020204" pitchFamily="18" charset="0"/>
              </a:defRPr>
            </a:lvl1pPr>
          </a:lstStyle>
          <a:p>
            <a:r>
              <a:rPr lang="tr-TR" dirty="0"/>
              <a:t>Şermin AKSOY</a:t>
            </a:r>
          </a:p>
          <a:p>
            <a:r>
              <a:rPr lang="tr-TR" dirty="0"/>
              <a:t>Özal KEMENT</a:t>
            </a:r>
          </a:p>
          <a:p>
            <a:r>
              <a:rPr lang="tr-TR" dirty="0"/>
              <a:t>Ahmet Vedat TOKMAK</a:t>
            </a:r>
          </a:p>
        </p:txBody>
      </p:sp>
      <p:sp>
        <p:nvSpPr>
          <p:cNvPr id="9" name="Metin kutusu 8"/>
          <p:cNvSpPr txBox="1"/>
          <p:nvPr/>
        </p:nvSpPr>
        <p:spPr>
          <a:xfrm>
            <a:off x="3635896" y="5251684"/>
            <a:ext cx="2767104" cy="646331"/>
          </a:xfrm>
          <a:prstGeom prst="rect">
            <a:avLst/>
          </a:prstGeom>
          <a:noFill/>
        </p:spPr>
        <p:txBody>
          <a:bodyPr wrap="none" rtlCol="0">
            <a:spAutoFit/>
          </a:bodyPr>
          <a:lstStyle/>
          <a:p>
            <a:r>
              <a:rPr lang="tr-TR" b="1" dirty="0">
                <a:latin typeface="Bookman Old Style" panose="02050604050505020204" pitchFamily="18" charset="0"/>
              </a:rPr>
              <a:t>Oğuz KAPAN</a:t>
            </a:r>
          </a:p>
          <a:p>
            <a:r>
              <a:rPr lang="tr-TR" b="1" dirty="0">
                <a:latin typeface="Bookman Old Style" panose="02050604050505020204" pitchFamily="18" charset="0"/>
              </a:rPr>
              <a:t>Seyit BÜYÜKÖZTÜRK</a:t>
            </a:r>
          </a:p>
        </p:txBody>
      </p:sp>
      <p:sp>
        <p:nvSpPr>
          <p:cNvPr id="10" name="Metin kutusu 9"/>
          <p:cNvSpPr txBox="1"/>
          <p:nvPr/>
        </p:nvSpPr>
        <p:spPr>
          <a:xfrm>
            <a:off x="6156176" y="5893378"/>
            <a:ext cx="2401619" cy="646331"/>
          </a:xfrm>
          <a:prstGeom prst="rect">
            <a:avLst/>
          </a:prstGeom>
          <a:noFill/>
        </p:spPr>
        <p:txBody>
          <a:bodyPr wrap="none" rtlCol="0">
            <a:spAutoFit/>
          </a:bodyPr>
          <a:lstStyle/>
          <a:p>
            <a:r>
              <a:rPr lang="tr-TR" b="1" dirty="0">
                <a:latin typeface="Bookman Old Style" panose="02050604050505020204" pitchFamily="18" charset="0"/>
              </a:rPr>
              <a:t>ELIF TOK SIMSEK</a:t>
            </a:r>
          </a:p>
          <a:p>
            <a:r>
              <a:rPr lang="tr-TR" b="1" dirty="0">
                <a:latin typeface="Bookman Old Style" panose="02050604050505020204" pitchFamily="18" charset="0"/>
              </a:rPr>
              <a:t>Mehmet EYİLİ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layt Numarası Yer Tutucusu"/>
          <p:cNvSpPr>
            <a:spLocks noGrp="1"/>
          </p:cNvSpPr>
          <p:nvPr>
            <p:ph type="sldNum" sz="quarter" idx="12"/>
          </p:nvPr>
        </p:nvSpPr>
        <p:spPr>
          <a:xfrm>
            <a:off x="6553200" y="6356350"/>
            <a:ext cx="2133600" cy="365125"/>
          </a:xfrm>
        </p:spPr>
        <p:txBody>
          <a:bodyPr/>
          <a:lstStyle/>
          <a:p>
            <a:fld id="{2D18290D-4712-4658-A579-AD53D4CBD884}" type="slidenum">
              <a:rPr lang="tr-TR" smtClean="0"/>
              <a:pPr/>
              <a:t>10</a:t>
            </a:fld>
            <a:endParaRPr lang="tr-TR"/>
          </a:p>
        </p:txBody>
      </p:sp>
      <p:sp>
        <p:nvSpPr>
          <p:cNvPr id="2" name="Metin kutusu 1"/>
          <p:cNvSpPr txBox="1"/>
          <p:nvPr/>
        </p:nvSpPr>
        <p:spPr>
          <a:xfrm>
            <a:off x="6876256" y="2348880"/>
            <a:ext cx="2016224" cy="2308324"/>
          </a:xfrm>
          <a:prstGeom prst="rect">
            <a:avLst/>
          </a:prstGeom>
          <a:noFill/>
        </p:spPr>
        <p:txBody>
          <a:bodyPr wrap="square" rtlCol="0">
            <a:spAutoFit/>
          </a:bodyPr>
          <a:lstStyle/>
          <a:p>
            <a:r>
              <a:rPr lang="tr-TR" b="1" dirty="0"/>
              <a:t>Bölüm, dal ve koordinatör öğretmenlerin bilgilerinin girildiği ve kaydedildiği ekran görüntüsü</a:t>
            </a:r>
          </a:p>
          <a:p>
            <a:endParaRPr lang="tr-TR"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374" t="4564" r="4288" b="16468"/>
          <a:stretch/>
        </p:blipFill>
        <p:spPr bwMode="auto">
          <a:xfrm>
            <a:off x="194548" y="1052736"/>
            <a:ext cx="6695659"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1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layt Numarası Yer Tutucusu"/>
          <p:cNvSpPr>
            <a:spLocks noGrp="1"/>
          </p:cNvSpPr>
          <p:nvPr>
            <p:ph type="sldNum" sz="quarter" idx="12"/>
          </p:nvPr>
        </p:nvSpPr>
        <p:spPr>
          <a:xfrm>
            <a:off x="6553200" y="6356350"/>
            <a:ext cx="2133600" cy="365125"/>
          </a:xfrm>
        </p:spPr>
        <p:txBody>
          <a:bodyPr/>
          <a:lstStyle/>
          <a:p>
            <a:fld id="{2D18290D-4712-4658-A579-AD53D4CBD884}" type="slidenum">
              <a:rPr lang="tr-TR" smtClean="0"/>
              <a:pPr/>
              <a:t>11</a:t>
            </a:fld>
            <a:endParaRPr lang="tr-TR"/>
          </a:p>
        </p:txBody>
      </p:sp>
      <p:sp>
        <p:nvSpPr>
          <p:cNvPr id="2" name="Metin kutusu 1"/>
          <p:cNvSpPr txBox="1"/>
          <p:nvPr/>
        </p:nvSpPr>
        <p:spPr>
          <a:xfrm>
            <a:off x="7152522" y="2708920"/>
            <a:ext cx="2000787" cy="1754326"/>
          </a:xfrm>
          <a:prstGeom prst="rect">
            <a:avLst/>
          </a:prstGeom>
          <a:noFill/>
        </p:spPr>
        <p:txBody>
          <a:bodyPr wrap="square" rtlCol="0">
            <a:spAutoFit/>
          </a:bodyPr>
          <a:lstStyle/>
          <a:p>
            <a:r>
              <a:rPr lang="tr-TR" b="1" dirty="0"/>
              <a:t>İşletme bilgilerinin girildiği ve kaydedildiği ekran görüntüsü</a:t>
            </a:r>
          </a:p>
          <a:p>
            <a:endParaRPr lang="tr-TR" b="1"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7363" t="8929" r="41323" b="19643"/>
          <a:stretch/>
        </p:blipFill>
        <p:spPr bwMode="auto">
          <a:xfrm>
            <a:off x="323528" y="836712"/>
            <a:ext cx="6676571" cy="522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1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layt Numarası Yer Tutucusu"/>
          <p:cNvSpPr>
            <a:spLocks noGrp="1"/>
          </p:cNvSpPr>
          <p:nvPr>
            <p:ph type="sldNum" sz="quarter" idx="12"/>
          </p:nvPr>
        </p:nvSpPr>
        <p:spPr>
          <a:xfrm>
            <a:off x="6553200" y="6356350"/>
            <a:ext cx="2133600" cy="365125"/>
          </a:xfrm>
        </p:spPr>
        <p:txBody>
          <a:bodyPr/>
          <a:lstStyle/>
          <a:p>
            <a:fld id="{2D18290D-4712-4658-A579-AD53D4CBD884}" type="slidenum">
              <a:rPr lang="tr-TR" smtClean="0"/>
              <a:pPr/>
              <a:t>12</a:t>
            </a:fld>
            <a:endParaRPr lang="tr-TR"/>
          </a:p>
        </p:txBody>
      </p:sp>
      <p:sp>
        <p:nvSpPr>
          <p:cNvPr id="2" name="Metin kutusu 1"/>
          <p:cNvSpPr txBox="1"/>
          <p:nvPr/>
        </p:nvSpPr>
        <p:spPr>
          <a:xfrm>
            <a:off x="6084168" y="2364833"/>
            <a:ext cx="2915816" cy="1477328"/>
          </a:xfrm>
          <a:prstGeom prst="rect">
            <a:avLst/>
          </a:prstGeom>
          <a:noFill/>
        </p:spPr>
        <p:txBody>
          <a:bodyPr wrap="square" rtlCol="0">
            <a:spAutoFit/>
          </a:bodyPr>
          <a:lstStyle/>
          <a:p>
            <a:r>
              <a:rPr lang="tr-TR" b="1" dirty="0">
                <a:solidFill>
                  <a:schemeClr val="accent4">
                    <a:lumMod val="75000"/>
                  </a:schemeClr>
                </a:solidFill>
              </a:rPr>
              <a:t>Öğrencilerin bilgilerinin girildiği kaydedildiği, güncellendiği ve silindiği ekran görüntüsü</a:t>
            </a:r>
          </a:p>
          <a:p>
            <a:endParaRPr lang="tr-TR" b="1" dirty="0">
              <a:solidFill>
                <a:schemeClr val="accent4">
                  <a:lumMod val="75000"/>
                </a:schemeClr>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917" r="39426" b="6250"/>
          <a:stretch/>
        </p:blipFill>
        <p:spPr bwMode="auto">
          <a:xfrm>
            <a:off x="321078" y="620688"/>
            <a:ext cx="5763090" cy="566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1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layt Numarası Yer Tutucusu"/>
          <p:cNvSpPr>
            <a:spLocks noGrp="1"/>
          </p:cNvSpPr>
          <p:nvPr>
            <p:ph type="sldNum" sz="quarter" idx="12"/>
          </p:nvPr>
        </p:nvSpPr>
        <p:spPr>
          <a:xfrm>
            <a:off x="6553200" y="6356350"/>
            <a:ext cx="2133600" cy="365125"/>
          </a:xfrm>
        </p:spPr>
        <p:txBody>
          <a:bodyPr/>
          <a:lstStyle/>
          <a:p>
            <a:fld id="{2D18290D-4712-4658-A579-AD53D4CBD884}" type="slidenum">
              <a:rPr lang="tr-TR" smtClean="0"/>
              <a:pPr/>
              <a:t>13</a:t>
            </a:fld>
            <a:endParaRPr lang="tr-TR"/>
          </a:p>
        </p:txBody>
      </p:sp>
      <p:pic>
        <p:nvPicPr>
          <p:cNvPr id="7" name="Resim 6"/>
          <p:cNvPicPr/>
          <p:nvPr/>
        </p:nvPicPr>
        <p:blipFill rotWithShape="1">
          <a:blip r:embed="rId2"/>
          <a:srcRect l="7336" t="9078" r="51674" b="12056"/>
          <a:stretch/>
        </p:blipFill>
        <p:spPr bwMode="auto">
          <a:xfrm>
            <a:off x="323528" y="576830"/>
            <a:ext cx="5976664" cy="6048672"/>
          </a:xfrm>
          <a:prstGeom prst="rect">
            <a:avLst/>
          </a:prstGeom>
          <a:ln>
            <a:noFill/>
          </a:ln>
          <a:extLst>
            <a:ext uri="{53640926-AAD7-44D8-BBD7-CCE9431645EC}">
              <a14:shadowObscured xmlns:a14="http://schemas.microsoft.com/office/drawing/2010/main"/>
            </a:ext>
          </a:extLst>
        </p:spPr>
      </p:pic>
      <p:sp>
        <p:nvSpPr>
          <p:cNvPr id="2" name="Metin kutusu 1"/>
          <p:cNvSpPr txBox="1"/>
          <p:nvPr/>
        </p:nvSpPr>
        <p:spPr>
          <a:xfrm>
            <a:off x="6444208" y="2276872"/>
            <a:ext cx="2232248" cy="1754326"/>
          </a:xfrm>
          <a:prstGeom prst="rect">
            <a:avLst/>
          </a:prstGeom>
          <a:noFill/>
        </p:spPr>
        <p:txBody>
          <a:bodyPr wrap="square" rtlCol="0">
            <a:spAutoFit/>
          </a:bodyPr>
          <a:lstStyle/>
          <a:p>
            <a:r>
              <a:rPr lang="tr-TR" b="1" dirty="0"/>
              <a:t>Staj yapacak öğrencinin bilgilerinin girildiği ve kaydedildiği ekran görüntüsü</a:t>
            </a:r>
          </a:p>
          <a:p>
            <a:endParaRPr lang="tr-TR" b="1" dirty="0"/>
          </a:p>
        </p:txBody>
      </p:sp>
    </p:spTree>
    <p:extLst>
      <p:ext uri="{BB962C8B-B14F-4D97-AF65-F5344CB8AC3E}">
        <p14:creationId xmlns:p14="http://schemas.microsoft.com/office/powerpoint/2010/main" val="348188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layt Numarası Yer Tutucusu"/>
          <p:cNvSpPr>
            <a:spLocks noGrp="1"/>
          </p:cNvSpPr>
          <p:nvPr>
            <p:ph type="sldNum" sz="quarter" idx="12"/>
          </p:nvPr>
        </p:nvSpPr>
        <p:spPr>
          <a:xfrm>
            <a:off x="6553200" y="6356350"/>
            <a:ext cx="2133600" cy="365125"/>
          </a:xfrm>
        </p:spPr>
        <p:txBody>
          <a:bodyPr/>
          <a:lstStyle/>
          <a:p>
            <a:fld id="{2D18290D-4712-4658-A579-AD53D4CBD884}" type="slidenum">
              <a:rPr lang="tr-TR" smtClean="0"/>
              <a:pPr/>
              <a:t>14</a:t>
            </a:fld>
            <a:endParaRPr lang="tr-TR"/>
          </a:p>
        </p:txBody>
      </p:sp>
      <p:pic>
        <p:nvPicPr>
          <p:cNvPr id="3" name="Resim 2"/>
          <p:cNvPicPr/>
          <p:nvPr/>
        </p:nvPicPr>
        <p:blipFill rotWithShape="1">
          <a:blip r:embed="rId2"/>
          <a:srcRect l="7017" t="9078" r="51516" b="12339"/>
          <a:stretch/>
        </p:blipFill>
        <p:spPr bwMode="auto">
          <a:xfrm>
            <a:off x="395536" y="476672"/>
            <a:ext cx="5256584" cy="5904656"/>
          </a:xfrm>
          <a:prstGeom prst="rect">
            <a:avLst/>
          </a:prstGeom>
          <a:ln>
            <a:noFill/>
          </a:ln>
          <a:extLst>
            <a:ext uri="{53640926-AAD7-44D8-BBD7-CCE9431645EC}">
              <a14:shadowObscured xmlns:a14="http://schemas.microsoft.com/office/drawing/2010/main"/>
            </a:ext>
          </a:extLst>
        </p:spPr>
      </p:pic>
      <p:sp>
        <p:nvSpPr>
          <p:cNvPr id="4" name="Metin kutusu 3"/>
          <p:cNvSpPr txBox="1"/>
          <p:nvPr/>
        </p:nvSpPr>
        <p:spPr>
          <a:xfrm>
            <a:off x="5796136" y="2420888"/>
            <a:ext cx="3203848" cy="2585323"/>
          </a:xfrm>
          <a:prstGeom prst="rect">
            <a:avLst/>
          </a:prstGeom>
          <a:noFill/>
        </p:spPr>
        <p:txBody>
          <a:bodyPr wrap="square" rtlCol="0">
            <a:spAutoFit/>
          </a:bodyPr>
          <a:lstStyle/>
          <a:p>
            <a:r>
              <a:rPr lang="tr-TR" b="1" dirty="0"/>
              <a:t>Öğrenci ve işletme ile ilgili raporlama yapıldığı ekranın görüntüsü-İşletme Listesi Al butonu ile isletmeBilgileri.txt dosyasına veri tabanından alınan işletme bilgileri yazdırılıyor.</a:t>
            </a:r>
          </a:p>
          <a:p>
            <a:endParaRPr lang="tr-TR" b="1" dirty="0"/>
          </a:p>
        </p:txBody>
      </p:sp>
    </p:spTree>
    <p:extLst>
      <p:ext uri="{BB962C8B-B14F-4D97-AF65-F5344CB8AC3E}">
        <p14:creationId xmlns:p14="http://schemas.microsoft.com/office/powerpoint/2010/main" val="23591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graphicFrame>
        <p:nvGraphicFramePr>
          <p:cNvPr id="4" name="Tablo 3"/>
          <p:cNvGraphicFramePr>
            <a:graphicFrameLocks noGrp="1"/>
          </p:cNvGraphicFramePr>
          <p:nvPr>
            <p:extLst>
              <p:ext uri="{D42A27DB-BD31-4B8C-83A1-F6EECF244321}">
                <p14:modId xmlns:p14="http://schemas.microsoft.com/office/powerpoint/2010/main" val="815499754"/>
              </p:ext>
            </p:extLst>
          </p:nvPr>
        </p:nvGraphicFramePr>
        <p:xfrm>
          <a:off x="755576" y="2276872"/>
          <a:ext cx="7272808" cy="3528392"/>
        </p:xfrm>
        <a:graphic>
          <a:graphicData uri="http://schemas.openxmlformats.org/drawingml/2006/table">
            <a:tbl>
              <a:tblPr firstRow="1" firstCol="1" bandRow="1">
                <a:tableStyleId>{B301B821-A1FF-4177-AEE7-76D212191A09}</a:tableStyleId>
              </a:tblPr>
              <a:tblGrid>
                <a:gridCol w="1428193">
                  <a:extLst>
                    <a:ext uri="{9D8B030D-6E8A-4147-A177-3AD203B41FA5}">
                      <a16:colId xmlns:a16="http://schemas.microsoft.com/office/drawing/2014/main" val="20000"/>
                    </a:ext>
                  </a:extLst>
                </a:gridCol>
                <a:gridCol w="5844615">
                  <a:extLst>
                    <a:ext uri="{9D8B030D-6E8A-4147-A177-3AD203B41FA5}">
                      <a16:colId xmlns:a16="http://schemas.microsoft.com/office/drawing/2014/main" val="20001"/>
                    </a:ext>
                  </a:extLst>
                </a:gridCol>
              </a:tblGrid>
              <a:tr h="3528392">
                <a:tc>
                  <a:txBody>
                    <a:bodyPr/>
                    <a:lstStyle/>
                    <a:p>
                      <a:pPr algn="just">
                        <a:lnSpc>
                          <a:spcPct val="107000"/>
                        </a:lnSpc>
                        <a:spcAft>
                          <a:spcPts val="0"/>
                        </a:spcAft>
                      </a:pPr>
                      <a:endParaRPr lang="tr-TR" sz="1100" dirty="0">
                        <a:effectLst/>
                        <a:latin typeface="Calibri"/>
                        <a:ea typeface="Calibri"/>
                        <a:cs typeface="Times New Roman"/>
                      </a:endParaRPr>
                    </a:p>
                  </a:txBody>
                  <a:tcPr marL="68580" marR="68580" marT="0" marB="0"/>
                </a:tc>
                <a:tc>
                  <a:txBody>
                    <a:bodyPr/>
                    <a:lstStyle/>
                    <a:p>
                      <a:pPr indent="449580" algn="just">
                        <a:lnSpc>
                          <a:spcPct val="107000"/>
                        </a:lnSpc>
                        <a:spcAft>
                          <a:spcPts val="0"/>
                        </a:spcAft>
                      </a:pPr>
                      <a:r>
                        <a:rPr lang="tr-TR" sz="1800" dirty="0">
                          <a:effectLst/>
                        </a:rPr>
                        <a:t>Öğrenciye paylaşım için kare kod oluşturma kısmı Rapor Al/Kare Kod oluştur kısmında İşletme adına göre kare kod oluşturuldu.</a:t>
                      </a:r>
                    </a:p>
                    <a:p>
                      <a:pPr algn="ctr">
                        <a:lnSpc>
                          <a:spcPct val="107000"/>
                        </a:lnSpc>
                        <a:spcAft>
                          <a:spcPts val="0"/>
                        </a:spcAft>
                      </a:pPr>
                      <a:r>
                        <a:rPr lang="tr-TR" sz="1800" dirty="0">
                          <a:effectLst/>
                        </a:rPr>
                        <a:t> </a:t>
                      </a:r>
                      <a:endParaRPr lang="tr-TR" sz="18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bl>
          </a:graphicData>
        </a:graphic>
      </p:graphicFrame>
      <p:pic>
        <p:nvPicPr>
          <p:cNvPr id="5121" name="Resim 7" descr="Açıklama: C:\Users\Şermin\Desktop\projemiz\TÜM VERİTABANI İŞLEMLERİ\qrcodeMarmara Bilişi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89" y="3284984"/>
            <a:ext cx="1152128" cy="115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1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layt Numarası Yer Tutucusu"/>
          <p:cNvSpPr>
            <a:spLocks noGrp="1"/>
          </p:cNvSpPr>
          <p:nvPr>
            <p:ph type="sldNum" sz="quarter" idx="12"/>
          </p:nvPr>
        </p:nvSpPr>
        <p:spPr>
          <a:xfrm>
            <a:off x="6553200" y="6356350"/>
            <a:ext cx="2133600" cy="365125"/>
          </a:xfrm>
        </p:spPr>
        <p:txBody>
          <a:bodyPr/>
          <a:lstStyle/>
          <a:p>
            <a:fld id="{2D18290D-4712-4658-A579-AD53D4CBD884}" type="slidenum">
              <a:rPr lang="tr-TR" smtClean="0"/>
              <a:pPr/>
              <a:t>16</a:t>
            </a:fld>
            <a:endParaRPr lang="tr-TR"/>
          </a:p>
        </p:txBody>
      </p:sp>
      <p:pic>
        <p:nvPicPr>
          <p:cNvPr id="3" name="Resim 2"/>
          <p:cNvPicPr/>
          <p:nvPr/>
        </p:nvPicPr>
        <p:blipFill rotWithShape="1">
          <a:blip r:embed="rId2"/>
          <a:srcRect l="6858" t="8795" r="51674" b="13473"/>
          <a:stretch/>
        </p:blipFill>
        <p:spPr bwMode="auto">
          <a:xfrm>
            <a:off x="251520" y="620688"/>
            <a:ext cx="5472608" cy="5976664"/>
          </a:xfrm>
          <a:prstGeom prst="rect">
            <a:avLst/>
          </a:prstGeom>
          <a:ln>
            <a:noFill/>
          </a:ln>
          <a:extLst>
            <a:ext uri="{53640926-AAD7-44D8-BBD7-CCE9431645EC}">
              <a14:shadowObscured xmlns:a14="http://schemas.microsoft.com/office/drawing/2010/main"/>
            </a:ext>
          </a:extLst>
        </p:spPr>
      </p:pic>
      <p:sp>
        <p:nvSpPr>
          <p:cNvPr id="2" name="Metin kutusu 1"/>
          <p:cNvSpPr txBox="1"/>
          <p:nvPr/>
        </p:nvSpPr>
        <p:spPr>
          <a:xfrm>
            <a:off x="5868144" y="2708920"/>
            <a:ext cx="3024336" cy="1200329"/>
          </a:xfrm>
          <a:prstGeom prst="rect">
            <a:avLst/>
          </a:prstGeom>
          <a:noFill/>
        </p:spPr>
        <p:txBody>
          <a:bodyPr wrap="square" rtlCol="0">
            <a:spAutoFit/>
          </a:bodyPr>
          <a:lstStyle/>
          <a:p>
            <a:r>
              <a:rPr lang="tr-TR" b="1" dirty="0"/>
              <a:t>Öğrenci ve işletme ile ilgili grafik oluşturulan ekranın görüntüsü</a:t>
            </a:r>
          </a:p>
          <a:p>
            <a:endParaRPr lang="tr-TR" b="1" dirty="0"/>
          </a:p>
        </p:txBody>
      </p:sp>
    </p:spTree>
    <p:extLst>
      <p:ext uri="{BB962C8B-B14F-4D97-AF65-F5344CB8AC3E}">
        <p14:creationId xmlns:p14="http://schemas.microsoft.com/office/powerpoint/2010/main" val="23591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layt Numarası Yer Tutucusu"/>
          <p:cNvSpPr>
            <a:spLocks noGrp="1"/>
          </p:cNvSpPr>
          <p:nvPr>
            <p:ph type="sldNum" sz="quarter" idx="12"/>
          </p:nvPr>
        </p:nvSpPr>
        <p:spPr>
          <a:xfrm>
            <a:off x="6553200" y="6356350"/>
            <a:ext cx="2133600" cy="365125"/>
          </a:xfrm>
        </p:spPr>
        <p:txBody>
          <a:bodyPr/>
          <a:lstStyle/>
          <a:p>
            <a:fld id="{2D18290D-4712-4658-A579-AD53D4CBD884}" type="slidenum">
              <a:rPr lang="tr-TR" smtClean="0"/>
              <a:pPr/>
              <a:t>17</a:t>
            </a:fld>
            <a:endParaRPr lang="tr-T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585" t="9524" r="25147" b="15080"/>
          <a:stretch/>
        </p:blipFill>
        <p:spPr bwMode="auto">
          <a:xfrm>
            <a:off x="251520" y="692696"/>
            <a:ext cx="8752116" cy="551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13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fld id="{2D18290D-4712-4658-A579-AD53D4CBD884}" type="slidenum">
              <a:rPr lang="tr-TR" smtClean="0"/>
              <a:pPr/>
              <a:t>18</a:t>
            </a:fld>
            <a:endParaRPr lang="tr-T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1083" t="27778" r="27714" b="25992"/>
          <a:stretch/>
        </p:blipFill>
        <p:spPr bwMode="auto">
          <a:xfrm>
            <a:off x="242211" y="1484784"/>
            <a:ext cx="8784976"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Başlık 1"/>
          <p:cNvSpPr>
            <a:spLocks noGrp="1"/>
          </p:cNvSpPr>
          <p:nvPr>
            <p:ph type="title"/>
          </p:nvPr>
        </p:nvSpPr>
        <p:spPr>
          <a:xfrm>
            <a:off x="457200" y="533400"/>
            <a:ext cx="8229600" cy="990600"/>
          </a:xfrm>
        </p:spPr>
        <p:txBody>
          <a:bodyPr/>
          <a:lstStyle/>
          <a:p>
            <a:r>
              <a:rPr lang="tr-TR" b="1" dirty="0"/>
              <a:t>VERİ TABANI TASARIMI</a:t>
            </a:r>
          </a:p>
        </p:txBody>
      </p:sp>
    </p:spTree>
    <p:extLst>
      <p:ext uri="{BB962C8B-B14F-4D97-AF65-F5344CB8AC3E}">
        <p14:creationId xmlns:p14="http://schemas.microsoft.com/office/powerpoint/2010/main" val="2526131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a:t>Kod Tasarımı</a:t>
            </a:r>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56792"/>
            <a:ext cx="9144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91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body" idx="1"/>
          </p:nvPr>
        </p:nvSpPr>
        <p:spPr>
          <a:xfrm>
            <a:off x="107503" y="1412776"/>
            <a:ext cx="8496945" cy="396044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buNone/>
            </a:pPr>
            <a:r>
              <a:rPr lang="tr-TR" dirty="0"/>
              <a:t>	Yazılım ile, Meslek liselerinde stajyer ve işletme bilgilerinin kaydının yapılmasının sağlanması ve işletme ile ilgili ek açıklama bilgilerinin tutulması ve grafikli raporlarının çıkarılması amaçlanmaktadır.</a:t>
            </a:r>
          </a:p>
          <a:p>
            <a:pPr algn="just">
              <a:buNone/>
            </a:pPr>
            <a:endParaRPr lang="tr-TR" b="1" spc="50" dirty="0">
              <a:ln w="11430"/>
              <a:solidFill>
                <a:schemeClr val="accent1">
                  <a:lumMod val="50000"/>
                </a:schemeClr>
              </a:solidFill>
              <a:effectLst>
                <a:outerShdw blurRad="76200" dist="50800" dir="5400000" algn="tl" rotWithShape="0">
                  <a:srgbClr val="000000">
                    <a:alpha val="65000"/>
                  </a:srgbClr>
                </a:outerShdw>
              </a:effectLst>
            </a:endParaRPr>
          </a:p>
        </p:txBody>
      </p:sp>
      <p:sp>
        <p:nvSpPr>
          <p:cNvPr id="4" name="1 Başlık"/>
          <p:cNvSpPr txBox="1">
            <a:spLocks/>
          </p:cNvSpPr>
          <p:nvPr/>
        </p:nvSpPr>
        <p:spPr>
          <a:xfrm>
            <a:off x="0" y="0"/>
            <a:ext cx="9144000" cy="1187624"/>
          </a:xfrm>
          <a:prstGeom prst="rect">
            <a:avLst/>
          </a:prstGeom>
          <a:solidFill>
            <a:schemeClr val="accent1">
              <a:lumMod val="75000"/>
            </a:schemeClr>
          </a:solidFill>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endParaRPr lang="tr-TR" sz="4800" dirty="0">
              <a:solidFill>
                <a:schemeClr val="bg1"/>
              </a:solidFill>
            </a:endParaRPr>
          </a:p>
        </p:txBody>
      </p:sp>
      <p:pic>
        <p:nvPicPr>
          <p:cNvPr id="5" name="Picture 2" descr="I:\yazmuh\satis4-300x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5650">
            <a:off x="5623615" y="3650044"/>
            <a:ext cx="2724436" cy="23550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Proje Bileşenleri ve Görevleri</a:t>
            </a:r>
            <a:br>
              <a:rPr lang="tr-TR" b="1" dirty="0"/>
            </a:br>
            <a:endParaRPr lang="tr-TR" dirty="0"/>
          </a:p>
        </p:txBody>
      </p:sp>
      <p:sp>
        <p:nvSpPr>
          <p:cNvPr id="4" name="Metin Yer Tutucusu 2"/>
          <p:cNvSpPr>
            <a:spLocks noGrp="1"/>
          </p:cNvSpPr>
          <p:nvPr>
            <p:ph type="body" idx="1"/>
          </p:nvPr>
        </p:nvSpPr>
        <p:spPr>
          <a:xfrm>
            <a:off x="467544" y="2060848"/>
            <a:ext cx="8229600" cy="2592288"/>
          </a:xfrm>
        </p:spPr>
        <p:txBody>
          <a:bodyPr/>
          <a:lstStyle/>
          <a:p>
            <a:pPr algn="just"/>
            <a:r>
              <a:rPr lang="tr-TR" dirty="0"/>
              <a:t>Ortam </a:t>
            </a:r>
            <a:r>
              <a:rPr lang="tr-TR" dirty="0" err="1"/>
              <a:t>Phyton</a:t>
            </a:r>
            <a:r>
              <a:rPr lang="tr-TR" dirty="0"/>
              <a:t> 3.9, </a:t>
            </a:r>
            <a:r>
              <a:rPr lang="tr-TR" dirty="0" err="1"/>
              <a:t>Anaconda</a:t>
            </a:r>
            <a:r>
              <a:rPr lang="tr-TR" dirty="0"/>
              <a:t>, </a:t>
            </a:r>
            <a:r>
              <a:rPr lang="tr-TR" dirty="0" err="1"/>
              <a:t>Spyder</a:t>
            </a:r>
            <a:r>
              <a:rPr lang="tr-TR" dirty="0"/>
              <a:t>, </a:t>
            </a:r>
            <a:r>
              <a:rPr lang="tr-TR" dirty="0" err="1"/>
              <a:t>sqlite</a:t>
            </a:r>
            <a:r>
              <a:rPr lang="tr-TR" dirty="0"/>
              <a:t> veri tabanı kullanıldı. Veri tabanı ve ara yüz  kodlar ile oluşturuldu. Kütüphaneler olarak </a:t>
            </a:r>
            <a:r>
              <a:rPr lang="tr-TR" dirty="0" err="1"/>
              <a:t>pandas</a:t>
            </a:r>
            <a:r>
              <a:rPr lang="tr-TR" dirty="0"/>
              <a:t>, </a:t>
            </a:r>
            <a:r>
              <a:rPr lang="tr-TR" dirty="0" err="1"/>
              <a:t>reportlab</a:t>
            </a:r>
            <a:r>
              <a:rPr lang="tr-TR" dirty="0"/>
              <a:t>, pyqt5 , </a:t>
            </a:r>
            <a:r>
              <a:rPr lang="tr-TR" dirty="0" err="1"/>
              <a:t>os</a:t>
            </a:r>
            <a:r>
              <a:rPr lang="tr-TR" dirty="0"/>
              <a:t>, </a:t>
            </a:r>
            <a:r>
              <a:rPr lang="tr-TR" dirty="0" err="1"/>
              <a:t>sys</a:t>
            </a:r>
            <a:r>
              <a:rPr lang="tr-TR" dirty="0"/>
              <a:t> , </a:t>
            </a:r>
            <a:r>
              <a:rPr lang="tr-TR" dirty="0" err="1"/>
              <a:t>qrcode</a:t>
            </a:r>
            <a:r>
              <a:rPr lang="tr-TR" dirty="0"/>
              <a:t> , PIL, </a:t>
            </a:r>
            <a:r>
              <a:rPr lang="tr-TR" dirty="0" err="1"/>
              <a:t>matplotlib</a:t>
            </a:r>
            <a:r>
              <a:rPr lang="tr-TR" dirty="0"/>
              <a:t> kullanıldı.</a:t>
            </a:r>
          </a:p>
          <a:p>
            <a:pPr algn="just"/>
            <a:endParaRPr lang="tr-TR" dirty="0"/>
          </a:p>
        </p:txBody>
      </p:sp>
    </p:spTree>
    <p:extLst>
      <p:ext uri="{BB962C8B-B14F-4D97-AF65-F5344CB8AC3E}">
        <p14:creationId xmlns:p14="http://schemas.microsoft.com/office/powerpoint/2010/main" val="117569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a:t>Zaman Çizelgesi</a:t>
            </a:r>
            <a:endParaRPr lang="tr-TR" dirty="0"/>
          </a:p>
        </p:txBody>
      </p:sp>
      <p:pic>
        <p:nvPicPr>
          <p:cNvPr id="716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26215" t="24603" r="25148" b="17460"/>
          <a:stretch/>
        </p:blipFill>
        <p:spPr bwMode="auto">
          <a:xfrm>
            <a:off x="179512" y="1401755"/>
            <a:ext cx="7997666" cy="535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410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Yazılımcıların projeye ulaşma adresleri…</a:t>
            </a:r>
          </a:p>
        </p:txBody>
      </p:sp>
      <p:sp>
        <p:nvSpPr>
          <p:cNvPr id="3" name="İçerik Yer Tutucusu 2"/>
          <p:cNvSpPr>
            <a:spLocks noGrp="1"/>
          </p:cNvSpPr>
          <p:nvPr>
            <p:ph idx="1"/>
          </p:nvPr>
        </p:nvSpPr>
        <p:spPr>
          <a:xfrm>
            <a:off x="457200" y="1600200"/>
            <a:ext cx="8229600" cy="2620888"/>
          </a:xfrm>
        </p:spPr>
        <p:txBody>
          <a:bodyPr>
            <a:normAutofit fontScale="77500" lnSpcReduction="20000"/>
          </a:bodyPr>
          <a:lstStyle/>
          <a:p>
            <a:pPr marL="0" indent="0">
              <a:buNone/>
            </a:pPr>
            <a:r>
              <a:rPr lang="tr-TR" b="1" dirty="0" err="1"/>
              <a:t>Github</a:t>
            </a:r>
            <a:r>
              <a:rPr lang="tr-TR" b="1" dirty="0"/>
              <a:t> Adresi</a:t>
            </a:r>
          </a:p>
          <a:p>
            <a:pPr marL="0" indent="0">
              <a:buNone/>
            </a:pPr>
            <a:endParaRPr lang="tr-TR" b="1" dirty="0"/>
          </a:p>
          <a:p>
            <a:r>
              <a:rPr lang="tr-TR" dirty="0"/>
              <a:t>https://github.com/ozalkement/stajveisletmetakip</a:t>
            </a:r>
          </a:p>
          <a:p>
            <a:r>
              <a:rPr lang="tr-TR" dirty="0">
                <a:hlinkClick r:id="rId2"/>
              </a:rPr>
              <a:t>https://github.com/Sherminn/stajveisletmetakip</a:t>
            </a:r>
            <a:endParaRPr lang="tr-TR" dirty="0"/>
          </a:p>
          <a:p>
            <a:endParaRPr lang="tr-TR" dirty="0"/>
          </a:p>
          <a:p>
            <a:endParaRPr lang="tr-TR" dirty="0"/>
          </a:p>
          <a:p>
            <a:r>
              <a:rPr lang="tr-TR" dirty="0"/>
              <a:t>Yazılım kaynak kodunun </a:t>
            </a:r>
            <a:r>
              <a:rPr lang="tr-TR" dirty="0" err="1"/>
              <a:t>github</a:t>
            </a:r>
            <a:r>
              <a:rPr lang="tr-TR" dirty="0"/>
              <a:t> profiline yükleme işlemini Şermin AKSOY (</a:t>
            </a:r>
            <a:r>
              <a:rPr lang="tr-TR" dirty="0" err="1"/>
              <a:t>Sherminn</a:t>
            </a:r>
            <a:r>
              <a:rPr lang="tr-TR" dirty="0"/>
              <a:t>) ve Özal KEMENT (</a:t>
            </a:r>
            <a:r>
              <a:rPr lang="tr-TR" dirty="0" err="1"/>
              <a:t>ozalkement</a:t>
            </a:r>
            <a:r>
              <a:rPr lang="tr-TR" dirty="0"/>
              <a:t>) üzerinden gerçekleştirdik.</a:t>
            </a:r>
          </a:p>
          <a:p>
            <a:endParaRPr lang="tr-TR" dirty="0"/>
          </a:p>
        </p:txBody>
      </p:sp>
    </p:spTree>
    <p:extLst>
      <p:ext uri="{BB962C8B-B14F-4D97-AF65-F5344CB8AC3E}">
        <p14:creationId xmlns:p14="http://schemas.microsoft.com/office/powerpoint/2010/main" val="3407389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PROGRAMIN TESTİ</a:t>
            </a:r>
          </a:p>
        </p:txBody>
      </p:sp>
      <p:sp>
        <p:nvSpPr>
          <p:cNvPr id="3" name="Metin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849619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Karşılaşılan Sorunlar ve Uygulanan Çözümler</a:t>
            </a:r>
          </a:p>
        </p:txBody>
      </p:sp>
      <p:sp>
        <p:nvSpPr>
          <p:cNvPr id="3" name="İçerik Yer Tutucusu 2"/>
          <p:cNvSpPr>
            <a:spLocks noGrp="1"/>
          </p:cNvSpPr>
          <p:nvPr>
            <p:ph idx="1"/>
          </p:nvPr>
        </p:nvSpPr>
        <p:spPr>
          <a:xfrm>
            <a:off x="457200" y="2348880"/>
            <a:ext cx="8229600" cy="2520280"/>
          </a:xfrm>
        </p:spPr>
        <p:txBody>
          <a:bodyPr/>
          <a:lstStyle/>
          <a:p>
            <a:pPr algn="just"/>
            <a:r>
              <a:rPr lang="tr-TR" dirty="0"/>
              <a:t>Hedeflenen sürede ilerledik. Proje çalıştırıldı. Görsel olarak ve işlevsel olarak tatmin edici olmasa da projenin çalışması mutluluk vericidir. Aynı zamanda projenin daha sonraki zamanlarda ilerleme sağlayacağını da umuyoruz.</a:t>
            </a:r>
          </a:p>
          <a:p>
            <a:pPr algn="just"/>
            <a:endParaRPr lang="tr-TR" dirty="0"/>
          </a:p>
        </p:txBody>
      </p:sp>
    </p:spTree>
    <p:extLst>
      <p:ext uri="{BB962C8B-B14F-4D97-AF65-F5344CB8AC3E}">
        <p14:creationId xmlns:p14="http://schemas.microsoft.com/office/powerpoint/2010/main" val="1526543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kdörtgen 10"/>
          <p:cNvSpPr/>
          <p:nvPr/>
        </p:nvSpPr>
        <p:spPr>
          <a:xfrm>
            <a:off x="-3631" y="1809979"/>
            <a:ext cx="9144000" cy="2160240"/>
          </a:xfrm>
          <a:prstGeom prst="rect">
            <a:avLst/>
          </a:prstGeom>
          <a:gradFill flip="none"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2" name="Rectangle 2"/>
          <p:cNvSpPr>
            <a:spLocks noGrp="1"/>
          </p:cNvSpPr>
          <p:nvPr>
            <p:ph type="ctrTitle"/>
          </p:nvPr>
        </p:nvSpPr>
        <p:spPr>
          <a:xfrm>
            <a:off x="0" y="2564904"/>
            <a:ext cx="9144000" cy="1152128"/>
          </a:xfrm>
        </p:spPr>
        <p:txBody>
          <a:bodyPr>
            <a:noAutofit/>
          </a:bodyPr>
          <a:lstStyle/>
          <a:p>
            <a:pPr algn="ctr"/>
            <a:r>
              <a:rPr lang="tr-TR" sz="2800" dirty="0">
                <a:solidFill>
                  <a:schemeClr val="bg1"/>
                </a:solidFill>
                <a:latin typeface="Calisto MT" panose="02040603050505030304" pitchFamily="18" charset="0"/>
              </a:rPr>
              <a:t>MESLEKİ VE TEKNİK EĞİTİM KURUMLARI </a:t>
            </a:r>
            <a:br>
              <a:rPr lang="tr-TR" sz="2800" dirty="0">
                <a:solidFill>
                  <a:schemeClr val="bg1"/>
                </a:solidFill>
                <a:latin typeface="Calisto MT" panose="02040603050505030304" pitchFamily="18" charset="0"/>
              </a:rPr>
            </a:br>
            <a:r>
              <a:rPr lang="tr-TR" sz="2800" dirty="0">
                <a:solidFill>
                  <a:schemeClr val="bg1"/>
                </a:solidFill>
                <a:latin typeface="Calisto MT" panose="02040603050505030304" pitchFamily="18" charset="0"/>
              </a:rPr>
              <a:t>STAJ TAKİP YAZILIMI</a:t>
            </a:r>
          </a:p>
        </p:txBody>
      </p:sp>
      <p:sp>
        <p:nvSpPr>
          <p:cNvPr id="6" name="Metin kutusu 5"/>
          <p:cNvSpPr txBox="1"/>
          <p:nvPr/>
        </p:nvSpPr>
        <p:spPr>
          <a:xfrm>
            <a:off x="681085" y="4236021"/>
            <a:ext cx="2924198" cy="923330"/>
          </a:xfrm>
          <a:prstGeom prst="rect">
            <a:avLst/>
          </a:prstGeom>
          <a:noFill/>
        </p:spPr>
        <p:txBody>
          <a:bodyPr wrap="none" rtlCol="0">
            <a:spAutoFit/>
          </a:bodyPr>
          <a:lstStyle>
            <a:defPPr>
              <a:defRPr lang="en-US"/>
            </a:defPPr>
            <a:lvl1pPr>
              <a:defRPr b="1">
                <a:latin typeface="Bookman Old Style" panose="02050604050505020204" pitchFamily="18" charset="0"/>
              </a:defRPr>
            </a:lvl1pPr>
          </a:lstStyle>
          <a:p>
            <a:r>
              <a:rPr lang="tr-TR" dirty="0"/>
              <a:t>Şermin AKSOY</a:t>
            </a:r>
          </a:p>
          <a:p>
            <a:r>
              <a:rPr lang="tr-TR" dirty="0"/>
              <a:t>Özal KEMENT</a:t>
            </a:r>
          </a:p>
          <a:p>
            <a:r>
              <a:rPr lang="tr-TR" dirty="0"/>
              <a:t>Ahmet Vedat TOKMAK</a:t>
            </a:r>
          </a:p>
        </p:txBody>
      </p:sp>
      <p:sp>
        <p:nvSpPr>
          <p:cNvPr id="9" name="Metin kutusu 8"/>
          <p:cNvSpPr txBox="1"/>
          <p:nvPr/>
        </p:nvSpPr>
        <p:spPr>
          <a:xfrm>
            <a:off x="3635896" y="5251684"/>
            <a:ext cx="2767104" cy="646331"/>
          </a:xfrm>
          <a:prstGeom prst="rect">
            <a:avLst/>
          </a:prstGeom>
          <a:noFill/>
        </p:spPr>
        <p:txBody>
          <a:bodyPr wrap="none" rtlCol="0">
            <a:spAutoFit/>
          </a:bodyPr>
          <a:lstStyle/>
          <a:p>
            <a:r>
              <a:rPr lang="tr-TR" b="1" dirty="0">
                <a:latin typeface="Bookman Old Style" panose="02050604050505020204" pitchFamily="18" charset="0"/>
              </a:rPr>
              <a:t>Oğuz KAPAN</a:t>
            </a:r>
          </a:p>
          <a:p>
            <a:r>
              <a:rPr lang="tr-TR" b="1" dirty="0">
                <a:latin typeface="Bookman Old Style" panose="02050604050505020204" pitchFamily="18" charset="0"/>
              </a:rPr>
              <a:t>Seyit BÜYÜKÖZTÜRK</a:t>
            </a:r>
          </a:p>
        </p:txBody>
      </p:sp>
      <p:sp>
        <p:nvSpPr>
          <p:cNvPr id="10" name="Metin kutusu 9"/>
          <p:cNvSpPr txBox="1"/>
          <p:nvPr/>
        </p:nvSpPr>
        <p:spPr>
          <a:xfrm>
            <a:off x="6156176" y="5893378"/>
            <a:ext cx="2401619" cy="646331"/>
          </a:xfrm>
          <a:prstGeom prst="rect">
            <a:avLst/>
          </a:prstGeom>
          <a:noFill/>
        </p:spPr>
        <p:txBody>
          <a:bodyPr wrap="none" rtlCol="0">
            <a:spAutoFit/>
          </a:bodyPr>
          <a:lstStyle/>
          <a:p>
            <a:r>
              <a:rPr lang="tr-TR" b="1" dirty="0">
                <a:latin typeface="Bookman Old Style" panose="02050604050505020204" pitchFamily="18" charset="0"/>
              </a:rPr>
              <a:t>ELIF TOK SIMSEK</a:t>
            </a:r>
          </a:p>
          <a:p>
            <a:r>
              <a:rPr lang="tr-TR" b="1" dirty="0">
                <a:latin typeface="Bookman Old Style" panose="02050604050505020204" pitchFamily="18" charset="0"/>
              </a:rPr>
              <a:t>Mehmet EYİLİ</a:t>
            </a:r>
          </a:p>
        </p:txBody>
      </p:sp>
      <p:sp>
        <p:nvSpPr>
          <p:cNvPr id="8" name="Rectangle 3"/>
          <p:cNvSpPr txBox="1">
            <a:spLocks/>
          </p:cNvSpPr>
          <p:nvPr/>
        </p:nvSpPr>
        <p:spPr>
          <a:xfrm>
            <a:off x="907976" y="2019852"/>
            <a:ext cx="7408912" cy="876300"/>
          </a:xfrm>
          <a:prstGeom prst="rect">
            <a:avLst/>
          </a:prstGeom>
        </p:spPr>
        <p:txBody>
          <a:bodyPr vert="horz" lIns="91440" tIns="45720" rIns="91440" bIns="45720" rtlCol="0">
            <a:noAutofit/>
          </a:bodyPr>
          <a:lstStyle/>
          <a:p>
            <a:r>
              <a:rPr lang="tr-TR" sz="4400" b="1" dirty="0"/>
              <a:t>PYTHON EĞİTİCİ EĞİTİMİ </a:t>
            </a:r>
          </a:p>
        </p:txBody>
      </p:sp>
    </p:spTree>
    <p:extLst>
      <p:ext uri="{BB962C8B-B14F-4D97-AF65-F5344CB8AC3E}">
        <p14:creationId xmlns:p14="http://schemas.microsoft.com/office/powerpoint/2010/main" val="403839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PROGRAM </a:t>
            </a:r>
            <a:r>
              <a:rPr lang="tr-TR" dirty="0" err="1"/>
              <a:t>Analİzİ</a:t>
            </a:r>
            <a:r>
              <a:rPr lang="tr-TR" dirty="0"/>
              <a:t> </a:t>
            </a:r>
          </a:p>
        </p:txBody>
      </p:sp>
      <p:sp>
        <p:nvSpPr>
          <p:cNvPr id="3" name="Metin Yer Tutucusu 2"/>
          <p:cNvSpPr>
            <a:spLocks noGrp="1"/>
          </p:cNvSpPr>
          <p:nvPr>
            <p:ph type="body" idx="1"/>
          </p:nvPr>
        </p:nvSpPr>
        <p:spPr/>
        <p:txBody>
          <a:bodyPr/>
          <a:lstStyle/>
          <a:p>
            <a:endParaRPr lang="tr-TR"/>
          </a:p>
        </p:txBody>
      </p:sp>
    </p:spTree>
    <p:extLst>
      <p:ext uri="{BB962C8B-B14F-4D97-AF65-F5344CB8AC3E}">
        <p14:creationId xmlns:p14="http://schemas.microsoft.com/office/powerpoint/2010/main" val="394375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a:t>Problem Tanımı</a:t>
            </a:r>
            <a:endParaRPr lang="tr-TR" dirty="0"/>
          </a:p>
        </p:txBody>
      </p:sp>
      <p:sp>
        <p:nvSpPr>
          <p:cNvPr id="3" name="Metin Yer Tutucusu 2"/>
          <p:cNvSpPr>
            <a:spLocks noGrp="1"/>
          </p:cNvSpPr>
          <p:nvPr>
            <p:ph type="body" idx="1"/>
          </p:nvPr>
        </p:nvSpPr>
        <p:spPr/>
        <p:txBody>
          <a:bodyPr/>
          <a:lstStyle/>
          <a:p>
            <a:r>
              <a:rPr lang="tr-TR" dirty="0"/>
              <a:t>Stajyerler için işletme bilgilerinin düzgün bir formatta kaydı tutulabilir mi?</a:t>
            </a:r>
          </a:p>
          <a:p>
            <a:endParaRPr lang="tr-TR" dirty="0"/>
          </a:p>
          <a:p>
            <a:r>
              <a:rPr lang="tr-TR" dirty="0"/>
              <a:t>Bu verilerden istenen bilgiler filtrelenerek çıkarılabilir mi?</a:t>
            </a:r>
          </a:p>
          <a:p>
            <a:endParaRPr lang="tr-TR" dirty="0"/>
          </a:p>
          <a:p>
            <a:r>
              <a:rPr lang="tr-TR" dirty="0"/>
              <a:t>Sonraki yıl için işletmelerle ilgili bilgiler görsel grafiklerle analiz edilebilir mi?</a:t>
            </a:r>
          </a:p>
          <a:p>
            <a:endParaRPr lang="tr-TR" dirty="0"/>
          </a:p>
          <a:p>
            <a:r>
              <a:rPr lang="tr-TR" dirty="0"/>
              <a:t>İşletme ile ilgili bazı bilgiler öğrenci yönlendirilirken kare kod oluşturup paylaşma kolaylığı sağlanabilir mi?</a:t>
            </a:r>
          </a:p>
          <a:p>
            <a:endParaRPr lang="tr-TR" dirty="0"/>
          </a:p>
        </p:txBody>
      </p:sp>
    </p:spTree>
    <p:extLst>
      <p:ext uri="{BB962C8B-B14F-4D97-AF65-F5344CB8AC3E}">
        <p14:creationId xmlns:p14="http://schemas.microsoft.com/office/powerpoint/2010/main" val="75688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İhtiyaç Analizi</a:t>
            </a:r>
          </a:p>
        </p:txBody>
      </p:sp>
      <p:sp>
        <p:nvSpPr>
          <p:cNvPr id="3" name="Metin Yer Tutucusu 2"/>
          <p:cNvSpPr>
            <a:spLocks noGrp="1"/>
          </p:cNvSpPr>
          <p:nvPr>
            <p:ph type="body" idx="1"/>
          </p:nvPr>
        </p:nvSpPr>
        <p:spPr/>
        <p:txBody>
          <a:bodyPr/>
          <a:lstStyle/>
          <a:p>
            <a:pPr algn="just"/>
            <a:endParaRPr lang="tr-TR" dirty="0"/>
          </a:p>
          <a:p>
            <a:pPr algn="just"/>
            <a:r>
              <a:rPr lang="tr-TR" dirty="0"/>
              <a:t>İşletmelerin bölümleri (</a:t>
            </a:r>
            <a:r>
              <a:rPr lang="tr-TR"/>
              <a:t>departman), </a:t>
            </a:r>
            <a:r>
              <a:rPr lang="tr-TR" dirty="0"/>
              <a:t>iletişim bilgileri, sorumlu kişi bilgileri, stajyerle ilgili sorun yaşayıp yaşamadıkları gibi açıklama bilgilerinin düzgün bir formatta kayıt altına alınıp gelecek yıllarda staj yeri bulamayan öğrencilere işletme yönlendirmesinde kullanılması ve bunun için bazı grafik ve bilgiler kullanılarak veri analizlerin çıkarılması gerekmektedir. </a:t>
            </a:r>
          </a:p>
        </p:txBody>
      </p:sp>
    </p:spTree>
    <p:extLst>
      <p:ext uri="{BB962C8B-B14F-4D97-AF65-F5344CB8AC3E}">
        <p14:creationId xmlns:p14="http://schemas.microsoft.com/office/powerpoint/2010/main" val="314271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İçerik Analizi</a:t>
            </a:r>
          </a:p>
        </p:txBody>
      </p:sp>
      <p:sp>
        <p:nvSpPr>
          <p:cNvPr id="3" name="Metin Yer Tutucusu 2"/>
          <p:cNvSpPr>
            <a:spLocks noGrp="1"/>
          </p:cNvSpPr>
          <p:nvPr>
            <p:ph type="body" idx="1"/>
          </p:nvPr>
        </p:nvSpPr>
        <p:spPr/>
        <p:txBody>
          <a:bodyPr/>
          <a:lstStyle/>
          <a:p>
            <a:pPr algn="just"/>
            <a:endParaRPr lang="tr-TR" dirty="0"/>
          </a:p>
          <a:p>
            <a:pPr algn="just"/>
            <a:r>
              <a:rPr lang="tr-TR" dirty="0"/>
              <a:t>Projede yazılım bir form ara yüzü ile işletme ve stajyer bilgilerinin girilmesini sağlayacak. 2. Bir ara yüzde ise filtreleme seçenekleri ile seçeneklere uyan işletmeler listelenecek ve bu rapora göre bazı grafikler oluşturulabilecek. 3. Ara yüzde ise staj yeri bulamamış öğrenci için işletme bölüm gibi bazı kriterlere uyan işletme önerisi oluşturulacak ve işletme bilgileri kare koda dönüştürülerek öğrenciyle paylaşılabilecek. </a:t>
            </a:r>
          </a:p>
          <a:p>
            <a:pPr algn="just"/>
            <a:endParaRPr lang="tr-TR" dirty="0"/>
          </a:p>
        </p:txBody>
      </p:sp>
    </p:spTree>
    <p:extLst>
      <p:ext uri="{BB962C8B-B14F-4D97-AF65-F5344CB8AC3E}">
        <p14:creationId xmlns:p14="http://schemas.microsoft.com/office/powerpoint/2010/main" val="398518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lvl="0"/>
            <a:r>
              <a:rPr lang="tr-TR" b="1" i="1" dirty="0"/>
              <a:t>Durum Ortam Analizi</a:t>
            </a:r>
            <a:endParaRPr lang="tr-TR" dirty="0"/>
          </a:p>
        </p:txBody>
      </p:sp>
      <p:sp>
        <p:nvSpPr>
          <p:cNvPr id="3" name="Metin Yer Tutucusu 2"/>
          <p:cNvSpPr>
            <a:spLocks noGrp="1"/>
          </p:cNvSpPr>
          <p:nvPr>
            <p:ph type="body" idx="1"/>
          </p:nvPr>
        </p:nvSpPr>
        <p:spPr/>
        <p:txBody>
          <a:bodyPr/>
          <a:lstStyle/>
          <a:p>
            <a:endParaRPr lang="tr-TR" dirty="0"/>
          </a:p>
          <a:p>
            <a:r>
              <a:rPr lang="tr-TR" b="1" dirty="0"/>
              <a:t>Veri tabanı için: </a:t>
            </a:r>
            <a:r>
              <a:rPr lang="tr-TR" dirty="0"/>
              <a:t>Sqlite3</a:t>
            </a:r>
          </a:p>
          <a:p>
            <a:r>
              <a:rPr lang="tr-TR" b="1" dirty="0"/>
              <a:t>Ara yüz tasarımı için: </a:t>
            </a:r>
            <a:r>
              <a:rPr lang="tr-TR" dirty="0"/>
              <a:t>PyQt5,Tkinter</a:t>
            </a:r>
          </a:p>
          <a:p>
            <a:r>
              <a:rPr lang="tr-TR" b="1" dirty="0"/>
              <a:t>Dosya ve klasör oluşturma ve erişim için: </a:t>
            </a:r>
            <a:r>
              <a:rPr lang="tr-TR" dirty="0" err="1"/>
              <a:t>os</a:t>
            </a:r>
            <a:endParaRPr lang="tr-TR" dirty="0"/>
          </a:p>
          <a:p>
            <a:r>
              <a:rPr lang="tr-TR" b="1" dirty="0"/>
              <a:t>Veri analizi için: </a:t>
            </a:r>
            <a:r>
              <a:rPr lang="tr-TR" dirty="0" err="1"/>
              <a:t>pandas</a:t>
            </a:r>
            <a:endParaRPr lang="tr-TR" dirty="0"/>
          </a:p>
          <a:p>
            <a:r>
              <a:rPr lang="tr-TR" b="1" dirty="0"/>
              <a:t>Veri Grafiği için: </a:t>
            </a:r>
            <a:r>
              <a:rPr lang="tr-TR" dirty="0" err="1"/>
              <a:t>matplotlib.pyplot</a:t>
            </a:r>
            <a:endParaRPr lang="tr-TR" dirty="0"/>
          </a:p>
          <a:p>
            <a:r>
              <a:rPr lang="tr-TR" b="1" dirty="0"/>
              <a:t>Kare kod oluşturmak için: </a:t>
            </a:r>
            <a:r>
              <a:rPr lang="tr-TR" dirty="0" err="1"/>
              <a:t>pyqrcode</a:t>
            </a:r>
            <a:endParaRPr lang="tr-TR" dirty="0"/>
          </a:p>
          <a:p>
            <a:endParaRPr lang="tr-TR" dirty="0"/>
          </a:p>
        </p:txBody>
      </p:sp>
    </p:spTree>
    <p:extLst>
      <p:ext uri="{BB962C8B-B14F-4D97-AF65-F5344CB8AC3E}">
        <p14:creationId xmlns:p14="http://schemas.microsoft.com/office/powerpoint/2010/main" val="233785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latin typeface="Arial Rounded MT Bold" pitchFamily="34" charset="0"/>
              </a:rPr>
              <a:t>PROGRAM </a:t>
            </a:r>
            <a:r>
              <a:rPr lang="tr-TR" dirty="0" err="1"/>
              <a:t>TasarImI</a:t>
            </a:r>
            <a:endParaRPr lang="tr-TR" dirty="0">
              <a:latin typeface="Arial Rounded MT Bold" pitchFamily="34" charset="0"/>
            </a:endParaRPr>
          </a:p>
        </p:txBody>
      </p:sp>
      <p:sp>
        <p:nvSpPr>
          <p:cNvPr id="3" name="Metin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05874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Program </a:t>
            </a:r>
            <a:r>
              <a:rPr lang="tr-TR" b="1" dirty="0" err="1"/>
              <a:t>arayüzü</a:t>
            </a:r>
            <a:endParaRPr lang="tr-TR" b="1" dirty="0"/>
          </a:p>
        </p:txBody>
      </p:sp>
      <p:sp>
        <p:nvSpPr>
          <p:cNvPr id="3" name="İçerik Yer Tutucusu 2"/>
          <p:cNvSpPr>
            <a:spLocks noGrp="1"/>
          </p:cNvSpPr>
          <p:nvPr>
            <p:ph idx="1"/>
          </p:nvPr>
        </p:nvSpPr>
        <p:spPr/>
        <p:txBody>
          <a:bodyPr>
            <a:normAutofit lnSpcReduction="10000"/>
          </a:bodyPr>
          <a:lstStyle/>
          <a:p>
            <a:pPr lvl="0"/>
            <a:r>
              <a:rPr lang="tr-TR" b="1" dirty="0"/>
              <a:t>Tab-1 sekmesi: </a:t>
            </a:r>
            <a:r>
              <a:rPr lang="tr-TR" dirty="0"/>
              <a:t> Bölüm, dal ve koordinatör öğretmenlerin bilgilerinin girildiği</a:t>
            </a:r>
          </a:p>
          <a:p>
            <a:pPr lvl="0"/>
            <a:r>
              <a:rPr lang="tr-TR" b="1" dirty="0"/>
              <a:t>Tab-2 sekmesi:</a:t>
            </a:r>
            <a:r>
              <a:rPr lang="tr-TR" dirty="0"/>
              <a:t> İşletme bilgilerinin girildiği bölüm,</a:t>
            </a:r>
          </a:p>
          <a:p>
            <a:pPr lvl="0"/>
            <a:r>
              <a:rPr lang="tr-TR" b="1" dirty="0"/>
              <a:t>Tab-3 sekmesi:</a:t>
            </a:r>
            <a:r>
              <a:rPr lang="tr-TR" dirty="0"/>
              <a:t> Öğrenci ve veli bilgilerinin girildiği, güncellendiği ve silindiği bölüm,</a:t>
            </a:r>
          </a:p>
          <a:p>
            <a:pPr lvl="0"/>
            <a:r>
              <a:rPr lang="tr-TR" b="1" dirty="0"/>
              <a:t>Tab-4 sekmesi:</a:t>
            </a:r>
            <a:r>
              <a:rPr lang="tr-TR" dirty="0"/>
              <a:t>  Staj bilgilerinin listelendiği bölüm,</a:t>
            </a:r>
          </a:p>
          <a:p>
            <a:pPr lvl="0"/>
            <a:r>
              <a:rPr lang="tr-TR" b="1" dirty="0"/>
              <a:t>Tab-5 sekmesi:</a:t>
            </a:r>
            <a:r>
              <a:rPr lang="tr-TR" dirty="0"/>
              <a:t>  Veri tabanındaki verilerle filtrelemenin ve raporlamanın yapıldığı bölüm,</a:t>
            </a:r>
          </a:p>
          <a:p>
            <a:pPr lvl="0"/>
            <a:r>
              <a:rPr lang="tr-TR" b="1" dirty="0"/>
              <a:t>Tab-6 sekmesi:</a:t>
            </a:r>
            <a:r>
              <a:rPr lang="tr-TR" dirty="0"/>
              <a:t>  Veri tabanındaki verilerle grafiklerin oluşturulabildiği bölüm</a:t>
            </a:r>
          </a:p>
          <a:p>
            <a:pPr marL="0" indent="0">
              <a:buNone/>
            </a:pPr>
            <a:endParaRPr lang="tr-TR" dirty="0"/>
          </a:p>
          <a:p>
            <a:pPr marL="0" indent="0">
              <a:buNone/>
            </a:pPr>
            <a:r>
              <a:rPr lang="tr-TR" dirty="0"/>
              <a:t>şeklinde düşünülmüştür.</a:t>
            </a:r>
          </a:p>
        </p:txBody>
      </p:sp>
    </p:spTree>
    <p:extLst>
      <p:ext uri="{BB962C8B-B14F-4D97-AF65-F5344CB8AC3E}">
        <p14:creationId xmlns:p14="http://schemas.microsoft.com/office/powerpoint/2010/main" val="3266507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Netlik">
  <a:themeElements>
    <a:clrScheme name="Netlik">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tlik">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B1983C1-8DC3-4785-967A-DC41DFC62A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Clarity</Template>
  <TotalTime>0</TotalTime>
  <Words>555</Words>
  <Application>Microsoft Office PowerPoint</Application>
  <PresentationFormat>Ekran Gösterisi (4:3)</PresentationFormat>
  <Paragraphs>90</Paragraphs>
  <Slides>25</Slides>
  <Notes>3</Notes>
  <HiddenSlides>0</HiddenSlides>
  <MMClips>0</MMClips>
  <ScaleCrop>false</ScaleCrop>
  <HeadingPairs>
    <vt:vector size="4" baseType="variant">
      <vt:variant>
        <vt:lpstr>Tema</vt:lpstr>
      </vt:variant>
      <vt:variant>
        <vt:i4>1</vt:i4>
      </vt:variant>
      <vt:variant>
        <vt:lpstr>Slayt Başlıkları</vt:lpstr>
      </vt:variant>
      <vt:variant>
        <vt:i4>25</vt:i4>
      </vt:variant>
    </vt:vector>
  </HeadingPairs>
  <TitlesOfParts>
    <vt:vector size="26" baseType="lpstr">
      <vt:lpstr>Netlik</vt:lpstr>
      <vt:lpstr>MESLEKİ VE TEKNİK EĞİTİM KURUMLARI  STAJ TAKİP YAZILIMI</vt:lpstr>
      <vt:lpstr>PowerPoint Sunusu</vt:lpstr>
      <vt:lpstr>PROGRAM Analİzİ </vt:lpstr>
      <vt:lpstr>Problem Tanımı</vt:lpstr>
      <vt:lpstr>İhtiyaç Analizi</vt:lpstr>
      <vt:lpstr>İçerik Analizi</vt:lpstr>
      <vt:lpstr>Durum Ortam Analizi</vt:lpstr>
      <vt:lpstr>PROGRAM TasarImI</vt:lpstr>
      <vt:lpstr>Program arayüzü</vt:lpstr>
      <vt:lpstr>PowerPoint Sunusu</vt:lpstr>
      <vt:lpstr>PowerPoint Sunusu</vt:lpstr>
      <vt:lpstr>PowerPoint Sunusu</vt:lpstr>
      <vt:lpstr>PowerPoint Sunusu</vt:lpstr>
      <vt:lpstr>PowerPoint Sunusu</vt:lpstr>
      <vt:lpstr>PowerPoint Sunusu</vt:lpstr>
      <vt:lpstr>PowerPoint Sunusu</vt:lpstr>
      <vt:lpstr>PowerPoint Sunusu</vt:lpstr>
      <vt:lpstr>VERİ TABANI TASARIMI</vt:lpstr>
      <vt:lpstr>Kod Tasarımı</vt:lpstr>
      <vt:lpstr>Proje Bileşenleri ve Görevleri </vt:lpstr>
      <vt:lpstr>Zaman Çizelgesi</vt:lpstr>
      <vt:lpstr>Yazılımcıların projeye ulaşma adresleri…</vt:lpstr>
      <vt:lpstr>PROGRAMIN TESTİ</vt:lpstr>
      <vt:lpstr>Karşılaşılan Sorunlar ve Uygulanan Çözümler</vt:lpstr>
      <vt:lpstr>MESLEKİ VE TEKNİK EĞİTİM KURUMLARI  STAJ TAKİP YAZILIMI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Servis</dc:title>
  <dc:creator/>
  <cp:lastModifiedBy>Sermin Aksoy</cp:lastModifiedBy>
  <cp:revision>2</cp:revision>
  <dcterms:created xsi:type="dcterms:W3CDTF">2015-03-25T20:30:30Z</dcterms:created>
  <dcterms:modified xsi:type="dcterms:W3CDTF">2020-12-20T15:16:42Z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TC100851999990</vt:lpwstr>
  </property>
</Properties>
</file>