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3" r:id="rId6"/>
    <p:sldId id="264" r:id="rId7"/>
    <p:sldId id="265" r:id="rId8"/>
    <p:sldId id="266" r:id="rId9"/>
    <p:sldId id="262" r:id="rId10"/>
    <p:sldId id="267" r:id="rId11"/>
    <p:sldId id="269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6C8C-836D-47F2-AD3A-F63F4BAC2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75132-59BA-4F28-A501-7BE340C63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04A7-27D7-4939-A319-F79033F3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5A88F-8753-41F1-99E8-7F71901A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174C-27DC-4995-B295-841E724A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3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307-C3C0-48DB-8041-B0531AFE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13E7C-2885-4DEE-A687-2E193E9EA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79D71-E695-4C28-BF47-35E321BF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D2DD-68AD-47E1-877C-C484AED3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5C0CA-7A9E-49F4-915E-02836A97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E4EE3-FCF5-4AB8-AB38-B18325122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94995-F858-45AE-90D3-F4B0CA1FF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3D67F-4DDC-4CED-893B-0F0C391C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5AB7-6A45-4A55-A8C2-2D0B0B7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571B-FF45-423B-8249-0EDBBB08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2384-DB43-4481-9E9E-FF431A74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245D-219F-4155-98FB-45FABF6D2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2448-6CEF-4683-A2AE-8B4A06F2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CB6D-A2EE-46E8-BCAF-018A2FF3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2A32-2BDF-4682-97D7-D269CE79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DCFB-AE54-4D91-8239-51968D8B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EAC88-A42A-4E7C-87DB-90038DC47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C692-A15C-40EF-AA89-9029A7BB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50F1-E4B8-4C9C-AD60-DCC903C3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E4AF-F813-4019-800D-FE34147F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6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DE2A-83B6-4110-96CF-27D952A6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E4940-0772-4651-B314-D70972BAD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09E14-CD4B-4893-9059-19BFC263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A4CE0-2ADD-4FCA-9116-9D5C425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8466-FF33-47F2-A3FE-E486FFD5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82CE4-189B-4CD7-B132-BD06BAD0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3B51-DD35-4482-832E-51355C49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A9CE3-D7E0-434B-B472-09DAA79D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E4F26-5F4B-4E66-A3FE-F6EB2DCF3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8380D-9251-4645-AB3D-78C6D2F07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1D35E-8D1E-4E23-BDD7-FAD05FF7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8DD60-F3ED-492B-82C1-F9F3334A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0F748-905F-4AED-9B06-5BD34669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5D2FB-CA00-4653-9CA0-A85329EB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8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9999-5DB5-49FF-8988-6C0EE494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1916-79AD-426A-989B-907FCF3A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63E66-BA0A-4CD0-8EEF-AEEF9ACD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C1646-D2FE-48FD-A4A9-AD59FBD3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10FF2-B3C0-4640-8E45-2111E921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52351-6EE7-426D-A3A6-AADAF973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7E602-1F23-442C-92A0-C4756616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4F41-52C7-4CE8-8533-17F881A5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068E-699C-4EFE-BF96-EF1974B2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72336-559A-42CF-97C5-D11C9D1B3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418B1-CAD7-4403-82DA-7849183D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58A31-6BBD-4233-B7F5-66325E99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74B80-DDF7-49D4-8152-C046621B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0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D203-34F0-47E2-A876-160EE044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6A9C6-C4CD-43D9-99E5-62C27984D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148E4-D54B-4427-90A7-5A1AA3DBA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EC1B1-1D05-42DF-9876-E7452621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1A4BF-8FFE-48E2-93DC-70ED0C84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31FBC-ACAB-471B-AF15-A26EC929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FF6C0-9382-4858-B3D7-0C1A6B1B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15DE5-453C-4915-B447-723A615E8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68CA-009C-4D25-A6D4-648B86EA6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A3DA-4311-4F40-BCBC-F4FC10C1402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44BB7-E216-4A28-8F7D-C51721DDF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67D5-5FE6-443D-9173-2AE0408FA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7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CC13-C3A8-444A-8505-5B2CB4248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6342"/>
            <a:ext cx="9144000" cy="2387600"/>
          </a:xfrm>
        </p:spPr>
        <p:txBody>
          <a:bodyPr/>
          <a:lstStyle/>
          <a:p>
            <a:r>
              <a:rPr lang="en-US" dirty="0"/>
              <a:t>EE464 Hardware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FAA99-4C63-40B4-8C9C-ADEE12B6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3026"/>
            <a:ext cx="9144000" cy="1655762"/>
          </a:xfrm>
        </p:spPr>
        <p:txBody>
          <a:bodyPr/>
          <a:lstStyle/>
          <a:p>
            <a:r>
              <a:rPr lang="en-US" dirty="0"/>
              <a:t>Group Name: Dragonfly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6B3D1-AF9B-4DA5-9C1A-BEBD309D7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492375"/>
            <a:ext cx="5753100" cy="157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92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D02B-CE3A-4A0B-A13F-D9569E33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Controller: UC3843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BCCF-C7C5-4BEB-9A03-4D052918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application circuit is simpler than the alternatives</a:t>
            </a:r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41E47B-BA66-482E-95E7-A3B052C60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350690"/>
            <a:ext cx="9467850" cy="414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60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F945F7-733E-1F66-7409-0A42D7D4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Targeted</a:t>
            </a:r>
            <a:r>
              <a:rPr lang="tr-TR" dirty="0"/>
              <a:t> </a:t>
            </a:r>
            <a:r>
              <a:rPr lang="tr-TR" dirty="0" err="1"/>
              <a:t>Bonuses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5836B8-A696-2C1E-2741-8C8A762C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Analog </a:t>
            </a:r>
            <a:r>
              <a:rPr lang="tr-TR" dirty="0" err="1"/>
              <a:t>controller</a:t>
            </a:r>
            <a:endParaRPr lang="tr-TR" dirty="0"/>
          </a:p>
          <a:p>
            <a:r>
              <a:rPr lang="tr-TR" dirty="0" err="1"/>
              <a:t>Current-mode</a:t>
            </a:r>
            <a:r>
              <a:rPr lang="tr-TR" dirty="0"/>
              <a:t> </a:t>
            </a:r>
            <a:r>
              <a:rPr lang="tr-TR" dirty="0" err="1"/>
              <a:t>control</a:t>
            </a:r>
            <a:endParaRPr lang="tr-TR" dirty="0"/>
          </a:p>
          <a:p>
            <a:r>
              <a:rPr lang="tr-TR" dirty="0"/>
              <a:t>PCB</a:t>
            </a:r>
          </a:p>
          <a:p>
            <a:r>
              <a:rPr lang="tr-TR" dirty="0" err="1"/>
              <a:t>Industrial</a:t>
            </a:r>
            <a:r>
              <a:rPr lang="tr-TR" dirty="0"/>
              <a:t> </a:t>
            </a:r>
            <a:r>
              <a:rPr lang="tr-TR" dirty="0" err="1"/>
              <a:t>design</a:t>
            </a:r>
            <a:endParaRPr lang="tr-TR" dirty="0"/>
          </a:p>
          <a:p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bonus (</a:t>
            </a:r>
            <a:r>
              <a:rPr lang="tr-TR" dirty="0" err="1"/>
              <a:t>joke</a:t>
            </a:r>
            <a:r>
              <a:rPr lang="tr-T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4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C96FB8-9DBF-8B6B-91F1-CC33D3E9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DCM limit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Vin</a:t>
            </a:r>
            <a:r>
              <a:rPr lang="tr-TR" dirty="0"/>
              <a:t> = 18V</a:t>
            </a:r>
            <a:endParaRPr lang="en-US" dirty="0"/>
          </a:p>
        </p:txBody>
      </p:sp>
      <p:pic>
        <p:nvPicPr>
          <p:cNvPr id="5" name="İçerik Yer Tutucusu 4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6ACD5A18-46BA-67CA-9A9E-25B867650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117" y="1786919"/>
            <a:ext cx="4373022" cy="4351338"/>
          </a:xfrm>
        </p:spPr>
      </p:pic>
    </p:spTree>
    <p:extLst>
      <p:ext uri="{BB962C8B-B14F-4D97-AF65-F5344CB8AC3E}">
        <p14:creationId xmlns:p14="http://schemas.microsoft.com/office/powerpoint/2010/main" val="129000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1C48-49E3-45DC-ADCD-92425D4F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4D12-7440-4FDF-940C-9A612236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designed the circuit to stay in the CCM mode for 10% - 100% load. However, the core losses came out to be very high (17.79W). Then, we decreased the magnetizing inductance to stay in CCM for 25% load. The core losses decreased to 6.68W. Can we pull the DCM limit to higher load conditions to increase the efficiency?</a:t>
            </a:r>
          </a:p>
          <a:p>
            <a:r>
              <a:rPr lang="en-US" dirty="0"/>
              <a:t>Can this core dissipate this much heat without any burn?</a:t>
            </a:r>
          </a:p>
          <a:p>
            <a:r>
              <a:rPr lang="en-US" dirty="0"/>
              <a:t>Kool MU or ferrite + air gap?</a:t>
            </a:r>
          </a:p>
          <a:p>
            <a:r>
              <a:rPr lang="en-US"/>
              <a:t>Is </a:t>
            </a:r>
            <a:r>
              <a:rPr lang="en-US" dirty="0"/>
              <a:t>it sufficient to use Steinmetz's equation to calculate core losses?</a:t>
            </a:r>
          </a:p>
        </p:txBody>
      </p:sp>
    </p:spTree>
    <p:extLst>
      <p:ext uri="{BB962C8B-B14F-4D97-AF65-F5344CB8AC3E}">
        <p14:creationId xmlns:p14="http://schemas.microsoft.com/office/powerpoint/2010/main" val="270224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F179-638D-46E0-8A07-F1FE78FE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86AA-29DF-4CA1-823D-242CFC16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Minimum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Voltage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12 V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Maximum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Voltage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18 V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Voltage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48 V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48 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Voltage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Peak-to-Peak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Ripple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3%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Regulation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Deviation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percent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voltage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voltage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is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changed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minimum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maximum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vice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versa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 3%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Load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Regulation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Deviation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percent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voltage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load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current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is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changed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10%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100%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vice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versa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 3%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56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28CE-8C28-480A-B3D8-C50A632C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Selection: Flyback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A7A1-946A-4C0C-8FD4-C8897BF4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isolated converter</a:t>
            </a:r>
          </a:p>
          <a:p>
            <a:r>
              <a:rPr lang="en-US" dirty="0"/>
              <a:t>Smaller number of components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Less number of turn on the transformer</a:t>
            </a:r>
          </a:p>
          <a:p>
            <a:r>
              <a:rPr lang="en-US" dirty="0"/>
              <a:t>Easy to control</a:t>
            </a:r>
          </a:p>
        </p:txBody>
      </p:sp>
    </p:spTree>
    <p:extLst>
      <p:ext uri="{BB962C8B-B14F-4D97-AF65-F5344CB8AC3E}">
        <p14:creationId xmlns:p14="http://schemas.microsoft.com/office/powerpoint/2010/main" val="102711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B206-54EB-401A-AE88-9660EC83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2CA83-891C-453D-B35C-0DA7596DB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>
                    <a:effectLst/>
                    <a:ea typeface="Times New Roman" panose="02020603050405020304" pitchFamily="18" charset="0"/>
                  </a:rPr>
                  <a:t>N2/N1 = 3 &amp; </a:t>
                </a:r>
                <a14:m>
                  <m:oMath xmlns:m="http://schemas.openxmlformats.org/officeDocument/2006/math">
                    <m:r>
                      <a:rPr lang="tr-TR" sz="3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0.47≤</m:t>
                    </m:r>
                    <m:r>
                      <a:rPr lang="tr-TR" sz="3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  <m:r>
                      <a:rPr lang="tr-TR" sz="3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≤0.58</m:t>
                    </m:r>
                  </m:oMath>
                </a14:m>
                <a:endParaRPr lang="en-US" sz="3200" dirty="0">
                  <a:effectLst/>
                  <a:ea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Lm</a:t>
                </a:r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59.68 </a:t>
                </a:r>
                <a:r>
                  <a:rPr lang="en-US" sz="3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uH</a:t>
                </a: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Im_avg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6.9A, </a:t>
                </a: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Im_max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8.3A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Npri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16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MMF = 22.68 A-t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Rpri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107.8 / </a:t>
                </a: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n_pri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, </a:t>
                </a: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Rsec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323.4 / </a:t>
                </a: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n_sec</a:t>
                </a:r>
                <a:endParaRPr lang="en-US" sz="32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B_max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0.12T, </a:t>
                </a: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Pcore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6.68W, </a:t>
                </a: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Pcopper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1.42</a:t>
                </a:r>
                <a:r>
                  <a:rPr lang="tr-TR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W</a:t>
                </a:r>
                <a:endParaRPr lang="en-US" sz="32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Efficiency = 85.56% (only core and copper losses are included)</a:t>
                </a:r>
              </a:p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2CA83-891C-453D-B35C-0DA7596DB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48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C4A1-7E07-4131-8A06-6A79F9D7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37455-070F-4D4F-A19F-0AA753ACFE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4425" y="5730875"/>
                <a:ext cx="10515600" cy="4351338"/>
              </a:xfrm>
            </p:spPr>
            <p:txBody>
              <a:bodyPr/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∆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𝑉𝑜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𝑉𝑜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1.19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46.46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∗100=2.56%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37455-070F-4D4F-A19F-0AA753ACF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4425" y="573087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1" descr="metin, ekran görüntüsü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11D9EB96-642E-4313-AA2E-ABD86FF1EA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62076" y="1483518"/>
            <a:ext cx="9058274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6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3CFD-959E-44B7-A8B1-B5B91FDE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0F30-AFFD-4B1D-9EA2-5071A5FB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95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Id_max</a:t>
            </a:r>
            <a:r>
              <a:rPr lang="en-US" dirty="0"/>
              <a:t> = 2.77A</a:t>
            </a:r>
          </a:p>
          <a:p>
            <a:pPr marL="0" indent="0" algn="ctr">
              <a:buNone/>
            </a:pPr>
            <a:r>
              <a:rPr lang="en-US" dirty="0" err="1"/>
              <a:t>Pd_max</a:t>
            </a:r>
            <a:r>
              <a:rPr lang="en-US" dirty="0"/>
              <a:t> = 1.07W</a:t>
            </a:r>
          </a:p>
        </p:txBody>
      </p:sp>
      <p:pic>
        <p:nvPicPr>
          <p:cNvPr id="4" name="Resim 1" descr="metin, çizgi, öykü gelişim çizgisi; kumpas; grafiğini çıkarm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D15564B-2207-402A-9E9C-FE3E1270A0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6097" y="1166812"/>
            <a:ext cx="8599805" cy="39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7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A3E4-65C7-4853-B9E8-D1CF9647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1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3339FCB9-05A3-4E71-B3F6-6E215D05E7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536" y="749300"/>
            <a:ext cx="9134928" cy="43513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837FA3-68AA-4590-8410-8F1B5BD32508}"/>
              </a:ext>
            </a:extLst>
          </p:cNvPr>
          <p:cNvSpPr txBox="1">
            <a:spLocks/>
          </p:cNvSpPr>
          <p:nvPr/>
        </p:nvSpPr>
        <p:spPr>
          <a:xfrm>
            <a:off x="838200" y="524795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Vsw_max</a:t>
            </a:r>
            <a:r>
              <a:rPr lang="en-US" dirty="0"/>
              <a:t> = 28.18V</a:t>
            </a:r>
          </a:p>
        </p:txBody>
      </p:sp>
    </p:spTree>
    <p:extLst>
      <p:ext uri="{BB962C8B-B14F-4D97-AF65-F5344CB8AC3E}">
        <p14:creationId xmlns:p14="http://schemas.microsoft.com/office/powerpoint/2010/main" val="172149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BFA1-60D1-4D9A-BF15-288B7B33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2AC2-5919-4141-B5CF-61CE07D6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1099"/>
            <a:ext cx="10515600" cy="1185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Irms</a:t>
            </a:r>
            <a:r>
              <a:rPr lang="en-US" dirty="0"/>
              <a:t> = 6.59A</a:t>
            </a:r>
          </a:p>
          <a:p>
            <a:pPr marL="0" indent="0" algn="ctr">
              <a:buNone/>
            </a:pPr>
            <a:r>
              <a:rPr lang="en-US" dirty="0" err="1"/>
              <a:t>Psw</a:t>
            </a:r>
            <a:r>
              <a:rPr lang="en-US" dirty="0"/>
              <a:t> = 2.21W (</a:t>
            </a:r>
            <a:r>
              <a:rPr lang="en-US" dirty="0" err="1"/>
              <a:t>cond</a:t>
            </a:r>
            <a:r>
              <a:rPr lang="en-US" dirty="0"/>
              <a:t>: 1.92W, switching: 0.29W)</a:t>
            </a:r>
          </a:p>
        </p:txBody>
      </p:sp>
      <p:pic>
        <p:nvPicPr>
          <p:cNvPr id="4" name="Resim 1" descr="metin, çizgi, öykü gelişim çizgisi; kumpas; grafiğini çıkarma, paralel içeren bir resim&#10;&#10;Açıklama otomatik olarak oluşturuldu">
            <a:extLst>
              <a:ext uri="{FF2B5EF4-FFF2-40B4-BE49-F238E27FC236}">
                <a16:creationId xmlns:a16="http://schemas.microsoft.com/office/drawing/2014/main" id="{9C5074D9-2B03-4DA8-83A0-BABEA7D4AA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3185" y="433387"/>
            <a:ext cx="9485630" cy="414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6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401F-2C7B-4276-AB25-B19D8D43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Calculations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381643-80EA-4B0F-8C4E-CFF329046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122635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568205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820642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4378116"/>
                    </a:ext>
                  </a:extLst>
                </a:gridCol>
              </a:tblGrid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Load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Vin = 12V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Vin = 18V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460050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98298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8407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12202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35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89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384</Words>
  <Application>Microsoft Office PowerPoint</Application>
  <PresentationFormat>Geniş ekran</PresentationFormat>
  <Paragraphs>63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Office Theme</vt:lpstr>
      <vt:lpstr>EE464 Hardware Project Presentation</vt:lpstr>
      <vt:lpstr>Specifications</vt:lpstr>
      <vt:lpstr>Topology Selection: Flyback Converter</vt:lpstr>
      <vt:lpstr>Theoretical Calculations</vt:lpstr>
      <vt:lpstr>Simulation Results</vt:lpstr>
      <vt:lpstr>PowerPoint Sunusu</vt:lpstr>
      <vt:lpstr>PowerPoint Sunusu</vt:lpstr>
      <vt:lpstr>PowerPoint Sunusu</vt:lpstr>
      <vt:lpstr>Efficiency Calculations</vt:lpstr>
      <vt:lpstr>Controller: UC3843</vt:lpstr>
      <vt:lpstr>Targeted Bonuses</vt:lpstr>
      <vt:lpstr>DCM limit graph for Vin = 18V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EE464 Hardware Project Presentation</dc:title>
  <dc:creator>Ozan Aktürk</dc:creator>
  <cp:lastModifiedBy>Ozan Aktürk</cp:lastModifiedBy>
  <cp:revision>13</cp:revision>
  <dcterms:created xsi:type="dcterms:W3CDTF">2023-05-09T15:47:29Z</dcterms:created>
  <dcterms:modified xsi:type="dcterms:W3CDTF">2023-05-10T06:31:34Z</dcterms:modified>
</cp:coreProperties>
</file>