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73" r:id="rId5"/>
    <p:sldId id="289" r:id="rId6"/>
    <p:sldId id="268" r:id="rId7"/>
    <p:sldId id="277" r:id="rId8"/>
  </p:sldIdLst>
  <p:sldSz cx="9144000" cy="6858000" type="screen4x3"/>
  <p:notesSz cx="9925050" cy="66659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ik8R/DIZzxENAx9foqyMClo1rq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621901" y="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 txBox="1">
            <a:spLocks noGrp="1"/>
          </p:cNvSpPr>
          <p:nvPr>
            <p:ph type="sldNum" idx="12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 txBox="1">
            <a:spLocks noGrp="1"/>
          </p:cNvSpPr>
          <p:nvPr>
            <p:ph type="sldNum" idx="12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4121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17E996A3-5E3E-0DE9-0EBF-ACF30D757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>
            <a:extLst>
              <a:ext uri="{FF2B5EF4-FFF2-40B4-BE49-F238E27FC236}">
                <a16:creationId xmlns:a16="http://schemas.microsoft.com/office/drawing/2014/main" id="{B67A60C1-10C6-60AF-A4B7-1F6A7FF6D3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4:notes">
            <a:extLst>
              <a:ext uri="{FF2B5EF4-FFF2-40B4-BE49-F238E27FC236}">
                <a16:creationId xmlns:a16="http://schemas.microsoft.com/office/drawing/2014/main" id="{C991CDCF-2613-9DF5-A70E-992AC0158F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>
            <a:extLst>
              <a:ext uri="{FF2B5EF4-FFF2-40B4-BE49-F238E27FC236}">
                <a16:creationId xmlns:a16="http://schemas.microsoft.com/office/drawing/2014/main" id="{F443CB17-729C-6707-B7C1-7C0908AB572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6737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4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4:notes"/>
          <p:cNvSpPr txBox="1">
            <a:spLocks noGrp="1"/>
          </p:cNvSpPr>
          <p:nvPr>
            <p:ph type="sldNum" idx="12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4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4:notes"/>
          <p:cNvSpPr txBox="1">
            <a:spLocks noGrp="1"/>
          </p:cNvSpPr>
          <p:nvPr>
            <p:ph type="sldNum" idx="12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6770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rt">
  <p:cSld name="Star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>
            <a:spLocks noGrp="1"/>
          </p:cNvSpPr>
          <p:nvPr>
            <p:ph type="body" idx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2"/>
          <p:cNvSpPr/>
          <p:nvPr/>
        </p:nvSpPr>
        <p:spPr>
          <a:xfrm>
            <a:off x="8347635" y="6408271"/>
            <a:ext cx="575236" cy="358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ftr" idx="11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">
  <p:cSld name="Inhal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>
            <a:spLocks noGrp="1"/>
          </p:cNvSpPr>
          <p:nvPr>
            <p:ph type="body" idx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sldNum" idx="12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ftr" idx="11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+ Text">
  <p:cSld name="Inhalt +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>
            <a:spLocks noGrp="1"/>
          </p:cNvSpPr>
          <p:nvPr>
            <p:ph type="body" idx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sldNum" idx="12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ftr" idx="11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2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>
  <p:cSld name="zwei Inhalt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 txBox="1">
            <a:spLocks noGrp="1"/>
          </p:cNvSpPr>
          <p:nvPr>
            <p:ph type="body" idx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2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sldNum" idx="12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ftr" idx="11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 + Text (Hintergrund)">
  <p:cSld name="Zwei Inhalte + Text (Hintergrund)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7"/>
          <p:cNvSpPr/>
          <p:nvPr/>
        </p:nvSpPr>
        <p:spPr>
          <a:xfrm>
            <a:off x="0" y="2477139"/>
            <a:ext cx="9144000" cy="438086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sldNum" idx="12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ftr" idx="11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2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27"/>
          <p:cNvSpPr>
            <a:spLocks noGrp="1"/>
          </p:cNvSpPr>
          <p:nvPr>
            <p:ph type="pic" idx="3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27"/>
          <p:cNvSpPr txBox="1"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ße Bilder">
  <p:cSld name="große Bil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8"/>
          <p:cNvSpPr txBox="1">
            <a:spLocks noGrp="1"/>
          </p:cNvSpPr>
          <p:nvPr>
            <p:ph type="body" idx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ftr" idx="11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>
            <a:spLocks noGrp="1"/>
          </p:cNvSpPr>
          <p:nvPr>
            <p:ph type="pic" idx="2"/>
          </p:nvPr>
        </p:nvSpPr>
        <p:spPr>
          <a:xfrm>
            <a:off x="0" y="2476500"/>
            <a:ext cx="9144000" cy="43815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28"/>
          <p:cNvSpPr txBox="1"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er formatfüllend">
  <p:cSld name="Bilder formatfüllend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9"/>
          <p:cNvSpPr>
            <a:spLocks noGrp="1"/>
          </p:cNvSpPr>
          <p:nvPr>
            <p:ph type="pic" idx="2"/>
          </p:nvPr>
        </p:nvSpPr>
        <p:spPr>
          <a:xfrm>
            <a:off x="0" y="1691640"/>
            <a:ext cx="9144000" cy="516636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29"/>
          <p:cNvSpPr txBox="1">
            <a:spLocks noGrp="1"/>
          </p:cNvSpPr>
          <p:nvPr>
            <p:ph type="sldNum" idx="12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ftr" idx="11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1" descr="20150416 tum logo blau png fin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18411" y="324685"/>
            <a:ext cx="608352" cy="3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1"/>
          <p:cNvSpPr txBox="1">
            <a:spLocks noGrp="1"/>
          </p:cNvSpPr>
          <p:nvPr>
            <p:ph type="sldNum" idx="12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ftr" idx="11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/>
        </p:nvSpPr>
        <p:spPr>
          <a:xfrm>
            <a:off x="319088" y="4274037"/>
            <a:ext cx="8508999" cy="88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Ozan Aktürk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Munich, </a:t>
            </a:r>
            <a:r>
              <a:rPr lang="tr-TR" sz="1600" dirty="0">
                <a:solidFill>
                  <a:schemeClr val="dk1"/>
                </a:solidFill>
              </a:rPr>
              <a:t>2</a:t>
            </a:r>
            <a:r>
              <a:rPr lang="en-US" sz="1600" dirty="0">
                <a:solidFill>
                  <a:schemeClr val="dk1"/>
                </a:solidFill>
              </a:rPr>
              <a:t>4</a:t>
            </a:r>
            <a:r>
              <a:rPr lang="tr-T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February</a:t>
            </a:r>
            <a:r>
              <a:rPr lang="tr-T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dirty="0"/>
          </a:p>
        </p:txBody>
      </p:sp>
      <p:sp>
        <p:nvSpPr>
          <p:cNvPr id="68" name="Google Shape;68;p1"/>
          <p:cNvSpPr txBox="1"/>
          <p:nvPr/>
        </p:nvSpPr>
        <p:spPr>
          <a:xfrm>
            <a:off x="319086" y="5354462"/>
            <a:ext cx="8508999" cy="598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Supervisor: Sebastian Straßer, M.Sc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11162" y="2382504"/>
            <a:ext cx="8508999" cy="202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25000"/>
              </a:lnSpc>
            </a:pPr>
            <a:r>
              <a:rPr lang="en-US" sz="2400" dirty="0"/>
              <a:t>The Heat Equation </a:t>
            </a:r>
            <a:r>
              <a:rPr lang="en-US" sz="2400" dirty="0" err="1"/>
              <a:t>Ovevrview</a:t>
            </a:r>
            <a:endParaRPr sz="2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311162" y="1944331"/>
            <a:ext cx="8508999" cy="43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Internship</a:t>
            </a:r>
            <a:endParaRPr dirty="0"/>
          </a:p>
        </p:txBody>
      </p:sp>
      <p:sp>
        <p:nvSpPr>
          <p:cNvPr id="71" name="Google Shape;71;p1"/>
          <p:cNvSpPr txBox="1"/>
          <p:nvPr/>
        </p:nvSpPr>
        <p:spPr>
          <a:xfrm>
            <a:off x="328420" y="314325"/>
            <a:ext cx="7393245" cy="348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" b="0" i="0" u="none" strike="noStrike" cap="none">
                <a:solidFill>
                  <a:srgbClr val="0065BD"/>
                </a:solidFill>
                <a:latin typeface="Arial"/>
                <a:ea typeface="Arial"/>
                <a:cs typeface="Arial"/>
                <a:sym typeface="Arial"/>
              </a:rPr>
              <a:t>Professur für Energiewandlungstechnik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" b="0" i="0" u="none" strike="noStrike" cap="none">
                <a:solidFill>
                  <a:srgbClr val="0065BD"/>
                </a:solidFill>
                <a:latin typeface="Arial"/>
                <a:ea typeface="Arial"/>
                <a:cs typeface="Arial"/>
                <a:sym typeface="Arial"/>
              </a:rPr>
              <a:t>TUM School of Engineering and Design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" b="0" i="0" u="none" strike="noStrike" cap="none">
                <a:solidFill>
                  <a:srgbClr val="0065BD"/>
                </a:solidFill>
                <a:latin typeface="Arial"/>
                <a:ea typeface="Arial"/>
                <a:cs typeface="Arial"/>
                <a:sym typeface="Arial"/>
              </a:rPr>
              <a:t>Technische Universität München</a:t>
            </a:r>
            <a:endParaRPr sz="800" b="0" i="0" u="none" strike="noStrike" cap="none">
              <a:solidFill>
                <a:srgbClr val="0065B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body" idx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dirty="0"/>
              <a:t>The problem declaration</a:t>
            </a:r>
          </a:p>
          <a:p>
            <a:pPr marL="285750" indent="-285750"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dirty="0"/>
              <a:t>A known solution</a:t>
            </a:r>
          </a:p>
          <a:p>
            <a:pPr marL="285750" indent="-285750"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dirty="0"/>
              <a:t>Problem with the bachelor thesis</a:t>
            </a:r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dirty="0"/>
              <a:t>Conclusion</a:t>
            </a:r>
            <a:endParaRPr sz="2200" dirty="0"/>
          </a:p>
          <a:p>
            <a:pPr marL="285750" lvl="0" indent="-184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dirty="0"/>
          </a:p>
          <a:p>
            <a:pPr marL="342900" lvl="0" indent="-203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dirty="0"/>
          </a:p>
        </p:txBody>
      </p:sp>
      <p:sp>
        <p:nvSpPr>
          <p:cNvPr id="77" name="Google Shape;77;p2"/>
          <p:cNvSpPr txBox="1">
            <a:spLocks noGrp="1"/>
          </p:cNvSpPr>
          <p:nvPr>
            <p:ph type="sldNum" idx="12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/>
          </a:p>
        </p:txBody>
      </p:sp>
      <p:sp>
        <p:nvSpPr>
          <p:cNvPr id="78" name="Google Shape;78;p2"/>
          <p:cNvSpPr txBox="1">
            <a:spLocks noGrp="1"/>
          </p:cNvSpPr>
          <p:nvPr>
            <p:ph type="ftr" idx="11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Ozan Aktürk | </a:t>
            </a:r>
            <a:r>
              <a:rPr lang="tr-TR" dirty="0" err="1"/>
              <a:t>Research</a:t>
            </a:r>
            <a:r>
              <a:rPr lang="tr-TR" dirty="0"/>
              <a:t> </a:t>
            </a:r>
            <a:r>
              <a:rPr lang="tr-TR" dirty="0" err="1"/>
              <a:t>Internship</a:t>
            </a:r>
            <a:endParaRPr dirty="0"/>
          </a:p>
        </p:txBody>
      </p:sp>
      <p:sp>
        <p:nvSpPr>
          <p:cNvPr id="79" name="Google Shape;79;p2"/>
          <p:cNvSpPr txBox="1"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/>
              <a:t>Content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body" idx="1"/>
          </p:nvPr>
        </p:nvSpPr>
        <p:spPr>
          <a:xfrm>
            <a:off x="318009" y="1442563"/>
            <a:ext cx="8508999" cy="503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1460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/>
          </a:p>
          <a:p>
            <a:pPr marL="285750" lvl="0" indent="-1460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/>
          </a:p>
        </p:txBody>
      </p:sp>
      <p:sp>
        <p:nvSpPr>
          <p:cNvPr id="96" name="Google Shape;96;p4"/>
          <p:cNvSpPr txBox="1">
            <a:spLocks noGrp="1"/>
          </p:cNvSpPr>
          <p:nvPr>
            <p:ph type="sldNum" idx="12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</a:t>
            </a:fld>
            <a:endParaRPr/>
          </a:p>
        </p:txBody>
      </p:sp>
      <p:sp>
        <p:nvSpPr>
          <p:cNvPr id="97" name="Google Shape;97;p4"/>
          <p:cNvSpPr txBox="1">
            <a:spLocks noGrp="1"/>
          </p:cNvSpPr>
          <p:nvPr>
            <p:ph type="ftr" idx="11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/>
            <a:r>
              <a:rPr lang="en-US" dirty="0"/>
              <a:t>Ozan Aktürk | Research Internship</a:t>
            </a:r>
          </a:p>
        </p:txBody>
      </p:sp>
      <p:sp>
        <p:nvSpPr>
          <p:cNvPr id="98" name="Google Shape;98;p4"/>
          <p:cNvSpPr txBox="1">
            <a:spLocks noGrp="1"/>
          </p:cNvSpPr>
          <p:nvPr>
            <p:ph type="title"/>
          </p:nvPr>
        </p:nvSpPr>
        <p:spPr>
          <a:xfrm>
            <a:off x="311162" y="839351"/>
            <a:ext cx="850899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tr-TR" sz="3200" dirty="0" err="1"/>
              <a:t>The</a:t>
            </a:r>
            <a:r>
              <a:rPr lang="tr-TR" sz="3200" dirty="0"/>
              <a:t> problem </a:t>
            </a:r>
            <a:r>
              <a:rPr lang="tr-TR" sz="3200" dirty="0" err="1"/>
              <a:t>declaration</a:t>
            </a:r>
            <a:endParaRPr lang="tr-TR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DD4EF1-A4D1-486D-813B-9ADF84765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158" y="2713782"/>
            <a:ext cx="4265926" cy="1704171"/>
          </a:xfrm>
          <a:prstGeom prst="rect">
            <a:avLst/>
          </a:prstGeom>
        </p:spPr>
      </p:pic>
      <p:sp>
        <p:nvSpPr>
          <p:cNvPr id="11" name="Google Shape;87;p3">
            <a:extLst>
              <a:ext uri="{FF2B5EF4-FFF2-40B4-BE49-F238E27FC236}">
                <a16:creationId xmlns:a16="http://schemas.microsoft.com/office/drawing/2014/main" id="{70CBC72F-2733-4DE2-9BA4-A9D3E7E9FECA}"/>
              </a:ext>
            </a:extLst>
          </p:cNvPr>
          <p:cNvSpPr txBox="1">
            <a:spLocks/>
          </p:cNvSpPr>
          <p:nvPr/>
        </p:nvSpPr>
        <p:spPr>
          <a:xfrm>
            <a:off x="571528" y="1872090"/>
            <a:ext cx="2971774" cy="567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dk1"/>
              </a:buClr>
              <a:buSzPts val="2200"/>
              <a:buFont typeface="Arial"/>
              <a:buChar char="•"/>
            </a:pPr>
            <a:endParaRPr lang="tr-TR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body" idx="1"/>
          </p:nvPr>
        </p:nvSpPr>
        <p:spPr>
          <a:xfrm>
            <a:off x="318009" y="1442563"/>
            <a:ext cx="8508999" cy="503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1460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dirty="0"/>
          </a:p>
          <a:p>
            <a:pPr marL="285750" lvl="0" indent="-1460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sldNum" idx="12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</a:t>
            </a:fld>
            <a:endParaRPr/>
          </a:p>
        </p:txBody>
      </p:sp>
      <p:sp>
        <p:nvSpPr>
          <p:cNvPr id="97" name="Google Shape;97;p4"/>
          <p:cNvSpPr txBox="1">
            <a:spLocks noGrp="1"/>
          </p:cNvSpPr>
          <p:nvPr>
            <p:ph type="ftr" idx="11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/>
            <a:r>
              <a:rPr lang="en-US" dirty="0"/>
              <a:t>Ozan Aktürk | Research Internship</a:t>
            </a:r>
          </a:p>
        </p:txBody>
      </p:sp>
      <p:sp>
        <p:nvSpPr>
          <p:cNvPr id="98" name="Google Shape;98;p4"/>
          <p:cNvSpPr txBox="1">
            <a:spLocks noGrp="1"/>
          </p:cNvSpPr>
          <p:nvPr>
            <p:ph type="title"/>
          </p:nvPr>
        </p:nvSpPr>
        <p:spPr>
          <a:xfrm>
            <a:off x="311162" y="839351"/>
            <a:ext cx="850899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dirty="0"/>
              <a:t>A </a:t>
            </a:r>
            <a:r>
              <a:rPr lang="tr-TR" sz="3200" dirty="0" err="1"/>
              <a:t>known</a:t>
            </a:r>
            <a:r>
              <a:rPr lang="tr-TR" sz="3200" dirty="0"/>
              <a:t> </a:t>
            </a:r>
            <a:r>
              <a:rPr lang="tr-TR" sz="3200" dirty="0" err="1"/>
              <a:t>solution</a:t>
            </a:r>
            <a:endParaRPr lang="tr-TR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B9885D-B4AB-E022-7989-9F784AE54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184" y="2315237"/>
            <a:ext cx="2156647" cy="3200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9B9E11-278D-753F-0156-4F14666ED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649" y="2785938"/>
            <a:ext cx="2255715" cy="464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484BCB-B3C9-65C4-9C68-1CB8697F4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561" y="3361567"/>
            <a:ext cx="1729890" cy="3276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2FA970-D802-59C3-CCE8-CD136E7D87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4184" y="3844438"/>
            <a:ext cx="2225233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4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5C6162F1-1F88-B969-5C5C-B188B4C95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>
            <a:extLst>
              <a:ext uri="{FF2B5EF4-FFF2-40B4-BE49-F238E27FC236}">
                <a16:creationId xmlns:a16="http://schemas.microsoft.com/office/drawing/2014/main" id="{A915581C-7133-D535-0DC1-6C0515D6C1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8009" y="1442563"/>
            <a:ext cx="8508999" cy="503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1460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dirty="0"/>
          </a:p>
          <a:p>
            <a:pPr marL="285750" lvl="0" indent="-1460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dirty="0"/>
          </a:p>
        </p:txBody>
      </p:sp>
      <p:sp>
        <p:nvSpPr>
          <p:cNvPr id="96" name="Google Shape;96;p4">
            <a:extLst>
              <a:ext uri="{FF2B5EF4-FFF2-40B4-BE49-F238E27FC236}">
                <a16:creationId xmlns:a16="http://schemas.microsoft.com/office/drawing/2014/main" id="{5D4DD03A-C30F-8205-5B55-9C0FA34BF0A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</a:t>
            </a:fld>
            <a:endParaRPr/>
          </a:p>
        </p:txBody>
      </p:sp>
      <p:sp>
        <p:nvSpPr>
          <p:cNvPr id="97" name="Google Shape;97;p4">
            <a:extLst>
              <a:ext uri="{FF2B5EF4-FFF2-40B4-BE49-F238E27FC236}">
                <a16:creationId xmlns:a16="http://schemas.microsoft.com/office/drawing/2014/main" id="{7F97CB52-AE68-83B4-34F9-ED7BD994DC1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/>
            <a:r>
              <a:rPr lang="en-US" dirty="0"/>
              <a:t>Ozan Aktürk | Research Internship</a:t>
            </a:r>
          </a:p>
        </p:txBody>
      </p:sp>
      <p:sp>
        <p:nvSpPr>
          <p:cNvPr id="98" name="Google Shape;98;p4">
            <a:extLst>
              <a:ext uri="{FF2B5EF4-FFF2-40B4-BE49-F238E27FC236}">
                <a16:creationId xmlns:a16="http://schemas.microsoft.com/office/drawing/2014/main" id="{C387E9DF-707C-85F2-3334-8ABAFE1AF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62" y="839351"/>
            <a:ext cx="850899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Problem with the bachelor thesis</a:t>
            </a:r>
            <a:endParaRPr lang="tr-TR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644BD3-86DE-61BA-3A36-F7154A979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48" y="1814572"/>
            <a:ext cx="2903472" cy="784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9542CF-CBFF-577D-6F3D-BB50DB4D4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95" y="2697823"/>
            <a:ext cx="4480948" cy="17375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3C0462-F059-9E22-AD7B-0F88ED787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6590" y="1913768"/>
            <a:ext cx="4305673" cy="2644369"/>
          </a:xfrm>
          <a:prstGeom prst="rect">
            <a:avLst/>
          </a:prstGeom>
        </p:spPr>
      </p:pic>
      <p:sp>
        <p:nvSpPr>
          <p:cNvPr id="12" name="Google Shape;76;p2">
            <a:extLst>
              <a:ext uri="{FF2B5EF4-FFF2-40B4-BE49-F238E27FC236}">
                <a16:creationId xmlns:a16="http://schemas.microsoft.com/office/drawing/2014/main" id="{0D48C44F-8166-FC60-2703-9B09B66E6614}"/>
              </a:ext>
            </a:extLst>
          </p:cNvPr>
          <p:cNvSpPr txBox="1">
            <a:spLocks/>
          </p:cNvSpPr>
          <p:nvPr/>
        </p:nvSpPr>
        <p:spPr>
          <a:xfrm>
            <a:off x="1935839" y="4717128"/>
            <a:ext cx="2390356" cy="698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2200"/>
            </a:pPr>
            <a:r>
              <a:rPr lang="en-US" dirty="0"/>
              <a:t>Page 10</a:t>
            </a:r>
          </a:p>
        </p:txBody>
      </p:sp>
      <p:sp>
        <p:nvSpPr>
          <p:cNvPr id="13" name="Google Shape;76;p2">
            <a:extLst>
              <a:ext uri="{FF2B5EF4-FFF2-40B4-BE49-F238E27FC236}">
                <a16:creationId xmlns:a16="http://schemas.microsoft.com/office/drawing/2014/main" id="{F91DB7F2-238F-9F63-603F-7635F1762322}"/>
              </a:ext>
            </a:extLst>
          </p:cNvPr>
          <p:cNvSpPr txBox="1">
            <a:spLocks/>
          </p:cNvSpPr>
          <p:nvPr/>
        </p:nvSpPr>
        <p:spPr>
          <a:xfrm>
            <a:off x="6563290" y="4717128"/>
            <a:ext cx="1636814" cy="1254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2200"/>
            </a:pPr>
            <a:r>
              <a:rPr lang="en-US" dirty="0"/>
              <a:t>Page 26</a:t>
            </a:r>
          </a:p>
        </p:txBody>
      </p:sp>
    </p:spTree>
    <p:extLst>
      <p:ext uri="{BB962C8B-B14F-4D97-AF65-F5344CB8AC3E}">
        <p14:creationId xmlns:p14="http://schemas.microsoft.com/office/powerpoint/2010/main" val="22419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"/>
          <p:cNvSpPr txBox="1">
            <a:spLocks noGrp="1"/>
          </p:cNvSpPr>
          <p:nvPr>
            <p:ph type="body" idx="1"/>
          </p:nvPr>
        </p:nvSpPr>
        <p:spPr>
          <a:xfrm>
            <a:off x="318009" y="1442563"/>
            <a:ext cx="8508999" cy="503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dirty="0"/>
              <a:t>There are some inconsistencies in the thesis</a:t>
            </a:r>
            <a:r>
              <a:rPr lang="tr-TR" sz="2200" dirty="0"/>
              <a:t>.</a:t>
            </a:r>
            <a:endParaRPr lang="en-US" sz="2200" dirty="0"/>
          </a:p>
          <a:p>
            <a:pPr marL="34290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dirty="0"/>
              <a:t>My idea is to take </a:t>
            </a:r>
          </a:p>
          <a:p>
            <a:pPr marL="800100" lvl="1" indent="-342900" algn="just">
              <a:buSzPts val="2200"/>
            </a:pPr>
            <a:r>
              <a:rPr lang="en-US" sz="2200" dirty="0"/>
              <a:t>the repository from the thesis and</a:t>
            </a:r>
          </a:p>
          <a:p>
            <a:pPr marL="800100" lvl="1" indent="-342900" algn="just">
              <a:buSzPts val="2200"/>
            </a:pPr>
            <a:r>
              <a:rPr lang="en-US" sz="2200" dirty="0"/>
              <a:t>the known solution code from the tutorial </a:t>
            </a:r>
          </a:p>
          <a:p>
            <a:pPr marL="457200" lvl="1" indent="0" algn="just">
              <a:buSzPts val="2200"/>
              <a:buNone/>
            </a:pPr>
            <a:r>
              <a:rPr lang="en-US" sz="2200" dirty="0"/>
              <a:t>as my references.</a:t>
            </a:r>
          </a:p>
          <a:p>
            <a:pPr marL="342900" indent="-342900" algn="just">
              <a:buSzPts val="2200"/>
              <a:buFont typeface="Arial" panose="020B0604020202020204" pitchFamily="34" charset="0"/>
              <a:buChar char="•"/>
            </a:pPr>
            <a:r>
              <a:rPr lang="en-US" sz="2200" dirty="0"/>
              <a:t>The boundary condition taken into account for the multi-stage trial functions ki is the time derivative of </a:t>
            </a:r>
            <a:r>
              <a:rPr lang="en-US" sz="2200" dirty="0" err="1"/>
              <a:t>u_D</a:t>
            </a:r>
            <a:r>
              <a:rPr lang="en-US" sz="2200" dirty="0"/>
              <a:t>. </a:t>
            </a:r>
          </a:p>
          <a:p>
            <a:pPr marL="342900" indent="-342900" algn="just">
              <a:buSzPts val="2200"/>
              <a:buFont typeface="Arial" panose="020B0604020202020204" pitchFamily="34" charset="0"/>
              <a:buChar char="•"/>
            </a:pPr>
            <a:r>
              <a:rPr lang="en-US" sz="2200" dirty="0"/>
              <a:t>The reasoning is not explained.</a:t>
            </a:r>
          </a:p>
          <a:p>
            <a:pPr marL="342900" indent="-342900" algn="just">
              <a:buSzPts val="2200"/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endParaRPr lang="en-US" sz="2200" dirty="0"/>
          </a:p>
          <a:p>
            <a:pPr marL="34290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endParaRPr lang="tr-TR" sz="2200" dirty="0"/>
          </a:p>
          <a:p>
            <a:pPr marL="34290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endParaRPr sz="2200" dirty="0"/>
          </a:p>
          <a:p>
            <a:pPr marL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342900" lvl="0" indent="-2032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dirty="0"/>
          </a:p>
          <a:p>
            <a:pPr marL="342900" lvl="0" indent="-2032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dirty="0"/>
          </a:p>
          <a:p>
            <a:pPr marL="285750" lvl="0" indent="-1460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dirty="0"/>
          </a:p>
        </p:txBody>
      </p:sp>
      <p:sp>
        <p:nvSpPr>
          <p:cNvPr id="199" name="Google Shape;199;p14"/>
          <p:cNvSpPr txBox="1">
            <a:spLocks noGrp="1"/>
          </p:cNvSpPr>
          <p:nvPr>
            <p:ph type="sldNum" idx="12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6</a:t>
            </a:fld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ftr" idx="11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/>
            <a:r>
              <a:rPr lang="en-US" dirty="0"/>
              <a:t>Ozan Aktürk | Research Internship</a:t>
            </a:r>
          </a:p>
        </p:txBody>
      </p:sp>
      <p:sp>
        <p:nvSpPr>
          <p:cNvPr id="201" name="Google Shape;201;p14"/>
          <p:cNvSpPr txBox="1">
            <a:spLocks noGrp="1"/>
          </p:cNvSpPr>
          <p:nvPr>
            <p:ph type="title"/>
          </p:nvPr>
        </p:nvSpPr>
        <p:spPr>
          <a:xfrm>
            <a:off x="311162" y="839351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Conclusion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"/>
          <p:cNvSpPr txBox="1">
            <a:spLocks noGrp="1"/>
          </p:cNvSpPr>
          <p:nvPr>
            <p:ph type="body" idx="1"/>
          </p:nvPr>
        </p:nvSpPr>
        <p:spPr>
          <a:xfrm>
            <a:off x="318009" y="1442563"/>
            <a:ext cx="8508999" cy="503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/>
            <a:r>
              <a:rPr lang="tr-TR" dirty="0"/>
              <a:t>[1] </a:t>
            </a:r>
            <a:r>
              <a:rPr lang="en-US" dirty="0" err="1"/>
              <a:t>Wullenweber</a:t>
            </a:r>
            <a:r>
              <a:rPr lang="en-US" dirty="0"/>
              <a:t>, N. (2021). High-order time stepping schemes for solving partial differential equations with </a:t>
            </a:r>
            <a:r>
              <a:rPr lang="en-US" dirty="0" err="1"/>
              <a:t>FEniCS</a:t>
            </a:r>
            <a:r>
              <a:rPr lang="en-US" dirty="0"/>
              <a:t>. https://mediatum.ub.tum.de/node?id=1621360</a:t>
            </a:r>
            <a:endParaRPr lang="tr-TR" dirty="0"/>
          </a:p>
          <a:p>
            <a:pPr marL="0" lvl="0" indent="0" algn="just"/>
            <a:r>
              <a:rPr lang="tr-TR" dirty="0"/>
              <a:t>[2] P. E. </a:t>
            </a:r>
            <a:r>
              <a:rPr lang="tr-TR" dirty="0" err="1"/>
              <a:t>Farrell</a:t>
            </a:r>
            <a:r>
              <a:rPr lang="tr-TR" dirty="0"/>
              <a:t>, R. C. </a:t>
            </a:r>
            <a:r>
              <a:rPr lang="tr-TR" dirty="0" err="1"/>
              <a:t>Kirby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J. </a:t>
            </a:r>
            <a:r>
              <a:rPr lang="tr-TR" dirty="0" err="1"/>
              <a:t>Marchena-Menendez</a:t>
            </a:r>
            <a:r>
              <a:rPr lang="tr-TR" dirty="0"/>
              <a:t>, </a:t>
            </a:r>
            <a:r>
              <a:rPr lang="tr-TR" dirty="0" err="1"/>
              <a:t>Irksome</a:t>
            </a:r>
            <a:r>
              <a:rPr lang="tr-TR" dirty="0"/>
              <a:t>: </a:t>
            </a:r>
            <a:r>
              <a:rPr lang="tr-TR" dirty="0" err="1"/>
              <a:t>Automating</a:t>
            </a:r>
            <a:r>
              <a:rPr lang="tr-TR" dirty="0"/>
              <a:t> </a:t>
            </a:r>
            <a:r>
              <a:rPr lang="tr-TR" dirty="0" err="1"/>
              <a:t>Runge</a:t>
            </a:r>
            <a:r>
              <a:rPr lang="tr-TR" dirty="0"/>
              <a:t>–Kutta time-</a:t>
            </a:r>
            <a:r>
              <a:rPr lang="tr-TR" dirty="0" err="1"/>
              <a:t>stepping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finite</a:t>
            </a:r>
            <a:r>
              <a:rPr lang="tr-TR" dirty="0"/>
              <a:t> element </a:t>
            </a:r>
            <a:r>
              <a:rPr lang="tr-TR" dirty="0" err="1"/>
              <a:t>methods</a:t>
            </a:r>
            <a:r>
              <a:rPr lang="tr-TR" dirty="0"/>
              <a:t>., 2020</a:t>
            </a:r>
            <a:endParaRPr lang="en-US" dirty="0"/>
          </a:p>
          <a:p>
            <a:pPr marL="0" lvl="0" indent="0" algn="just"/>
            <a:r>
              <a:rPr lang="en-US" dirty="0"/>
              <a:t>[3] Our previous meeting notes.</a:t>
            </a:r>
            <a:endParaRPr sz="2200" dirty="0"/>
          </a:p>
          <a:p>
            <a:pPr marL="342900" lvl="0" indent="-2032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dirty="0"/>
          </a:p>
          <a:p>
            <a:pPr marL="342900" lvl="0" indent="-2032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dirty="0"/>
          </a:p>
          <a:p>
            <a:pPr marL="285750" lvl="0" indent="-1460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dirty="0"/>
          </a:p>
        </p:txBody>
      </p:sp>
      <p:sp>
        <p:nvSpPr>
          <p:cNvPr id="199" name="Google Shape;199;p14"/>
          <p:cNvSpPr txBox="1">
            <a:spLocks noGrp="1"/>
          </p:cNvSpPr>
          <p:nvPr>
            <p:ph type="sldNum" idx="12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7</a:t>
            </a:fld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ftr" idx="11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/>
            <a:r>
              <a:rPr lang="en-US" dirty="0"/>
              <a:t>Ozan Aktürk | Research Internship</a:t>
            </a:r>
          </a:p>
        </p:txBody>
      </p:sp>
      <p:sp>
        <p:nvSpPr>
          <p:cNvPr id="201" name="Google Shape;201;p14"/>
          <p:cNvSpPr txBox="1">
            <a:spLocks noGrp="1"/>
          </p:cNvSpPr>
          <p:nvPr>
            <p:ph type="title"/>
          </p:nvPr>
        </p:nvSpPr>
        <p:spPr>
          <a:xfrm>
            <a:off x="311162" y="839351"/>
            <a:ext cx="8508999" cy="493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Reference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3331058"/>
      </p:ext>
    </p:extLst>
  </p:cSld>
  <p:clrMapOvr>
    <a:masterClrMapping/>
  </p:clrMapOvr>
</p:sld>
</file>

<file path=ppt/theme/theme1.xml><?xml version="1.0" encoding="utf-8"?>
<a:theme xmlns:a="http://schemas.openxmlformats.org/drawingml/2006/main" name="Inhalt">
  <a:themeElements>
    <a:clrScheme name="TUM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242</Words>
  <Application>Microsoft Office PowerPoint</Application>
  <PresentationFormat>On-screen Show (4:3)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Noto Sans Symbols</vt:lpstr>
      <vt:lpstr>Inhalt</vt:lpstr>
      <vt:lpstr>PowerPoint Presentation</vt:lpstr>
      <vt:lpstr>Content</vt:lpstr>
      <vt:lpstr>The problem declaration</vt:lpstr>
      <vt:lpstr>A known solution</vt:lpstr>
      <vt:lpstr>Problem with the bachelor thesis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Presentation</dc:title>
  <dc:creator>K W</dc:creator>
  <cp:lastModifiedBy>Ozan Aktürk</cp:lastModifiedBy>
  <cp:revision>37</cp:revision>
  <dcterms:created xsi:type="dcterms:W3CDTF">2021-05-12T13:06:53Z</dcterms:created>
  <dcterms:modified xsi:type="dcterms:W3CDTF">2025-02-27T12:59:50Z</dcterms:modified>
</cp:coreProperties>
</file>