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Nuni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Nunit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Nunito-italic.fntdata"/><Relationship Id="rId12" Type="http://schemas.openxmlformats.org/officeDocument/2006/relationships/slide" Target="slides/slide7.xml"/><Relationship Id="rId56"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7726ab69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7726ab69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7726ab69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7726ab69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7726ab69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7726ab69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7726ab69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7726ab69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7726ab69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7726ab69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7726ab69e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7726ab69e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7726ab69e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7726ab69e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7726ab69e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7726ab69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7726ab69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7726ab69e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7726ab69e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7726ab69e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7726ab69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7726ab69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726ab69e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7726ab69e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7726ab69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7726ab69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7726ab69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7726ab69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7726ab69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7726ab69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7726ab69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7726ab69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7726ab69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7726ab69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7726ab69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7726ab69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7726ab69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7726ab69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7726ab69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7726ab69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7726ab69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7726ab69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7726ab69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7726ab69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7726ab69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7726ab69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7726ab69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7726ab69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7726ab69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7726ab69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7726ab69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7726ab69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7726ab69e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7726ab69e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7726ab69e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7726ab69e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7726ab69e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7726ab69e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7726ab69e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7726ab69e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7726ab69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7726ab69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7726ab69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7726ab69e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7726ab69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7726ab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7726ab69e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7726ab69e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7726ab69e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7726ab69e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7726ab69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7726ab69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7726ab69e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7726ab69e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7726ab69e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7726ab69e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7726ab69e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7726ab69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7726ab69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7726ab69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7726ab69e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7726ab69e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7726ab69e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7726ab69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7726ab69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7726ab69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7726ab69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7726ab69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7726ab69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7726ab69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7726ab69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7726ab69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7726ab69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7726ab69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7726ab69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7726ab69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localhost:8081/api/v1/users/citizenshipNumber/creditscore/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localhost:8081/api/v1/users/citizenshipNumber/27710901078"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localhost:8081/api/v1/users/citizenshipNumber/27710901078"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localhost:8081/api/v1/us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03675" y="566000"/>
            <a:ext cx="8520600" cy="247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solidFill>
                  <a:srgbClr val="000000"/>
                </a:solidFill>
              </a:rPr>
              <a:t>İnnova-Patika Spring Bootcamp</a:t>
            </a:r>
            <a:r>
              <a:rPr lang="tr">
                <a:solidFill>
                  <a:srgbClr val="000000"/>
                </a:solidFill>
              </a:rPr>
              <a:t> </a:t>
            </a:r>
            <a:r>
              <a:rPr lang="tr">
                <a:solidFill>
                  <a:srgbClr val="000000"/>
                </a:solidFill>
              </a:rPr>
              <a:t>Bitirme Projesi</a:t>
            </a:r>
            <a:endParaRPr>
              <a:solidFill>
                <a:srgbClr val="000000"/>
              </a:solidFill>
            </a:endParaRPr>
          </a:p>
          <a:p>
            <a:pPr indent="0" lvl="0" marL="0" rtl="0" algn="ctr">
              <a:spcBef>
                <a:spcPts val="0"/>
              </a:spcBef>
              <a:spcAft>
                <a:spcPts val="0"/>
              </a:spcAft>
              <a:buNone/>
            </a:pPr>
            <a:r>
              <a:rPr lang="tr">
                <a:solidFill>
                  <a:srgbClr val="FF0000"/>
                </a:solidFill>
              </a:rPr>
              <a:t>Kimlik numarasıyla kredi sorgulama</a:t>
            </a:r>
            <a:endParaRPr>
              <a:solidFill>
                <a:srgbClr val="FF0000"/>
              </a:solidFill>
            </a:endParaRPr>
          </a:p>
        </p:txBody>
      </p:sp>
      <p:sp>
        <p:nvSpPr>
          <p:cNvPr id="129" name="Google Shape;129;p13"/>
          <p:cNvSpPr txBox="1"/>
          <p:nvPr>
            <p:ph idx="1" type="subTitle"/>
          </p:nvPr>
        </p:nvSpPr>
        <p:spPr>
          <a:xfrm>
            <a:off x="311700" y="33576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solidFill>
                  <a:srgbClr val="000000"/>
                </a:solidFill>
              </a:rPr>
              <a:t>Öğretmen: Hamit Mızrak</a:t>
            </a:r>
            <a:endParaRPr>
              <a:solidFill>
                <a:srgbClr val="000000"/>
              </a:solidFill>
            </a:endParaRPr>
          </a:p>
          <a:p>
            <a:pPr indent="0" lvl="0" marL="0" rtl="0" algn="ctr">
              <a:spcBef>
                <a:spcPts val="0"/>
              </a:spcBef>
              <a:spcAft>
                <a:spcPts val="0"/>
              </a:spcAft>
              <a:buNone/>
            </a:pPr>
            <a:r>
              <a:rPr lang="tr">
                <a:solidFill>
                  <a:srgbClr val="000000"/>
                </a:solidFill>
              </a:rPr>
              <a:t>Öğrenci: Ozan Aydoğan</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ui.rest </a:t>
            </a:r>
            <a:r>
              <a:rPr lang="tr" sz="1600">
                <a:solidFill>
                  <a:schemeClr val="dk2"/>
                </a:solidFill>
                <a:latin typeface="Calibri"/>
                <a:ea typeface="Calibri"/>
                <a:cs typeface="Calibri"/>
                <a:sym typeface="Calibri"/>
              </a:rPr>
              <a:t>(CheckRestController)</a:t>
            </a:r>
            <a:endParaRPr/>
          </a:p>
        </p:txBody>
      </p:sp>
      <p:sp>
        <p:nvSpPr>
          <p:cNvPr id="184" name="Google Shape;184;p22"/>
          <p:cNvSpPr txBox="1"/>
          <p:nvPr>
            <p:ph idx="1" type="body"/>
          </p:nvPr>
        </p:nvSpPr>
        <p:spPr>
          <a:xfrm>
            <a:off x="819150" y="1719225"/>
            <a:ext cx="7505700" cy="31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chemeClr val="accent4"/>
                </a:solidFill>
              </a:rPr>
              <a:t>// Kullanıcı kimlik numarasına göre kullancıyı veritabanından çekme</a:t>
            </a:r>
            <a:endParaRPr>
              <a:solidFill>
                <a:schemeClr val="accent4"/>
              </a:solidFill>
            </a:endParaRPr>
          </a:p>
          <a:p>
            <a:pPr indent="0" lvl="0" marL="0" rtl="0" algn="l">
              <a:spcBef>
                <a:spcPts val="1200"/>
              </a:spcBef>
              <a:spcAft>
                <a:spcPts val="0"/>
              </a:spcAft>
              <a:buNone/>
            </a:pPr>
            <a:r>
              <a:rPr lang="tr">
                <a:solidFill>
                  <a:schemeClr val="accent4"/>
                </a:solidFill>
              </a:rPr>
              <a:t>//http://localhost:8081/api/v1/users/citizenshipNumber/1</a:t>
            </a:r>
            <a:endParaRPr>
              <a:solidFill>
                <a:schemeClr val="accent4"/>
              </a:solidFill>
            </a:endParaRPr>
          </a:p>
          <a:p>
            <a:pPr indent="0" lvl="0" marL="0" rtl="0" algn="l">
              <a:spcBef>
                <a:spcPts val="1200"/>
              </a:spcBef>
              <a:spcAft>
                <a:spcPts val="0"/>
              </a:spcAft>
              <a:buNone/>
            </a:pPr>
            <a:r>
              <a:rPr lang="tr">
                <a:solidFill>
                  <a:schemeClr val="accent4"/>
                </a:solidFill>
              </a:rPr>
              <a:t>    @GetMapping("/users/citizenshipNumber/{citizenshipNumber}")</a:t>
            </a:r>
            <a:endParaRPr>
              <a:solidFill>
                <a:schemeClr val="accent4"/>
              </a:solidFill>
            </a:endParaRPr>
          </a:p>
          <a:p>
            <a:pPr indent="0" lvl="0" marL="0" rtl="0" algn="l">
              <a:spcBef>
                <a:spcPts val="1200"/>
              </a:spcBef>
              <a:spcAft>
                <a:spcPts val="0"/>
              </a:spcAft>
              <a:buNone/>
            </a:pPr>
            <a:r>
              <a:rPr lang="tr">
                <a:solidFill>
                  <a:srgbClr val="F1C232"/>
                </a:solidFill>
              </a:rPr>
              <a:t>// Kullanıcı kimlik numarasına göre kullanıcın kredi limitini sorgulama</a:t>
            </a:r>
            <a:endParaRPr>
              <a:solidFill>
                <a:srgbClr val="F1C232"/>
              </a:solidFill>
            </a:endParaRPr>
          </a:p>
          <a:p>
            <a:pPr indent="0" lvl="0" marL="0" rtl="0" algn="l">
              <a:spcBef>
                <a:spcPts val="1200"/>
              </a:spcBef>
              <a:spcAft>
                <a:spcPts val="0"/>
              </a:spcAft>
              <a:buNone/>
            </a:pPr>
            <a:r>
              <a:rPr lang="tr">
                <a:solidFill>
                  <a:srgbClr val="F1C232"/>
                </a:solidFill>
              </a:rPr>
              <a:t>//http://localhost:8081/api/v1/users/citizenshipNumber/creditscore/1</a:t>
            </a:r>
            <a:endParaRPr>
              <a:solidFill>
                <a:srgbClr val="F1C232"/>
              </a:solidFill>
            </a:endParaRPr>
          </a:p>
          <a:p>
            <a:pPr indent="0" lvl="0" marL="0" rtl="0" algn="l">
              <a:spcBef>
                <a:spcPts val="1200"/>
              </a:spcBef>
              <a:spcAft>
                <a:spcPts val="0"/>
              </a:spcAft>
              <a:buNone/>
            </a:pPr>
            <a:r>
              <a:rPr lang="tr">
                <a:solidFill>
                  <a:srgbClr val="F1C232"/>
                </a:solidFill>
              </a:rPr>
              <a:t>    @GetMapping("/users/citizenshipNumber/creditscore/{citizenshipNumber}")</a:t>
            </a:r>
            <a:endParaRPr>
              <a:solidFill>
                <a:srgbClr val="F1C23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ui.rest ve Service bağlantısı</a:t>
            </a:r>
            <a:endParaRPr/>
          </a:p>
        </p:txBody>
      </p:sp>
      <p:sp>
        <p:nvSpPr>
          <p:cNvPr id="190" name="Google Shape;190;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ui.rest katmanında bulunan controller yapılarında </a:t>
            </a:r>
            <a:r>
              <a:rPr lang="tr"/>
              <a:t>tanımlı olan ve Business katmanında daha önce oluşturulmuş olan @Servis annotasyolu “CheckCreditScoreService” ve “UserServices” yapılarına, bu yapıların interface’lerini </a:t>
            </a:r>
            <a:r>
              <a:rPr lang="tr"/>
              <a:t>@Autowired olarak tanımladıktan sonra erişilebilir. Böyle ui.rest katmanındaki controller yapılarında bu servis yapılarının methodlarına ve özelliklerine erişip gerekli işlemleri gerçekleştirebiliriz.</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2B2B2B"/>
                </a:solidFill>
              </a:rPr>
              <a:t>Business katmanı</a:t>
            </a:r>
            <a:endParaRPr>
              <a:solidFill>
                <a:srgbClr val="2B2B2B"/>
              </a:solidFill>
            </a:endParaRPr>
          </a:p>
        </p:txBody>
      </p:sp>
      <p:sp>
        <p:nvSpPr>
          <p:cNvPr id="196" name="Google Shape;196;p24"/>
          <p:cNvSpPr txBox="1"/>
          <p:nvPr>
            <p:ph idx="1" type="body"/>
          </p:nvPr>
        </p:nvSpPr>
        <p:spPr>
          <a:xfrm>
            <a:off x="819150" y="1990725"/>
            <a:ext cx="7505700" cy="2777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tr"/>
              <a:t>	</a:t>
            </a:r>
            <a:r>
              <a:rPr lang="tr" sz="2550">
                <a:solidFill>
                  <a:srgbClr val="FF0000"/>
                </a:solidFill>
              </a:rPr>
              <a:t>Business</a:t>
            </a:r>
            <a:r>
              <a:rPr lang="tr" sz="2550"/>
              <a:t> katmanında, bizim kullanacağımız logic işlemleri yapılmaktadır. Bu servis yapılarında tanımladığımız “</a:t>
            </a:r>
            <a:r>
              <a:rPr lang="tr" sz="2550">
                <a:solidFill>
                  <a:srgbClr val="FF0000"/>
                </a:solidFill>
              </a:rPr>
              <a:t>Data</a:t>
            </a:r>
            <a:r>
              <a:rPr lang="tr" sz="2550"/>
              <a:t>” katmanının öğeleriyle, örneğin “UserService” yapısında tanımlanan “</a:t>
            </a:r>
            <a:r>
              <a:rPr lang="tr" sz="2550">
                <a:solidFill>
                  <a:srgbClr val="FF00FF"/>
                </a:solidFill>
              </a:rPr>
              <a:t>@Autowired private IUserRepository IUserRepository;</a:t>
            </a:r>
            <a:r>
              <a:rPr lang="tr" sz="2550"/>
              <a:t>” yapıyla, veritabanına gerçekleştirilecek CRUD işlemleri gerçekleştirilir. CheckCreditScore servisiyle, bu yapıda tanımlanan </a:t>
            </a:r>
            <a:r>
              <a:rPr lang="tr" sz="2550">
                <a:solidFill>
                  <a:srgbClr val="93C47D"/>
                </a:solidFill>
              </a:rPr>
              <a:t>@Autowired private IMyRepository myRepositoryImp; ve @Autowired private IUserRepository IUserRepository;</a:t>
            </a:r>
            <a:r>
              <a:rPr lang="tr" sz="2550"/>
              <a:t> gibi yapılarla, veritabanından, kullanıcının kimlik numarasına göre sorgular yapıp, gerçekleşen logic işlemlerinin ardından tekrar kullanıcıları veritabanına kayıt işlemleri gerçekleştirilebilir.</a:t>
            </a:r>
            <a:endParaRPr sz="2550"/>
          </a:p>
          <a:p>
            <a:pPr indent="457200" lvl="0" marL="0" rtl="0" algn="l">
              <a:spcBef>
                <a:spcPts val="1200"/>
              </a:spcBef>
              <a:spcAft>
                <a:spcPts val="0"/>
              </a:spcAft>
              <a:buNone/>
            </a:pPr>
            <a:r>
              <a:rPr lang="tr" sz="2550">
                <a:solidFill>
                  <a:srgbClr val="0000FF"/>
                </a:solidFill>
              </a:rPr>
              <a:t>Kısaca, Data katmanında bulunan yapılar sayesinde veritabanından yapılan sorgular ve elde edilen entity yapıları üzerinde gerçekleşen logic işlemleri Business katmanında gerçekleşir</a:t>
            </a:r>
            <a:endParaRPr sz="2550">
              <a:solidFill>
                <a:srgbClr val="0000FF"/>
              </a:solidFill>
            </a:endParaRPr>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DTO ve Entity’ler</a:t>
            </a:r>
            <a:endParaRPr>
              <a:solidFill>
                <a:srgbClr val="000000"/>
              </a:solidFill>
            </a:endParaRPr>
          </a:p>
        </p:txBody>
      </p:sp>
      <p:sp>
        <p:nvSpPr>
          <p:cNvPr id="202" name="Google Shape;202;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a:t>
            </a:r>
            <a:r>
              <a:rPr lang="tr" sz="1600"/>
              <a:t>İstemciden alınan ve istemciye gönderilen veriler JSON şeklinde transfer edilir. end-point yapılarında bulunan Servislerde, </a:t>
            </a:r>
            <a:r>
              <a:rPr lang="tr" sz="1600">
                <a:solidFill>
                  <a:srgbClr val="FF0000"/>
                </a:solidFill>
              </a:rPr>
              <a:t>JSON-DTO</a:t>
            </a:r>
            <a:r>
              <a:rPr lang="tr" sz="1600"/>
              <a:t> dönüşüm işlemleri gerçekleşir. Dönüşüm işlemleri sonucunda back-end’imizde kullanabileceğimiz user verileri obje içerisinde tutulur (DTO). </a:t>
            </a:r>
            <a:r>
              <a:rPr lang="tr" sz="1600"/>
              <a:t>Verilerimizi, veritabanına “</a:t>
            </a:r>
            <a:r>
              <a:rPr lang="tr" sz="1600">
                <a:solidFill>
                  <a:srgbClr val="FF0000"/>
                </a:solidFill>
              </a:rPr>
              <a:t>Entity</a:t>
            </a:r>
            <a:r>
              <a:rPr lang="tr" sz="1600"/>
              <a:t>” şeklinde kaydederiz.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2B2B2B"/>
                </a:solidFill>
              </a:rPr>
              <a:t>DATA katmanı (entity)</a:t>
            </a:r>
            <a:endParaRPr>
              <a:solidFill>
                <a:srgbClr val="2B2B2B"/>
              </a:solidFill>
            </a:endParaRPr>
          </a:p>
        </p:txBody>
      </p:sp>
      <p:sp>
        <p:nvSpPr>
          <p:cNvPr id="208" name="Google Shape;208;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a:t>
            </a:r>
            <a:r>
              <a:rPr lang="tr" sz="1600"/>
              <a:t>Veri tabanına verilerimizi entity olarak kaydederiz. Projemizde “BaseEntity” abstract classı ve “UserEntity” adında baseentity’i extends eden bir Entity yapımız bulunmaktadır. Bu yapı sayesinde kullanıcıların verileri saklanır. </a:t>
            </a:r>
            <a:r>
              <a:rPr lang="tr" sz="1600">
                <a:solidFill>
                  <a:srgbClr val="FF0000"/>
                </a:solidFill>
              </a:rPr>
              <a:t>Kullanıcıların Kimlik numaraları ve ID’leri unique olarak tanımlanmıştır. Bunun sebebi gerçek hayatta aynı kimlik numarasına sahip 2 kişi yoktur. veri tabanı işlemlerinin gerçekleşebilmesi içinde aynı id’ye sahip 2 entity bulunmamalıdır.</a:t>
            </a:r>
            <a:endParaRPr sz="16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2B2B2B"/>
                </a:solidFill>
              </a:rPr>
              <a:t>DATA katmanı (repository)</a:t>
            </a:r>
            <a:endParaRPr/>
          </a:p>
        </p:txBody>
      </p:sp>
      <p:sp>
        <p:nvSpPr>
          <p:cNvPr id="214" name="Google Shape;214;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Entity yapılarının veritabanı işlemleri için “Repository” yapıları kullanılır. Projemizde IMyRepository ve IUserRepository adında 2 repository interface yapısı bulunmaktadır. </a:t>
            </a:r>
            <a:r>
              <a:rPr lang="tr">
                <a:solidFill>
                  <a:srgbClr val="FF00FF"/>
                </a:solidFill>
              </a:rPr>
              <a:t>IUserRepository yapısı JpaRepository yapısını implement etmektedir</a:t>
            </a:r>
            <a:r>
              <a:rPr lang="tr"/>
              <a:t>. böylece user ile alakalı gerçekleştirilecek veritabanı işlemleri için bize fonksiyonlar sağlanır. </a:t>
            </a:r>
            <a:r>
              <a:rPr lang="tr"/>
              <a:t>IMyRepository yapısıyla, veritabanından “kimlik numarası”na göre gerçekleştirilecek sorgu işlemleri için kullanılacak olan method tanımlandı ve bu interface’i implement eden MyRepositoryImp yapısında, veritabanı sorgu işlemini gerçekleştirilecek yapı kuruldu.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Log dosyası</a:t>
            </a:r>
            <a:endParaRPr>
              <a:solidFill>
                <a:srgbClr val="000000"/>
              </a:solidFill>
            </a:endParaRPr>
          </a:p>
        </p:txBody>
      </p:sp>
      <p:sp>
        <p:nvSpPr>
          <p:cNvPr id="220" name="Google Shape;220;p28"/>
          <p:cNvSpPr txBox="1"/>
          <p:nvPr>
            <p:ph idx="1" type="body"/>
          </p:nvPr>
        </p:nvSpPr>
        <p:spPr>
          <a:xfrm>
            <a:off x="819150" y="1591875"/>
            <a:ext cx="7505700" cy="24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@Log4j2 yapısı sayesinde, gerçekleşen işlemler, log klasörü altında bulunan patika.log dosyasında kaydedilir.</a:t>
            </a:r>
            <a:endParaRPr/>
          </a:p>
          <a:p>
            <a:pPr indent="0" lvl="0" marL="0" rtl="0" algn="l">
              <a:spcBef>
                <a:spcPts val="1200"/>
              </a:spcBef>
              <a:spcAft>
                <a:spcPts val="1200"/>
              </a:spcAft>
              <a:buNone/>
            </a:pPr>
            <a:r>
              <a:rPr lang="tr"/>
              <a:t>görselde de görüldüğü gibi en son gerçekleşen işlem 2461970108 kimlik numaralı kişinin kredi skorunun hesaplanması.</a:t>
            </a:r>
            <a:endParaRPr/>
          </a:p>
        </p:txBody>
      </p:sp>
      <p:pic>
        <p:nvPicPr>
          <p:cNvPr id="221" name="Google Shape;221;p28"/>
          <p:cNvPicPr preferRelativeResize="0"/>
          <p:nvPr/>
        </p:nvPicPr>
        <p:blipFill>
          <a:blip r:embed="rId3">
            <a:alphaModFix/>
          </a:blip>
          <a:stretch>
            <a:fillRect/>
          </a:stretch>
        </p:blipFill>
        <p:spPr>
          <a:xfrm>
            <a:off x="259025" y="3165050"/>
            <a:ext cx="8625949" cy="118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661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Test işlemleri (TestUserEntity)</a:t>
            </a:r>
            <a:endParaRPr/>
          </a:p>
        </p:txBody>
      </p:sp>
      <p:sp>
        <p:nvSpPr>
          <p:cNvPr id="227" name="Google Shape;227;p29"/>
          <p:cNvSpPr txBox="1"/>
          <p:nvPr>
            <p:ph idx="1" type="body"/>
          </p:nvPr>
        </p:nvSpPr>
        <p:spPr>
          <a:xfrm>
            <a:off x="819150" y="1931475"/>
            <a:ext cx="7505700" cy="25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600"/>
              <a:t>TestUserEntity yapısıyla, @Autowired IUserRepository userRepository; yapısında gerçekleşen CRUD işlemlerinin test işlemleri gerçekleşir. Create, Update, FindbyId, Listall, Delete gibi işlemlerin gerçekleşip gerçekleşmediği işlemleri bu test yapısında kontrol edilir. </a:t>
            </a:r>
            <a:endParaRPr sz="1600"/>
          </a:p>
          <a:p>
            <a:pPr indent="0" lvl="0" marL="0" rtl="0" algn="l">
              <a:spcBef>
                <a:spcPts val="1200"/>
              </a:spcBef>
              <a:spcAft>
                <a:spcPts val="1200"/>
              </a:spcAft>
              <a:buNone/>
            </a:pPr>
            <a:r>
              <a:rPr lang="tr" sz="1600"/>
              <a:t>Tüm test işlemlerinden başarıyla geçti.</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solidFill>
                  <a:srgbClr val="2B2B2B"/>
                </a:solidFill>
              </a:rPr>
              <a:t>Test İşlemleri(TestCheckCreditScoreService)</a:t>
            </a:r>
            <a:endParaRPr>
              <a:solidFill>
                <a:srgbClr val="2B2B2B"/>
              </a:solidFill>
            </a:endParaRPr>
          </a:p>
        </p:txBody>
      </p:sp>
      <p:sp>
        <p:nvSpPr>
          <p:cNvPr id="233" name="Google Shape;233;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a:t>Kredi Limitinin hesaplandığı “checkScore” methodunun çalışıp çalışmadığını test edebilmek için, görseldeki test işlemini yaparız. yeni bir entity oluşturur ve bu entity’e belli değerler atanır. checkScore fonksiyonu aktif hale getirilir ve beklenen değer girilir. eğer beklenen değer ile, fonkisyondan çıkan sonuç aynıysa test başarılı sonuçlanır.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1"/>
          <p:cNvPicPr preferRelativeResize="0"/>
          <p:nvPr/>
        </p:nvPicPr>
        <p:blipFill>
          <a:blip r:embed="rId3">
            <a:alphaModFix/>
          </a:blip>
          <a:stretch>
            <a:fillRect/>
          </a:stretch>
        </p:blipFill>
        <p:spPr>
          <a:xfrm>
            <a:off x="409575" y="918609"/>
            <a:ext cx="8324850" cy="1210991"/>
          </a:xfrm>
          <a:prstGeom prst="rect">
            <a:avLst/>
          </a:prstGeom>
          <a:noFill/>
          <a:ln>
            <a:noFill/>
          </a:ln>
        </p:spPr>
      </p:pic>
      <p:pic>
        <p:nvPicPr>
          <p:cNvPr id="239" name="Google Shape;239;p31"/>
          <p:cNvPicPr preferRelativeResize="0"/>
          <p:nvPr/>
        </p:nvPicPr>
        <p:blipFill>
          <a:blip r:embed="rId4">
            <a:alphaModFix/>
          </a:blip>
          <a:stretch>
            <a:fillRect/>
          </a:stretch>
        </p:blipFill>
        <p:spPr>
          <a:xfrm>
            <a:off x="1454200" y="2182950"/>
            <a:ext cx="6819139" cy="270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Projenin amacı</a:t>
            </a:r>
            <a:endParaRPr>
              <a:solidFill>
                <a:srgbClr val="000000"/>
              </a:solidFill>
            </a:endParaRPr>
          </a:p>
        </p:txBody>
      </p:sp>
      <p:sp>
        <p:nvSpPr>
          <p:cNvPr id="135" name="Google Shape;135;p14"/>
          <p:cNvSpPr txBox="1"/>
          <p:nvPr>
            <p:ph idx="1" type="body"/>
          </p:nvPr>
        </p:nvSpPr>
        <p:spPr>
          <a:xfrm>
            <a:off x="819150" y="1863375"/>
            <a:ext cx="7505700" cy="221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a:t>
            </a:r>
            <a:r>
              <a:rPr lang="tr" sz="1600"/>
              <a:t>Sisteme Ad, Soyad, Email, Kimlik numarası, Maaş ve Telefon Numarası bilgileriyle kayıt olan kişilerin, Kredi skorlarına ve maaş bilgilerine göre alabilecekleri kredi miktarının hesaplanmasıdır.</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3800">
                <a:solidFill>
                  <a:srgbClr val="FF0000"/>
                </a:solidFill>
              </a:rPr>
              <a:t>Projeden görüntüler</a:t>
            </a:r>
            <a:endParaRPr>
              <a:solidFill>
                <a:srgbClr val="2B2B2B"/>
              </a:solidFill>
            </a:endParaRPr>
          </a:p>
        </p:txBody>
      </p:sp>
      <p:sp>
        <p:nvSpPr>
          <p:cNvPr id="245" name="Google Shape;245;p32"/>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a:t>Front-end, Back-end ve veritabanımızı belirli portlarda ayağa kaldırdıktan sonra, front-end kısmında kullanıcıların listelendiği kısmı şu şekilde görebiliriz. veritabanında 2 kayıt bulunmaktadır. listelenen tüm kayıtlar, back-end’de tanımladığımız  </a:t>
            </a:r>
            <a:r>
              <a:rPr lang="tr">
                <a:solidFill>
                  <a:srgbClr val="FF0000"/>
                </a:solidFill>
              </a:rPr>
              <a:t>http://localhost:8081/api/v1/users </a:t>
            </a:r>
            <a:r>
              <a:rPr lang="tr">
                <a:solidFill>
                  <a:srgbClr val="00FF00"/>
                </a:solidFill>
              </a:rPr>
              <a:t>@GetMapping("/users") public List&lt;UserDto&gt; getAllUsers()</a:t>
            </a:r>
            <a:r>
              <a:rPr lang="tr"/>
              <a:t> end-pointine erişmemiz sonucunda bize dönen response sayesinde olmaktadır.</a:t>
            </a:r>
            <a:endParaRPr/>
          </a:p>
        </p:txBody>
      </p:sp>
      <p:pic>
        <p:nvPicPr>
          <p:cNvPr id="246" name="Google Shape;246;p32"/>
          <p:cNvPicPr preferRelativeResize="0"/>
          <p:nvPr/>
        </p:nvPicPr>
        <p:blipFill>
          <a:blip r:embed="rId3">
            <a:alphaModFix/>
          </a:blip>
          <a:stretch>
            <a:fillRect/>
          </a:stretch>
        </p:blipFill>
        <p:spPr>
          <a:xfrm>
            <a:off x="948500" y="3021002"/>
            <a:ext cx="7148399" cy="1688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idx="1" type="body"/>
          </p:nvPr>
        </p:nvSpPr>
        <p:spPr>
          <a:xfrm>
            <a:off x="819150" y="755700"/>
            <a:ext cx="7505700" cy="363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Listelenen kayıtlarda, View butonuna tıklayarak, kullanıcıların tüm verileri görüntülenir. Bu işlem, back-end’de tanımladığımız </a:t>
            </a:r>
            <a:r>
              <a:rPr lang="tr">
                <a:solidFill>
                  <a:srgbClr val="00FFFF"/>
                </a:solidFill>
              </a:rPr>
              <a:t>http://localhost:8081/api/v1/users/1</a:t>
            </a:r>
            <a:r>
              <a:rPr lang="tr"/>
              <a:t> </a:t>
            </a:r>
            <a:r>
              <a:rPr lang="tr">
                <a:solidFill>
                  <a:srgbClr val="FF00FF"/>
                </a:solidFill>
              </a:rPr>
              <a:t>@GetMapping("/users/{id}") public ResponseEntity&lt;UserDto&gt; getUserById(@PathVariable Long id) </a:t>
            </a:r>
            <a:r>
              <a:rPr lang="tr">
                <a:solidFill>
                  <a:srgbClr val="2B2B2B"/>
                </a:solidFill>
              </a:rPr>
              <a:t>end-pointine atılan requeste dönen response’un sonucudur. Bu kısımda kullanıcının </a:t>
            </a:r>
            <a:r>
              <a:rPr lang="tr">
                <a:solidFill>
                  <a:srgbClr val="00FF00"/>
                </a:solidFill>
              </a:rPr>
              <a:t>User Credit Score</a:t>
            </a:r>
            <a:r>
              <a:rPr lang="tr">
                <a:solidFill>
                  <a:srgbClr val="2B2B2B"/>
                </a:solidFill>
              </a:rPr>
              <a:t>’unu görebiliriz.</a:t>
            </a:r>
            <a:endParaRPr>
              <a:solidFill>
                <a:srgbClr val="2B2B2B"/>
              </a:solidFill>
            </a:endParaRPr>
          </a:p>
        </p:txBody>
      </p:sp>
      <p:pic>
        <p:nvPicPr>
          <p:cNvPr id="252" name="Google Shape;252;p33"/>
          <p:cNvPicPr preferRelativeResize="0"/>
          <p:nvPr/>
        </p:nvPicPr>
        <p:blipFill>
          <a:blip r:embed="rId3">
            <a:alphaModFix/>
          </a:blip>
          <a:stretch>
            <a:fillRect/>
          </a:stretch>
        </p:blipFill>
        <p:spPr>
          <a:xfrm>
            <a:off x="2624799" y="2127875"/>
            <a:ext cx="4168000" cy="2259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idx="1" type="body"/>
          </p:nvPr>
        </p:nvSpPr>
        <p:spPr>
          <a:xfrm>
            <a:off x="819150" y="813625"/>
            <a:ext cx="7505700" cy="345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Veritabanında kayıtlar görseldeki gibi tutulmaktadır.</a:t>
            </a:r>
            <a:endParaRPr/>
          </a:p>
        </p:txBody>
      </p:sp>
      <p:pic>
        <p:nvPicPr>
          <p:cNvPr id="258" name="Google Shape;258;p34"/>
          <p:cNvPicPr preferRelativeResize="0"/>
          <p:nvPr/>
        </p:nvPicPr>
        <p:blipFill>
          <a:blip r:embed="rId3">
            <a:alphaModFix/>
          </a:blip>
          <a:stretch>
            <a:fillRect/>
          </a:stretch>
        </p:blipFill>
        <p:spPr>
          <a:xfrm>
            <a:off x="524325" y="1671849"/>
            <a:ext cx="8095350" cy="21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idx="1" type="body"/>
          </p:nvPr>
        </p:nvSpPr>
        <p:spPr>
          <a:xfrm>
            <a:off x="819150" y="389125"/>
            <a:ext cx="7505700" cy="34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Eğer herhangi bir kullanıcıyı güncellemek istersek Update butonuna tıklarız. Bu buton sayesinde, istemciden alınan veriler JSON içerisinde tutularak, back-end’de oluşturduğumuz </a:t>
            </a:r>
            <a:r>
              <a:rPr lang="tr">
                <a:solidFill>
                  <a:srgbClr val="00FF00"/>
                </a:solidFill>
              </a:rPr>
              <a:t>http://localhost:8081/api/v1/users/1</a:t>
            </a:r>
            <a:r>
              <a:rPr lang="tr"/>
              <a:t> </a:t>
            </a:r>
            <a:r>
              <a:rPr lang="tr">
                <a:solidFill>
                  <a:srgbClr val="FF0000"/>
                </a:solidFill>
              </a:rPr>
              <a:t>@PutMapping("/users/{id}") public ResponseEntity&lt;UserDto&gt; updateUser(@PathVariable Long id, @RequestBody UserDto userDetails)</a:t>
            </a:r>
            <a:r>
              <a:rPr lang="tr"/>
              <a:t> endpointine yapılan put işlemi sonucunda gerçekleşir. ozan adlı kayıtlının maaş bilgisini 12000 olarak belirlemiştik, 13000 olarak değiştirmek istersek,</a:t>
            </a:r>
            <a:endParaRPr/>
          </a:p>
        </p:txBody>
      </p:sp>
      <p:pic>
        <p:nvPicPr>
          <p:cNvPr id="264" name="Google Shape;264;p35"/>
          <p:cNvPicPr preferRelativeResize="0"/>
          <p:nvPr/>
        </p:nvPicPr>
        <p:blipFill>
          <a:blip r:embed="rId3">
            <a:alphaModFix/>
          </a:blip>
          <a:stretch>
            <a:fillRect/>
          </a:stretch>
        </p:blipFill>
        <p:spPr>
          <a:xfrm>
            <a:off x="2741552" y="1846900"/>
            <a:ext cx="4184851" cy="3045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idx="1" type="body"/>
          </p:nvPr>
        </p:nvSpPr>
        <p:spPr>
          <a:xfrm>
            <a:off x="819150" y="820700"/>
            <a:ext cx="7505700" cy="3618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a:t>maaş bilgisi 13000 olarak değiştirildi.</a:t>
            </a:r>
            <a:endParaRPr/>
          </a:p>
        </p:txBody>
      </p:sp>
      <p:pic>
        <p:nvPicPr>
          <p:cNvPr id="270" name="Google Shape;270;p36"/>
          <p:cNvPicPr preferRelativeResize="0"/>
          <p:nvPr/>
        </p:nvPicPr>
        <p:blipFill>
          <a:blip r:embed="rId3">
            <a:alphaModFix/>
          </a:blip>
          <a:stretch>
            <a:fillRect/>
          </a:stretch>
        </p:blipFill>
        <p:spPr>
          <a:xfrm>
            <a:off x="1182300" y="1974177"/>
            <a:ext cx="6779400" cy="2106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idx="1" type="body"/>
          </p:nvPr>
        </p:nvSpPr>
        <p:spPr>
          <a:xfrm>
            <a:off x="819150" y="679200"/>
            <a:ext cx="7505700" cy="3759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tr"/>
              <a:t>Eğer bir kullanıcıyı veri tabanından silmek istersek Delete butonunu kullanabiliriz. back-end’de </a:t>
            </a:r>
            <a:r>
              <a:rPr lang="tr">
                <a:solidFill>
                  <a:srgbClr val="00FF00"/>
                </a:solidFill>
              </a:rPr>
              <a:t>http://localhost:8081/api/v1/users/1</a:t>
            </a:r>
            <a:r>
              <a:rPr lang="tr"/>
              <a:t> @</a:t>
            </a:r>
            <a:r>
              <a:rPr lang="tr">
                <a:solidFill>
                  <a:srgbClr val="FF00FF"/>
                </a:solidFill>
              </a:rPr>
              <a:t>DeleteMapping("/users/{id}") public ResponseEntity&lt;Map&lt;String, Boolean&gt;&gt; deleteUser(@PathVariable Long id) </a:t>
            </a:r>
            <a:r>
              <a:rPr lang="tr">
                <a:solidFill>
                  <a:srgbClr val="2B2B2B"/>
                </a:solidFill>
              </a:rPr>
              <a:t>end-pointine istek atmış oluruz.</a:t>
            </a:r>
            <a:endParaRPr>
              <a:solidFill>
                <a:srgbClr val="2B2B2B"/>
              </a:solidFill>
            </a:endParaRPr>
          </a:p>
        </p:txBody>
      </p:sp>
      <p:pic>
        <p:nvPicPr>
          <p:cNvPr id="276" name="Google Shape;276;p37"/>
          <p:cNvPicPr preferRelativeResize="0"/>
          <p:nvPr/>
        </p:nvPicPr>
        <p:blipFill>
          <a:blip r:embed="rId3">
            <a:alphaModFix/>
          </a:blip>
          <a:stretch>
            <a:fillRect/>
          </a:stretch>
        </p:blipFill>
        <p:spPr>
          <a:xfrm>
            <a:off x="2440851" y="2479035"/>
            <a:ext cx="4557851" cy="1487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8"/>
          <p:cNvPicPr preferRelativeResize="0"/>
          <p:nvPr/>
        </p:nvPicPr>
        <p:blipFill>
          <a:blip r:embed="rId3">
            <a:alphaModFix/>
          </a:blip>
          <a:stretch>
            <a:fillRect/>
          </a:stretch>
        </p:blipFill>
        <p:spPr>
          <a:xfrm>
            <a:off x="1521100" y="947802"/>
            <a:ext cx="6269999" cy="1385525"/>
          </a:xfrm>
          <a:prstGeom prst="rect">
            <a:avLst/>
          </a:prstGeom>
          <a:noFill/>
          <a:ln>
            <a:noFill/>
          </a:ln>
        </p:spPr>
      </p:pic>
      <p:pic>
        <p:nvPicPr>
          <p:cNvPr id="282" name="Google Shape;282;p38"/>
          <p:cNvPicPr preferRelativeResize="0"/>
          <p:nvPr/>
        </p:nvPicPr>
        <p:blipFill>
          <a:blip r:embed="rId4">
            <a:alphaModFix/>
          </a:blip>
          <a:stretch>
            <a:fillRect/>
          </a:stretch>
        </p:blipFill>
        <p:spPr>
          <a:xfrm>
            <a:off x="1673225" y="2571750"/>
            <a:ext cx="5965750" cy="1850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idx="1" type="body"/>
          </p:nvPr>
        </p:nvSpPr>
        <p:spPr>
          <a:xfrm>
            <a:off x="819150" y="813625"/>
            <a:ext cx="7505700" cy="362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Kullanıcının Maaş bilgisi ve Kredi skoruna göre alabileceği kredi limitini öğrenebilmesi için, Check User butonuna tıklarız(görseldeki sayfaya yönlendiriliriz). ardından karşımıza görüntüdeki gibi ekran gelir</a:t>
            </a:r>
            <a:endParaRPr/>
          </a:p>
        </p:txBody>
      </p:sp>
      <p:pic>
        <p:nvPicPr>
          <p:cNvPr id="288" name="Google Shape;288;p39"/>
          <p:cNvPicPr preferRelativeResize="0"/>
          <p:nvPr/>
        </p:nvPicPr>
        <p:blipFill>
          <a:blip r:embed="rId3">
            <a:alphaModFix/>
          </a:blip>
          <a:stretch>
            <a:fillRect/>
          </a:stretch>
        </p:blipFill>
        <p:spPr>
          <a:xfrm>
            <a:off x="2746675" y="1602550"/>
            <a:ext cx="4123126" cy="33322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idx="1" type="body"/>
          </p:nvPr>
        </p:nvSpPr>
        <p:spPr>
          <a:xfrm>
            <a:off x="819150" y="778250"/>
            <a:ext cx="7505700" cy="366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Kişi eğer sisteme kayıtlıysa, gerekli yerleri doldurur ve Check butonuna tıklar. Kullanıcıdan alınan isim, soyisim ve kimlik numarası bilgilerinden, isim ve soyisim kısmı sadece görüntü olsun diye koyuldu. arka planda gerçekleşen sorgu işlemi sadece kimlik numarasına göre gerçekleşmektedir. Sistemde şu an kayıtlı olan 22410701078 kimlik numaralı kişi kredi limiti sorgulamak isterse, sadece kimlik numarasını yazarakta sorgulayabilir.</a:t>
            </a:r>
            <a:endParaRPr/>
          </a:p>
        </p:txBody>
      </p:sp>
      <p:pic>
        <p:nvPicPr>
          <p:cNvPr id="294" name="Google Shape;294;p40"/>
          <p:cNvPicPr preferRelativeResize="0"/>
          <p:nvPr/>
        </p:nvPicPr>
        <p:blipFill>
          <a:blip r:embed="rId3">
            <a:alphaModFix/>
          </a:blip>
          <a:stretch>
            <a:fillRect/>
          </a:stretch>
        </p:blipFill>
        <p:spPr>
          <a:xfrm>
            <a:off x="2698137" y="2038375"/>
            <a:ext cx="3747725" cy="2914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idx="1" type="body"/>
          </p:nvPr>
        </p:nvSpPr>
        <p:spPr>
          <a:xfrm>
            <a:off x="819150" y="650900"/>
            <a:ext cx="7505700" cy="37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	Bu işlemin gerçekleşebilmesi için back-end’de bulunan </a:t>
            </a:r>
            <a:endParaRPr/>
          </a:p>
          <a:p>
            <a:pPr indent="0" lvl="0" marL="0" rtl="0" algn="l">
              <a:spcBef>
                <a:spcPts val="1200"/>
              </a:spcBef>
              <a:spcAft>
                <a:spcPts val="0"/>
              </a:spcAft>
              <a:buNone/>
            </a:pPr>
            <a:r>
              <a:rPr lang="tr" u="sng">
                <a:solidFill>
                  <a:srgbClr val="FF0000"/>
                </a:solidFill>
                <a:hlinkClick r:id="rId3">
                  <a:extLst>
                    <a:ext uri="{A12FA001-AC4F-418D-AE19-62706E023703}">
                      <ahyp:hlinkClr val="tx"/>
                    </a:ext>
                  </a:extLst>
                </a:hlinkClick>
              </a:rPr>
              <a:t>http://localhost:8081/api/v1/users/citizenshipNumber/creditscore/</a:t>
            </a:r>
            <a:r>
              <a:rPr lang="tr">
                <a:solidFill>
                  <a:srgbClr val="FF0000"/>
                </a:solidFill>
              </a:rPr>
              <a:t>22410701078</a:t>
            </a:r>
            <a:r>
              <a:rPr lang="tr"/>
              <a:t> </a:t>
            </a:r>
            <a:r>
              <a:rPr lang="tr">
                <a:solidFill>
                  <a:srgbClr val="FF00FF"/>
                </a:solidFill>
              </a:rPr>
              <a:t>@GetMapping("/users/citizenshipNumber/creditscore/{citizenshipNumber}")public ResponseEntity&lt;UserDto&gt; getUserCreditScore(@PathVariable(name="citizenshipNumber") Long citizenshipNumber) </a:t>
            </a:r>
            <a:endParaRPr>
              <a:solidFill>
                <a:srgbClr val="FF00FF"/>
              </a:solidFill>
            </a:endParaRPr>
          </a:p>
          <a:p>
            <a:pPr indent="0" lvl="0" marL="0" rtl="0" algn="l">
              <a:spcBef>
                <a:spcPts val="1200"/>
              </a:spcBef>
              <a:spcAft>
                <a:spcPts val="1200"/>
              </a:spcAft>
              <a:buNone/>
            </a:pPr>
            <a:r>
              <a:rPr lang="tr">
                <a:solidFill>
                  <a:srgbClr val="FF00FF"/>
                </a:solidFill>
              </a:rPr>
              <a:t>	</a:t>
            </a:r>
            <a:r>
              <a:rPr lang="tr">
                <a:solidFill>
                  <a:srgbClr val="000000"/>
                </a:solidFill>
              </a:rPr>
              <a:t>end-pointine istek atılır. ve servis kısmında gerçekleşen logic işlemlerinden sonra bize bir response döner. bu response sonucunda kullanıcı alacağı kredi miktarını ve kredi statusunu görebilir</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Kullanılan teknolojiler</a:t>
            </a:r>
            <a:endParaRPr>
              <a:solidFill>
                <a:srgbClr val="000000"/>
              </a:solidFill>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600"/>
              <a:t>*Spring Framework</a:t>
            </a:r>
            <a:endParaRPr sz="1600"/>
          </a:p>
          <a:p>
            <a:pPr indent="0" lvl="0" marL="0" rtl="0" algn="l">
              <a:spcBef>
                <a:spcPts val="1200"/>
              </a:spcBef>
              <a:spcAft>
                <a:spcPts val="0"/>
              </a:spcAft>
              <a:buNone/>
            </a:pPr>
            <a:r>
              <a:rPr lang="tr" sz="1600"/>
              <a:t>*ReactJs</a:t>
            </a:r>
            <a:endParaRPr sz="1600"/>
          </a:p>
          <a:p>
            <a:pPr indent="0" lvl="0" marL="0" rtl="0" algn="l">
              <a:spcBef>
                <a:spcPts val="1200"/>
              </a:spcBef>
              <a:spcAft>
                <a:spcPts val="0"/>
              </a:spcAft>
              <a:buNone/>
            </a:pPr>
            <a:r>
              <a:rPr lang="tr" sz="1600"/>
              <a:t>*MySql</a:t>
            </a:r>
            <a:endParaRPr sz="1600"/>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2"/>
          <p:cNvPicPr preferRelativeResize="0"/>
          <p:nvPr/>
        </p:nvPicPr>
        <p:blipFill>
          <a:blip r:embed="rId3">
            <a:alphaModFix/>
          </a:blip>
          <a:stretch>
            <a:fillRect/>
          </a:stretch>
        </p:blipFill>
        <p:spPr>
          <a:xfrm>
            <a:off x="2285799" y="528863"/>
            <a:ext cx="5038875" cy="40857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idx="1" type="body"/>
          </p:nvPr>
        </p:nvSpPr>
        <p:spPr>
          <a:xfrm>
            <a:off x="819150" y="757025"/>
            <a:ext cx="7505700" cy="368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kredi skoru 1000’in üzerinde olan bir kullanıcı için kredi limitinin sorgulanması:</a:t>
            </a:r>
            <a:endParaRPr/>
          </a:p>
        </p:txBody>
      </p:sp>
      <p:pic>
        <p:nvPicPr>
          <p:cNvPr id="310" name="Google Shape;310;p43"/>
          <p:cNvPicPr preferRelativeResize="0"/>
          <p:nvPr/>
        </p:nvPicPr>
        <p:blipFill>
          <a:blip r:embed="rId3">
            <a:alphaModFix/>
          </a:blip>
          <a:stretch>
            <a:fillRect/>
          </a:stretch>
        </p:blipFill>
        <p:spPr>
          <a:xfrm>
            <a:off x="2724999" y="1202750"/>
            <a:ext cx="3961551" cy="342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idx="1" type="body"/>
          </p:nvPr>
        </p:nvSpPr>
        <p:spPr>
          <a:xfrm>
            <a:off x="819150" y="544775"/>
            <a:ext cx="7505700" cy="389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Eğer kullanıcı maaş bilgisini güncellediyse, Kredi limitini öğrenmek için tekrar sorgu yapabilir. bir önceki görselde bulunan kişinin maaş bilgisi 11242 liraydı. bu maaş bilgisini 678 olarak update edelim ve tekrar sorgu yapalım</a:t>
            </a:r>
            <a:endParaRPr/>
          </a:p>
        </p:txBody>
      </p:sp>
      <p:pic>
        <p:nvPicPr>
          <p:cNvPr id="316" name="Google Shape;316;p44"/>
          <p:cNvPicPr preferRelativeResize="0"/>
          <p:nvPr/>
        </p:nvPicPr>
        <p:blipFill>
          <a:blip r:embed="rId3">
            <a:alphaModFix/>
          </a:blip>
          <a:stretch>
            <a:fillRect/>
          </a:stretch>
        </p:blipFill>
        <p:spPr>
          <a:xfrm>
            <a:off x="819154" y="1446850"/>
            <a:ext cx="3182064" cy="3339375"/>
          </a:xfrm>
          <a:prstGeom prst="rect">
            <a:avLst/>
          </a:prstGeom>
          <a:noFill/>
          <a:ln>
            <a:noFill/>
          </a:ln>
        </p:spPr>
      </p:pic>
      <p:pic>
        <p:nvPicPr>
          <p:cNvPr id="317" name="Google Shape;317;p44"/>
          <p:cNvPicPr preferRelativeResize="0"/>
          <p:nvPr/>
        </p:nvPicPr>
        <p:blipFill>
          <a:blip r:embed="rId4">
            <a:alphaModFix/>
          </a:blip>
          <a:stretch>
            <a:fillRect/>
          </a:stretch>
        </p:blipFill>
        <p:spPr>
          <a:xfrm>
            <a:off x="4393625" y="1537050"/>
            <a:ext cx="4209876" cy="31589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idx="1" type="body"/>
          </p:nvPr>
        </p:nvSpPr>
        <p:spPr>
          <a:xfrm>
            <a:off x="819150" y="785325"/>
            <a:ext cx="7505700" cy="365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Sorgu sonucunda çıkan görüntü aşağıdaki gibidir.</a:t>
            </a:r>
            <a:endParaRPr/>
          </a:p>
        </p:txBody>
      </p:sp>
      <p:pic>
        <p:nvPicPr>
          <p:cNvPr id="323" name="Google Shape;323;p45"/>
          <p:cNvPicPr preferRelativeResize="0"/>
          <p:nvPr/>
        </p:nvPicPr>
        <p:blipFill>
          <a:blip r:embed="rId3">
            <a:alphaModFix/>
          </a:blip>
          <a:stretch>
            <a:fillRect/>
          </a:stretch>
        </p:blipFill>
        <p:spPr>
          <a:xfrm>
            <a:off x="2799475" y="1224550"/>
            <a:ext cx="3869624" cy="32141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819150" y="527225"/>
            <a:ext cx="7505700" cy="73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FF0000"/>
                </a:solidFill>
              </a:rPr>
              <a:t>Post-man çıktıları </a:t>
            </a:r>
            <a:endParaRPr>
              <a:solidFill>
                <a:srgbClr val="FF0000"/>
              </a:solidFill>
            </a:endParaRPr>
          </a:p>
        </p:txBody>
      </p:sp>
      <p:sp>
        <p:nvSpPr>
          <p:cNvPr id="329" name="Google Shape;329;p46"/>
          <p:cNvSpPr txBox="1"/>
          <p:nvPr>
            <p:ph idx="1" type="body"/>
          </p:nvPr>
        </p:nvSpPr>
        <p:spPr>
          <a:xfrm>
            <a:off x="819150" y="1372550"/>
            <a:ext cx="7505700" cy="30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//SAVE </a:t>
            </a:r>
            <a:endParaRPr/>
          </a:p>
          <a:p>
            <a:pPr indent="0" lvl="0" marL="0" rtl="0" algn="l">
              <a:spcBef>
                <a:spcPts val="1200"/>
              </a:spcBef>
              <a:spcAft>
                <a:spcPts val="0"/>
              </a:spcAft>
              <a:buNone/>
            </a:pPr>
            <a:r>
              <a:rPr lang="tr">
                <a:solidFill>
                  <a:srgbClr val="9900FF"/>
                </a:solidFill>
              </a:rPr>
              <a:t>http://localhost:8081/api/v1/users</a:t>
            </a:r>
            <a:r>
              <a:rPr lang="tr"/>
              <a:t> </a:t>
            </a:r>
            <a:r>
              <a:rPr lang="tr">
                <a:solidFill>
                  <a:srgbClr val="00FF00"/>
                </a:solidFill>
              </a:rPr>
              <a:t>@PostMapping("/users") public UserDto createUser(@RequestBody UserDto userDto)</a:t>
            </a:r>
            <a:endParaRPr>
              <a:solidFill>
                <a:srgbClr val="00FF00"/>
              </a:solidFill>
            </a:endParaRPr>
          </a:p>
          <a:p>
            <a:pPr indent="0" lvl="0" marL="0" rtl="0" algn="l">
              <a:spcBef>
                <a:spcPts val="1200"/>
              </a:spcBef>
              <a:spcAft>
                <a:spcPts val="1200"/>
              </a:spcAft>
              <a:buNone/>
            </a:pPr>
            <a:r>
              <a:t/>
            </a:r>
            <a:endParaRPr>
              <a:solidFill>
                <a:srgbClr val="2B2B2B"/>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7"/>
          <p:cNvPicPr preferRelativeResize="0"/>
          <p:nvPr/>
        </p:nvPicPr>
        <p:blipFill>
          <a:blip r:embed="rId3">
            <a:alphaModFix/>
          </a:blip>
          <a:stretch>
            <a:fillRect/>
          </a:stretch>
        </p:blipFill>
        <p:spPr>
          <a:xfrm>
            <a:off x="2122475" y="592325"/>
            <a:ext cx="5150249" cy="37387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8"/>
          <p:cNvPicPr preferRelativeResize="0"/>
          <p:nvPr/>
        </p:nvPicPr>
        <p:blipFill>
          <a:blip r:embed="rId3">
            <a:alphaModFix/>
          </a:blip>
          <a:stretch>
            <a:fillRect/>
          </a:stretch>
        </p:blipFill>
        <p:spPr>
          <a:xfrm>
            <a:off x="438650" y="1888349"/>
            <a:ext cx="8328801" cy="926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FF0000"/>
                </a:solidFill>
              </a:rPr>
              <a:t>Post-man çıktıları </a:t>
            </a:r>
            <a:endParaRPr/>
          </a:p>
        </p:txBody>
      </p:sp>
      <p:sp>
        <p:nvSpPr>
          <p:cNvPr id="345" name="Google Shape;345;p49"/>
          <p:cNvSpPr txBox="1"/>
          <p:nvPr>
            <p:ph idx="1" type="body"/>
          </p:nvPr>
        </p:nvSpPr>
        <p:spPr>
          <a:xfrm>
            <a:off x="819150" y="1506975"/>
            <a:ext cx="7505700" cy="293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//FINDbyID </a:t>
            </a:r>
            <a:r>
              <a:rPr lang="tr">
                <a:solidFill>
                  <a:srgbClr val="9900FF"/>
                </a:solidFill>
              </a:rPr>
              <a:t>http://localhost:8081/api/v1/users/4</a:t>
            </a:r>
            <a:r>
              <a:rPr lang="tr"/>
              <a:t> </a:t>
            </a:r>
            <a:r>
              <a:rPr lang="tr">
                <a:solidFill>
                  <a:srgbClr val="00FF00"/>
                </a:solidFill>
              </a:rPr>
              <a:t>@GetMapping("/users/{id}") public ResponseEntity&lt;UserDto&gt; getUserById(@PathVariable Long id)</a:t>
            </a:r>
            <a:endParaRPr>
              <a:solidFill>
                <a:srgbClr val="00FF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0"/>
          <p:cNvPicPr preferRelativeResize="0"/>
          <p:nvPr/>
        </p:nvPicPr>
        <p:blipFill>
          <a:blip r:embed="rId3">
            <a:alphaModFix/>
          </a:blip>
          <a:stretch>
            <a:fillRect/>
          </a:stretch>
        </p:blipFill>
        <p:spPr>
          <a:xfrm>
            <a:off x="1226326" y="558950"/>
            <a:ext cx="6691325" cy="4290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FF0000"/>
                </a:solidFill>
              </a:rPr>
              <a:t>Post-man çıktıları </a:t>
            </a:r>
            <a:endParaRPr/>
          </a:p>
        </p:txBody>
      </p:sp>
      <p:sp>
        <p:nvSpPr>
          <p:cNvPr id="356" name="Google Shape;356;p5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//UPDATE </a:t>
            </a:r>
            <a:r>
              <a:rPr lang="tr">
                <a:solidFill>
                  <a:srgbClr val="FF0000"/>
                </a:solidFill>
              </a:rPr>
              <a:t>http://localhost:8081/api/v1/users/4</a:t>
            </a:r>
            <a:r>
              <a:rPr lang="tr"/>
              <a:t> </a:t>
            </a:r>
            <a:r>
              <a:rPr lang="tr">
                <a:solidFill>
                  <a:srgbClr val="FF9900"/>
                </a:solidFill>
              </a:rPr>
              <a:t>@PutMapping("/users/{id}") public ResponseEntity&lt;UserDto&gt; updateUser(@PathVariable Long id, @RequestBody UserDto userDetails)</a:t>
            </a:r>
            <a:endParaRPr>
              <a:solidFill>
                <a:srgbClr val="FF99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Proje’ye genel bakış</a:t>
            </a:r>
            <a:endParaRPr>
              <a:solidFill>
                <a:srgbClr val="000000"/>
              </a:solidFill>
            </a:endParaRPr>
          </a:p>
        </p:txBody>
      </p:sp>
      <p:sp>
        <p:nvSpPr>
          <p:cNvPr id="147" name="Google Shape;147;p16"/>
          <p:cNvSpPr txBox="1"/>
          <p:nvPr>
            <p:ph idx="1" type="body"/>
          </p:nvPr>
        </p:nvSpPr>
        <p:spPr>
          <a:xfrm>
            <a:off x="819150" y="1662625"/>
            <a:ext cx="7505700" cy="277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Kullanıcıların sistemi kullanabilecekleri front-end yapısı ReactJS ile geliştirildi. Proje kaynak kodları, herhangi bir port üzerinde çalıştırılıp, tarayıcı üzerinden bu sayfalara erişilebilir. Ön yüz sayfasında kullanıcılar sisteme kayıt olabilir. mevcut bilgilerini güncelleyebilir, kullanıcı bilgilerini silebilir ve “Kullanıcı kredi Limiti”ni hesaplayabilir. Bu hesaplama işlemleri için Back-end kısmında Spring ile bir yapı oluşturuldu. Back-end’de oluşturulan end-pointler ve bu end-pointlere yapılan HTTP istekleriyle (Front-end olmadan, Post-man ile bu istekler yapılabilir), front-end’den Back-end’e gönderilen JSON tipindeki veriler işlenir ve kullanıcılara çıktılar sağlanır (Request - Response). istemci ile sunucu arasındaki bu bağlatı “Rest-Api”ler sayesinde sağlanır. Back-end’de oluşturulan End-point yapıları, Front-end kaynak klasörü içerisinde, “service” klasörünün içerisinde tanımlanmıştır. Back-end kaynak kodlarında ise end-point’ler ui.rest klasörü içerisinde bulunmaktadır.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ph idx="1" type="body"/>
          </p:nvPr>
        </p:nvSpPr>
        <p:spPr>
          <a:xfrm>
            <a:off x="663500" y="976350"/>
            <a:ext cx="2704200" cy="349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omer adlı kullanıcının maaş bilgisini 12000 olarak kaydetmiştik. bu maaş bilgisini 32000 olarak değiştirdikten sonra end-pointe istek atalım</a:t>
            </a:r>
            <a:endParaRPr/>
          </a:p>
        </p:txBody>
      </p:sp>
      <p:pic>
        <p:nvPicPr>
          <p:cNvPr id="362" name="Google Shape;362;p52"/>
          <p:cNvPicPr preferRelativeResize="0"/>
          <p:nvPr/>
        </p:nvPicPr>
        <p:blipFill>
          <a:blip r:embed="rId3">
            <a:alphaModFix/>
          </a:blip>
          <a:stretch>
            <a:fillRect/>
          </a:stretch>
        </p:blipFill>
        <p:spPr>
          <a:xfrm>
            <a:off x="3564227" y="813625"/>
            <a:ext cx="5187975" cy="38169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3"/>
          <p:cNvPicPr preferRelativeResize="0"/>
          <p:nvPr/>
        </p:nvPicPr>
        <p:blipFill>
          <a:blip r:embed="rId3">
            <a:alphaModFix/>
          </a:blip>
          <a:stretch>
            <a:fillRect/>
          </a:stretch>
        </p:blipFill>
        <p:spPr>
          <a:xfrm>
            <a:off x="785300" y="2089202"/>
            <a:ext cx="7373676" cy="965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FF0000"/>
                </a:solidFill>
              </a:rPr>
              <a:t>Post-man çıktıları</a:t>
            </a:r>
            <a:endParaRPr/>
          </a:p>
        </p:txBody>
      </p:sp>
      <p:sp>
        <p:nvSpPr>
          <p:cNvPr id="373" name="Google Shape;373;p5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//find by CitizenshipNumber</a:t>
            </a:r>
            <a:endParaRPr/>
          </a:p>
          <a:p>
            <a:pPr indent="0" lvl="0" marL="0" rtl="0" algn="l">
              <a:spcBef>
                <a:spcPts val="1200"/>
              </a:spcBef>
              <a:spcAft>
                <a:spcPts val="0"/>
              </a:spcAft>
              <a:buNone/>
            </a:pPr>
            <a:r>
              <a:rPr lang="tr" u="sng">
                <a:solidFill>
                  <a:srgbClr val="FF00FF"/>
                </a:solidFill>
                <a:hlinkClick r:id="rId3">
                  <a:extLst>
                    <a:ext uri="{A12FA001-AC4F-418D-AE19-62706E023703}">
                      <ahyp:hlinkClr val="tx"/>
                    </a:ext>
                  </a:extLst>
                </a:hlinkClick>
              </a:rPr>
              <a:t>http://localhost:8081/api/v1/users/citizenshipNumber/27710901078</a:t>
            </a:r>
            <a:endParaRPr>
              <a:solidFill>
                <a:srgbClr val="FF00FF"/>
              </a:solidFill>
            </a:endParaRPr>
          </a:p>
          <a:p>
            <a:pPr indent="0" lvl="0" marL="0" rtl="0" algn="l">
              <a:spcBef>
                <a:spcPts val="1200"/>
              </a:spcBef>
              <a:spcAft>
                <a:spcPts val="1200"/>
              </a:spcAft>
              <a:buNone/>
            </a:pPr>
            <a:r>
              <a:rPr lang="tr">
                <a:solidFill>
                  <a:srgbClr val="CC0000"/>
                </a:solidFill>
              </a:rPr>
              <a:t>GetMapping("/users/citizenshipNumber/{citizenshipNumber}") public ResponseEntity&lt;UserDto&gt; getUserByCitizenshipNumber(@PathVariable(name="citizenshipNumber") Long citizenshipNumber)</a:t>
            </a:r>
            <a:endParaRPr>
              <a:solidFill>
                <a:srgbClr val="CC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5"/>
          <p:cNvPicPr preferRelativeResize="0"/>
          <p:nvPr/>
        </p:nvPicPr>
        <p:blipFill>
          <a:blip r:embed="rId3">
            <a:alphaModFix/>
          </a:blip>
          <a:stretch>
            <a:fillRect/>
          </a:stretch>
        </p:blipFill>
        <p:spPr>
          <a:xfrm>
            <a:off x="2455201" y="463675"/>
            <a:ext cx="3643424" cy="44003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solidFill>
                  <a:srgbClr val="FF0000"/>
                </a:solidFill>
              </a:rPr>
              <a:t>Post-man çıktıları </a:t>
            </a:r>
            <a:r>
              <a:rPr lang="tr">
                <a:solidFill>
                  <a:srgbClr val="0000FF"/>
                </a:solidFill>
              </a:rPr>
              <a:t>(Kullanıcı kredi limiti sorgusu)</a:t>
            </a:r>
            <a:endParaRPr>
              <a:solidFill>
                <a:srgbClr val="0000FF"/>
              </a:solidFill>
            </a:endParaRPr>
          </a:p>
        </p:txBody>
      </p:sp>
      <p:sp>
        <p:nvSpPr>
          <p:cNvPr id="384" name="Google Shape;384;p56"/>
          <p:cNvSpPr txBox="1"/>
          <p:nvPr>
            <p:ph idx="1" type="body"/>
          </p:nvPr>
        </p:nvSpPr>
        <p:spPr>
          <a:xfrm>
            <a:off x="819150" y="1846575"/>
            <a:ext cx="7505700" cy="25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 kredi limiti sorgusu</a:t>
            </a:r>
            <a:endParaRPr/>
          </a:p>
          <a:p>
            <a:pPr indent="0" lvl="0" marL="0" rtl="0" algn="l">
              <a:spcBef>
                <a:spcPts val="1200"/>
              </a:spcBef>
              <a:spcAft>
                <a:spcPts val="1200"/>
              </a:spcAft>
              <a:buNone/>
            </a:pPr>
            <a:r>
              <a:rPr lang="tr">
                <a:solidFill>
                  <a:schemeClr val="accent4"/>
                </a:solidFill>
              </a:rPr>
              <a:t>http://localhost:8081/api/v1/users/citizenshipNumber/creditscore/</a:t>
            </a:r>
            <a:r>
              <a:rPr lang="tr" u="sng">
                <a:solidFill>
                  <a:schemeClr val="accent4"/>
                </a:solidFill>
                <a:hlinkClick r:id="rId3">
                  <a:extLst>
                    <a:ext uri="{A12FA001-AC4F-418D-AE19-62706E023703}">
                      <ahyp:hlinkClr val="tx"/>
                    </a:ext>
                  </a:extLst>
                </a:hlinkClick>
              </a:rPr>
              <a:t>27710901078</a:t>
            </a:r>
            <a:r>
              <a:rPr lang="tr">
                <a:solidFill>
                  <a:schemeClr val="accent4"/>
                </a:solidFill>
              </a:rPr>
              <a:t> </a:t>
            </a:r>
            <a:r>
              <a:rPr lang="tr">
                <a:solidFill>
                  <a:srgbClr val="6FA8DC"/>
                </a:solidFill>
              </a:rPr>
              <a:t>@GetMapping("/users/citizenshipNumber/creditscore/{citizenshipNumber}") public ResponseEntity&lt;UserDto&gt; getUserCreditScore(@PathVariable(name="citizenshipNumber") Long citizenshipNumber)</a:t>
            </a:r>
            <a:endParaRPr>
              <a:solidFill>
                <a:srgbClr val="6FA8DC"/>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ph idx="1" type="body"/>
          </p:nvPr>
        </p:nvSpPr>
        <p:spPr>
          <a:xfrm>
            <a:off x="578600" y="665050"/>
            <a:ext cx="2244300" cy="394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Kimlik numarasına göre sorgu işlemi gerçekleşti ve bu end-pointten bize bir response döndü. kullanıcının kredi skoru 500’ün altında olduğu için çıktı </a:t>
            </a:r>
            <a:r>
              <a:rPr lang="tr">
                <a:solidFill>
                  <a:srgbClr val="FF0000"/>
                </a:solidFill>
              </a:rPr>
              <a:t>FALSE </a:t>
            </a:r>
            <a:r>
              <a:rPr lang="tr"/>
              <a:t>olarak döndü</a:t>
            </a:r>
            <a:endParaRPr/>
          </a:p>
        </p:txBody>
      </p:sp>
      <p:pic>
        <p:nvPicPr>
          <p:cNvPr id="390" name="Google Shape;390;p57"/>
          <p:cNvPicPr preferRelativeResize="0"/>
          <p:nvPr/>
        </p:nvPicPr>
        <p:blipFill>
          <a:blip r:embed="rId3">
            <a:alphaModFix/>
          </a:blip>
          <a:stretch>
            <a:fillRect/>
          </a:stretch>
        </p:blipFill>
        <p:spPr>
          <a:xfrm>
            <a:off x="2921475" y="344912"/>
            <a:ext cx="5673625" cy="4453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ph idx="1" type="body"/>
          </p:nvPr>
        </p:nvSpPr>
        <p:spPr>
          <a:xfrm>
            <a:off x="854525" y="636750"/>
            <a:ext cx="7522200" cy="246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Kredi skoru 1000’in üzerinde olan “sait” kullanıcısının kredi skorunu hesaplamak istersek</a:t>
            </a:r>
            <a:endParaRPr/>
          </a:p>
        </p:txBody>
      </p:sp>
      <p:pic>
        <p:nvPicPr>
          <p:cNvPr id="396" name="Google Shape;396;p58"/>
          <p:cNvPicPr preferRelativeResize="0"/>
          <p:nvPr/>
        </p:nvPicPr>
        <p:blipFill>
          <a:blip r:embed="rId3">
            <a:alphaModFix/>
          </a:blip>
          <a:stretch>
            <a:fillRect/>
          </a:stretch>
        </p:blipFill>
        <p:spPr>
          <a:xfrm>
            <a:off x="806550" y="2073763"/>
            <a:ext cx="7803000" cy="995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ph idx="1" type="body"/>
          </p:nvPr>
        </p:nvSpPr>
        <p:spPr>
          <a:xfrm>
            <a:off x="819150" y="594300"/>
            <a:ext cx="3072000" cy="373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sait kullanıcısının </a:t>
            </a:r>
            <a:r>
              <a:rPr lang="tr">
                <a:solidFill>
                  <a:srgbClr val="F1C232"/>
                </a:solidFill>
              </a:rPr>
              <a:t>kredi skoru 1000 üzerinde olduğu için bu kullanıcının kredi limiti 44892.0 lira olarak hesaplanır</a:t>
            </a:r>
            <a:r>
              <a:rPr lang="tr"/>
              <a:t>. kredi statu’sü ise </a:t>
            </a:r>
            <a:r>
              <a:rPr lang="tr">
                <a:solidFill>
                  <a:srgbClr val="FF0000"/>
                </a:solidFill>
              </a:rPr>
              <a:t>TRUE</a:t>
            </a:r>
            <a:r>
              <a:rPr lang="tr"/>
              <a:t> olarak döner</a:t>
            </a:r>
            <a:endParaRPr/>
          </a:p>
        </p:txBody>
      </p:sp>
      <p:pic>
        <p:nvPicPr>
          <p:cNvPr id="402" name="Google Shape;402;p59"/>
          <p:cNvPicPr preferRelativeResize="0"/>
          <p:nvPr/>
        </p:nvPicPr>
        <p:blipFill>
          <a:blip r:embed="rId3">
            <a:alphaModFix/>
          </a:blip>
          <a:stretch>
            <a:fillRect/>
          </a:stretch>
        </p:blipFill>
        <p:spPr>
          <a:xfrm>
            <a:off x="3930350" y="532688"/>
            <a:ext cx="4948050" cy="386151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60"/>
          <p:cNvPicPr preferRelativeResize="0"/>
          <p:nvPr/>
        </p:nvPicPr>
        <p:blipFill>
          <a:blip r:embed="rId3">
            <a:alphaModFix/>
          </a:blip>
          <a:stretch>
            <a:fillRect/>
          </a:stretch>
        </p:blipFill>
        <p:spPr>
          <a:xfrm>
            <a:off x="493887" y="2249850"/>
            <a:ext cx="8156224" cy="13845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1"/>
          <p:cNvSpPr txBox="1"/>
          <p:nvPr>
            <p:ph idx="1" type="body"/>
          </p:nvPr>
        </p:nvSpPr>
        <p:spPr>
          <a:xfrm>
            <a:off x="819150" y="969275"/>
            <a:ext cx="7505700" cy="346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OZAN AYDOĞAN</a:t>
            </a:r>
            <a:endParaRPr/>
          </a:p>
          <a:p>
            <a:pPr indent="0" lvl="0" marL="0" rtl="0" algn="l">
              <a:spcBef>
                <a:spcPts val="1200"/>
              </a:spcBef>
              <a:spcAft>
                <a:spcPts val="1200"/>
              </a:spcAft>
              <a:buNone/>
            </a:pPr>
            <a:r>
              <a:rPr lang="tr"/>
              <a:t>KOCAELİ ÜNİVERSİTESİ BİLGİSAYAR MÜHENDİSLİĞİ ÖĞRENCİSİ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Proje’ye genel bakış</a:t>
            </a:r>
            <a:endParaRPr/>
          </a:p>
        </p:txBody>
      </p:sp>
      <p:sp>
        <p:nvSpPr>
          <p:cNvPr id="153" name="Google Shape;153;p17"/>
          <p:cNvSpPr txBox="1"/>
          <p:nvPr>
            <p:ph idx="1" type="body"/>
          </p:nvPr>
        </p:nvSpPr>
        <p:spPr>
          <a:xfrm>
            <a:off x="819150" y="1620175"/>
            <a:ext cx="7317000" cy="281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Sisteme kayıt olmak isteyen kullanıcı, ön yüzde gerekli kısımları doldurur. bu veriler JSON tipindeki yapıda key-value mantığıyla tutulur ve back-end’de oluşturulan </a:t>
            </a:r>
            <a:r>
              <a:rPr lang="tr" u="sng">
                <a:solidFill>
                  <a:schemeClr val="hlink"/>
                </a:solidFill>
                <a:hlinkClick r:id="rId3"/>
              </a:rPr>
              <a:t>http://localhost:8081/api/v1/users</a:t>
            </a:r>
            <a:r>
              <a:rPr lang="tr"/>
              <a:t> end-pointine “Post” isteğiyle iletilir. ardından JSON olarak gelen bu veriler, DTO yapısı olarak kabul edilir ve JpaRepository yapısıyla MySql veritabanına kayıt edilir. Bu mantığa göre DB’den veri çekme, güncelleme, silme, id’ye göre veri çekme, TC kimlik numarasına göre veri çekme, “</a:t>
            </a:r>
            <a:r>
              <a:rPr lang="tr"/>
              <a:t>TC kimlik numarasına göre Kredi Limiti sorgulama” </a:t>
            </a:r>
            <a:r>
              <a:rPr lang="tr"/>
              <a:t>gibi işlemler, oluşturulmuş olan end-pointler sayesinde gerçekleştirildi.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Projenin yaşam döngüsü</a:t>
            </a:r>
            <a:endParaRPr>
              <a:solidFill>
                <a:srgbClr val="000000"/>
              </a:solidFill>
            </a:endParaRPr>
          </a:p>
        </p:txBody>
      </p:sp>
      <p:pic>
        <p:nvPicPr>
          <p:cNvPr id="159" name="Google Shape;159;p18"/>
          <p:cNvPicPr preferRelativeResize="0"/>
          <p:nvPr/>
        </p:nvPicPr>
        <p:blipFill>
          <a:blip r:embed="rId3">
            <a:alphaModFix/>
          </a:blip>
          <a:stretch>
            <a:fillRect/>
          </a:stretch>
        </p:blipFill>
        <p:spPr>
          <a:xfrm>
            <a:off x="1006799" y="1504325"/>
            <a:ext cx="7130400" cy="2963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Back-end Mimarisi ve yapılar</a:t>
            </a:r>
            <a:endParaRPr>
              <a:solidFill>
                <a:srgbClr val="000000"/>
              </a:solidFill>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	Back-end yapısı 5 paketten oluşmaktadır.</a:t>
            </a:r>
            <a:endParaRPr/>
          </a:p>
          <a:p>
            <a:pPr indent="457200" lvl="0" marL="0" rtl="0" algn="l">
              <a:spcBef>
                <a:spcPts val="1200"/>
              </a:spcBef>
              <a:spcAft>
                <a:spcPts val="0"/>
              </a:spcAft>
              <a:buNone/>
            </a:pPr>
            <a:r>
              <a:rPr lang="tr"/>
              <a:t>ui.rest	= istemci sunucu arasındaki bağlantıyı sağlayan api yapıları burada oluşturuldu.</a:t>
            </a:r>
            <a:endParaRPr/>
          </a:p>
          <a:p>
            <a:pPr indent="457200" lvl="0" marL="0" rtl="0" algn="l">
              <a:spcBef>
                <a:spcPts val="1200"/>
              </a:spcBef>
              <a:spcAft>
                <a:spcPts val="0"/>
              </a:spcAft>
              <a:buNone/>
            </a:pPr>
            <a:r>
              <a:rPr lang="tr"/>
              <a:t>data = database ile alakalı işlemlerin gerçekleşeceği ve Entity yapıları bu pakette bulunuyor</a:t>
            </a:r>
            <a:endParaRPr/>
          </a:p>
          <a:p>
            <a:pPr indent="457200" lvl="0" marL="0" rtl="0" algn="l">
              <a:spcBef>
                <a:spcPts val="1200"/>
              </a:spcBef>
              <a:spcAft>
                <a:spcPts val="0"/>
              </a:spcAft>
              <a:buNone/>
            </a:pPr>
            <a:r>
              <a:rPr lang="tr"/>
              <a:t>business = Servis yapıları ve DTO yapıları bu katmanda bulunmaktadır.</a:t>
            </a:r>
            <a:endParaRPr/>
          </a:p>
          <a:p>
            <a:pPr indent="457200" lvl="0" marL="0" rtl="0" algn="l">
              <a:spcBef>
                <a:spcPts val="1200"/>
              </a:spcBef>
              <a:spcAft>
                <a:spcPts val="0"/>
              </a:spcAft>
              <a:buNone/>
            </a:pPr>
            <a:r>
              <a:rPr lang="tr"/>
              <a:t>core = projenin herhangi bir yerinde kullanılabilecek ortak yapılar bu katmanda bulunuyor</a:t>
            </a:r>
            <a:endParaRPr/>
          </a:p>
          <a:p>
            <a:pPr indent="457200" lvl="0" marL="0" rtl="0" algn="l">
              <a:spcBef>
                <a:spcPts val="1200"/>
              </a:spcBef>
              <a:spcAft>
                <a:spcPts val="1200"/>
              </a:spcAft>
              <a:buNone/>
            </a:pPr>
            <a:r>
              <a:rPr lang="tr"/>
              <a:t>bean = bean yapılarının bulunduğu katman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ui.rest</a:t>
            </a:r>
            <a:endParaRPr>
              <a:solidFill>
                <a:srgbClr val="000000"/>
              </a:solidFill>
            </a:endParaRPr>
          </a:p>
        </p:txBody>
      </p:sp>
      <p:sp>
        <p:nvSpPr>
          <p:cNvPr id="171" name="Google Shape;171;p20"/>
          <p:cNvSpPr txBox="1"/>
          <p:nvPr>
            <p:ph idx="1" type="body"/>
          </p:nvPr>
        </p:nvSpPr>
        <p:spPr>
          <a:xfrm>
            <a:off x="819150" y="17218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	</a:t>
            </a:r>
            <a:r>
              <a:rPr lang="tr" sz="1600"/>
              <a:t>CheckRestController ve UserRestController olarak 2 yapıdan oluşur. </a:t>
            </a:r>
            <a:endParaRPr sz="1600"/>
          </a:p>
          <a:p>
            <a:pPr indent="0" lvl="0" marL="0" rtl="0" algn="l">
              <a:spcBef>
                <a:spcPts val="1200"/>
              </a:spcBef>
              <a:spcAft>
                <a:spcPts val="1200"/>
              </a:spcAft>
              <a:buNone/>
            </a:pPr>
            <a:r>
              <a:rPr lang="tr" sz="1600"/>
              <a:t>	UserRestController yapısında, istemci tarafından, “Kullanıcı” yapısının Kaydının oluşturulması, güncellenmesi, silinmesi, id’ye göre kullanıcının alınması ve veritabanındaki tüm kullanıcıların listesinin dönülmesi gibi işlemleri gerçekleştirecek end-pointler oluşturuldu ve bu yapı kullanıma sunuldu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640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rPr>
              <a:t>ui.rest </a:t>
            </a:r>
            <a:r>
              <a:rPr lang="tr" sz="1600">
                <a:solidFill>
                  <a:schemeClr val="dk2"/>
                </a:solidFill>
                <a:latin typeface="Calibri"/>
                <a:ea typeface="Calibri"/>
                <a:cs typeface="Calibri"/>
                <a:sym typeface="Calibri"/>
              </a:rPr>
              <a:t>(UserRestController)</a:t>
            </a:r>
            <a:endParaRPr/>
          </a:p>
        </p:txBody>
      </p:sp>
      <p:sp>
        <p:nvSpPr>
          <p:cNvPr id="177" name="Google Shape;177;p21"/>
          <p:cNvSpPr txBox="1"/>
          <p:nvPr>
            <p:ph idx="1" type="body"/>
          </p:nvPr>
        </p:nvSpPr>
        <p:spPr>
          <a:xfrm>
            <a:off x="819150" y="1648475"/>
            <a:ext cx="3510600" cy="2733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tr" sz="5149">
                <a:solidFill>
                  <a:srgbClr val="FF0000"/>
                </a:solidFill>
              </a:rPr>
              <a:t>//LIST</a:t>
            </a:r>
            <a:endParaRPr sz="5149">
              <a:solidFill>
                <a:srgbClr val="FF0000"/>
              </a:solidFill>
            </a:endParaRPr>
          </a:p>
          <a:p>
            <a:pPr indent="0" lvl="0" marL="0" rtl="0" algn="l">
              <a:spcBef>
                <a:spcPts val="1200"/>
              </a:spcBef>
              <a:spcAft>
                <a:spcPts val="0"/>
              </a:spcAft>
              <a:buNone/>
            </a:pPr>
            <a:r>
              <a:rPr lang="tr" sz="5149">
                <a:solidFill>
                  <a:srgbClr val="FF0000"/>
                </a:solidFill>
              </a:rPr>
              <a:t>    // http://localhost:8081/api/v1/users</a:t>
            </a:r>
            <a:endParaRPr sz="5149">
              <a:solidFill>
                <a:srgbClr val="FF0000"/>
              </a:solidFill>
            </a:endParaRPr>
          </a:p>
          <a:p>
            <a:pPr indent="0" lvl="0" marL="0" rtl="0" algn="l">
              <a:spcBef>
                <a:spcPts val="1200"/>
              </a:spcBef>
              <a:spcAft>
                <a:spcPts val="0"/>
              </a:spcAft>
              <a:buNone/>
            </a:pPr>
            <a:r>
              <a:rPr lang="tr" sz="5149">
                <a:solidFill>
                  <a:srgbClr val="FF0000"/>
                </a:solidFill>
              </a:rPr>
              <a:t>    @GetMapping("/users")</a:t>
            </a:r>
            <a:endParaRPr sz="5149">
              <a:solidFill>
                <a:srgbClr val="FF0000"/>
              </a:solidFill>
            </a:endParaRPr>
          </a:p>
          <a:p>
            <a:pPr indent="0" lvl="0" marL="0" rtl="0" algn="l">
              <a:spcBef>
                <a:spcPts val="1200"/>
              </a:spcBef>
              <a:spcAft>
                <a:spcPts val="0"/>
              </a:spcAft>
              <a:buNone/>
            </a:pPr>
            <a:r>
              <a:rPr lang="tr" sz="5149">
                <a:solidFill>
                  <a:srgbClr val="FF00FF"/>
                </a:solidFill>
              </a:rPr>
              <a:t>//FIND</a:t>
            </a:r>
            <a:endParaRPr sz="5149">
              <a:solidFill>
                <a:srgbClr val="FF00FF"/>
              </a:solidFill>
            </a:endParaRPr>
          </a:p>
          <a:p>
            <a:pPr indent="0" lvl="0" marL="0" rtl="0" algn="l">
              <a:spcBef>
                <a:spcPts val="1200"/>
              </a:spcBef>
              <a:spcAft>
                <a:spcPts val="0"/>
              </a:spcAft>
              <a:buNone/>
            </a:pPr>
            <a:r>
              <a:rPr lang="tr" sz="5149">
                <a:solidFill>
                  <a:srgbClr val="FF00FF"/>
                </a:solidFill>
              </a:rPr>
              <a:t>    // http://localhost:8081/api/v1/users/1</a:t>
            </a:r>
            <a:endParaRPr sz="5149">
              <a:solidFill>
                <a:srgbClr val="FF00FF"/>
              </a:solidFill>
            </a:endParaRPr>
          </a:p>
          <a:p>
            <a:pPr indent="0" lvl="0" marL="0" rtl="0" algn="l">
              <a:spcBef>
                <a:spcPts val="1200"/>
              </a:spcBef>
              <a:spcAft>
                <a:spcPts val="0"/>
              </a:spcAft>
              <a:buNone/>
            </a:pPr>
            <a:r>
              <a:rPr lang="tr" sz="5149">
                <a:solidFill>
                  <a:srgbClr val="FF00FF"/>
                </a:solidFill>
              </a:rPr>
              <a:t>    @GetMapping("/users/{id}")</a:t>
            </a:r>
            <a:endParaRPr sz="5149">
              <a:solidFill>
                <a:srgbClr val="FF00FF"/>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8" name="Google Shape;178;p21"/>
          <p:cNvSpPr txBox="1"/>
          <p:nvPr>
            <p:ph idx="1" type="body"/>
          </p:nvPr>
        </p:nvSpPr>
        <p:spPr>
          <a:xfrm>
            <a:off x="4742525" y="965875"/>
            <a:ext cx="3510600" cy="3958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tr" sz="1900">
                <a:solidFill>
                  <a:srgbClr val="8E7CC3"/>
                </a:solidFill>
              </a:rPr>
              <a:t>//UPDATE</a:t>
            </a:r>
            <a:endParaRPr sz="1900">
              <a:solidFill>
                <a:srgbClr val="8E7CC3"/>
              </a:solidFill>
            </a:endParaRPr>
          </a:p>
          <a:p>
            <a:pPr indent="0" lvl="0" marL="0" rtl="0" algn="l">
              <a:spcBef>
                <a:spcPts val="1200"/>
              </a:spcBef>
              <a:spcAft>
                <a:spcPts val="0"/>
              </a:spcAft>
              <a:buNone/>
            </a:pPr>
            <a:r>
              <a:rPr lang="tr" sz="1900">
                <a:solidFill>
                  <a:srgbClr val="8E7CC3"/>
                </a:solidFill>
              </a:rPr>
              <a:t>    // http://localhost:8081/api/v1/users/2</a:t>
            </a:r>
            <a:endParaRPr sz="1900">
              <a:solidFill>
                <a:srgbClr val="8E7CC3"/>
              </a:solidFill>
            </a:endParaRPr>
          </a:p>
          <a:p>
            <a:pPr indent="0" lvl="0" marL="0" rtl="0" algn="l">
              <a:spcBef>
                <a:spcPts val="1200"/>
              </a:spcBef>
              <a:spcAft>
                <a:spcPts val="0"/>
              </a:spcAft>
              <a:buNone/>
            </a:pPr>
            <a:r>
              <a:rPr lang="tr" sz="1900">
                <a:solidFill>
                  <a:srgbClr val="8E7CC3"/>
                </a:solidFill>
              </a:rPr>
              <a:t>    @PutMapping("/users/{id}")</a:t>
            </a:r>
            <a:endParaRPr sz="1900">
              <a:solidFill>
                <a:srgbClr val="8E7CC3"/>
              </a:solidFill>
            </a:endParaRPr>
          </a:p>
          <a:p>
            <a:pPr indent="0" lvl="0" marL="0" rtl="0" algn="l">
              <a:spcBef>
                <a:spcPts val="1200"/>
              </a:spcBef>
              <a:spcAft>
                <a:spcPts val="0"/>
              </a:spcAft>
              <a:buNone/>
            </a:pPr>
            <a:r>
              <a:rPr lang="tr" sz="1900">
                <a:solidFill>
                  <a:srgbClr val="00FF00"/>
                </a:solidFill>
              </a:rPr>
              <a:t>//SAVE</a:t>
            </a:r>
            <a:endParaRPr sz="1900">
              <a:solidFill>
                <a:srgbClr val="00FF00"/>
              </a:solidFill>
            </a:endParaRPr>
          </a:p>
          <a:p>
            <a:pPr indent="0" lvl="0" marL="0" rtl="0" algn="l">
              <a:spcBef>
                <a:spcPts val="1200"/>
              </a:spcBef>
              <a:spcAft>
                <a:spcPts val="0"/>
              </a:spcAft>
              <a:buNone/>
            </a:pPr>
            <a:r>
              <a:rPr lang="tr" sz="1900">
                <a:solidFill>
                  <a:srgbClr val="00FF00"/>
                </a:solidFill>
              </a:rPr>
              <a:t>    // http://localhost:8081/api/v1/users</a:t>
            </a:r>
            <a:endParaRPr sz="1900">
              <a:solidFill>
                <a:srgbClr val="00FF00"/>
              </a:solidFill>
            </a:endParaRPr>
          </a:p>
          <a:p>
            <a:pPr indent="0" lvl="0" marL="0" rtl="0" algn="l">
              <a:spcBef>
                <a:spcPts val="1200"/>
              </a:spcBef>
              <a:spcAft>
                <a:spcPts val="0"/>
              </a:spcAft>
              <a:buNone/>
            </a:pPr>
            <a:r>
              <a:rPr lang="tr" sz="1900">
                <a:solidFill>
                  <a:srgbClr val="00FF00"/>
                </a:solidFill>
              </a:rPr>
              <a:t>    @PostMapping("/users")</a:t>
            </a:r>
            <a:endParaRPr sz="1900">
              <a:solidFill>
                <a:srgbClr val="00FF00"/>
              </a:solidFill>
            </a:endParaRPr>
          </a:p>
          <a:p>
            <a:pPr indent="0" lvl="0" marL="0" rtl="0" algn="l">
              <a:spcBef>
                <a:spcPts val="1200"/>
              </a:spcBef>
              <a:spcAft>
                <a:spcPts val="0"/>
              </a:spcAft>
              <a:buNone/>
            </a:pPr>
            <a:r>
              <a:rPr lang="tr" sz="1900">
                <a:solidFill>
                  <a:srgbClr val="FF9900"/>
                </a:solidFill>
              </a:rPr>
              <a:t>//DELETE</a:t>
            </a:r>
            <a:endParaRPr sz="1900">
              <a:solidFill>
                <a:srgbClr val="FF9900"/>
              </a:solidFill>
            </a:endParaRPr>
          </a:p>
          <a:p>
            <a:pPr indent="0" lvl="0" marL="0" rtl="0" algn="l">
              <a:spcBef>
                <a:spcPts val="1200"/>
              </a:spcBef>
              <a:spcAft>
                <a:spcPts val="0"/>
              </a:spcAft>
              <a:buNone/>
            </a:pPr>
            <a:r>
              <a:rPr lang="tr" sz="1900">
                <a:solidFill>
                  <a:srgbClr val="FF9900"/>
                </a:solidFill>
              </a:rPr>
              <a:t>    // http://localhost:8081/api/v1/users/7</a:t>
            </a:r>
            <a:endParaRPr sz="1900">
              <a:solidFill>
                <a:srgbClr val="FF9900"/>
              </a:solidFill>
            </a:endParaRPr>
          </a:p>
          <a:p>
            <a:pPr indent="0" lvl="0" marL="0" rtl="0" algn="l">
              <a:spcBef>
                <a:spcPts val="1200"/>
              </a:spcBef>
              <a:spcAft>
                <a:spcPts val="0"/>
              </a:spcAft>
              <a:buNone/>
            </a:pPr>
            <a:r>
              <a:rPr lang="tr" sz="1900">
                <a:solidFill>
                  <a:srgbClr val="FF9900"/>
                </a:solidFill>
              </a:rPr>
              <a:t>    @DeleteMapping("/users/{id}")</a:t>
            </a:r>
            <a:endParaRPr sz="1900">
              <a:solidFill>
                <a:srgbClr val="FF99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