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Playfair Displ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PlayfairDisplay-regular.fntdata"/><Relationship Id="rId21" Type="http://schemas.openxmlformats.org/officeDocument/2006/relationships/font" Target="fonts/Roboto-boldItalic.fntdata"/><Relationship Id="rId24" Type="http://schemas.openxmlformats.org/officeDocument/2006/relationships/font" Target="fonts/PlayfairDisplay-italic.fntdata"/><Relationship Id="rId23" Type="http://schemas.openxmlformats.org/officeDocument/2006/relationships/font" Target="fonts/PlayfairDispl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PlayfairDispl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0ddf7d41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0ddf7d41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0ddf7d41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0ddf7d41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0ddf7d41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0ddf7d41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0ddf7d41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0ddf7d41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0ddf7d41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0ddf7d41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10ddf7d41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10ddf7d41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0ddf7d41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0ddf7d41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0ddf7d41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0ddf7d41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0ddf7d41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0ddf7d41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0ddf7d41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0ddf7d41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0ddf7d41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0ddf7d41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telecom/new-exp/select-fe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tr"/>
              <a:t>İnnova-Patika Spring bootcamp hafta 3 ödevi</a:t>
            </a:r>
            <a:endParaRPr/>
          </a:p>
        </p:txBody>
      </p:sp>
      <p:sp>
        <p:nvSpPr>
          <p:cNvPr id="60" name="Google Shape;60;p13"/>
          <p:cNvSpPr txBox="1"/>
          <p:nvPr>
            <p:ph idx="1" type="subTitle"/>
          </p:nvPr>
        </p:nvSpPr>
        <p:spPr>
          <a:xfrm>
            <a:off x="2950525" y="3211500"/>
            <a:ext cx="3313800" cy="987900"/>
          </a:xfrm>
          <a:prstGeom prst="rect">
            <a:avLst/>
          </a:prstGeom>
        </p:spPr>
        <p:txBody>
          <a:bodyPr anchorCtr="0" anchor="b" bIns="91425" lIns="91425" spcFirstLastPara="1" rIns="91425" wrap="square" tIns="91425">
            <a:normAutofit fontScale="62500" lnSpcReduction="10000"/>
          </a:bodyPr>
          <a:lstStyle/>
          <a:p>
            <a:pPr indent="0" lvl="0" marL="0" rtl="0" algn="ctr">
              <a:spcBef>
                <a:spcPts val="0"/>
              </a:spcBef>
              <a:spcAft>
                <a:spcPts val="0"/>
              </a:spcAft>
              <a:buNone/>
            </a:pPr>
            <a:r>
              <a:rPr lang="tr"/>
              <a:t>öğrenci: Ozan Aydoğan</a:t>
            </a:r>
            <a:endParaRPr/>
          </a:p>
          <a:p>
            <a:pPr indent="0" lvl="0" marL="0" rtl="0" algn="ctr">
              <a:spcBef>
                <a:spcPts val="0"/>
              </a:spcBef>
              <a:spcAft>
                <a:spcPts val="0"/>
              </a:spcAft>
              <a:buNone/>
            </a:pPr>
            <a:r>
              <a:rPr lang="tr"/>
              <a:t>öğretmen: Hamit Mızrak</a:t>
            </a:r>
            <a:endParaRPr/>
          </a:p>
          <a:p>
            <a:pPr indent="0" lvl="0" marL="0" rtl="0" algn="ctr">
              <a:spcBef>
                <a:spcPts val="0"/>
              </a:spcBef>
              <a:spcAft>
                <a:spcPts val="0"/>
              </a:spcAft>
              <a:buNone/>
            </a:pPr>
            <a:r>
              <a:rPr lang="tr"/>
              <a:t>Github:  https://github.com/157-INNOVA-JAVA-SPRING-BOOTCAMP/hafta-3-odevleri-ozanaydogan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Jar Ve War dosyaları farkları</a:t>
            </a:r>
            <a:endParaRPr/>
          </a:p>
        </p:txBody>
      </p:sp>
      <p:pic>
        <p:nvPicPr>
          <p:cNvPr id="114" name="Google Shape;114;p22"/>
          <p:cNvPicPr preferRelativeResize="0"/>
          <p:nvPr/>
        </p:nvPicPr>
        <p:blipFill>
          <a:blip r:embed="rId3">
            <a:alphaModFix/>
          </a:blip>
          <a:stretch>
            <a:fillRect/>
          </a:stretch>
        </p:blipFill>
        <p:spPr>
          <a:xfrm>
            <a:off x="2788900" y="1584646"/>
            <a:ext cx="3394625" cy="2767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Relative-Absolute Path nedir?</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tr" sz="1400">
                <a:solidFill>
                  <a:srgbClr val="FF0000"/>
                </a:solidFill>
                <a:highlight>
                  <a:srgbClr val="FFFFFF"/>
                </a:highlight>
                <a:latin typeface="Roboto"/>
                <a:ea typeface="Roboto"/>
                <a:cs typeface="Roboto"/>
                <a:sym typeface="Roboto"/>
              </a:rPr>
              <a:t>PATH</a:t>
            </a:r>
            <a:r>
              <a:rPr lang="tr" sz="1400">
                <a:solidFill>
                  <a:srgbClr val="292929"/>
                </a:solidFill>
                <a:highlight>
                  <a:srgbClr val="FFFFFF"/>
                </a:highlight>
                <a:latin typeface="Roboto"/>
                <a:ea typeface="Roboto"/>
                <a:cs typeface="Roboto"/>
                <a:sym typeface="Roboto"/>
              </a:rPr>
              <a:t> : Path(Yol) unique(eşsiz, özel) olarak bir işletim sisteminde bir dosya yada klasöre verilen özel bir lokasyondur. Path bir dosya yolunun alfa sayısal karakterlerin birleşiminden oluşur.</a:t>
            </a:r>
            <a:endParaRPr sz="1400">
              <a:solidFill>
                <a:srgbClr val="292929"/>
              </a:solidFill>
              <a:highlight>
                <a:srgbClr val="FFFFFF"/>
              </a:highlight>
              <a:latin typeface="Roboto"/>
              <a:ea typeface="Roboto"/>
              <a:cs typeface="Roboto"/>
              <a:sym typeface="Roboto"/>
            </a:endParaRPr>
          </a:p>
          <a:p>
            <a:pPr indent="0" lvl="0" marL="0" rtl="0" algn="l">
              <a:spcBef>
                <a:spcPts val="1200"/>
              </a:spcBef>
              <a:spcAft>
                <a:spcPts val="0"/>
              </a:spcAft>
              <a:buNone/>
            </a:pPr>
            <a:r>
              <a:rPr lang="tr" sz="1300">
                <a:solidFill>
                  <a:srgbClr val="292929"/>
                </a:solidFill>
                <a:highlight>
                  <a:srgbClr val="FFFFFF"/>
                </a:highlight>
                <a:latin typeface="Roboto"/>
                <a:ea typeface="Roboto"/>
                <a:cs typeface="Roboto"/>
                <a:sym typeface="Roboto"/>
              </a:rPr>
              <a:t>Kısaca diyebiliriz ki, bir dosya yada klasörün lokal yolu.</a:t>
            </a:r>
            <a:endParaRPr sz="1300">
              <a:solidFill>
                <a:srgbClr val="292929"/>
              </a:solidFill>
              <a:highlight>
                <a:srgbClr val="FFFFFF"/>
              </a:highlight>
              <a:latin typeface="Roboto"/>
              <a:ea typeface="Roboto"/>
              <a:cs typeface="Roboto"/>
              <a:sym typeface="Roboto"/>
            </a:endParaRPr>
          </a:p>
          <a:p>
            <a:pPr indent="457200" lvl="0" marL="0" rtl="0" algn="l">
              <a:spcBef>
                <a:spcPts val="1200"/>
              </a:spcBef>
              <a:spcAft>
                <a:spcPts val="0"/>
              </a:spcAft>
              <a:buNone/>
            </a:pPr>
            <a:r>
              <a:rPr lang="tr" sz="1300">
                <a:solidFill>
                  <a:srgbClr val="FF0000"/>
                </a:solidFill>
                <a:highlight>
                  <a:srgbClr val="FFFFFF"/>
                </a:highlight>
                <a:latin typeface="Roboto"/>
                <a:ea typeface="Roboto"/>
                <a:cs typeface="Roboto"/>
                <a:sym typeface="Roboto"/>
              </a:rPr>
              <a:t>Absolute Path</a:t>
            </a:r>
            <a:r>
              <a:rPr lang="tr" sz="1300">
                <a:solidFill>
                  <a:srgbClr val="292929"/>
                </a:solidFill>
                <a:highlight>
                  <a:srgbClr val="FFFFFF"/>
                </a:highlight>
                <a:latin typeface="Roboto"/>
                <a:ea typeface="Roboto"/>
                <a:cs typeface="Roboto"/>
                <a:sym typeface="Roboto"/>
              </a:rPr>
              <a:t>: Absolute path ise bir dosya yada klasörün root(kök) dizinden itibaren verilen path’e denir.</a:t>
            </a:r>
            <a:endParaRPr sz="1300">
              <a:solidFill>
                <a:srgbClr val="292929"/>
              </a:solidFill>
              <a:highlight>
                <a:srgbClr val="FFFFFF"/>
              </a:highlight>
              <a:latin typeface="Roboto"/>
              <a:ea typeface="Roboto"/>
              <a:cs typeface="Roboto"/>
              <a:sym typeface="Roboto"/>
            </a:endParaRPr>
          </a:p>
          <a:p>
            <a:pPr indent="0" lvl="0" marL="0" rtl="0" algn="l">
              <a:spcBef>
                <a:spcPts val="1200"/>
              </a:spcBef>
              <a:spcAft>
                <a:spcPts val="0"/>
              </a:spcAft>
              <a:buNone/>
            </a:pPr>
            <a:r>
              <a:rPr lang="tr" sz="1300">
                <a:solidFill>
                  <a:srgbClr val="292929"/>
                </a:solidFill>
                <a:highlight>
                  <a:srgbClr val="FFFFFF"/>
                </a:highlight>
                <a:latin typeface="Roboto"/>
                <a:ea typeface="Roboto"/>
                <a:cs typeface="Roboto"/>
                <a:sym typeface="Roboto"/>
              </a:rPr>
              <a:t>Root (/) dizininden itibaren alt klasörler üzerinde çalışmalarınızı gerçekleştirebilirsiniz.</a:t>
            </a:r>
            <a:endParaRPr sz="1300">
              <a:solidFill>
                <a:srgbClr val="292929"/>
              </a:solidFill>
              <a:highlight>
                <a:srgbClr val="FFFFFF"/>
              </a:highlight>
              <a:latin typeface="Roboto"/>
              <a:ea typeface="Roboto"/>
              <a:cs typeface="Roboto"/>
              <a:sym typeface="Roboto"/>
            </a:endParaRPr>
          </a:p>
          <a:p>
            <a:pPr indent="0" lvl="0" marL="0" rtl="0" algn="l">
              <a:spcBef>
                <a:spcPts val="1200"/>
              </a:spcBef>
              <a:spcAft>
                <a:spcPts val="1200"/>
              </a:spcAft>
              <a:buNone/>
            </a:pPr>
            <a:r>
              <a:rPr lang="tr" sz="1300">
                <a:solidFill>
                  <a:srgbClr val="292929"/>
                </a:solidFill>
                <a:highlight>
                  <a:srgbClr val="FFFFFF"/>
                </a:highlight>
                <a:latin typeface="Roboto"/>
                <a:ea typeface="Roboto"/>
                <a:cs typeface="Roboto"/>
                <a:sym typeface="Roboto"/>
              </a:rPr>
              <a:t>Fakat Absolute Path işlemi, genellikle pek tavsiye edilmeyen bir path verme işlemidir. Sebebine gelirsek, Projemize locale olarak Path veriyoruz fakat projemizi farklı makinalar da çalıştırmak istediğimiz zaman verilen Absolute Path(Locale Path) projenin patlamasına sebebiyet vermektedir. Bu yüzden çoğunlukla Relative Path tercih edilmektedir.</a:t>
            </a:r>
            <a:endParaRPr sz="1300">
              <a:solidFill>
                <a:srgbClr val="292929"/>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Relative-Absolute Path nedir?</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lnSpc>
                <a:spcPct val="117391"/>
              </a:lnSpc>
              <a:spcBef>
                <a:spcPts val="4500"/>
              </a:spcBef>
              <a:spcAft>
                <a:spcPts val="0"/>
              </a:spcAft>
              <a:buNone/>
            </a:pPr>
            <a:r>
              <a:rPr lang="tr" sz="1350">
                <a:solidFill>
                  <a:srgbClr val="FF0000"/>
                </a:solidFill>
                <a:highlight>
                  <a:srgbClr val="FFFFFF"/>
                </a:highlight>
                <a:latin typeface="Roboto"/>
                <a:ea typeface="Roboto"/>
                <a:cs typeface="Roboto"/>
                <a:sym typeface="Roboto"/>
              </a:rPr>
              <a:t>Relative Path</a:t>
            </a:r>
            <a:r>
              <a:rPr lang="tr" sz="1350">
                <a:solidFill>
                  <a:srgbClr val="212529"/>
                </a:solidFill>
                <a:highlight>
                  <a:srgbClr val="FFFFFF"/>
                </a:highlight>
                <a:latin typeface="Roboto"/>
                <a:ea typeface="Roboto"/>
                <a:cs typeface="Roboto"/>
                <a:sym typeface="Roboto"/>
              </a:rPr>
              <a:t>: </a:t>
            </a:r>
            <a:r>
              <a:rPr lang="tr" sz="1600">
                <a:solidFill>
                  <a:srgbClr val="292929"/>
                </a:solidFill>
                <a:highlight>
                  <a:srgbClr val="FFFFFF"/>
                </a:highlight>
                <a:latin typeface="Georgia"/>
                <a:ea typeface="Georgia"/>
                <a:cs typeface="Georgia"/>
                <a:sym typeface="Georgia"/>
              </a:rPr>
              <a:t> </a:t>
            </a:r>
            <a:r>
              <a:rPr lang="tr" sz="1300">
                <a:solidFill>
                  <a:srgbClr val="292929"/>
                </a:solidFill>
                <a:highlight>
                  <a:srgbClr val="FFFFFF"/>
                </a:highlight>
                <a:latin typeface="Roboto"/>
                <a:ea typeface="Roboto"/>
                <a:cs typeface="Roboto"/>
                <a:sym typeface="Roboto"/>
              </a:rPr>
              <a:t>Relative Path ise Absolute Path’den farklı olarak dinamik olarak yol vermektedir. Relative Path işlemi çalışılmakta olan klasör içerisinde path alma işlemine denir.</a:t>
            </a:r>
            <a:endParaRPr sz="1300">
              <a:solidFill>
                <a:srgbClr val="292929"/>
              </a:solidFill>
              <a:highlight>
                <a:srgbClr val="FFFFFF"/>
              </a:highlight>
              <a:latin typeface="Roboto"/>
              <a:ea typeface="Roboto"/>
              <a:cs typeface="Roboto"/>
              <a:sym typeface="Roboto"/>
            </a:endParaRPr>
          </a:p>
          <a:p>
            <a:pPr indent="0" lvl="0" marL="0" rtl="0" algn="l">
              <a:lnSpc>
                <a:spcPct val="117391"/>
              </a:lnSpc>
              <a:spcBef>
                <a:spcPts val="4500"/>
              </a:spcBef>
              <a:spcAft>
                <a:spcPts val="0"/>
              </a:spcAft>
              <a:buNone/>
            </a:pPr>
            <a:r>
              <a:rPr lang="tr" sz="1300">
                <a:solidFill>
                  <a:srgbClr val="292929"/>
                </a:solidFill>
                <a:highlight>
                  <a:srgbClr val="FFFFFF"/>
                </a:highlight>
                <a:latin typeface="Roboto"/>
                <a:ea typeface="Roboto"/>
                <a:cs typeface="Roboto"/>
                <a:sym typeface="Roboto"/>
              </a:rPr>
              <a:t>	Absolute Path örneği : </a:t>
            </a:r>
            <a:r>
              <a:rPr lang="tr" sz="1300" u="sng">
                <a:solidFill>
                  <a:schemeClr val="hlink"/>
                </a:solidFill>
                <a:highlight>
                  <a:srgbClr val="FFFFFF"/>
                </a:highlight>
                <a:latin typeface="Roboto"/>
                <a:ea typeface="Roboto"/>
                <a:cs typeface="Roboto"/>
                <a:sym typeface="Roboto"/>
                <a:hlinkClick r:id="rId3"/>
              </a:rPr>
              <a:t>http://telecom/new-exp/select-feed</a:t>
            </a:r>
            <a:r>
              <a:rPr lang="tr" sz="1300">
                <a:solidFill>
                  <a:srgbClr val="292929"/>
                </a:solidFill>
                <a:highlight>
                  <a:srgbClr val="FFFFFF"/>
                </a:highlight>
                <a:latin typeface="Roboto"/>
                <a:ea typeface="Roboto"/>
                <a:cs typeface="Roboto"/>
                <a:sym typeface="Roboto"/>
              </a:rPr>
              <a:t>, C:\Windows\calc.exe</a:t>
            </a:r>
            <a:endParaRPr sz="1300">
              <a:solidFill>
                <a:srgbClr val="292929"/>
              </a:solidFill>
              <a:highlight>
                <a:srgbClr val="FFFFFF"/>
              </a:highlight>
              <a:latin typeface="Roboto"/>
              <a:ea typeface="Roboto"/>
              <a:cs typeface="Roboto"/>
              <a:sym typeface="Roboto"/>
            </a:endParaRPr>
          </a:p>
          <a:p>
            <a:pPr indent="0" lvl="0" marL="0" rtl="0" algn="l">
              <a:lnSpc>
                <a:spcPct val="117391"/>
              </a:lnSpc>
              <a:spcBef>
                <a:spcPts val="4500"/>
              </a:spcBef>
              <a:spcAft>
                <a:spcPts val="0"/>
              </a:spcAft>
              <a:buNone/>
            </a:pPr>
            <a:r>
              <a:rPr lang="tr" sz="1300">
                <a:solidFill>
                  <a:srgbClr val="292929"/>
                </a:solidFill>
                <a:highlight>
                  <a:srgbClr val="FFFFFF"/>
                </a:highlight>
                <a:latin typeface="Roboto"/>
                <a:ea typeface="Roboto"/>
                <a:cs typeface="Roboto"/>
                <a:sym typeface="Roboto"/>
              </a:rPr>
              <a:t>	Relative Path örneği : /model-results/sunbrust</a:t>
            </a:r>
            <a:endParaRPr sz="1300">
              <a:solidFill>
                <a:srgbClr val="292929"/>
              </a:solidFill>
              <a:highlight>
                <a:srgbClr val="FFFFFF"/>
              </a:highlight>
              <a:latin typeface="Roboto"/>
              <a:ea typeface="Roboto"/>
              <a:cs typeface="Roboto"/>
              <a:sym typeface="Roboto"/>
            </a:endParaRPr>
          </a:p>
          <a:p>
            <a:pPr indent="0" lvl="0" marL="0" rtl="0" algn="l">
              <a:lnSpc>
                <a:spcPct val="117391"/>
              </a:lnSpc>
              <a:spcBef>
                <a:spcPts val="4500"/>
              </a:spcBef>
              <a:spcAft>
                <a:spcPts val="0"/>
              </a:spcAft>
              <a:buNone/>
            </a:pPr>
            <a:r>
              <a:rPr lang="tr" sz="1300">
                <a:solidFill>
                  <a:srgbClr val="292929"/>
                </a:solidFill>
                <a:highlight>
                  <a:srgbClr val="FFFFFF"/>
                </a:highlight>
                <a:latin typeface="Roboto"/>
                <a:ea typeface="Roboto"/>
                <a:cs typeface="Roboto"/>
                <a:sym typeface="Roboto"/>
              </a:rPr>
              <a:t>	</a:t>
            </a:r>
            <a:endParaRPr sz="1300">
              <a:solidFill>
                <a:srgbClr val="292929"/>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ASCII code Nedir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tr"/>
              <a:t>	</a:t>
            </a:r>
            <a:r>
              <a:rPr lang="tr" sz="1200">
                <a:solidFill>
                  <a:srgbClr val="212529"/>
                </a:solidFill>
                <a:latin typeface="Roboto"/>
                <a:ea typeface="Roboto"/>
                <a:cs typeface="Roboto"/>
                <a:sym typeface="Roboto"/>
              </a:rPr>
              <a:t>American Standard Code for Information Interchange’nin kısaltması ASCII’dir. </a:t>
            </a:r>
            <a:r>
              <a:rPr lang="tr" sz="1350">
                <a:solidFill>
                  <a:srgbClr val="252525"/>
                </a:solidFill>
                <a:latin typeface="Roboto"/>
                <a:ea typeface="Roboto"/>
                <a:cs typeface="Roboto"/>
                <a:sym typeface="Roboto"/>
              </a:rPr>
              <a:t>Her bir bitin benzersiz bir karakteri temsil ettiği 7 bitlik bir karakter kodudur. 0'dan 127'ye kadar değerlerle (2^7) ifade edilir. ASCII kodu, UTF-8 kodunun bir alt kümesidir. ASCII'de 33 tane basılmayan kontrol karakteri ve 95 tane basılan karakter bulunur (127)</a:t>
            </a:r>
            <a:endParaRPr sz="1350">
              <a:solidFill>
                <a:srgbClr val="252525"/>
              </a:solidFill>
              <a:latin typeface="Roboto"/>
              <a:ea typeface="Roboto"/>
              <a:cs typeface="Roboto"/>
              <a:sym typeface="Roboto"/>
            </a:endParaRPr>
          </a:p>
          <a:p>
            <a:pPr indent="0" lvl="0" marL="0" rtl="0" algn="l">
              <a:spcBef>
                <a:spcPts val="1200"/>
              </a:spcBef>
              <a:spcAft>
                <a:spcPts val="0"/>
              </a:spcAft>
              <a:buNone/>
            </a:pPr>
            <a:r>
              <a:rPr lang="tr" sz="1350">
                <a:solidFill>
                  <a:srgbClr val="252525"/>
                </a:solidFill>
                <a:latin typeface="Roboto"/>
                <a:ea typeface="Roboto"/>
                <a:cs typeface="Roboto"/>
                <a:sym typeface="Roboto"/>
              </a:rPr>
              <a:t>	Karakterleri temsil etmek için sayıları kullanan bir koddur. Bir büyük ve küçük harf karakterine farklı numaralar atanır. 0 ile 9 arasındaki rakamları, A dan Z ye büyük küçük ingilizce harfleri ve bazı özel karakterleri içerir.</a:t>
            </a:r>
            <a:endParaRPr sz="1350">
              <a:solidFill>
                <a:srgbClr val="252525"/>
              </a:solidFill>
              <a:latin typeface="Roboto"/>
              <a:ea typeface="Roboto"/>
              <a:cs typeface="Roboto"/>
              <a:sym typeface="Roboto"/>
            </a:endParaRPr>
          </a:p>
          <a:p>
            <a:pPr indent="0" lvl="0" marL="0" rtl="0" algn="l">
              <a:spcBef>
                <a:spcPts val="1200"/>
              </a:spcBef>
              <a:spcAft>
                <a:spcPts val="0"/>
              </a:spcAft>
              <a:buNone/>
            </a:pPr>
            <a:r>
              <a:rPr lang="tr" sz="1350">
                <a:solidFill>
                  <a:srgbClr val="252525"/>
                </a:solidFill>
                <a:latin typeface="Roboto"/>
                <a:ea typeface="Roboto"/>
                <a:cs typeface="Roboto"/>
                <a:sym typeface="Roboto"/>
              </a:rPr>
              <a:t>	Hem metinsel verileri (harfler, sayılar ve noktalama işaretleri) hem de giriş aygıtı olmayan komutları (kontrol karakterleri) temsil etmek için daha küçük ve daha az güçlü bilgisayarlar tarafından kullanılan standart bir veri iletim kodudur.</a:t>
            </a:r>
            <a:endParaRPr sz="1350">
              <a:solidFill>
                <a:srgbClr val="252525"/>
              </a:solidFill>
              <a:latin typeface="Roboto"/>
              <a:ea typeface="Roboto"/>
              <a:cs typeface="Roboto"/>
              <a:sym typeface="Roboto"/>
            </a:endParaRPr>
          </a:p>
          <a:p>
            <a:pPr indent="0" lvl="0" marL="0" rtl="0" algn="l">
              <a:spcBef>
                <a:spcPts val="1200"/>
              </a:spcBef>
              <a:spcAft>
                <a:spcPts val="1200"/>
              </a:spcAft>
              <a:buNone/>
            </a:pPr>
            <a:r>
              <a:rPr lang="tr" sz="1350">
                <a:solidFill>
                  <a:srgbClr val="252525"/>
                </a:solidFill>
                <a:latin typeface="Roboto"/>
                <a:ea typeface="Roboto"/>
                <a:cs typeface="Roboto"/>
                <a:sym typeface="Roboto"/>
              </a:rPr>
              <a:t>	Diğer kodlama sistemleri gibi, bilgileri bilgisayarların birbirleriyle iletişim kurmasına ve verileri verimli bir şekilde işlemesine ve depolamasına olanak tanıyan standartlaştırılmış dijital biçimlere dönüştürür.</a:t>
            </a:r>
            <a:endParaRPr sz="1350">
              <a:solidFill>
                <a:srgbClr val="252525"/>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Standart ASCII ve Extended ASCII</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tr" sz="1350">
                <a:solidFill>
                  <a:srgbClr val="252525"/>
                </a:solidFill>
                <a:latin typeface="Roboto"/>
                <a:ea typeface="Roboto"/>
                <a:cs typeface="Roboto"/>
                <a:sym typeface="Roboto"/>
              </a:rPr>
              <a:t>Standart ASCII tarafından desteklenen 128 karakter, tüm standart İngilizce harfleri, sayıları ve noktalama işaretlerini temsil etmek için yeterlidir. Ancak, tüm özel karakterleri ve diğer dillerdeki karakterleri temsil etmek yeterli değildir.</a:t>
            </a:r>
            <a:endParaRPr sz="1350">
              <a:solidFill>
                <a:srgbClr val="252525"/>
              </a:solidFill>
              <a:latin typeface="Roboto"/>
              <a:ea typeface="Roboto"/>
              <a:cs typeface="Roboto"/>
              <a:sym typeface="Roboto"/>
            </a:endParaRPr>
          </a:p>
          <a:p>
            <a:pPr indent="457200" lvl="0" marL="0" rtl="0" algn="l">
              <a:spcBef>
                <a:spcPts val="1200"/>
              </a:spcBef>
              <a:spcAft>
                <a:spcPts val="0"/>
              </a:spcAft>
              <a:buNone/>
            </a:pPr>
            <a:r>
              <a:rPr lang="tr" sz="1350">
                <a:solidFill>
                  <a:srgbClr val="252525"/>
                </a:solidFill>
                <a:latin typeface="Roboto"/>
                <a:ea typeface="Roboto"/>
                <a:cs typeface="Roboto"/>
                <a:sym typeface="Roboto"/>
              </a:rPr>
              <a:t>Extended ASCII, toplam 256 karakter için fazladan 128 değer ekleyerek bu sorunun çözülmesine yardımcı olur.</a:t>
            </a:r>
            <a:endParaRPr sz="1350">
              <a:solidFill>
                <a:srgbClr val="252525"/>
              </a:solidFill>
              <a:latin typeface="Roboto"/>
              <a:ea typeface="Roboto"/>
              <a:cs typeface="Roboto"/>
              <a:sym typeface="Roboto"/>
            </a:endParaRPr>
          </a:p>
          <a:p>
            <a:pPr indent="457200" lvl="0" marL="0" rtl="0" algn="l">
              <a:spcBef>
                <a:spcPts val="1200"/>
              </a:spcBef>
              <a:spcAft>
                <a:spcPts val="1200"/>
              </a:spcAft>
              <a:buNone/>
            </a:pPr>
            <a:r>
              <a:rPr lang="tr" sz="1350">
                <a:solidFill>
                  <a:srgbClr val="252525"/>
                </a:solidFill>
                <a:latin typeface="Roboto"/>
                <a:ea typeface="Roboto"/>
                <a:cs typeface="Roboto"/>
                <a:sym typeface="Roboto"/>
              </a:rPr>
              <a:t>Extended</a:t>
            </a:r>
            <a:r>
              <a:rPr lang="tr" sz="1350">
                <a:solidFill>
                  <a:srgbClr val="252525"/>
                </a:solidFill>
                <a:latin typeface="Roboto"/>
                <a:ea typeface="Roboto"/>
                <a:cs typeface="Roboto"/>
                <a:sym typeface="Roboto"/>
              </a:rPr>
              <a:t> ASCII, standart ASCII karakter kümesini iki katına çıkarsa da, tüm dilleri desteklemek için neredeyse yeterli karakter içermez. Örneğin bazı Asya dilleri binlerce karakter gerektirir. Bu nedenle, Latin-1 (ISO-8859-1) ve UTF-8 gibi diğer karakter kodlamaları artık belgeler ve web sayfaları için ASCII'den daha yaygın olarak kullanılmaktadır. UTF-8, bir milyondan fazla karakteri destekler. </a:t>
            </a:r>
            <a:endParaRPr sz="1350">
              <a:solidFill>
                <a:srgbClr val="252525"/>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UNICODE Nedir?</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	</a:t>
            </a:r>
            <a:r>
              <a:rPr lang="tr" sz="1400">
                <a:solidFill>
                  <a:srgbClr val="212529"/>
                </a:solidFill>
                <a:latin typeface="Roboto"/>
                <a:ea typeface="Roboto"/>
                <a:cs typeface="Roboto"/>
                <a:sym typeface="Roboto"/>
              </a:rPr>
              <a:t>Unicode (Evrensel Kod) Unicode Consortium organizasyonu tarafından geliştirilen ve her karaktere bir sayı değeri karşılığı atayan bir endüstri standardıdır. Sistemin amacı farklı karakter kodlama sistemlerinin birbiriyle tutarlı çalışmasını ve dünyadaki tüm yazım sistemlerinden metinlerin bilgisayar ortamında tek bir standart altında temsil edilebilmesini sağlamaktır.</a:t>
            </a:r>
            <a:endParaRPr sz="1400">
              <a:solidFill>
                <a:srgbClr val="212529"/>
              </a:solidFill>
              <a:latin typeface="Roboto"/>
              <a:ea typeface="Roboto"/>
              <a:cs typeface="Roboto"/>
              <a:sym typeface="Roboto"/>
            </a:endParaRPr>
          </a:p>
          <a:p>
            <a:pPr indent="457200" lvl="0" marL="0" rtl="0" algn="l">
              <a:spcBef>
                <a:spcPts val="1200"/>
              </a:spcBef>
              <a:spcAft>
                <a:spcPts val="0"/>
              </a:spcAft>
              <a:buNone/>
            </a:pPr>
            <a:r>
              <a:rPr lang="tr" sz="1350">
                <a:solidFill>
                  <a:srgbClr val="252525"/>
                </a:solidFill>
                <a:latin typeface="Roboto"/>
                <a:ea typeface="Roboto"/>
                <a:cs typeface="Roboto"/>
                <a:sym typeface="Roboto"/>
              </a:rPr>
              <a:t>Çeşitli dillerdeki metinler (ayrıca sağdan sola yazılara sahip İbranice ve Arapça gibi çift yönlü metinler), matematiksel semboller, tarihi yazılar ve daha pek çok şey gibi çok çeşitli karakterleri kodlar.</a:t>
            </a:r>
            <a:endParaRPr sz="1400">
              <a:solidFill>
                <a:srgbClr val="212529"/>
              </a:solidFill>
              <a:latin typeface="Roboto"/>
              <a:ea typeface="Roboto"/>
              <a:cs typeface="Roboto"/>
              <a:sym typeface="Roboto"/>
            </a:endParaRPr>
          </a:p>
          <a:p>
            <a:pPr indent="457200" lvl="0" marL="0" rtl="0" algn="l">
              <a:spcBef>
                <a:spcPts val="1200"/>
              </a:spcBef>
              <a:spcAft>
                <a:spcPts val="1200"/>
              </a:spcAft>
              <a:buNone/>
            </a:pPr>
            <a:r>
              <a:rPr lang="tr" sz="1400">
                <a:solidFill>
                  <a:srgbClr val="212529"/>
                </a:solidFill>
                <a:latin typeface="Roboto"/>
                <a:ea typeface="Roboto"/>
                <a:cs typeface="Roboto"/>
                <a:sym typeface="Roboto"/>
              </a:rPr>
              <a:t>Evrensel Karakter Kümesi (UCS) olarak bilinen ISO/IEC 10646 standardı ise, her iki organizasyonun işbirliği ile aynı sayısal karşılıkları taşımaktadır. Unicode, son sürümü itibarıyla 129 farklı modern ve tarihî yazım sistemine ait 120.000'den fazla karakteri ve emoji gibi çeşitli sembol kümelerini kapsamaktadır.</a:t>
            </a:r>
            <a:r>
              <a:rPr lang="tr" sz="1400">
                <a:solidFill>
                  <a:srgbClr val="212529"/>
                </a:solidFill>
                <a:latin typeface="Roboto"/>
                <a:ea typeface="Roboto"/>
                <a:cs typeface="Roboto"/>
                <a:sym typeface="Roboto"/>
              </a:rPr>
              <a:t>	</a:t>
            </a:r>
            <a:endParaRPr sz="1400">
              <a:solidFill>
                <a:srgbClr val="212529"/>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UNICODE Nedir?</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tr" sz="1350">
                <a:solidFill>
                  <a:srgbClr val="252525"/>
                </a:solidFill>
                <a:latin typeface="Roboto"/>
                <a:ea typeface="Roboto"/>
                <a:cs typeface="Roboto"/>
                <a:sym typeface="Roboto"/>
              </a:rPr>
              <a:t>Unicode, sırasıyla 8 bit, 6 bit ve 32 bit kullanan UTF-8, UTF-16 ve UTF-32 olmak üzere üç tür kodlama çalıştırdı. Programlama dilleri (Java, vb.) ve modern işletim sistemleri gibi son teknolojilerde büyük ölçüde kullanılmaktadır.</a:t>
            </a:r>
            <a:endParaRPr sz="1350">
              <a:solidFill>
                <a:srgbClr val="252525"/>
              </a:solidFill>
              <a:latin typeface="Roboto"/>
              <a:ea typeface="Roboto"/>
              <a:cs typeface="Roboto"/>
              <a:sym typeface="Roboto"/>
            </a:endParaRPr>
          </a:p>
          <a:p>
            <a:pPr indent="457200" lvl="0" marL="0" rtl="0" algn="l">
              <a:spcBef>
                <a:spcPts val="1200"/>
              </a:spcBef>
              <a:spcAft>
                <a:spcPts val="1200"/>
              </a:spcAft>
              <a:buNone/>
            </a:pPr>
            <a:r>
              <a:rPr lang="tr" sz="1350">
                <a:solidFill>
                  <a:srgbClr val="252525"/>
                </a:solidFill>
                <a:latin typeface="Roboto"/>
                <a:ea typeface="Roboto"/>
                <a:cs typeface="Roboto"/>
                <a:sym typeface="Roboto"/>
              </a:rPr>
              <a:t>Unicode, çok sayıda karakteri destekler ve bir aygıtta daha fazla yer kaplar ve bu nedenle ASCII, Unicode'un bir parçasını oluşturur. ASCII, 128 karakter içeren UTF-8'de geçerlidir.</a:t>
            </a:r>
            <a:endParaRPr sz="1350">
              <a:solidFill>
                <a:srgbClr val="252525"/>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UNICODE ve ASCII farkları</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tr" sz="1350">
                <a:solidFill>
                  <a:srgbClr val="252525"/>
                </a:solidFill>
                <a:latin typeface="Roboto"/>
                <a:ea typeface="Roboto"/>
                <a:cs typeface="Roboto"/>
                <a:sym typeface="Roboto"/>
              </a:rPr>
              <a:t>Unicode, bilgisayarlardaki metni kodlayan, temsil eden ve işleyen BT standardı iken ASCII, elektronik iletişim için metni (ağırlıklı olarak İngilizce) kodlayan standarttır.</a:t>
            </a:r>
            <a:endParaRPr sz="1350">
              <a:solidFill>
                <a:srgbClr val="252525"/>
              </a:solidFill>
              <a:latin typeface="Roboto"/>
              <a:ea typeface="Roboto"/>
              <a:cs typeface="Roboto"/>
              <a:sym typeface="Roboto"/>
            </a:endParaRPr>
          </a:p>
          <a:p>
            <a:pPr indent="-314325" lvl="0" marL="457200" rtl="0" algn="l">
              <a:spcBef>
                <a:spcPts val="0"/>
              </a:spcBef>
              <a:spcAft>
                <a:spcPts val="0"/>
              </a:spcAft>
              <a:buClr>
                <a:srgbClr val="252525"/>
              </a:buClr>
              <a:buSzPts val="1350"/>
              <a:buFont typeface="Roboto"/>
              <a:buAutoNum type="arabicPeriod"/>
            </a:pPr>
            <a:r>
              <a:rPr lang="tr" sz="1350">
                <a:solidFill>
                  <a:srgbClr val="252525"/>
                </a:solidFill>
                <a:latin typeface="Roboto"/>
                <a:ea typeface="Roboto"/>
                <a:cs typeface="Roboto"/>
                <a:sym typeface="Roboto"/>
              </a:rPr>
              <a:t>Unicode, Evrensel Karakter Kümesi'nin kısaltmasıdır, oysa ASCII, Bilgi Değişimi için Amerikan Standart Kodu anlamına gelir.</a:t>
            </a:r>
            <a:endParaRPr sz="1350">
              <a:solidFill>
                <a:srgbClr val="252525"/>
              </a:solidFill>
              <a:latin typeface="Roboto"/>
              <a:ea typeface="Roboto"/>
              <a:cs typeface="Roboto"/>
              <a:sym typeface="Roboto"/>
            </a:endParaRPr>
          </a:p>
          <a:p>
            <a:pPr indent="-314325" lvl="0" marL="457200" rtl="0" algn="l">
              <a:spcBef>
                <a:spcPts val="0"/>
              </a:spcBef>
              <a:spcAft>
                <a:spcPts val="0"/>
              </a:spcAft>
              <a:buClr>
                <a:srgbClr val="252525"/>
              </a:buClr>
              <a:buSzPts val="1350"/>
              <a:buFont typeface="Roboto"/>
              <a:buAutoNum type="arabicPeriod"/>
            </a:pPr>
            <a:r>
              <a:rPr lang="tr" sz="1350">
                <a:solidFill>
                  <a:srgbClr val="252525"/>
                </a:solidFill>
                <a:latin typeface="Roboto"/>
                <a:ea typeface="Roboto"/>
                <a:cs typeface="Roboto"/>
                <a:sym typeface="Roboto"/>
              </a:rPr>
              <a:t>Her iki terim de işlev bağlamında birbirinden farklıdır. Unicode, diğer dillerden metinler ve alfabeler (hatta çift yönlü metinler), semboller, tarihi komut dosyaları gibi çok sayıda karakteri kodlayan kodlama standardı iken ASCII, İngiliz dilinin alfabelerini, büyük harfleri ve küçük harfleri, sembolleri vb. kodlar.</a:t>
            </a:r>
            <a:endParaRPr sz="1350">
              <a:solidFill>
                <a:srgbClr val="252525"/>
              </a:solidFill>
              <a:latin typeface="Roboto"/>
              <a:ea typeface="Roboto"/>
              <a:cs typeface="Roboto"/>
              <a:sym typeface="Roboto"/>
            </a:endParaRPr>
          </a:p>
          <a:p>
            <a:pPr indent="-314325" lvl="0" marL="457200" rtl="0" algn="l">
              <a:spcBef>
                <a:spcPts val="0"/>
              </a:spcBef>
              <a:spcAft>
                <a:spcPts val="0"/>
              </a:spcAft>
              <a:buClr>
                <a:srgbClr val="252525"/>
              </a:buClr>
              <a:buSzPts val="1350"/>
              <a:buFont typeface="Roboto"/>
              <a:buAutoNum type="arabicPeriod"/>
            </a:pPr>
            <a:r>
              <a:rPr lang="tr" sz="1350">
                <a:solidFill>
                  <a:srgbClr val="252525"/>
                </a:solidFill>
                <a:latin typeface="Roboto"/>
                <a:ea typeface="Roboto"/>
                <a:cs typeface="Roboto"/>
                <a:sym typeface="Roboto"/>
              </a:rPr>
              <a:t>Unicode used 8bit, 16bit, or 32bit for encoding large number of characters whereas ASCII uses 7bit to encode any character because it comprises of only 128 characters.</a:t>
            </a:r>
            <a:endParaRPr sz="1350">
              <a:solidFill>
                <a:srgbClr val="252525"/>
              </a:solidFill>
              <a:latin typeface="Roboto"/>
              <a:ea typeface="Roboto"/>
              <a:cs typeface="Roboto"/>
              <a:sym typeface="Roboto"/>
            </a:endParaRPr>
          </a:p>
          <a:p>
            <a:pPr indent="-314325" lvl="0" marL="457200" rtl="0" algn="l">
              <a:spcBef>
                <a:spcPts val="0"/>
              </a:spcBef>
              <a:spcAft>
                <a:spcPts val="0"/>
              </a:spcAft>
              <a:buClr>
                <a:srgbClr val="252525"/>
              </a:buClr>
              <a:buSzPts val="1350"/>
              <a:buFont typeface="Roboto"/>
              <a:buAutoNum type="arabicPeriod"/>
            </a:pPr>
            <a:r>
              <a:rPr lang="tr" sz="1350">
                <a:solidFill>
                  <a:srgbClr val="252525"/>
                </a:solidFill>
                <a:latin typeface="Roboto"/>
                <a:ea typeface="Roboto"/>
                <a:cs typeface="Roboto"/>
                <a:sym typeface="Roboto"/>
              </a:rPr>
              <a:t>Daha büyük alan Unicode tarafından işgal edilir, çünkü ASCII'nin üst kümesidir, oysa ASCII daha az alan gerektirir.</a:t>
            </a:r>
            <a:endParaRPr sz="1350">
              <a:solidFill>
                <a:srgbClr val="252525"/>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Jar nedir ? (Java Archive)</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tr" sz="1350">
                <a:solidFill>
                  <a:srgbClr val="4D5156"/>
                </a:solidFill>
                <a:highlight>
                  <a:srgbClr val="FFFFFF"/>
                </a:highlight>
                <a:latin typeface="Roboto"/>
                <a:ea typeface="Roboto"/>
                <a:cs typeface="Roboto"/>
                <a:sym typeface="Roboto"/>
              </a:rPr>
              <a:t>JAR, genellikle birçok Java sınıf dosyasını ve ilişkili meta verileri ve kaynakları (libraries, resources, metadata files) dağıtım için tek bir dosyada toplamak için kullanılan bir paket dosyası biçimidir. JAR dosyaları, Java'ya özgü bildirim dosyası içeren arşiv dosyalarıdır. ZIP biçiminde oluşturulmuştur ve genellikle .jar dosya uzantısına sahiptir.</a:t>
            </a:r>
            <a:endParaRPr sz="1350">
              <a:solidFill>
                <a:srgbClr val="4D5156"/>
              </a:solidFill>
              <a:highlight>
                <a:srgbClr val="FFFFFF"/>
              </a:highlight>
              <a:latin typeface="Roboto"/>
              <a:ea typeface="Roboto"/>
              <a:cs typeface="Roboto"/>
              <a:sym typeface="Roboto"/>
            </a:endParaRPr>
          </a:p>
          <a:p>
            <a:pPr indent="457200" lvl="0" marL="0" rtl="0" algn="l">
              <a:spcBef>
                <a:spcPts val="1200"/>
              </a:spcBef>
              <a:spcAft>
                <a:spcPts val="0"/>
              </a:spcAft>
              <a:buNone/>
            </a:pPr>
            <a:r>
              <a:rPr lang="tr" sz="1350">
                <a:solidFill>
                  <a:srgbClr val="4D5156"/>
                </a:solidFill>
                <a:highlight>
                  <a:srgbClr val="FFFFFF"/>
                </a:highlight>
                <a:latin typeface="Roboto"/>
                <a:ea typeface="Roboto"/>
                <a:cs typeface="Roboto"/>
                <a:sym typeface="Roboto"/>
              </a:rPr>
              <a:t>JAR(Java Archive), birden fazla (yüzlerce, binlerce) sınıf içerebilen sıkıştırılmış dosyadır. JAR dosyasına JRE çok hızlı bir şekilde erişebilir. Esasen tüm Java API’si ‘rt.java’ isimli tek bir JAR dosyasında yer almaktadır ki bu dosya 12 binden fazla sınıf içermektedir.</a:t>
            </a:r>
            <a:endParaRPr sz="1350">
              <a:solidFill>
                <a:srgbClr val="4D5156"/>
              </a:solidFill>
              <a:highlight>
                <a:srgbClr val="FFFFFF"/>
              </a:highlight>
              <a:latin typeface="Roboto"/>
              <a:ea typeface="Roboto"/>
              <a:cs typeface="Roboto"/>
              <a:sym typeface="Roboto"/>
            </a:endParaRPr>
          </a:p>
          <a:p>
            <a:pPr indent="457200" lvl="0" marL="0" rtl="0" algn="l">
              <a:spcBef>
                <a:spcPts val="1200"/>
              </a:spcBef>
              <a:spcAft>
                <a:spcPts val="0"/>
              </a:spcAft>
              <a:buNone/>
            </a:pPr>
            <a:r>
              <a:rPr lang="tr" sz="1350">
                <a:solidFill>
                  <a:srgbClr val="4D5156"/>
                </a:solidFill>
                <a:highlight>
                  <a:srgbClr val="FFFFFF"/>
                </a:highlight>
                <a:latin typeface="Roboto"/>
                <a:ea typeface="Roboto"/>
                <a:cs typeface="Roboto"/>
                <a:sym typeface="Roboto"/>
              </a:rPr>
              <a:t>JAR dosyaları JDK kurulumu içerisinde yer alan ‘bin’ klasörü içerisindeki ‘jar utility’ ile oluşturulabilir. JAR dosyası, ZIP, RAR gibi bir sıkıştırılmış dosyadır.</a:t>
            </a:r>
            <a:endParaRPr sz="1350">
              <a:solidFill>
                <a:srgbClr val="4D5156"/>
              </a:solidFill>
              <a:highlight>
                <a:srgbClr val="FFFFFF"/>
              </a:highlight>
              <a:latin typeface="Roboto"/>
              <a:ea typeface="Roboto"/>
              <a:cs typeface="Roboto"/>
              <a:sym typeface="Roboto"/>
            </a:endParaRPr>
          </a:p>
          <a:p>
            <a:pPr indent="457200" lvl="0" marL="0" rtl="0" algn="l">
              <a:spcBef>
                <a:spcPts val="1200"/>
              </a:spcBef>
              <a:spcAft>
                <a:spcPts val="0"/>
              </a:spcAft>
              <a:buNone/>
            </a:pPr>
            <a:r>
              <a:t/>
            </a:r>
            <a:endParaRPr sz="1350">
              <a:solidFill>
                <a:srgbClr val="4D5156"/>
              </a:solidFill>
              <a:highlight>
                <a:srgbClr val="FFFFFF"/>
              </a:highlight>
              <a:latin typeface="Roboto"/>
              <a:ea typeface="Roboto"/>
              <a:cs typeface="Roboto"/>
              <a:sym typeface="Roboto"/>
            </a:endParaRPr>
          </a:p>
          <a:p>
            <a:pPr indent="457200" lvl="0" marL="0" rtl="0" algn="l">
              <a:spcBef>
                <a:spcPts val="1200"/>
              </a:spcBef>
              <a:spcAft>
                <a:spcPts val="1200"/>
              </a:spcAft>
              <a:buNone/>
            </a:pPr>
            <a:r>
              <a:t/>
            </a:r>
            <a:endParaRPr sz="1350">
              <a:solidFill>
                <a:srgbClr val="4D5156"/>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War nedir ? (Web Application resource)</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tr" sz="1350">
                <a:solidFill>
                  <a:srgbClr val="252525"/>
                </a:solidFill>
                <a:latin typeface="Roboto"/>
                <a:ea typeface="Roboto"/>
                <a:cs typeface="Roboto"/>
                <a:sym typeface="Roboto"/>
              </a:rPr>
              <a:t>Bir web uygulamasının tüm bölümlerini içeren bir arşivdir: sunucu uygulamaları(Servlet) ve web hizmetleri için Java sınıfı dosyaları, JSP'ler, HTML sayfaları, resimler ve diğer kaynakları içerir.</a:t>
            </a:r>
            <a:endParaRPr sz="1350">
              <a:solidFill>
                <a:srgbClr val="252525"/>
              </a:solidFill>
              <a:latin typeface="Roboto"/>
              <a:ea typeface="Roboto"/>
              <a:cs typeface="Roboto"/>
              <a:sym typeface="Roboto"/>
            </a:endParaRPr>
          </a:p>
          <a:p>
            <a:pPr indent="457200" lvl="0" marL="0" rtl="0" algn="l">
              <a:spcBef>
                <a:spcPts val="1200"/>
              </a:spcBef>
              <a:spcAft>
                <a:spcPts val="0"/>
              </a:spcAft>
              <a:buNone/>
            </a:pPr>
            <a:r>
              <a:rPr lang="tr" sz="1350">
                <a:solidFill>
                  <a:srgbClr val="252525"/>
                </a:solidFill>
                <a:latin typeface="Roboto"/>
                <a:ea typeface="Roboto"/>
                <a:cs typeface="Roboto"/>
                <a:sym typeface="Roboto"/>
              </a:rPr>
              <a:t>Herhangi bir servlet/jsp kapsayıcısına dağıtılabilen web uygulamasını içerir. .war dosyası, web uygulamalarının geliştirilmesi için gerekli olan jsp, html, javascript ve diğer dosyaları içerir.</a:t>
            </a:r>
            <a:endParaRPr sz="1350">
              <a:solidFill>
                <a:srgbClr val="252525"/>
              </a:solidFill>
              <a:latin typeface="Roboto"/>
              <a:ea typeface="Roboto"/>
              <a:cs typeface="Roboto"/>
              <a:sym typeface="Roboto"/>
            </a:endParaRPr>
          </a:p>
          <a:p>
            <a:pPr indent="457200" lvl="0" marL="0" rtl="0" algn="l">
              <a:spcBef>
                <a:spcPts val="1200"/>
              </a:spcBef>
              <a:spcAft>
                <a:spcPts val="1200"/>
              </a:spcAft>
              <a:buNone/>
            </a:pPr>
            <a:r>
              <a:rPr lang="tr" sz="1350">
                <a:solidFill>
                  <a:srgbClr val="252525"/>
                </a:solidFill>
                <a:latin typeface="Roboto"/>
                <a:ea typeface="Roboto"/>
                <a:cs typeface="Roboto"/>
                <a:sym typeface="Roboto"/>
              </a:rPr>
              <a:t>WAR dosyası, Java kodu için belirtilen dizinlere ve belirlenmiş bir yapılandırma dosyasına sahip bir JAR dosyasıdır (kendisi bir ZIP dosyasıdır).uygulama sunucusuna neyi çalıştıracağını ve nasıl çalıştıracağını söyleyen web.xml dosyası vardır. WAR dosyaları her zaman .war uzantısına sahiptir, ancak standart jar aracıyla oluşturulup okunabilirler.</a:t>
            </a:r>
            <a:endParaRPr sz="1350">
              <a:solidFill>
                <a:srgbClr val="252525"/>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Jar Ve War dosyaları farkları</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tr"/>
              <a:t>war dosya uzantısı .war, jar dosya uzantısı .jar’dır.</a:t>
            </a:r>
            <a:endParaRPr/>
          </a:p>
          <a:p>
            <a:pPr indent="-342900" lvl="0" marL="457200" rtl="0" algn="l">
              <a:spcBef>
                <a:spcPts val="0"/>
              </a:spcBef>
              <a:spcAft>
                <a:spcPts val="0"/>
              </a:spcAft>
              <a:buSzPts val="1800"/>
              <a:buAutoNum type="arabicPeriod"/>
            </a:pPr>
            <a:r>
              <a:rPr lang="tr"/>
              <a:t>Jar dosyaları, kütüphane, plugin veya herhangi bir uygulama türü olarak kullanmak için birden fazla dosyayı paketlememize izin verir. War dosyaları yalnızca web uygulamaları için kullanılır.</a:t>
            </a:r>
            <a:endParaRPr/>
          </a:p>
          <a:p>
            <a:pPr indent="-342900" lvl="0" marL="457200" rtl="0" algn="l">
              <a:spcBef>
                <a:spcPts val="0"/>
              </a:spcBef>
              <a:spcAft>
                <a:spcPts val="0"/>
              </a:spcAft>
              <a:buSzPts val="1800"/>
              <a:buAutoNum type="arabicPeriod"/>
            </a:pPr>
            <a:r>
              <a:rPr lang="tr"/>
              <a:t>Yapı olarak istenilen herhangi bir yapıya sahip Jar oluşturabiliriz. fakat War, WEB-INF ve META-INF dizinleriyle önceden tanımlanmış bir yapıdadır.</a:t>
            </a:r>
            <a:endParaRPr/>
          </a:p>
          <a:p>
            <a:pPr indent="-342900" lvl="0" marL="457200" rtl="0" algn="l">
              <a:spcBef>
                <a:spcPts val="0"/>
              </a:spcBef>
              <a:spcAft>
                <a:spcPts val="0"/>
              </a:spcAft>
              <a:buSzPts val="1800"/>
              <a:buAutoNum type="arabicPeriod"/>
            </a:pPr>
            <a:r>
              <a:rPr lang="tr"/>
              <a:t>Komut satırında bir Jar dosyasını execute edebiliriz, veya kütüphane olarak kullanabiliriz. Fakar War dosyasını yürütmek için bir sunucuya ihtiyacımız var.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