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e2fd7343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e2fd7343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e2fd7343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e2fd7343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e2fd7343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e2fd7343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e2fd7343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e2fd7343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e2fd7343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e2fd7343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e2fd7343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e2fd7343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e2fd7343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e2fd7343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e2fd7343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e2fd7343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e2fd7343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e2fd7343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e2fd7343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e2fd7343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4e415353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4e415353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e2fd7343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e2fd7343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e2fd7343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e2fd7343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e2fd7343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e2fd7343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e2fd7343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e2fd7343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e2fd7343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0e2fd7343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e2fd73432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e2fd73432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e2fd7343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0e2fd7343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e2fd73432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e2fd73432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e2fd73432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e2fd73432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0e2fd73432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0e2fd73432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e2fd7343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e2fd7343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0e2fd73432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0e2fd73432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e2fd7343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0e2fd7343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e2fd73432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0e2fd73432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e2fd73432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0e2fd73432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e2fd73432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0e2fd73432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e2fd7343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e2fd7343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e2fd7343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e2fd7343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e2fd7343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e2fd7343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e2fd7343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e2fd7343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e2fd7343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e2fd7343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e2fd7343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e2fd7343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7.png"/><Relationship Id="rId4" Type="http://schemas.openxmlformats.org/officeDocument/2006/relationships/image" Target="../media/image24.png"/><Relationship Id="rId5" Type="http://schemas.openxmlformats.org/officeDocument/2006/relationships/image" Target="../media/image26.png"/><Relationship Id="rId6"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287652"/>
            <a:ext cx="8222100" cy="1326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tr"/>
              <a:t>innova patika spring bootcamp 4. hafta 2. ödevi. SOLID prensibleri</a:t>
            </a:r>
            <a:endParaRPr/>
          </a:p>
        </p:txBody>
      </p:sp>
      <p:sp>
        <p:nvSpPr>
          <p:cNvPr id="86" name="Google Shape;86;p13"/>
          <p:cNvSpPr txBox="1"/>
          <p:nvPr>
            <p:ph idx="1" type="subTitle"/>
          </p:nvPr>
        </p:nvSpPr>
        <p:spPr>
          <a:xfrm>
            <a:off x="598100" y="2715955"/>
            <a:ext cx="8222100" cy="13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öğrenci: ozan aydoğan</a:t>
            </a:r>
            <a:endParaRPr/>
          </a:p>
          <a:p>
            <a:pPr indent="0" lvl="0" marL="0" rtl="0" algn="l">
              <a:spcBef>
                <a:spcPts val="0"/>
              </a:spcBef>
              <a:spcAft>
                <a:spcPts val="0"/>
              </a:spcAft>
              <a:buNone/>
            </a:pPr>
            <a:r>
              <a:rPr lang="tr"/>
              <a:t>öğretmen: hamit mızrak</a:t>
            </a:r>
            <a:endParaRPr/>
          </a:p>
          <a:p>
            <a:pPr indent="0" lvl="0" marL="0" rtl="0" algn="l">
              <a:spcBef>
                <a:spcPts val="0"/>
              </a:spcBef>
              <a:spcAft>
                <a:spcPts val="0"/>
              </a:spcAft>
              <a:buNone/>
            </a:pPr>
            <a:r>
              <a:rPr lang="tr"/>
              <a:t>github: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4700"/>
              </a:spcBef>
              <a:spcAft>
                <a:spcPts val="0"/>
              </a:spcAft>
              <a:buNone/>
            </a:pPr>
            <a:r>
              <a:rPr b="1" lang="tr" sz="1650">
                <a:solidFill>
                  <a:srgbClr val="292929"/>
                </a:solidFill>
                <a:highlight>
                  <a:srgbClr val="FFFFFF"/>
                </a:highlight>
                <a:latin typeface="Arial"/>
                <a:ea typeface="Arial"/>
                <a:cs typeface="Arial"/>
                <a:sym typeface="Arial"/>
              </a:rPr>
              <a:t>1. Single Responsibility Principle (SRP) örneği</a:t>
            </a:r>
            <a:endParaRPr/>
          </a:p>
        </p:txBody>
      </p:sp>
      <p:pic>
        <p:nvPicPr>
          <p:cNvPr id="141" name="Google Shape;141;p22"/>
          <p:cNvPicPr preferRelativeResize="0"/>
          <p:nvPr/>
        </p:nvPicPr>
        <p:blipFill>
          <a:blip r:embed="rId3">
            <a:alphaModFix/>
          </a:blip>
          <a:stretch>
            <a:fillRect/>
          </a:stretch>
        </p:blipFill>
        <p:spPr>
          <a:xfrm>
            <a:off x="552238" y="1017800"/>
            <a:ext cx="3724275" cy="2495550"/>
          </a:xfrm>
          <a:prstGeom prst="rect">
            <a:avLst/>
          </a:prstGeom>
          <a:noFill/>
          <a:ln>
            <a:noFill/>
          </a:ln>
        </p:spPr>
      </p:pic>
      <p:pic>
        <p:nvPicPr>
          <p:cNvPr id="142" name="Google Shape;142;p22"/>
          <p:cNvPicPr preferRelativeResize="0"/>
          <p:nvPr/>
        </p:nvPicPr>
        <p:blipFill>
          <a:blip r:embed="rId4">
            <a:alphaModFix/>
          </a:blip>
          <a:stretch>
            <a:fillRect/>
          </a:stretch>
        </p:blipFill>
        <p:spPr>
          <a:xfrm>
            <a:off x="4895863" y="1017800"/>
            <a:ext cx="3638550" cy="1466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4700"/>
              </a:spcBef>
              <a:spcAft>
                <a:spcPts val="0"/>
              </a:spcAft>
              <a:buNone/>
            </a:pPr>
            <a:r>
              <a:rPr b="1" lang="tr" sz="1650">
                <a:solidFill>
                  <a:srgbClr val="292929"/>
                </a:solidFill>
                <a:highlight>
                  <a:srgbClr val="FFFFFF"/>
                </a:highlight>
                <a:latin typeface="Arial"/>
                <a:ea typeface="Arial"/>
                <a:cs typeface="Arial"/>
                <a:sym typeface="Arial"/>
              </a:rPr>
              <a:t>1. Single Responsibility Principle (SRP) örneği</a:t>
            </a:r>
            <a:endParaRPr/>
          </a:p>
        </p:txBody>
      </p:sp>
      <p:sp>
        <p:nvSpPr>
          <p:cNvPr id="148" name="Google Shape;148;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457200" lvl="0" marL="0" rtl="0" algn="l">
              <a:spcBef>
                <a:spcPts val="0"/>
              </a:spcBef>
              <a:spcAft>
                <a:spcPts val="1200"/>
              </a:spcAft>
              <a:buNone/>
            </a:pPr>
            <a:r>
              <a:rPr lang="tr"/>
              <a:t>görsellerde görüldüğü gibi her bir sınıfın kendine ait sorumluluğu bulunmaktadır. NotificationService sınıfının sadece bildirimlerle ilgileniyor. bunun dışında herhangi bir özelliği bünyesinde barındırmıyor. PrintService print passbook ile alakalı bir özelliği bünyesinde barındırıyor. BankService sınıfı, paraçekme ve para miktarını göstermeyle alakalı özellikleri var. Loanservice yapısı ise krediyle alakalı özellikleri barındırıyor. ev kredisi, araç kredisiyle alakalı durumları kısaca “kredi” ile alakalı durumları loanservice yapısını kullanarak değerlendirebiliriz. LoanService yapısına, NotificationService yapısında bulunan sendOTP özelliğini eklersek, mantık hatası yaparız çünkü LoanService bildirimlerle ilgilenmiyor. eğer bu özelliği LoanService yapısında kullanırsak, projenin sürdürülebilirliğini baltalamış oluruz.</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4700"/>
              </a:spcBef>
              <a:spcAft>
                <a:spcPts val="0"/>
              </a:spcAft>
              <a:buNone/>
            </a:pPr>
            <a:r>
              <a:rPr b="1" lang="tr" sz="1650">
                <a:solidFill>
                  <a:srgbClr val="292929"/>
                </a:solidFill>
                <a:highlight>
                  <a:srgbClr val="FFFFFF"/>
                </a:highlight>
                <a:latin typeface="Arial"/>
                <a:ea typeface="Arial"/>
                <a:cs typeface="Arial"/>
                <a:sym typeface="Arial"/>
              </a:rPr>
              <a:t>2. Open / Closed Principle (OCP)</a:t>
            </a:r>
            <a:endParaRPr/>
          </a:p>
        </p:txBody>
      </p:sp>
      <p:sp>
        <p:nvSpPr>
          <p:cNvPr id="154" name="Google Shape;154;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tr" sz="1600">
                <a:solidFill>
                  <a:srgbClr val="292929"/>
                </a:solidFill>
                <a:highlight>
                  <a:srgbClr val="FFFFFF"/>
                </a:highlight>
                <a:latin typeface="Georgia"/>
                <a:ea typeface="Georgia"/>
                <a:cs typeface="Georgia"/>
                <a:sym typeface="Georgia"/>
              </a:rPr>
              <a:t>“Sınıflar değişikliğe kapalı ancak gelişime açık olmalıdır.”</a:t>
            </a:r>
            <a:endParaRPr sz="1600">
              <a:solidFill>
                <a:srgbClr val="292929"/>
              </a:solidFill>
              <a:highlight>
                <a:srgbClr val="FFFFFF"/>
              </a:highlight>
              <a:latin typeface="Georgia"/>
              <a:ea typeface="Georgia"/>
              <a:cs typeface="Georgia"/>
              <a:sym typeface="Georgia"/>
            </a:endParaRPr>
          </a:p>
          <a:p>
            <a:pPr indent="457200" lvl="0" marL="0" rtl="0" algn="l">
              <a:spcBef>
                <a:spcPts val="1200"/>
              </a:spcBef>
              <a:spcAft>
                <a:spcPts val="1200"/>
              </a:spcAft>
              <a:buNone/>
            </a:pPr>
            <a:r>
              <a:rPr lang="tr" sz="1500">
                <a:solidFill>
                  <a:srgbClr val="292929"/>
                </a:solidFill>
                <a:highlight>
                  <a:srgbClr val="FFFFFF"/>
                </a:highlight>
                <a:latin typeface="Georgia"/>
                <a:ea typeface="Georgia"/>
                <a:cs typeface="Georgia"/>
                <a:sym typeface="Georgia"/>
              </a:rPr>
              <a:t>Sınıflarımız veya metotlarımızı oluştururken ileride olabilecek yeni istekler ve gelişmeleri de öngörerek tasarlamamız gerekir. Projemizde oluşabilecek yeni istek ve ihtiyaçlar sonucunda yapacağımız geliştirmeler, projemizdeki diğer sistemleri etkilememeli ve herhangi bir değişikliğe sebebiyet vermemelidir.</a:t>
            </a:r>
            <a:endParaRPr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4700"/>
              </a:spcBef>
              <a:spcAft>
                <a:spcPts val="0"/>
              </a:spcAft>
              <a:buNone/>
            </a:pPr>
            <a:r>
              <a:rPr b="1" lang="tr" sz="1650">
                <a:solidFill>
                  <a:srgbClr val="292929"/>
                </a:solidFill>
                <a:highlight>
                  <a:srgbClr val="FFFFFF"/>
                </a:highlight>
                <a:latin typeface="Arial"/>
                <a:ea typeface="Arial"/>
                <a:cs typeface="Arial"/>
                <a:sym typeface="Arial"/>
              </a:rPr>
              <a:t>2. Open / Closed Principle (OCP)</a:t>
            </a:r>
            <a:endParaRPr/>
          </a:p>
        </p:txBody>
      </p:sp>
      <p:pic>
        <p:nvPicPr>
          <p:cNvPr id="160" name="Google Shape;160;p25"/>
          <p:cNvPicPr preferRelativeResize="0"/>
          <p:nvPr/>
        </p:nvPicPr>
        <p:blipFill>
          <a:blip r:embed="rId3">
            <a:alphaModFix/>
          </a:blip>
          <a:stretch>
            <a:fillRect/>
          </a:stretch>
        </p:blipFill>
        <p:spPr>
          <a:xfrm>
            <a:off x="2354263" y="877084"/>
            <a:ext cx="4435475" cy="1694675"/>
          </a:xfrm>
          <a:prstGeom prst="rect">
            <a:avLst/>
          </a:prstGeom>
          <a:noFill/>
          <a:ln>
            <a:noFill/>
          </a:ln>
        </p:spPr>
      </p:pic>
      <p:pic>
        <p:nvPicPr>
          <p:cNvPr id="161" name="Google Shape;161;p25"/>
          <p:cNvPicPr preferRelativeResize="0"/>
          <p:nvPr/>
        </p:nvPicPr>
        <p:blipFill>
          <a:blip r:embed="rId4">
            <a:alphaModFix/>
          </a:blip>
          <a:stretch>
            <a:fillRect/>
          </a:stretch>
        </p:blipFill>
        <p:spPr>
          <a:xfrm>
            <a:off x="1974325" y="2737526"/>
            <a:ext cx="5022825" cy="1933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4700"/>
              </a:spcBef>
              <a:spcAft>
                <a:spcPts val="0"/>
              </a:spcAft>
              <a:buNone/>
            </a:pPr>
            <a:r>
              <a:rPr b="1" lang="tr" sz="1650">
                <a:solidFill>
                  <a:srgbClr val="292929"/>
                </a:solidFill>
                <a:highlight>
                  <a:srgbClr val="FFFFFF"/>
                </a:highlight>
                <a:latin typeface="Arial"/>
                <a:ea typeface="Arial"/>
                <a:cs typeface="Arial"/>
                <a:sym typeface="Arial"/>
              </a:rPr>
              <a:t>2. Open / Closed Principle (OCP)</a:t>
            </a:r>
            <a:endParaRPr/>
          </a:p>
        </p:txBody>
      </p:sp>
      <p:pic>
        <p:nvPicPr>
          <p:cNvPr id="167" name="Google Shape;167;p26"/>
          <p:cNvPicPr preferRelativeResize="0"/>
          <p:nvPr/>
        </p:nvPicPr>
        <p:blipFill>
          <a:blip r:embed="rId3">
            <a:alphaModFix/>
          </a:blip>
          <a:stretch>
            <a:fillRect/>
          </a:stretch>
        </p:blipFill>
        <p:spPr>
          <a:xfrm>
            <a:off x="212650" y="1081475"/>
            <a:ext cx="4455074" cy="2048900"/>
          </a:xfrm>
          <a:prstGeom prst="rect">
            <a:avLst/>
          </a:prstGeom>
          <a:noFill/>
          <a:ln>
            <a:noFill/>
          </a:ln>
        </p:spPr>
      </p:pic>
      <p:pic>
        <p:nvPicPr>
          <p:cNvPr id="168" name="Google Shape;168;p26"/>
          <p:cNvPicPr preferRelativeResize="0"/>
          <p:nvPr/>
        </p:nvPicPr>
        <p:blipFill>
          <a:blip r:embed="rId4">
            <a:alphaModFix/>
          </a:blip>
          <a:stretch>
            <a:fillRect/>
          </a:stretch>
        </p:blipFill>
        <p:spPr>
          <a:xfrm>
            <a:off x="4736975" y="1153225"/>
            <a:ext cx="4352925" cy="1762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4700"/>
              </a:spcBef>
              <a:spcAft>
                <a:spcPts val="0"/>
              </a:spcAft>
              <a:buNone/>
            </a:pPr>
            <a:r>
              <a:rPr b="1" lang="tr" sz="1650">
                <a:solidFill>
                  <a:srgbClr val="292929"/>
                </a:solidFill>
                <a:highlight>
                  <a:srgbClr val="FFFFFF"/>
                </a:highlight>
                <a:latin typeface="Arial"/>
                <a:ea typeface="Arial"/>
                <a:cs typeface="Arial"/>
                <a:sym typeface="Arial"/>
              </a:rPr>
              <a:t>2. Open / Closed Principle (OCP)</a:t>
            </a:r>
            <a:endParaRPr/>
          </a:p>
        </p:txBody>
      </p:sp>
      <p:sp>
        <p:nvSpPr>
          <p:cNvPr id="174" name="Google Shape;174;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tr"/>
              <a:t>	Sınıflarımız, NotificationService interface yapısını implement etmektedir. doğal olarak bu interface’de olan özellikleri implement etmektedir. EmailNotificationService yapısı, implement ettiği özellikleri kendi kullanım özelliklerine doldurup, kendisine has bir servis yapısı oluşturur. aynı durumlar diğer servis yapıları içinde geçerlidir. Bu kısımda şuna dikkat etmeliyiz. interface’ye eklediğimiz yeni bir özellik, bu interface’yi implement eden tüm methodlarda yeninden doldurulmalıdır. yani prensibimizdeki “Open” kısmıyla uyumlu hale getirmiş olduk, kodumuz gelişime açık olmuş oldu ve notification classlarımızda varolan özelliklerde herhangi bir değişiklik yapmadan bu gelişimi sağlamış olduk. yani varolan özelliklerini korudular ve yeni birer özellik kazandılar. interface yapımız “Notification”, adındanda anlaşılacağı gibi bildirimlerle ilgileniyor. doğal olarak, bu interface’yi implement edecek olan yapılar notification ile ilgilenmelidir. interface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4700"/>
              </a:spcBef>
              <a:spcAft>
                <a:spcPts val="0"/>
              </a:spcAft>
              <a:buNone/>
            </a:pPr>
            <a:r>
              <a:rPr b="1" lang="tr" sz="1650">
                <a:solidFill>
                  <a:srgbClr val="292929"/>
                </a:solidFill>
                <a:highlight>
                  <a:srgbClr val="FFFFFF"/>
                </a:highlight>
                <a:latin typeface="Arial"/>
                <a:ea typeface="Arial"/>
                <a:cs typeface="Arial"/>
                <a:sym typeface="Arial"/>
              </a:rPr>
              <a:t>3. Liskov’s Substitution Principle (LSP)</a:t>
            </a:r>
            <a:endParaRPr b="1" sz="1650">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80" name="Google Shape;180;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tr"/>
              <a:t>Alt sınıflar miras aldığı üst sınıfın bütün özelliklerini kullanmalı, alt sınıflarda oluşturulan nesneler üst sınıfların nesneleriyle yer değiştirdiklerinde aynı davranışı göstermeli ve herhangi bir kullanılmayan özellik olmamalı.</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4700"/>
              </a:spcBef>
              <a:spcAft>
                <a:spcPts val="0"/>
              </a:spcAft>
              <a:buNone/>
            </a:pPr>
            <a:r>
              <a:rPr b="1" lang="tr" sz="1650">
                <a:solidFill>
                  <a:srgbClr val="292929"/>
                </a:solidFill>
                <a:highlight>
                  <a:srgbClr val="FFFFFF"/>
                </a:highlight>
                <a:latin typeface="Arial"/>
                <a:ea typeface="Arial"/>
                <a:cs typeface="Arial"/>
                <a:sym typeface="Arial"/>
              </a:rPr>
              <a:t>3. Liskov’s Substitution Principle (LSP)</a:t>
            </a:r>
            <a:endParaRPr/>
          </a:p>
        </p:txBody>
      </p:sp>
      <p:sp>
        <p:nvSpPr>
          <p:cNvPr id="186" name="Google Shape;186;p29"/>
          <p:cNvSpPr txBox="1"/>
          <p:nvPr>
            <p:ph idx="1" type="body"/>
          </p:nvPr>
        </p:nvSpPr>
        <p:spPr>
          <a:xfrm>
            <a:off x="311700" y="1124925"/>
            <a:ext cx="4464000" cy="34455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tr"/>
              <a:t>Sağda görüldüğü gibi SocialMedia adında bir abstract classımız olsun, bu classtan türeyen 3 farklı classımız olsun. whatsapp, facebook, instagram. </a:t>
            </a:r>
            <a:r>
              <a:rPr lang="tr"/>
              <a:t>SocialMedia sınıfını extend ettikleri için bu sınıfın özelliklerini kullanabiliyor olmalılardır. eğer abstract classta tanımlı olan bir özellik alt classta kullanılmıyorsa, bu durumda LSP prensibine aykırı bir durum yapmış oluruz</a:t>
            </a:r>
            <a:endParaRPr/>
          </a:p>
        </p:txBody>
      </p:sp>
      <p:pic>
        <p:nvPicPr>
          <p:cNvPr id="187" name="Google Shape;187;p29"/>
          <p:cNvPicPr preferRelativeResize="0"/>
          <p:nvPr/>
        </p:nvPicPr>
        <p:blipFill>
          <a:blip r:embed="rId3">
            <a:alphaModFix/>
          </a:blip>
          <a:stretch>
            <a:fillRect/>
          </a:stretch>
        </p:blipFill>
        <p:spPr>
          <a:xfrm>
            <a:off x="4853175" y="1551250"/>
            <a:ext cx="3514325" cy="2304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4700"/>
              </a:spcBef>
              <a:spcAft>
                <a:spcPts val="0"/>
              </a:spcAft>
              <a:buNone/>
            </a:pPr>
            <a:r>
              <a:rPr b="1" lang="tr" sz="1650">
                <a:solidFill>
                  <a:srgbClr val="292929"/>
                </a:solidFill>
                <a:highlight>
                  <a:srgbClr val="FFFFFF"/>
                </a:highlight>
                <a:latin typeface="Arial"/>
                <a:ea typeface="Arial"/>
                <a:cs typeface="Arial"/>
                <a:sym typeface="Arial"/>
              </a:rPr>
              <a:t>3. Liskov’s Substitution Principle (LSP)</a:t>
            </a:r>
            <a:endParaRPr/>
          </a:p>
        </p:txBody>
      </p:sp>
      <p:pic>
        <p:nvPicPr>
          <p:cNvPr id="193" name="Google Shape;193;p30"/>
          <p:cNvPicPr preferRelativeResize="0"/>
          <p:nvPr/>
        </p:nvPicPr>
        <p:blipFill>
          <a:blip r:embed="rId3">
            <a:alphaModFix/>
          </a:blip>
          <a:stretch>
            <a:fillRect/>
          </a:stretch>
        </p:blipFill>
        <p:spPr>
          <a:xfrm>
            <a:off x="120675" y="1351325"/>
            <a:ext cx="2763275" cy="2662925"/>
          </a:xfrm>
          <a:prstGeom prst="rect">
            <a:avLst/>
          </a:prstGeom>
          <a:noFill/>
          <a:ln>
            <a:noFill/>
          </a:ln>
        </p:spPr>
      </p:pic>
      <p:pic>
        <p:nvPicPr>
          <p:cNvPr id="194" name="Google Shape;194;p30"/>
          <p:cNvPicPr preferRelativeResize="0"/>
          <p:nvPr/>
        </p:nvPicPr>
        <p:blipFill>
          <a:blip r:embed="rId4">
            <a:alphaModFix/>
          </a:blip>
          <a:stretch>
            <a:fillRect/>
          </a:stretch>
        </p:blipFill>
        <p:spPr>
          <a:xfrm>
            <a:off x="2916101" y="1280576"/>
            <a:ext cx="2932000" cy="2890000"/>
          </a:xfrm>
          <a:prstGeom prst="rect">
            <a:avLst/>
          </a:prstGeom>
          <a:noFill/>
          <a:ln>
            <a:noFill/>
          </a:ln>
        </p:spPr>
      </p:pic>
      <p:pic>
        <p:nvPicPr>
          <p:cNvPr id="195" name="Google Shape;195;p30"/>
          <p:cNvPicPr preferRelativeResize="0"/>
          <p:nvPr/>
        </p:nvPicPr>
        <p:blipFill>
          <a:blip r:embed="rId5">
            <a:alphaModFix/>
          </a:blip>
          <a:stretch>
            <a:fillRect/>
          </a:stretch>
        </p:blipFill>
        <p:spPr>
          <a:xfrm>
            <a:off x="5880247" y="1250972"/>
            <a:ext cx="3161475" cy="2949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4700"/>
              </a:spcBef>
              <a:spcAft>
                <a:spcPts val="0"/>
              </a:spcAft>
              <a:buNone/>
            </a:pPr>
            <a:r>
              <a:rPr b="1" lang="tr" sz="1650">
                <a:solidFill>
                  <a:srgbClr val="292929"/>
                </a:solidFill>
                <a:highlight>
                  <a:srgbClr val="FFFFFF"/>
                </a:highlight>
                <a:latin typeface="Arial"/>
                <a:ea typeface="Arial"/>
                <a:cs typeface="Arial"/>
                <a:sym typeface="Arial"/>
              </a:rPr>
              <a:t>3. Liskov’s Substitution Principle (LSP)</a:t>
            </a:r>
            <a:endParaRPr/>
          </a:p>
        </p:txBody>
      </p:sp>
      <p:sp>
        <p:nvSpPr>
          <p:cNvPr id="201" name="Google Shape;201;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tr"/>
              <a:t>Y</a:t>
            </a:r>
            <a:r>
              <a:rPr lang="tr"/>
              <a:t>ukarda belirtilen classlarda, whatsapp sınıfı socialmedia sınıfını extends etse bile  publishpost özelliği desteklemiyor. doğal olarak bu özelliğin bu sınıfta bulunması uygun olmaz. Bu durum LSP’ye aykırıdır. aynı durum instagram sınıfında bulunan groupvideocall özelliğinde de vardır. bu özelliği base classtan alsa bile, instagramda </a:t>
            </a:r>
            <a:r>
              <a:rPr lang="tr"/>
              <a:t>groupvideocall özelliği bulunmamaktadır. Şimdi bu durumlara yapılabilecek en güzel çözümü inceleyelim,</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SOLID Nedir</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tr" sz="1500">
                <a:solidFill>
                  <a:srgbClr val="292929"/>
                </a:solidFill>
                <a:highlight>
                  <a:srgbClr val="FFFFFF"/>
                </a:highlight>
                <a:latin typeface="Georgia"/>
                <a:ea typeface="Georgia"/>
                <a:cs typeface="Georgia"/>
                <a:sym typeface="Georgia"/>
              </a:rPr>
              <a:t>Geliştirme yaparken Java, C# gibi Object Oriented Programming (Nesneye Yönelimli Programlama) mimarisine sahip dilleri tercih eden şirketlerin iş ilanlarında sıkça aranılan özellik olan ve mülakatlarda mutlaka “SOLİD prensipleri nelerdir?” sorusu karşımıza çıkar.</a:t>
            </a:r>
            <a:endParaRPr sz="1500">
              <a:solidFill>
                <a:srgbClr val="292929"/>
              </a:solidFill>
              <a:highlight>
                <a:srgbClr val="FFFFFF"/>
              </a:highlight>
              <a:latin typeface="Georgia"/>
              <a:ea typeface="Georgia"/>
              <a:cs typeface="Georgia"/>
              <a:sym typeface="Georgia"/>
            </a:endParaRPr>
          </a:p>
          <a:p>
            <a:pPr indent="457200" lvl="0" marL="0" rtl="0" algn="l">
              <a:spcBef>
                <a:spcPts val="1200"/>
              </a:spcBef>
              <a:spcAft>
                <a:spcPts val="1200"/>
              </a:spcAft>
              <a:buNone/>
            </a:pPr>
            <a:r>
              <a:rPr lang="tr" sz="1500">
                <a:solidFill>
                  <a:srgbClr val="292929"/>
                </a:solidFill>
                <a:highlight>
                  <a:srgbClr val="FFFFFF"/>
                </a:highlight>
                <a:latin typeface="Georgia"/>
                <a:ea typeface="Georgia"/>
                <a:cs typeface="Georgia"/>
                <a:sym typeface="Georgia"/>
              </a:rPr>
              <a:t>Yazılımcılar büyük ölçekli projeler geliştirmeye başladığından beri birçok temel sorun ile karşılaşmıştır. Sorunların her birine farklı yaklaşımlar getirerek çözümler ortaya konulmuş ve bunların bir kısmı yazılım camiasından kabul görerek günümüzde aktif olarak kullanılan Design Patterns ve Prensipleri oluşturmuştur</a:t>
            </a:r>
            <a:endParaRPr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4700"/>
              </a:spcBef>
              <a:spcAft>
                <a:spcPts val="0"/>
              </a:spcAft>
              <a:buNone/>
            </a:pPr>
            <a:r>
              <a:rPr b="1" lang="tr" sz="1650">
                <a:solidFill>
                  <a:srgbClr val="292929"/>
                </a:solidFill>
                <a:highlight>
                  <a:srgbClr val="FFFFFF"/>
                </a:highlight>
                <a:latin typeface="Arial"/>
                <a:ea typeface="Arial"/>
                <a:cs typeface="Arial"/>
                <a:sym typeface="Arial"/>
              </a:rPr>
              <a:t>3. Liskov’s Substitution Principle (LSP)</a:t>
            </a:r>
            <a:endParaRPr/>
          </a:p>
        </p:txBody>
      </p:sp>
      <p:sp>
        <p:nvSpPr>
          <p:cNvPr id="207" name="Google Shape;207;p32"/>
          <p:cNvSpPr txBox="1"/>
          <p:nvPr>
            <p:ph idx="1" type="body"/>
          </p:nvPr>
        </p:nvSpPr>
        <p:spPr>
          <a:xfrm>
            <a:off x="827600" y="1234700"/>
            <a:ext cx="3155700" cy="118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tanımladığımız interfaceler ve abstract classlar,</a:t>
            </a:r>
            <a:endParaRPr/>
          </a:p>
        </p:txBody>
      </p:sp>
      <p:pic>
        <p:nvPicPr>
          <p:cNvPr id="208" name="Google Shape;208;p32"/>
          <p:cNvPicPr preferRelativeResize="0"/>
          <p:nvPr/>
        </p:nvPicPr>
        <p:blipFill>
          <a:blip r:embed="rId3">
            <a:alphaModFix/>
          </a:blip>
          <a:stretch>
            <a:fillRect/>
          </a:stretch>
        </p:blipFill>
        <p:spPr>
          <a:xfrm>
            <a:off x="4404450" y="1167675"/>
            <a:ext cx="3362325" cy="942975"/>
          </a:xfrm>
          <a:prstGeom prst="rect">
            <a:avLst/>
          </a:prstGeom>
          <a:noFill/>
          <a:ln>
            <a:noFill/>
          </a:ln>
        </p:spPr>
      </p:pic>
      <p:pic>
        <p:nvPicPr>
          <p:cNvPr id="209" name="Google Shape;209;p32"/>
          <p:cNvPicPr preferRelativeResize="0"/>
          <p:nvPr/>
        </p:nvPicPr>
        <p:blipFill>
          <a:blip r:embed="rId4">
            <a:alphaModFix/>
          </a:blip>
          <a:stretch>
            <a:fillRect/>
          </a:stretch>
        </p:blipFill>
        <p:spPr>
          <a:xfrm>
            <a:off x="4128550" y="3184025"/>
            <a:ext cx="3838575" cy="628650"/>
          </a:xfrm>
          <a:prstGeom prst="rect">
            <a:avLst/>
          </a:prstGeom>
          <a:noFill/>
          <a:ln>
            <a:noFill/>
          </a:ln>
        </p:spPr>
      </p:pic>
      <p:pic>
        <p:nvPicPr>
          <p:cNvPr id="210" name="Google Shape;210;p32"/>
          <p:cNvPicPr preferRelativeResize="0"/>
          <p:nvPr/>
        </p:nvPicPr>
        <p:blipFill>
          <a:blip r:embed="rId5">
            <a:alphaModFix/>
          </a:blip>
          <a:stretch>
            <a:fillRect/>
          </a:stretch>
        </p:blipFill>
        <p:spPr>
          <a:xfrm>
            <a:off x="506150" y="2186450"/>
            <a:ext cx="3219450" cy="2409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4700"/>
              </a:spcBef>
              <a:spcAft>
                <a:spcPts val="0"/>
              </a:spcAft>
              <a:buNone/>
            </a:pPr>
            <a:r>
              <a:rPr b="1" lang="tr" sz="1650">
                <a:solidFill>
                  <a:srgbClr val="292929"/>
                </a:solidFill>
                <a:highlight>
                  <a:srgbClr val="FFFFFF"/>
                </a:highlight>
                <a:latin typeface="Arial"/>
                <a:ea typeface="Arial"/>
                <a:cs typeface="Arial"/>
                <a:sym typeface="Arial"/>
              </a:rPr>
              <a:t>3. Liskov’s Substitution Principle (LSP)</a:t>
            </a:r>
            <a:endParaRPr/>
          </a:p>
        </p:txBody>
      </p:sp>
      <p:sp>
        <p:nvSpPr>
          <p:cNvPr id="216" name="Google Shape;216;p33"/>
          <p:cNvSpPr txBox="1"/>
          <p:nvPr>
            <p:ph idx="1" type="body"/>
          </p:nvPr>
        </p:nvSpPr>
        <p:spPr>
          <a:xfrm>
            <a:off x="311700" y="1229875"/>
            <a:ext cx="3912000" cy="147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tanımladığımız classlar</a:t>
            </a:r>
            <a:endParaRPr/>
          </a:p>
        </p:txBody>
      </p:sp>
      <p:pic>
        <p:nvPicPr>
          <p:cNvPr id="217" name="Google Shape;217;p33"/>
          <p:cNvPicPr preferRelativeResize="0"/>
          <p:nvPr/>
        </p:nvPicPr>
        <p:blipFill>
          <a:blip r:embed="rId3">
            <a:alphaModFix/>
          </a:blip>
          <a:stretch>
            <a:fillRect/>
          </a:stretch>
        </p:blipFill>
        <p:spPr>
          <a:xfrm>
            <a:off x="4515400" y="2094537"/>
            <a:ext cx="4209518" cy="1966200"/>
          </a:xfrm>
          <a:prstGeom prst="rect">
            <a:avLst/>
          </a:prstGeom>
          <a:noFill/>
          <a:ln>
            <a:noFill/>
          </a:ln>
        </p:spPr>
      </p:pic>
      <p:pic>
        <p:nvPicPr>
          <p:cNvPr id="218" name="Google Shape;218;p33"/>
          <p:cNvPicPr preferRelativeResize="0"/>
          <p:nvPr/>
        </p:nvPicPr>
        <p:blipFill>
          <a:blip r:embed="rId4">
            <a:alphaModFix/>
          </a:blip>
          <a:stretch>
            <a:fillRect/>
          </a:stretch>
        </p:blipFill>
        <p:spPr>
          <a:xfrm>
            <a:off x="279800" y="2013175"/>
            <a:ext cx="3975785" cy="2128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4700"/>
              </a:spcBef>
              <a:spcAft>
                <a:spcPts val="0"/>
              </a:spcAft>
              <a:buNone/>
            </a:pPr>
            <a:r>
              <a:rPr b="1" lang="tr" sz="1650">
                <a:solidFill>
                  <a:srgbClr val="292929"/>
                </a:solidFill>
                <a:highlight>
                  <a:srgbClr val="FFFFFF"/>
                </a:highlight>
                <a:latin typeface="Arial"/>
                <a:ea typeface="Arial"/>
                <a:cs typeface="Arial"/>
                <a:sym typeface="Arial"/>
              </a:rPr>
              <a:t>3. Liskov’s Substitution Principle (LSP)</a:t>
            </a:r>
            <a:endParaRPr/>
          </a:p>
        </p:txBody>
      </p:sp>
      <p:sp>
        <p:nvSpPr>
          <p:cNvPr id="224" name="Google Shape;224;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tr"/>
              <a:t>tanımladığımız socialmedia abstract yapısında chatWithFriend() ve sendPhotosAndVideos() özellikleri tanımlıdır. Bu sınıfı extends eden sınıflar, bu özellikleri kullanmalıdır. instagram, whattsapp ve facebook bu sınıfı extends etmektedir. doğal olarak bu özellikleri kullanmaktadır. instagramda groupvideocall özelliği bulunmamaktadır. doğal olarak SocialVideoCallManager interface yapısını implement edemez, postmediamanager interface’inde publishpost özelliğini kullanabilir. çünkü instagramda publishpost özelliği bulunmaktadır. whatsapp ise publishpost özelliği olmadığı için </a:t>
            </a:r>
            <a:r>
              <a:rPr lang="tr"/>
              <a:t>postmediamanager yapısını implement etmez fakat SocialVideoCallManager içindeki özellikleri barındırdığı için, bu interface’i implement eder. böylece LSP prensibine sadık kalmış oluruz.</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4700"/>
              </a:spcBef>
              <a:spcAft>
                <a:spcPts val="0"/>
              </a:spcAft>
              <a:buNone/>
            </a:pPr>
            <a:r>
              <a:rPr b="1" lang="tr" sz="1650">
                <a:solidFill>
                  <a:srgbClr val="292929"/>
                </a:solidFill>
                <a:highlight>
                  <a:srgbClr val="FFFFFF"/>
                </a:highlight>
                <a:latin typeface="Arial"/>
                <a:ea typeface="Arial"/>
                <a:cs typeface="Arial"/>
                <a:sym typeface="Arial"/>
              </a:rPr>
              <a:t>4. İnterface Segregation Principle</a:t>
            </a:r>
            <a:endParaRPr b="1" sz="1650">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230" name="Google Shape;230;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a:bodyPr>
          <a:lstStyle/>
          <a:p>
            <a:pPr indent="0" lvl="0" marL="0" rtl="0" algn="l">
              <a:lnSpc>
                <a:spcPct val="218181"/>
              </a:lnSpc>
              <a:spcBef>
                <a:spcPts val="3000"/>
              </a:spcBef>
              <a:spcAft>
                <a:spcPts val="0"/>
              </a:spcAft>
              <a:buNone/>
            </a:pPr>
            <a:r>
              <a:rPr lang="tr" sz="1500">
                <a:solidFill>
                  <a:srgbClr val="292929"/>
                </a:solidFill>
                <a:highlight>
                  <a:srgbClr val="FFFFFF"/>
                </a:highlight>
                <a:latin typeface="Georgia"/>
                <a:ea typeface="Georgia"/>
                <a:cs typeface="Georgia"/>
                <a:sym typeface="Georgia"/>
              </a:rPr>
              <a:t>Bir ara yüz bir sınıfa implemente edildiği zaman, ara yüz’ün barındırdığı metotları barındırmak veya oluşturmak zorundadır. Zaten bu durumun aksi olduğundan hata alırız.</a:t>
            </a:r>
            <a:endParaRPr sz="1500">
              <a:solidFill>
                <a:srgbClr val="292929"/>
              </a:solidFill>
              <a:highlight>
                <a:srgbClr val="FFFFFF"/>
              </a:highlight>
              <a:latin typeface="Georgia"/>
              <a:ea typeface="Georgia"/>
              <a:cs typeface="Georgia"/>
              <a:sym typeface="Georgia"/>
            </a:endParaRPr>
          </a:p>
          <a:p>
            <a:pPr indent="0" lvl="0" marL="0" rtl="0" algn="l">
              <a:lnSpc>
                <a:spcPct val="218181"/>
              </a:lnSpc>
              <a:spcBef>
                <a:spcPts val="3000"/>
              </a:spcBef>
              <a:spcAft>
                <a:spcPts val="0"/>
              </a:spcAft>
              <a:buNone/>
            </a:pPr>
            <a:r>
              <a:rPr lang="tr" sz="1500">
                <a:solidFill>
                  <a:srgbClr val="292929"/>
                </a:solidFill>
                <a:highlight>
                  <a:srgbClr val="FFFFFF"/>
                </a:highlight>
                <a:latin typeface="Georgia"/>
                <a:ea typeface="Georgia"/>
                <a:cs typeface="Georgia"/>
                <a:sym typeface="Georgia"/>
              </a:rPr>
              <a:t>İşte bu durumda prensibimiz devreye girer ve derki “eğer class içerisinde gerçekten ihtiyaç duyulmayan ve kullanılmayan metotlar ara yüz aracılığı ile implemente edilmiş ise bu kodlar dummy kod olur, bu yüzden ara yüzler ayrılmalı ve classlar açısından işlevsel olmayan metotlar barındırması engellenmelidir.”</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4700"/>
              </a:spcBef>
              <a:spcAft>
                <a:spcPts val="0"/>
              </a:spcAft>
              <a:buNone/>
            </a:pPr>
            <a:r>
              <a:rPr b="1" lang="tr" sz="1650">
                <a:solidFill>
                  <a:srgbClr val="292929"/>
                </a:solidFill>
                <a:highlight>
                  <a:srgbClr val="FFFFFF"/>
                </a:highlight>
                <a:latin typeface="Arial"/>
                <a:ea typeface="Arial"/>
                <a:cs typeface="Arial"/>
                <a:sym typeface="Arial"/>
              </a:rPr>
              <a:t>4. İnterface Segregation Principle</a:t>
            </a:r>
            <a:endParaRPr/>
          </a:p>
        </p:txBody>
      </p:sp>
      <p:sp>
        <p:nvSpPr>
          <p:cNvPr id="236" name="Google Shape;236;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7" name="Google Shape;237;p36"/>
          <p:cNvPicPr preferRelativeResize="0"/>
          <p:nvPr/>
        </p:nvPicPr>
        <p:blipFill>
          <a:blip r:embed="rId3">
            <a:alphaModFix/>
          </a:blip>
          <a:stretch>
            <a:fillRect/>
          </a:stretch>
        </p:blipFill>
        <p:spPr>
          <a:xfrm>
            <a:off x="537438" y="1833063"/>
            <a:ext cx="2505075" cy="1514475"/>
          </a:xfrm>
          <a:prstGeom prst="rect">
            <a:avLst/>
          </a:prstGeom>
          <a:noFill/>
          <a:ln>
            <a:noFill/>
          </a:ln>
        </p:spPr>
      </p:pic>
      <p:pic>
        <p:nvPicPr>
          <p:cNvPr id="238" name="Google Shape;238;p36"/>
          <p:cNvPicPr preferRelativeResize="0"/>
          <p:nvPr/>
        </p:nvPicPr>
        <p:blipFill>
          <a:blip r:embed="rId4">
            <a:alphaModFix/>
          </a:blip>
          <a:stretch>
            <a:fillRect/>
          </a:stretch>
        </p:blipFill>
        <p:spPr>
          <a:xfrm>
            <a:off x="3361910" y="1717921"/>
            <a:ext cx="2505075" cy="1707664"/>
          </a:xfrm>
          <a:prstGeom prst="rect">
            <a:avLst/>
          </a:prstGeom>
          <a:noFill/>
          <a:ln>
            <a:noFill/>
          </a:ln>
        </p:spPr>
      </p:pic>
      <p:pic>
        <p:nvPicPr>
          <p:cNvPr id="239" name="Google Shape;239;p36"/>
          <p:cNvPicPr preferRelativeResize="0"/>
          <p:nvPr/>
        </p:nvPicPr>
        <p:blipFill>
          <a:blip r:embed="rId5">
            <a:alphaModFix/>
          </a:blip>
          <a:stretch>
            <a:fillRect/>
          </a:stretch>
        </p:blipFill>
        <p:spPr>
          <a:xfrm>
            <a:off x="6222972" y="1719547"/>
            <a:ext cx="2456350" cy="1741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4700"/>
              </a:spcBef>
              <a:spcAft>
                <a:spcPts val="0"/>
              </a:spcAft>
              <a:buNone/>
            </a:pPr>
            <a:r>
              <a:rPr b="1" lang="tr" sz="1650">
                <a:solidFill>
                  <a:srgbClr val="292929"/>
                </a:solidFill>
                <a:highlight>
                  <a:srgbClr val="FFFFFF"/>
                </a:highlight>
                <a:latin typeface="Arial"/>
                <a:ea typeface="Arial"/>
                <a:cs typeface="Arial"/>
                <a:sym typeface="Arial"/>
              </a:rPr>
              <a:t>4. İnterface Segregation Principle</a:t>
            </a:r>
            <a:endParaRPr/>
          </a:p>
        </p:txBody>
      </p:sp>
      <p:sp>
        <p:nvSpPr>
          <p:cNvPr id="245" name="Google Shape;245;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tr"/>
              <a:t>BaseAPI ara yüzümüz ve bunun içerisinde get, put, post ve delete metodlarımız olsun. Ardından bunu service katmanlarındaki news, video gibi katmanlara implemente edelim.</a:t>
            </a:r>
            <a:endParaRPr/>
          </a:p>
          <a:p>
            <a:pPr indent="457200" lvl="0" marL="0" rtl="0" algn="l">
              <a:spcBef>
                <a:spcPts val="1200"/>
              </a:spcBef>
              <a:spcAft>
                <a:spcPts val="1200"/>
              </a:spcAft>
              <a:buNone/>
            </a:pPr>
            <a:r>
              <a:rPr lang="tr"/>
              <a:t>Şimdilik bir sıkıntı yok peki sadece Get yaptığımız bir servisimiz olursa örneğin bildirimleri çektiğimiz Notification servisimiz olduğu durumda buna BaseApı implemente edilir ise gereksiz bir şekilde Hiç kullanılmayacak olan put, pot ve delete metodları da implemente edilecek. Aşağıdaki kod bloğunda göründüğü gibi.</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4700"/>
              </a:spcBef>
              <a:spcAft>
                <a:spcPts val="0"/>
              </a:spcAft>
              <a:buNone/>
            </a:pPr>
            <a:r>
              <a:rPr b="1" lang="tr" sz="1650">
                <a:solidFill>
                  <a:srgbClr val="292929"/>
                </a:solidFill>
                <a:highlight>
                  <a:srgbClr val="FFFFFF"/>
                </a:highlight>
                <a:latin typeface="Arial"/>
                <a:ea typeface="Arial"/>
                <a:cs typeface="Arial"/>
                <a:sym typeface="Arial"/>
              </a:rPr>
              <a:t>4. İnterface Segregation Principle</a:t>
            </a:r>
            <a:endParaRPr/>
          </a:p>
        </p:txBody>
      </p:sp>
      <p:sp>
        <p:nvSpPr>
          <p:cNvPr id="251" name="Google Shape;251;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2" name="Google Shape;252;p38"/>
          <p:cNvPicPr preferRelativeResize="0"/>
          <p:nvPr/>
        </p:nvPicPr>
        <p:blipFill>
          <a:blip r:embed="rId3">
            <a:alphaModFix/>
          </a:blip>
          <a:stretch>
            <a:fillRect/>
          </a:stretch>
        </p:blipFill>
        <p:spPr>
          <a:xfrm>
            <a:off x="2255350" y="1827800"/>
            <a:ext cx="3752850" cy="2143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4700"/>
              </a:spcBef>
              <a:spcAft>
                <a:spcPts val="0"/>
              </a:spcAft>
              <a:buNone/>
            </a:pPr>
            <a:r>
              <a:rPr b="1" lang="tr" sz="1650">
                <a:solidFill>
                  <a:srgbClr val="292929"/>
                </a:solidFill>
                <a:highlight>
                  <a:srgbClr val="FFFFFF"/>
                </a:highlight>
                <a:latin typeface="Arial"/>
                <a:ea typeface="Arial"/>
                <a:cs typeface="Arial"/>
                <a:sym typeface="Arial"/>
              </a:rPr>
              <a:t>4. İnterface Segregation Principle</a:t>
            </a:r>
            <a:endParaRPr/>
          </a:p>
        </p:txBody>
      </p:sp>
      <p:sp>
        <p:nvSpPr>
          <p:cNvPr id="258" name="Google Shape;258;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tr"/>
              <a:t>Peki, bu durumda doğru yaklaşım nasıl olmalıdır? Doğru yaklaşım Sadece içerisinde Get metodunu barındıran bir ara yüz oluşturulması ve Notification servisi bundan kalıtılması olmalıdır. Aynı zamanda IBaseApi içerisinden Get metodu çıkartılarak yeni oluşturulan ara yüz IBaseApi tarafından kalıtılmalıdır.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4700"/>
              </a:spcBef>
              <a:spcAft>
                <a:spcPts val="0"/>
              </a:spcAft>
              <a:buNone/>
            </a:pPr>
            <a:r>
              <a:rPr b="1" lang="tr" sz="1650">
                <a:solidFill>
                  <a:srgbClr val="292929"/>
                </a:solidFill>
                <a:highlight>
                  <a:srgbClr val="FFFFFF"/>
                </a:highlight>
                <a:latin typeface="Arial"/>
                <a:ea typeface="Arial"/>
                <a:cs typeface="Arial"/>
                <a:sym typeface="Arial"/>
              </a:rPr>
              <a:t>4. İnterface Segregation Principle</a:t>
            </a:r>
            <a:endParaRPr/>
          </a:p>
        </p:txBody>
      </p:sp>
      <p:pic>
        <p:nvPicPr>
          <p:cNvPr id="264" name="Google Shape;264;p40"/>
          <p:cNvPicPr preferRelativeResize="0"/>
          <p:nvPr/>
        </p:nvPicPr>
        <p:blipFill>
          <a:blip r:embed="rId3">
            <a:alphaModFix/>
          </a:blip>
          <a:stretch>
            <a:fillRect/>
          </a:stretch>
        </p:blipFill>
        <p:spPr>
          <a:xfrm>
            <a:off x="1014825" y="2085513"/>
            <a:ext cx="3276600" cy="1304925"/>
          </a:xfrm>
          <a:prstGeom prst="rect">
            <a:avLst/>
          </a:prstGeom>
          <a:noFill/>
          <a:ln>
            <a:noFill/>
          </a:ln>
        </p:spPr>
      </p:pic>
      <p:pic>
        <p:nvPicPr>
          <p:cNvPr id="265" name="Google Shape;265;p40"/>
          <p:cNvPicPr preferRelativeResize="0"/>
          <p:nvPr/>
        </p:nvPicPr>
        <p:blipFill>
          <a:blip r:embed="rId4">
            <a:alphaModFix/>
          </a:blip>
          <a:stretch>
            <a:fillRect/>
          </a:stretch>
        </p:blipFill>
        <p:spPr>
          <a:xfrm>
            <a:off x="4726825" y="1885500"/>
            <a:ext cx="3457575" cy="1504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4700"/>
              </a:spcBef>
              <a:spcAft>
                <a:spcPts val="0"/>
              </a:spcAft>
              <a:buNone/>
            </a:pPr>
            <a:r>
              <a:rPr b="1" lang="tr" sz="1650">
                <a:solidFill>
                  <a:srgbClr val="292929"/>
                </a:solidFill>
                <a:highlight>
                  <a:srgbClr val="FFFFFF"/>
                </a:highlight>
                <a:latin typeface="Arial"/>
                <a:ea typeface="Arial"/>
                <a:cs typeface="Arial"/>
                <a:sym typeface="Arial"/>
              </a:rPr>
              <a:t>4. İnterface Segregation Principle</a:t>
            </a:r>
            <a:endParaRPr/>
          </a:p>
        </p:txBody>
      </p:sp>
      <p:sp>
        <p:nvSpPr>
          <p:cNvPr id="271" name="Google Shape;271;p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tr" sz="1500">
                <a:solidFill>
                  <a:srgbClr val="292929"/>
                </a:solidFill>
                <a:highlight>
                  <a:srgbClr val="FFFFFF"/>
                </a:highlight>
                <a:latin typeface="Georgia"/>
                <a:ea typeface="Georgia"/>
                <a:cs typeface="Georgia"/>
                <a:sym typeface="Georgia"/>
              </a:rPr>
              <a:t>Böylelikle IBaseApi den kalıtılan News ve Video servicelerinde bir değişiklik yapmak zorunda kalmadığımız gibi, aynı zamanda Notification servicesinide IGet arayüzsinden kalıtarak gereksiz metodlardan kurtulmuş oluruz aşağıda olduğu gibi.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SOLID Nedir</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218181"/>
              </a:lnSpc>
              <a:spcBef>
                <a:spcPts val="3000"/>
              </a:spcBef>
              <a:spcAft>
                <a:spcPts val="0"/>
              </a:spcAft>
              <a:buNone/>
            </a:pPr>
            <a:r>
              <a:rPr lang="tr" sz="1500">
                <a:solidFill>
                  <a:srgbClr val="292929"/>
                </a:solidFill>
                <a:highlight>
                  <a:srgbClr val="FFFFFF"/>
                </a:highlight>
                <a:latin typeface="Georgia"/>
                <a:ea typeface="Georgia"/>
                <a:cs typeface="Georgia"/>
                <a:sym typeface="Georgia"/>
              </a:rPr>
              <a:t>Solid Prensipleri, yazılım geliştirme süreçlerinde karşılaşılan temel sorunlara getirilen ve içerisinde 5 temel prensibi barındıran prensipler bütünüdür.</a:t>
            </a:r>
            <a:endParaRPr sz="1500">
              <a:solidFill>
                <a:srgbClr val="292929"/>
              </a:solidFill>
              <a:highlight>
                <a:srgbClr val="FFFFFF"/>
              </a:highlight>
              <a:latin typeface="Georgia"/>
              <a:ea typeface="Georgia"/>
              <a:cs typeface="Georgia"/>
              <a:sym typeface="Georgia"/>
            </a:endParaRPr>
          </a:p>
          <a:p>
            <a:pPr indent="0" lvl="0" marL="0" rtl="0" algn="l">
              <a:lnSpc>
                <a:spcPct val="218181"/>
              </a:lnSpc>
              <a:spcBef>
                <a:spcPts val="3000"/>
              </a:spcBef>
              <a:spcAft>
                <a:spcPts val="0"/>
              </a:spcAft>
              <a:buNone/>
            </a:pPr>
            <a:r>
              <a:rPr lang="tr" sz="1500">
                <a:solidFill>
                  <a:srgbClr val="292929"/>
                </a:solidFill>
                <a:highlight>
                  <a:srgbClr val="FFFFFF"/>
                </a:highlight>
                <a:latin typeface="Georgia"/>
                <a:ea typeface="Georgia"/>
                <a:cs typeface="Georgia"/>
                <a:sym typeface="Georgia"/>
              </a:rPr>
              <a:t>Peki, nedir bu sıkça karşılaşılan temel sorunlar;</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4700"/>
              </a:spcBef>
              <a:spcAft>
                <a:spcPts val="0"/>
              </a:spcAft>
              <a:buNone/>
            </a:pPr>
            <a:r>
              <a:rPr b="1" lang="tr" sz="1650">
                <a:solidFill>
                  <a:srgbClr val="292929"/>
                </a:solidFill>
                <a:highlight>
                  <a:srgbClr val="FFFFFF"/>
                </a:highlight>
                <a:latin typeface="Arial"/>
                <a:ea typeface="Arial"/>
                <a:cs typeface="Arial"/>
                <a:sym typeface="Arial"/>
              </a:rPr>
              <a:t>5. Dependency Inversion Principle</a:t>
            </a:r>
            <a:endParaRPr b="1" sz="1650">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277" name="Google Shape;277;p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tr"/>
              <a:t>“Katmanlı mimarilerde üst seviye modüller alt seviyedeki modüllere doğruda bağımlı olmamalıdır.” bağımlılıkların tersine çevrilmesi şeklindedir.</a:t>
            </a:r>
            <a:endParaRPr/>
          </a:p>
          <a:p>
            <a:pPr indent="457200" lvl="0" marL="0" rtl="0" algn="l">
              <a:spcBef>
                <a:spcPts val="1200"/>
              </a:spcBef>
              <a:spcAft>
                <a:spcPts val="0"/>
              </a:spcAft>
              <a:buNone/>
            </a:pPr>
            <a:r>
              <a:rPr lang="tr"/>
              <a:t>“üst seviyeli katmanlar kesinlikle alt seviyedeki katmanlara bağlı olmamalı, bağımlılıklar sadece abstract (soyut) kavramlara olmalıdır” şeklinde ifade edebiliriz.</a:t>
            </a:r>
            <a:endParaRPr/>
          </a:p>
          <a:p>
            <a:pPr indent="457200" lvl="0" marL="0" rtl="0" algn="l">
              <a:spcBef>
                <a:spcPts val="1200"/>
              </a:spcBef>
              <a:spcAft>
                <a:spcPts val="1200"/>
              </a:spcAft>
              <a:buNone/>
            </a:pPr>
            <a:r>
              <a:rPr lang="tr"/>
              <a:t>Burada amaç üst seviyedeki modüllerin alt seviyelere bağımlı olmasından dolayı çıkabilecek sorunları ortadan kaldırmaktır. Yani alt seviyede yapılan herhangi bir değişikliğin üst seviyede kod değişikliğine veya onun bağlılıklarının etkilenmesine engel olmaktır amaç.</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4700"/>
              </a:spcBef>
              <a:spcAft>
                <a:spcPts val="0"/>
              </a:spcAft>
              <a:buNone/>
            </a:pPr>
            <a:r>
              <a:rPr b="1" lang="tr" sz="1650">
                <a:solidFill>
                  <a:srgbClr val="292929"/>
                </a:solidFill>
                <a:highlight>
                  <a:srgbClr val="FFFFFF"/>
                </a:highlight>
                <a:latin typeface="Arial"/>
                <a:ea typeface="Arial"/>
                <a:cs typeface="Arial"/>
                <a:sym typeface="Arial"/>
              </a:rPr>
              <a:t>5. Dependency Inversion Principle</a:t>
            </a:r>
            <a:endParaRPr/>
          </a:p>
        </p:txBody>
      </p:sp>
      <p:sp>
        <p:nvSpPr>
          <p:cNvPr id="283" name="Google Shape;283;p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tr"/>
              <a:t>Daha kaba bir anlatım ile üst seviyedeki modül alt seviyedeki işin nasıl yürüdüğünü bilmemeli ve ilgilenmemelidir. Ben üst seviyedeki modül olarak diyorum ki; alt taraftan x verisinin nasıl geldiği ile ilgilenmem, bana gelen x verisi ile ilgili işlemimi yapar, gerekli yerlere gönderirim. Ama x verisi bir veri tabanından mı geldi, bir API den mi geldi yoksa bir text dosyasından okunarak mı geldi burası beni ilgilendirmez. Zaten bu gibi isteklerinde beni etkilememesi gerekmektedir.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4700"/>
              </a:spcBef>
              <a:spcAft>
                <a:spcPts val="0"/>
              </a:spcAft>
              <a:buNone/>
            </a:pPr>
            <a:r>
              <a:rPr b="1" lang="tr" sz="1650">
                <a:solidFill>
                  <a:srgbClr val="292929"/>
                </a:solidFill>
                <a:highlight>
                  <a:srgbClr val="FFFFFF"/>
                </a:highlight>
                <a:latin typeface="Arial"/>
                <a:ea typeface="Arial"/>
                <a:cs typeface="Arial"/>
                <a:sym typeface="Arial"/>
              </a:rPr>
              <a:t>5. Dependency Inversion Principle</a:t>
            </a:r>
            <a:endParaRPr/>
          </a:p>
        </p:txBody>
      </p:sp>
      <p:pic>
        <p:nvPicPr>
          <p:cNvPr id="289" name="Google Shape;289;p44"/>
          <p:cNvPicPr preferRelativeResize="0"/>
          <p:nvPr/>
        </p:nvPicPr>
        <p:blipFill>
          <a:blip r:embed="rId3">
            <a:alphaModFix/>
          </a:blip>
          <a:stretch>
            <a:fillRect/>
          </a:stretch>
        </p:blipFill>
        <p:spPr>
          <a:xfrm>
            <a:off x="488413" y="1556925"/>
            <a:ext cx="3381375" cy="866775"/>
          </a:xfrm>
          <a:prstGeom prst="rect">
            <a:avLst/>
          </a:prstGeom>
          <a:noFill/>
          <a:ln>
            <a:noFill/>
          </a:ln>
        </p:spPr>
      </p:pic>
      <p:pic>
        <p:nvPicPr>
          <p:cNvPr id="290" name="Google Shape;290;p44"/>
          <p:cNvPicPr preferRelativeResize="0"/>
          <p:nvPr/>
        </p:nvPicPr>
        <p:blipFill>
          <a:blip r:embed="rId4">
            <a:alphaModFix/>
          </a:blip>
          <a:stretch>
            <a:fillRect/>
          </a:stretch>
        </p:blipFill>
        <p:spPr>
          <a:xfrm>
            <a:off x="4451726" y="911673"/>
            <a:ext cx="4320725" cy="2356187"/>
          </a:xfrm>
          <a:prstGeom prst="rect">
            <a:avLst/>
          </a:prstGeom>
          <a:noFill/>
          <a:ln>
            <a:noFill/>
          </a:ln>
        </p:spPr>
      </p:pic>
      <p:pic>
        <p:nvPicPr>
          <p:cNvPr id="291" name="Google Shape;291;p44"/>
          <p:cNvPicPr preferRelativeResize="0"/>
          <p:nvPr/>
        </p:nvPicPr>
        <p:blipFill>
          <a:blip r:embed="rId5">
            <a:alphaModFix/>
          </a:blip>
          <a:stretch>
            <a:fillRect/>
          </a:stretch>
        </p:blipFill>
        <p:spPr>
          <a:xfrm>
            <a:off x="4397375" y="3427335"/>
            <a:ext cx="4295775" cy="1323975"/>
          </a:xfrm>
          <a:prstGeom prst="rect">
            <a:avLst/>
          </a:prstGeom>
          <a:noFill/>
          <a:ln>
            <a:noFill/>
          </a:ln>
        </p:spPr>
      </p:pic>
      <p:pic>
        <p:nvPicPr>
          <p:cNvPr id="292" name="Google Shape;292;p44"/>
          <p:cNvPicPr preferRelativeResize="0"/>
          <p:nvPr/>
        </p:nvPicPr>
        <p:blipFill>
          <a:blip r:embed="rId6">
            <a:alphaModFix/>
          </a:blip>
          <a:stretch>
            <a:fillRect/>
          </a:stretch>
        </p:blipFill>
        <p:spPr>
          <a:xfrm>
            <a:off x="213775" y="2962849"/>
            <a:ext cx="4108975" cy="1218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4700"/>
              </a:spcBef>
              <a:spcAft>
                <a:spcPts val="0"/>
              </a:spcAft>
              <a:buNone/>
            </a:pPr>
            <a:r>
              <a:rPr b="1" lang="tr" sz="1650">
                <a:solidFill>
                  <a:srgbClr val="292929"/>
                </a:solidFill>
                <a:highlight>
                  <a:srgbClr val="FFFFFF"/>
                </a:highlight>
                <a:latin typeface="Arial"/>
                <a:ea typeface="Arial"/>
                <a:cs typeface="Arial"/>
                <a:sym typeface="Arial"/>
              </a:rPr>
              <a:t>5. Dependency Inversion Principle</a:t>
            </a:r>
            <a:endParaRPr/>
          </a:p>
        </p:txBody>
      </p:sp>
      <p:sp>
        <p:nvSpPr>
          <p:cNvPr id="298" name="Google Shape;298;p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tr"/>
              <a:t>	Bir alışveriş merkezinde, bir ürün alırken ödeme yaptığımızı farkedelim. Bu ödemeyi credit cart ya da debir cart ile yapabileceğimizi farzedelim, eğer main classta bulunan ShoppingMall özelliğine parametre olarak, herhangi bir kart türünü direk verirsek ( ShoppingMall(BankCard bankCard) yerine ShoppingMall(</a:t>
            </a:r>
            <a:r>
              <a:rPr lang="tr"/>
              <a:t>CreditCard</a:t>
            </a:r>
            <a:r>
              <a:rPr lang="tr"/>
              <a:t> bankCard)) bu özellik belirli bir parametreye bağlı kalmış olur. eğer biz method içerisinde  </a:t>
            </a:r>
            <a:r>
              <a:rPr lang="tr"/>
              <a:t>CreditCard bankCard şeklinde tanım yaparsak ve </a:t>
            </a:r>
            <a:r>
              <a:rPr lang="tr"/>
              <a:t>ödemek için debitkart kullanmak istersek, buna izin verilmez. çünkü shopmall sadece creditcard’a izin verir. bu durumu önlemek için ödeme yöntemlerini bir BankCard interface yapısına aktarıp, shopmall içerisinde parametre olarak </a:t>
            </a:r>
            <a:r>
              <a:rPr lang="tr"/>
              <a:t>BankCard tipindeki değerleri alırsak, BankCard’ı implement eden herhangi bir ödeme yöntemini kullanabilmiş oluruz.</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6"/>
          <p:cNvSpPr txBox="1"/>
          <p:nvPr>
            <p:ph idx="1" type="body"/>
          </p:nvPr>
        </p:nvSpPr>
        <p:spPr>
          <a:xfrm>
            <a:off x="311700" y="7275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Ozan Aydoğan</a:t>
            </a:r>
            <a:endParaRPr/>
          </a:p>
          <a:p>
            <a:pPr indent="0" lvl="0" marL="0" rtl="0" algn="l">
              <a:spcBef>
                <a:spcPts val="1200"/>
              </a:spcBef>
              <a:spcAft>
                <a:spcPts val="0"/>
              </a:spcAft>
              <a:buNone/>
            </a:pPr>
            <a:r>
              <a:rPr lang="tr"/>
              <a:t>Kocaeli Üniversitesi Bilgisayar Mühendisliği</a:t>
            </a:r>
            <a:endParaRPr/>
          </a:p>
          <a:p>
            <a:pPr indent="0" lvl="0" marL="0" rtl="0" algn="l">
              <a:spcBef>
                <a:spcPts val="1200"/>
              </a:spcBef>
              <a:spcAft>
                <a:spcPts val="1200"/>
              </a:spcAft>
              <a:buNone/>
            </a:pPr>
            <a:r>
              <a:rPr lang="tr"/>
              <a:t>İnnova-Patika spring bootcamp öğrencisi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Yazılım geliştirme sürecinde karşılaşılan sorunlar</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218181"/>
              </a:lnSpc>
              <a:spcBef>
                <a:spcPts val="3200"/>
              </a:spcBef>
              <a:spcAft>
                <a:spcPts val="0"/>
              </a:spcAft>
              <a:buNone/>
            </a:pPr>
            <a:r>
              <a:rPr i="1" lang="tr" sz="1600">
                <a:solidFill>
                  <a:srgbClr val="292929"/>
                </a:solidFill>
                <a:highlight>
                  <a:srgbClr val="FFFFFF"/>
                </a:highlight>
                <a:latin typeface="Georgia"/>
                <a:ea typeface="Georgia"/>
                <a:cs typeface="Georgia"/>
                <a:sym typeface="Georgia"/>
              </a:rPr>
              <a:t>· </a:t>
            </a:r>
            <a:r>
              <a:rPr b="1" i="1" lang="tr" sz="1600">
                <a:solidFill>
                  <a:srgbClr val="292929"/>
                </a:solidFill>
                <a:highlight>
                  <a:srgbClr val="FFFFFF"/>
                </a:highlight>
                <a:latin typeface="Georgia"/>
                <a:ea typeface="Georgia"/>
                <a:cs typeface="Georgia"/>
                <a:sym typeface="Georgia"/>
              </a:rPr>
              <a:t>Esnemezlik</a:t>
            </a:r>
            <a:r>
              <a:rPr i="1" lang="tr" sz="1600">
                <a:solidFill>
                  <a:srgbClr val="292929"/>
                </a:solidFill>
                <a:highlight>
                  <a:srgbClr val="FFFFFF"/>
                </a:highlight>
                <a:latin typeface="Georgia"/>
                <a:ea typeface="Georgia"/>
                <a:cs typeface="Georgia"/>
                <a:sym typeface="Georgia"/>
              </a:rPr>
              <a:t>: Kullanılan tasarımın geliştirilememesi ve ekleme yapılamaması.</a:t>
            </a:r>
            <a:endParaRPr i="1" sz="1600">
              <a:solidFill>
                <a:srgbClr val="292929"/>
              </a:solidFill>
              <a:highlight>
                <a:srgbClr val="FFFFFF"/>
              </a:highlight>
              <a:latin typeface="Georgia"/>
              <a:ea typeface="Georgia"/>
              <a:cs typeface="Georgia"/>
              <a:sym typeface="Georgia"/>
            </a:endParaRPr>
          </a:p>
          <a:p>
            <a:pPr indent="0" lvl="0" marL="0" rtl="0" algn="l">
              <a:lnSpc>
                <a:spcPct val="218181"/>
              </a:lnSpc>
              <a:spcBef>
                <a:spcPts val="3200"/>
              </a:spcBef>
              <a:spcAft>
                <a:spcPts val="0"/>
              </a:spcAft>
              <a:buNone/>
            </a:pPr>
            <a:r>
              <a:rPr i="1" lang="tr" sz="1600">
                <a:solidFill>
                  <a:srgbClr val="292929"/>
                </a:solidFill>
                <a:highlight>
                  <a:srgbClr val="FFFFFF"/>
                </a:highlight>
                <a:latin typeface="Georgia"/>
                <a:ea typeface="Georgia"/>
                <a:cs typeface="Georgia"/>
                <a:sym typeface="Georgia"/>
              </a:rPr>
              <a:t>· </a:t>
            </a:r>
            <a:r>
              <a:rPr b="1" i="1" lang="tr" sz="1600">
                <a:solidFill>
                  <a:srgbClr val="292929"/>
                </a:solidFill>
                <a:highlight>
                  <a:srgbClr val="FFFFFF"/>
                </a:highlight>
                <a:latin typeface="Georgia"/>
                <a:ea typeface="Georgia"/>
                <a:cs typeface="Georgia"/>
                <a:sym typeface="Georgia"/>
              </a:rPr>
              <a:t>Kırılganlık</a:t>
            </a:r>
            <a:r>
              <a:rPr i="1" lang="tr" sz="1600">
                <a:solidFill>
                  <a:srgbClr val="292929"/>
                </a:solidFill>
                <a:highlight>
                  <a:srgbClr val="FFFFFF"/>
                </a:highlight>
                <a:latin typeface="Georgia"/>
                <a:ea typeface="Georgia"/>
                <a:cs typeface="Georgia"/>
                <a:sym typeface="Georgia"/>
              </a:rPr>
              <a:t>: Bir yerde Yapılan değişikliğin başka bir yerde sorun çıkartması.</a:t>
            </a:r>
            <a:endParaRPr i="1" sz="1600">
              <a:solidFill>
                <a:srgbClr val="292929"/>
              </a:solidFill>
              <a:highlight>
                <a:srgbClr val="FFFFFF"/>
              </a:highlight>
              <a:latin typeface="Georgia"/>
              <a:ea typeface="Georgia"/>
              <a:cs typeface="Georgia"/>
              <a:sym typeface="Georgia"/>
            </a:endParaRPr>
          </a:p>
          <a:p>
            <a:pPr indent="0" lvl="0" marL="0" rtl="0" algn="l">
              <a:lnSpc>
                <a:spcPct val="218181"/>
              </a:lnSpc>
              <a:spcBef>
                <a:spcPts val="3200"/>
              </a:spcBef>
              <a:spcAft>
                <a:spcPts val="0"/>
              </a:spcAft>
              <a:buNone/>
            </a:pPr>
            <a:r>
              <a:rPr i="1" lang="tr" sz="1600">
                <a:solidFill>
                  <a:srgbClr val="292929"/>
                </a:solidFill>
                <a:highlight>
                  <a:srgbClr val="FFFFFF"/>
                </a:highlight>
                <a:latin typeface="Georgia"/>
                <a:ea typeface="Georgia"/>
                <a:cs typeface="Georgia"/>
                <a:sym typeface="Georgia"/>
              </a:rPr>
              <a:t>· </a:t>
            </a:r>
            <a:r>
              <a:rPr b="1" i="1" lang="tr" sz="1600">
                <a:solidFill>
                  <a:srgbClr val="292929"/>
                </a:solidFill>
                <a:highlight>
                  <a:srgbClr val="FFFFFF"/>
                </a:highlight>
                <a:latin typeface="Georgia"/>
                <a:ea typeface="Georgia"/>
                <a:cs typeface="Georgia"/>
                <a:sym typeface="Georgia"/>
              </a:rPr>
              <a:t>Sabitlik</a:t>
            </a:r>
            <a:r>
              <a:rPr i="1" lang="tr" sz="1600">
                <a:solidFill>
                  <a:srgbClr val="292929"/>
                </a:solidFill>
                <a:highlight>
                  <a:srgbClr val="FFFFFF"/>
                </a:highlight>
                <a:latin typeface="Georgia"/>
                <a:ea typeface="Georgia"/>
                <a:cs typeface="Georgia"/>
                <a:sym typeface="Georgia"/>
              </a:rPr>
              <a:t>: Geliştirilmiş modülün başka yerde tekrar kullanılabilir (reusable) olmaması.</a:t>
            </a:r>
            <a:endParaRPr i="1" sz="1600">
              <a:solidFill>
                <a:srgbClr val="292929"/>
              </a:solidFill>
              <a:highlight>
                <a:srgbClr val="FFFFFF"/>
              </a:highlight>
              <a:latin typeface="Georgia"/>
              <a:ea typeface="Georgia"/>
              <a:cs typeface="Georgia"/>
              <a:sym typeface="Georgia"/>
            </a:endParaRPr>
          </a:p>
          <a:p>
            <a:pPr indent="0" lvl="0" marL="0" rtl="0" algn="l">
              <a:lnSpc>
                <a:spcPct val="218181"/>
              </a:lnSpc>
              <a:spcBef>
                <a:spcPts val="3200"/>
              </a:spcBef>
              <a:spcAft>
                <a:spcPts val="0"/>
              </a:spcAft>
              <a:buNone/>
            </a:pPr>
            <a:r>
              <a:rPr i="1" lang="tr" sz="1600">
                <a:solidFill>
                  <a:srgbClr val="292929"/>
                </a:solidFill>
                <a:highlight>
                  <a:srgbClr val="FFFFFF"/>
                </a:highlight>
                <a:latin typeface="Georgia"/>
                <a:ea typeface="Georgia"/>
                <a:cs typeface="Georgia"/>
                <a:sym typeface="Georgia"/>
              </a:rPr>
              <a:t>· </a:t>
            </a:r>
            <a:r>
              <a:rPr b="1" i="1" lang="tr" sz="1600">
                <a:solidFill>
                  <a:srgbClr val="292929"/>
                </a:solidFill>
                <a:highlight>
                  <a:srgbClr val="FFFFFF"/>
                </a:highlight>
                <a:latin typeface="Georgia"/>
                <a:ea typeface="Georgia"/>
                <a:cs typeface="Georgia"/>
                <a:sym typeface="Georgia"/>
              </a:rPr>
              <a:t>Maliyet</a:t>
            </a:r>
            <a:r>
              <a:rPr i="1" lang="tr" sz="1600">
                <a:solidFill>
                  <a:srgbClr val="292929"/>
                </a:solidFill>
                <a:highlight>
                  <a:srgbClr val="FFFFFF"/>
                </a:highlight>
                <a:latin typeface="Georgia"/>
                <a:ea typeface="Georgia"/>
                <a:cs typeface="Georgia"/>
                <a:sym typeface="Georgia"/>
              </a:rPr>
              <a:t>: Geliştirme maliyetinin ve sürecinin giderek artması.</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SOLID Prensibleri</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SOLİD PRENSİPLERİ</a:t>
            </a:r>
            <a:endParaRPr/>
          </a:p>
          <a:p>
            <a:pPr indent="0" lvl="0" marL="0" rtl="0" algn="l">
              <a:spcBef>
                <a:spcPts val="1200"/>
              </a:spcBef>
              <a:spcAft>
                <a:spcPts val="0"/>
              </a:spcAft>
              <a:buNone/>
            </a:pPr>
            <a:r>
              <a:rPr lang="tr"/>
              <a:t>1. Single Responsibility Principle</a:t>
            </a:r>
            <a:endParaRPr/>
          </a:p>
          <a:p>
            <a:pPr indent="0" lvl="0" marL="0" rtl="0" algn="l">
              <a:spcBef>
                <a:spcPts val="1200"/>
              </a:spcBef>
              <a:spcAft>
                <a:spcPts val="0"/>
              </a:spcAft>
              <a:buNone/>
            </a:pPr>
            <a:r>
              <a:rPr lang="tr"/>
              <a:t>2. Open/Closed Principle</a:t>
            </a:r>
            <a:endParaRPr/>
          </a:p>
          <a:p>
            <a:pPr indent="0" lvl="0" marL="0" rtl="0" algn="l">
              <a:spcBef>
                <a:spcPts val="1200"/>
              </a:spcBef>
              <a:spcAft>
                <a:spcPts val="0"/>
              </a:spcAft>
              <a:buNone/>
            </a:pPr>
            <a:r>
              <a:rPr lang="tr"/>
              <a:t>3. Liskov ‘s Substitution Principle</a:t>
            </a:r>
            <a:endParaRPr/>
          </a:p>
          <a:p>
            <a:pPr indent="0" lvl="0" marL="0" rtl="0" algn="l">
              <a:spcBef>
                <a:spcPts val="1200"/>
              </a:spcBef>
              <a:spcAft>
                <a:spcPts val="0"/>
              </a:spcAft>
              <a:buNone/>
            </a:pPr>
            <a:r>
              <a:rPr lang="tr"/>
              <a:t>4. Interface Segregation Principle</a:t>
            </a:r>
            <a:endParaRPr/>
          </a:p>
          <a:p>
            <a:pPr indent="0" lvl="0" marL="0" rtl="0" algn="l">
              <a:spcBef>
                <a:spcPts val="1200"/>
              </a:spcBef>
              <a:spcAft>
                <a:spcPts val="1200"/>
              </a:spcAft>
              <a:buNone/>
            </a:pPr>
            <a:r>
              <a:rPr lang="tr"/>
              <a:t>5. Dependency Inversion Principle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4700"/>
              </a:spcBef>
              <a:spcAft>
                <a:spcPts val="0"/>
              </a:spcAft>
              <a:buNone/>
            </a:pPr>
            <a:r>
              <a:rPr b="1" lang="tr" sz="1650">
                <a:solidFill>
                  <a:srgbClr val="292929"/>
                </a:solidFill>
                <a:highlight>
                  <a:srgbClr val="FFFFFF"/>
                </a:highlight>
                <a:latin typeface="Arial"/>
                <a:ea typeface="Arial"/>
                <a:cs typeface="Arial"/>
                <a:sym typeface="Arial"/>
              </a:rPr>
              <a:t>1. Single Responsibility Principle (SRP)</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tr" sz="1600">
                <a:solidFill>
                  <a:srgbClr val="292929"/>
                </a:solidFill>
                <a:highlight>
                  <a:srgbClr val="FFFFFF"/>
                </a:highlight>
                <a:latin typeface="Georgia"/>
                <a:ea typeface="Georgia"/>
                <a:cs typeface="Georgia"/>
                <a:sym typeface="Georgia"/>
              </a:rPr>
              <a:t>“Her sınıfın veya metodun tek bir sorumluluğu olmalı”</a:t>
            </a:r>
            <a:endParaRPr sz="1600">
              <a:solidFill>
                <a:srgbClr val="292929"/>
              </a:solidFill>
              <a:highlight>
                <a:srgbClr val="FFFFFF"/>
              </a:highlight>
              <a:latin typeface="Georgia"/>
              <a:ea typeface="Georgia"/>
              <a:cs typeface="Georgia"/>
              <a:sym typeface="Georgia"/>
            </a:endParaRPr>
          </a:p>
          <a:p>
            <a:pPr indent="457200" lvl="0" marL="0" rtl="0" algn="l">
              <a:spcBef>
                <a:spcPts val="1200"/>
              </a:spcBef>
              <a:spcAft>
                <a:spcPts val="1200"/>
              </a:spcAft>
              <a:buNone/>
            </a:pPr>
            <a:r>
              <a:rPr lang="tr" sz="1500">
                <a:solidFill>
                  <a:srgbClr val="292929"/>
                </a:solidFill>
                <a:highlight>
                  <a:srgbClr val="FFFFFF"/>
                </a:highlight>
                <a:latin typeface="Georgia"/>
                <a:ea typeface="Georgia"/>
                <a:cs typeface="Georgia"/>
                <a:sym typeface="Georgia"/>
              </a:rPr>
              <a:t>Prensibin ana hedefini ben şu sözle özdeşleştiriyorum, “</a:t>
            </a:r>
            <a:r>
              <a:rPr b="1" lang="tr" sz="1500">
                <a:solidFill>
                  <a:srgbClr val="292929"/>
                </a:solidFill>
                <a:highlight>
                  <a:srgbClr val="FFFFFF"/>
                </a:highlight>
                <a:latin typeface="Georgia"/>
                <a:ea typeface="Georgia"/>
                <a:cs typeface="Georgia"/>
                <a:sym typeface="Georgia"/>
              </a:rPr>
              <a:t>Bir tek şeyi yap ve onu en iyi yap</a:t>
            </a:r>
            <a:r>
              <a:rPr lang="tr" sz="1500">
                <a:solidFill>
                  <a:srgbClr val="292929"/>
                </a:solidFill>
                <a:highlight>
                  <a:srgbClr val="FFFFFF"/>
                </a:highlight>
                <a:latin typeface="Georgia"/>
                <a:ea typeface="Georgia"/>
                <a:cs typeface="Georgia"/>
                <a:sym typeface="Georgia"/>
              </a:rPr>
              <a:t>.” Prensibimizin ana hedefi her sınıfın ve metodun tek bir sorumluluğu olması ve o sorumluluğu yerine getirmesi gerektiğini ve bir sınıf veya metod değişmesi için bir tek sebebi olması gerektiğini söyler.</a:t>
            </a:r>
            <a:endParaRPr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4700"/>
              </a:spcBef>
              <a:spcAft>
                <a:spcPts val="0"/>
              </a:spcAft>
              <a:buNone/>
            </a:pPr>
            <a:r>
              <a:rPr b="1" lang="tr" sz="1650">
                <a:solidFill>
                  <a:srgbClr val="292929"/>
                </a:solidFill>
                <a:highlight>
                  <a:srgbClr val="FFFFFF"/>
                </a:highlight>
                <a:latin typeface="Arial"/>
                <a:ea typeface="Arial"/>
                <a:cs typeface="Arial"/>
                <a:sym typeface="Arial"/>
              </a:rPr>
              <a:t>1. Single Responsibility Principle (SRP)</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tr" sz="1500">
                <a:solidFill>
                  <a:srgbClr val="292929"/>
                </a:solidFill>
                <a:highlight>
                  <a:srgbClr val="FFFFFF"/>
                </a:highlight>
                <a:latin typeface="Georgia"/>
                <a:ea typeface="Georgia"/>
                <a:cs typeface="Georgia"/>
                <a:sym typeface="Georgia"/>
              </a:rPr>
              <a:t>Projelerde en önemli ama aslında en fazla ihmal edilen konulardan birisi sorumluluk ayrımıdır. Bu konuya dikkat edilmeyen projelere sonradan dâhil olduğumuzda veya kendimiz o an işimizi çözmesi için prensibe uygun olmayan bir şekilde kod yazdığımız zaman, bir süre sonra ortaya her değişikliğin birçok yeri etkilediği, okunması zor ve geliştirme maliyeti fazla olan “</a:t>
            </a:r>
            <a:r>
              <a:rPr b="1" lang="tr" sz="1500">
                <a:solidFill>
                  <a:srgbClr val="292929"/>
                </a:solidFill>
                <a:highlight>
                  <a:srgbClr val="FFFFFF"/>
                </a:highlight>
                <a:latin typeface="Georgia"/>
                <a:ea typeface="Georgia"/>
                <a:cs typeface="Georgia"/>
                <a:sym typeface="Georgia"/>
              </a:rPr>
              <a:t>Makarna kod</a:t>
            </a:r>
            <a:r>
              <a:rPr lang="tr" sz="1500">
                <a:solidFill>
                  <a:srgbClr val="292929"/>
                </a:solidFill>
                <a:highlight>
                  <a:srgbClr val="FFFFFF"/>
                </a:highlight>
                <a:latin typeface="Georgia"/>
                <a:ea typeface="Georgia"/>
                <a:cs typeface="Georgia"/>
                <a:sym typeface="Georgia"/>
              </a:rPr>
              <a:t>” diye tabir ettiğimiz bir çöp proje çıkar.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4700"/>
              </a:spcBef>
              <a:spcAft>
                <a:spcPts val="0"/>
              </a:spcAft>
              <a:buNone/>
            </a:pPr>
            <a:r>
              <a:rPr b="1" lang="tr" sz="1650">
                <a:solidFill>
                  <a:srgbClr val="292929"/>
                </a:solidFill>
                <a:highlight>
                  <a:srgbClr val="FFFFFF"/>
                </a:highlight>
                <a:latin typeface="Arial"/>
                <a:ea typeface="Arial"/>
                <a:cs typeface="Arial"/>
                <a:sym typeface="Arial"/>
              </a:rPr>
              <a:t>1. Single Responsibility Principle (SRP)</a:t>
            </a:r>
            <a:endParaRPr/>
          </a:p>
          <a:p>
            <a:pPr indent="0" lvl="0" marL="0" rtl="0" algn="l">
              <a:spcBef>
                <a:spcPts val="0"/>
              </a:spcBef>
              <a:spcAft>
                <a:spcPts val="0"/>
              </a:spcAft>
              <a:buNone/>
            </a:pPr>
            <a:r>
              <a:t/>
            </a:r>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tr"/>
              <a:t>Her defasında kodlamaya başlamadan önce şu iki sorunu kendimize sormamız gerekir;</a:t>
            </a:r>
            <a:endParaRPr/>
          </a:p>
          <a:p>
            <a:pPr indent="0" lvl="0" marL="0" rtl="0" algn="l">
              <a:lnSpc>
                <a:spcPct val="218181"/>
              </a:lnSpc>
              <a:spcBef>
                <a:spcPts val="3200"/>
              </a:spcBef>
              <a:spcAft>
                <a:spcPts val="0"/>
              </a:spcAft>
              <a:buNone/>
            </a:pPr>
            <a:r>
              <a:rPr i="1" lang="tr" sz="1600">
                <a:solidFill>
                  <a:srgbClr val="292929"/>
                </a:solidFill>
                <a:highlight>
                  <a:srgbClr val="FFFFFF"/>
                </a:highlight>
                <a:latin typeface="Georgia"/>
                <a:ea typeface="Georgia"/>
                <a:cs typeface="Georgia"/>
                <a:sym typeface="Georgia"/>
              </a:rPr>
              <a:t>“Bu metod bu sınıfın içerisinde mi yer almalı?”</a:t>
            </a:r>
            <a:endParaRPr i="1" sz="1600">
              <a:solidFill>
                <a:srgbClr val="292929"/>
              </a:solidFill>
              <a:highlight>
                <a:srgbClr val="FFFFFF"/>
              </a:highlight>
              <a:latin typeface="Georgia"/>
              <a:ea typeface="Georgia"/>
              <a:cs typeface="Georgia"/>
              <a:sym typeface="Georgia"/>
            </a:endParaRPr>
          </a:p>
          <a:p>
            <a:pPr indent="0" lvl="0" marL="0" rtl="0" algn="l">
              <a:lnSpc>
                <a:spcPct val="218181"/>
              </a:lnSpc>
              <a:spcBef>
                <a:spcPts val="3200"/>
              </a:spcBef>
              <a:spcAft>
                <a:spcPts val="0"/>
              </a:spcAft>
              <a:buNone/>
            </a:pPr>
            <a:r>
              <a:rPr i="1" lang="tr" sz="1600">
                <a:solidFill>
                  <a:srgbClr val="292929"/>
                </a:solidFill>
                <a:highlight>
                  <a:srgbClr val="FFFFFF"/>
                </a:highlight>
                <a:latin typeface="Georgia"/>
                <a:ea typeface="Georgia"/>
                <a:cs typeface="Georgia"/>
                <a:sym typeface="Georgia"/>
              </a:rPr>
              <a:t>“Bu görevi yerine getirmek bu metodun veya sınıfın işimi?”</a:t>
            </a:r>
            <a:endParaRPr i="1" sz="16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4700"/>
              </a:spcBef>
              <a:spcAft>
                <a:spcPts val="0"/>
              </a:spcAft>
              <a:buNone/>
            </a:pPr>
            <a:r>
              <a:rPr b="1" lang="tr" sz="1650">
                <a:solidFill>
                  <a:srgbClr val="292929"/>
                </a:solidFill>
                <a:highlight>
                  <a:srgbClr val="FFFFFF"/>
                </a:highlight>
                <a:latin typeface="Arial"/>
                <a:ea typeface="Arial"/>
                <a:cs typeface="Arial"/>
                <a:sym typeface="Arial"/>
              </a:rPr>
              <a:t>1. Single Responsibility Principle (SRP) örneği</a:t>
            </a:r>
            <a:endParaRPr/>
          </a:p>
        </p:txBody>
      </p:sp>
      <p:pic>
        <p:nvPicPr>
          <p:cNvPr id="134" name="Google Shape;134;p21"/>
          <p:cNvPicPr preferRelativeResize="0"/>
          <p:nvPr/>
        </p:nvPicPr>
        <p:blipFill>
          <a:blip r:embed="rId3">
            <a:alphaModFix/>
          </a:blip>
          <a:stretch>
            <a:fillRect/>
          </a:stretch>
        </p:blipFill>
        <p:spPr>
          <a:xfrm>
            <a:off x="1196050" y="1017800"/>
            <a:ext cx="2973875" cy="2359450"/>
          </a:xfrm>
          <a:prstGeom prst="rect">
            <a:avLst/>
          </a:prstGeom>
          <a:noFill/>
          <a:ln>
            <a:noFill/>
          </a:ln>
        </p:spPr>
      </p:pic>
      <p:pic>
        <p:nvPicPr>
          <p:cNvPr id="135" name="Google Shape;135;p21"/>
          <p:cNvPicPr preferRelativeResize="0"/>
          <p:nvPr/>
        </p:nvPicPr>
        <p:blipFill>
          <a:blip r:embed="rId4">
            <a:alphaModFix/>
          </a:blip>
          <a:stretch>
            <a:fillRect/>
          </a:stretch>
        </p:blipFill>
        <p:spPr>
          <a:xfrm>
            <a:off x="4662400" y="1017800"/>
            <a:ext cx="3505463" cy="2359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