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3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304" r:id="rId26"/>
    <p:sldId id="284" r:id="rId27"/>
    <p:sldId id="286" r:id="rId28"/>
    <p:sldId id="30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7" r:id="rId41"/>
    <p:sldId id="299" r:id="rId42"/>
    <p:sldId id="300" r:id="rId43"/>
    <p:sldId id="301" r:id="rId44"/>
    <p:sldId id="302" r:id="rId45"/>
    <p:sldId id="305" r:id="rId46"/>
  </p:sldIdLst>
  <p:sldSz cx="9144000" cy="5143500" type="screen16x9"/>
  <p:notesSz cx="6858000" cy="9144000"/>
  <p:embeddedFontLst>
    <p:embeddedFont>
      <p:font typeface="Sniglet" panose="020B060402020202020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Patrick Hand SC" panose="020B0604020202020204" charset="-94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046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78f8c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78f8c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78f8c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578f8c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c05cfd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c05cfd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95b3557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95b3557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95b3557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95b3557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7d6857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57d6857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c05cfd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c05cfd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c05cfd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c05cfd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b6e744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6b6e744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b6e744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b6e744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6e744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6e744c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578f8c7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578f8c7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7c3d30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7c3d30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7c3d30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7c3d30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2A95B7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LANK_1">
    <p:bg>
      <p:bgPr>
        <a:solidFill>
          <a:srgbClr val="2A95B7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www.w3.org/TR/html5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s://www.w3schools.com/browser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/dom.html#kinds-of-cont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1293525" y="1991825"/>
            <a:ext cx="63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sz="4200" dirty="0" err="1" smtClean="0"/>
              <a:t>What</a:t>
            </a:r>
            <a:r>
              <a:rPr lang="tr-TR" sz="4200" dirty="0" smtClean="0"/>
              <a:t> is HTML?</a:t>
            </a:r>
            <a:endParaRPr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WHATWG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WHATWG is in charge of continuously shaping HTML and web </a:t>
            </a:r>
            <a:r>
              <a:rPr lang="en-US" dirty="0" smtClean="0"/>
              <a:t>technologies</a:t>
            </a:r>
            <a:endParaRPr lang="tr-TR" dirty="0" smtClean="0"/>
          </a:p>
          <a:p>
            <a:r>
              <a:rPr lang="en-US" dirty="0"/>
              <a:t>HTML </a:t>
            </a:r>
            <a:r>
              <a:rPr lang="tr-TR" dirty="0" smtClean="0"/>
              <a:t>5-</a:t>
            </a:r>
            <a:r>
              <a:rPr lang="tr-TR" dirty="0" smtClean="0"/>
              <a:t>&gt;</a:t>
            </a:r>
            <a:r>
              <a:rPr lang="en-US" dirty="0"/>
              <a:t> HTML Living </a:t>
            </a:r>
            <a:r>
              <a:rPr lang="en-US" dirty="0"/>
              <a:t>Standard</a:t>
            </a:r>
          </a:p>
          <a:p>
            <a:r>
              <a:rPr lang="en-US" dirty="0"/>
              <a:t>Evergreen browsers silently and automatically update themselves to the latest and greatest version (all major browsers do that)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04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Links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https://www.w3.org/TR/html5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https://validator.w3.org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https://www.w3schools.com/browsers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https://caniuse.com</a:t>
            </a:r>
            <a:r>
              <a:rPr lang="tr-TR" dirty="0" smtClean="0">
                <a:hlinkClick r:id="rId5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27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GEÇERLİ (VALID) ÖRNEK BİR HTML DOSYASI</a:t>
            </a:r>
            <a:endParaRPr/>
          </a:p>
        </p:txBody>
      </p:sp>
      <p:pic>
        <p:nvPicPr>
          <p:cNvPr id="45" name="Google Shape;45;p13" descr="valid-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50" y="1593300"/>
            <a:ext cx="5266550" cy="223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1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 VALIDATOR SONUCU</a:t>
            </a:r>
            <a:endParaRPr/>
          </a:p>
        </p:txBody>
      </p:sp>
      <p:pic>
        <p:nvPicPr>
          <p:cNvPr id="51" name="Google Shape;51;p14" descr="valid-html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00" y="1479475"/>
            <a:ext cx="5605251" cy="279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</a:t>
            </a:r>
            <a:r>
              <a:rPr lang="tr-TR" dirty="0" smtClean="0"/>
              <a:t>Ç</a:t>
            </a:r>
            <a:r>
              <a:rPr lang="en" dirty="0" smtClean="0"/>
              <a:t>ERSİ</a:t>
            </a:r>
            <a:r>
              <a:rPr lang="tr-TR" dirty="0" smtClean="0"/>
              <a:t>Z</a:t>
            </a:r>
            <a:r>
              <a:rPr lang="en" dirty="0" smtClean="0"/>
              <a:t> </a:t>
            </a:r>
            <a:r>
              <a:rPr lang="en" dirty="0"/>
              <a:t>(INVALID) ÖRNEK BİR HTML DOSYASI</a:t>
            </a:r>
            <a:endParaRPr dirty="0"/>
          </a:p>
        </p:txBody>
      </p:sp>
      <p:pic>
        <p:nvPicPr>
          <p:cNvPr id="57" name="Google Shape;57;p15" descr="invalid-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75" y="1725350"/>
            <a:ext cx="5763550" cy="201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4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W3C VALIDATOR SONUCU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6" descr="invalid-html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414475"/>
            <a:ext cx="5548927" cy="283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2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doctype</a:t>
            </a:r>
            <a:r>
              <a:rPr lang="tr-TR" dirty="0"/>
              <a:t> </a:t>
            </a:r>
            <a:r>
              <a:rPr lang="tr-TR" dirty="0" err="1"/>
              <a:t>Declaration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HTML document type decla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7654"/>
            <a:ext cx="6667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Each HTML document should start with the simple </a:t>
            </a:r>
            <a:r>
              <a:rPr lang="en-US" sz="1600" dirty="0" err="1"/>
              <a:t>doctype</a:t>
            </a:r>
            <a:r>
              <a:rPr lang="en-US" sz="1600" dirty="0"/>
              <a:t> declaration</a:t>
            </a:r>
          </a:p>
          <a:p>
            <a:r>
              <a:rPr lang="en-US" sz="1600" dirty="0"/>
              <a:t>Leaving out the </a:t>
            </a:r>
            <a:r>
              <a:rPr lang="en-US" sz="1600" dirty="0" err="1"/>
              <a:t>doctype</a:t>
            </a:r>
            <a:r>
              <a:rPr lang="en-US" sz="1600" dirty="0"/>
              <a:t> declaration causes the browser to treat the HTML code in quirks mode, which breaks standard behavior</a:t>
            </a:r>
          </a:p>
          <a:p>
            <a:r>
              <a:rPr lang="en-US" sz="1600" dirty="0"/>
              <a:t>The &lt;html&gt; tag is the root of the document that contains all other tags</a:t>
            </a:r>
          </a:p>
          <a:p>
            <a:r>
              <a:rPr lang="en-US" sz="1600" dirty="0"/>
              <a:t>The &lt;head&gt; tag contains the metadata about the document</a:t>
            </a:r>
          </a:p>
          <a:p>
            <a:r>
              <a:rPr lang="en-US" sz="1600" dirty="0"/>
              <a:t>The only required metadata element is the title element</a:t>
            </a:r>
          </a:p>
          <a:p>
            <a:r>
              <a:rPr lang="en-US" sz="1600" dirty="0"/>
              <a:t>The &lt;body&gt; tag (or viewport) is the root of all content visible to the user</a:t>
            </a:r>
          </a:p>
          <a:p>
            <a:r>
              <a:rPr lang="en-US" sz="1600" dirty="0"/>
              <a:t>Use an HTML validator recommended by WHATWG to make sure the HTML code is valid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30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</a:t>
            </a:r>
            <a:r>
              <a:rPr lang="tr-TR" dirty="0" err="1" smtClean="0"/>
              <a:t>Tags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36471"/>
            <a:ext cx="6008123" cy="29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2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9622"/>
            <a:ext cx="6049228" cy="271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7614"/>
            <a:ext cx="7355954" cy="297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7614"/>
            <a:ext cx="6500400" cy="287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4431"/>
            <a:ext cx="6947097" cy="297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8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91630"/>
            <a:ext cx="6644333" cy="254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8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r-TR" dirty="0">
                <a:latin typeface="Arial"/>
              </a:rPr>
              <a:t>…\</a:t>
            </a:r>
            <a:r>
              <a:rPr lang="tr-TR" dirty="0" smtClean="0">
                <a:latin typeface="Arial"/>
              </a:rPr>
              <a:t>Lecture04\doc-structure-before.html</a:t>
            </a:r>
          </a:p>
          <a:p>
            <a:r>
              <a:rPr lang="tr-TR" dirty="0">
                <a:latin typeface="Arial"/>
              </a:rPr>
              <a:t>…\</a:t>
            </a:r>
            <a:r>
              <a:rPr lang="tr-TR" dirty="0" smtClean="0">
                <a:latin typeface="Arial"/>
              </a:rPr>
              <a:t>Lecture04\doc-structure-after.html</a:t>
            </a:r>
            <a:endParaRPr lang="tr-TR" dirty="0">
              <a:latin typeface="Arial"/>
            </a:endParaRPr>
          </a:p>
          <a:p>
            <a:pPr lvl="0"/>
            <a:endParaRPr lang="tr-TR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2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Level &amp; Inlıne Element Örnekleri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8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r>
              <a:rPr lang="en" dirty="0" smtClean="0"/>
              <a:t>	block level element</a:t>
            </a:r>
            <a:r>
              <a:rPr lang="tr-TR" dirty="0" smtClean="0"/>
              <a:t> </a:t>
            </a:r>
            <a:r>
              <a:rPr lang="tr-TR" sz="1000" dirty="0" smtClean="0"/>
              <a:t>(</a:t>
            </a:r>
            <a:r>
              <a:rPr lang="en-US" sz="1000" dirty="0"/>
              <a:t>Roughly Flow </a:t>
            </a:r>
            <a:r>
              <a:rPr lang="en-US" sz="1000" dirty="0" smtClean="0"/>
              <a:t>Content</a:t>
            </a:r>
            <a:r>
              <a:rPr lang="tr-TR" sz="1000" dirty="0" smtClean="0"/>
              <a:t> </a:t>
            </a:r>
            <a:r>
              <a:rPr lang="en-US" sz="1000" dirty="0" smtClean="0"/>
              <a:t>(HTML5 </a:t>
            </a:r>
            <a:r>
              <a:rPr lang="en-US" sz="1000" dirty="0"/>
              <a:t>category)</a:t>
            </a:r>
            <a:r>
              <a:rPr lang="tr-TR" sz="1000" dirty="0" smtClean="0"/>
              <a:t>)</a:t>
            </a:r>
            <a:endParaRPr dirty="0" smtClean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 dirty="0" smtClean="0"/>
              <a:t>Her </a:t>
            </a:r>
            <a:r>
              <a:rPr lang="en" sz="1800" dirty="0"/>
              <a:t>blok level element kendi satırında yer alır</a:t>
            </a:r>
            <a:endParaRPr sz="18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 dirty="0"/>
              <a:t>Tüm block level element’ler gibi kendinden </a:t>
            </a:r>
            <a:r>
              <a:rPr lang="en" sz="1800" dirty="0">
                <a:solidFill>
                  <a:srgbClr val="4A86E8"/>
                </a:solidFill>
              </a:rPr>
              <a:t>önce</a:t>
            </a:r>
            <a:r>
              <a:rPr lang="en" sz="1800" dirty="0"/>
              <a:t> gelen html tag’inin </a:t>
            </a:r>
            <a:r>
              <a:rPr lang="en" sz="1800" dirty="0">
                <a:solidFill>
                  <a:srgbClr val="4A86E8"/>
                </a:solidFill>
              </a:rPr>
              <a:t>üst satırda</a:t>
            </a:r>
            <a:r>
              <a:rPr lang="en" sz="1800" dirty="0"/>
              <a:t>, kendinden </a:t>
            </a:r>
            <a:r>
              <a:rPr lang="en" sz="1800" dirty="0">
                <a:solidFill>
                  <a:srgbClr val="6AA84F"/>
                </a:solidFill>
              </a:rPr>
              <a:t>sonra</a:t>
            </a:r>
            <a:r>
              <a:rPr lang="en" sz="1800" dirty="0"/>
              <a:t> gelen html tag’inin de </a:t>
            </a:r>
            <a:r>
              <a:rPr lang="en" sz="1800" dirty="0">
                <a:solidFill>
                  <a:srgbClr val="6AA84F"/>
                </a:solidFill>
              </a:rPr>
              <a:t>alt satırda</a:t>
            </a:r>
            <a:r>
              <a:rPr lang="en" sz="1800" dirty="0"/>
              <a:t> olmasını garanti eder</a:t>
            </a:r>
            <a:endParaRPr sz="1800" dirty="0"/>
          </a:p>
          <a:p>
            <a:r>
              <a:rPr lang="en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dirty="0" smtClean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span&gt;</a:t>
            </a:r>
            <a:r>
              <a:rPr lang="en" dirty="0" smtClean="0"/>
              <a:t>	inline element</a:t>
            </a:r>
            <a:r>
              <a:rPr lang="tr-TR" dirty="0" smtClean="0"/>
              <a:t> </a:t>
            </a:r>
            <a:r>
              <a:rPr lang="tr-TR" sz="1100" dirty="0" smtClean="0"/>
              <a:t>(</a:t>
            </a:r>
            <a:r>
              <a:rPr lang="tr-TR" sz="1100" dirty="0" err="1"/>
              <a:t>Roughly</a:t>
            </a:r>
            <a:r>
              <a:rPr lang="tr-TR" sz="1100" dirty="0"/>
              <a:t> </a:t>
            </a:r>
            <a:r>
              <a:rPr lang="tr-TR" sz="1100" dirty="0" err="1"/>
              <a:t>Phrasing</a:t>
            </a:r>
            <a:r>
              <a:rPr lang="tr-TR" sz="1100" dirty="0"/>
              <a:t> </a:t>
            </a:r>
            <a:r>
              <a:rPr lang="tr-TR" sz="1100" dirty="0" smtClean="0"/>
              <a:t>Content (HTML5 </a:t>
            </a:r>
            <a:r>
              <a:rPr lang="tr-TR" sz="1100" dirty="0" err="1"/>
              <a:t>category</a:t>
            </a:r>
            <a:r>
              <a:rPr lang="tr-TR" sz="1100" dirty="0"/>
              <a:t>)</a:t>
            </a:r>
            <a:r>
              <a:rPr lang="tr-TR" sz="1100" dirty="0" smtClean="0"/>
              <a:t>)</a:t>
            </a:r>
            <a:endParaRPr sz="11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tr-TR" sz="1800" dirty="0" smtClean="0"/>
              <a:t>Yeni satır eklemeden, kalınan satırdan devam eder</a:t>
            </a:r>
            <a:r>
              <a:rPr lang="en" sz="1800" dirty="0" smtClean="0"/>
              <a:t>.</a:t>
            </a:r>
            <a:r>
              <a:rPr lang="tr-TR" sz="1800" dirty="0" smtClean="0"/>
              <a:t> Kendinden sonra yeni satır eklemez.</a:t>
            </a:r>
            <a:endParaRPr sz="1800" dirty="0"/>
          </a:p>
        </p:txBody>
      </p:sp>
      <p:sp>
        <p:nvSpPr>
          <p:cNvPr id="52" name="Google Shape;52;p14"/>
          <p:cNvSpPr/>
          <p:nvPr/>
        </p:nvSpPr>
        <p:spPr>
          <a:xfrm>
            <a:off x="2389075" y="1631900"/>
            <a:ext cx="388200" cy="3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2564300" y="3085400"/>
            <a:ext cx="388200" cy="37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4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/Lecture05/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8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Model İçin Örnek HTML Dosyası</a:t>
            </a:r>
            <a:endParaRPr dirty="0"/>
          </a:p>
        </p:txBody>
      </p:sp>
      <p:pic>
        <p:nvPicPr>
          <p:cNvPr id="45" name="Google Shape;45;p13" descr="content-mode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75" y="1398725"/>
            <a:ext cx="5493275" cy="281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2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HTML Dosyasının Görüntülenmesi</a:t>
            </a:r>
            <a:endParaRPr/>
          </a:p>
        </p:txBody>
      </p:sp>
      <p:pic>
        <p:nvPicPr>
          <p:cNvPr id="59" name="Google Shape;59;p15" descr="block-level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00" y="1698875"/>
            <a:ext cx="6665251" cy="132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7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&lt;</a:t>
            </a:r>
            <a:r>
              <a:rPr lang="tr-TR" dirty="0" err="1" smtClean="0"/>
              <a:t>Div</a:t>
            </a:r>
            <a:r>
              <a:rPr lang="tr-TR" dirty="0" smtClean="0"/>
              <a:t>&gt; &lt;</a:t>
            </a:r>
            <a:r>
              <a:rPr lang="tr-TR" dirty="0" err="1" smtClean="0"/>
              <a:t>Span</a:t>
            </a:r>
            <a:r>
              <a:rPr lang="tr-TR" dirty="0" smtClean="0"/>
              <a:t>&gt;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&lt;</a:t>
            </a:r>
            <a:r>
              <a:rPr lang="tr-TR" dirty="0" err="1" smtClean="0"/>
              <a:t>Div</a:t>
            </a:r>
            <a:r>
              <a:rPr lang="tr-TR" dirty="0" smtClean="0"/>
              <a:t>&gt; can </a:t>
            </a:r>
            <a:r>
              <a:rPr lang="tr-TR" dirty="0" err="1" smtClean="0"/>
              <a:t>contain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&lt;div&gt; </a:t>
            </a:r>
            <a:r>
              <a:rPr lang="tr-TR" dirty="0" err="1" smtClean="0"/>
              <a:t>or</a:t>
            </a:r>
            <a:r>
              <a:rPr lang="tr-TR" dirty="0" smtClean="0"/>
              <a:t> &lt;</a:t>
            </a:r>
            <a:r>
              <a:rPr lang="tr-TR" dirty="0" err="1" smtClean="0"/>
              <a:t>span</a:t>
            </a:r>
            <a:r>
              <a:rPr lang="tr-TR" dirty="0" smtClean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 smtClean="0"/>
              <a:t>&gt;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contain</a:t>
            </a:r>
            <a:r>
              <a:rPr lang="tr-TR" dirty="0" smtClean="0"/>
              <a:t> &lt;div&gt;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43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Hatalı Content Sonucu</a:t>
            </a:r>
            <a:endParaRPr/>
          </a:p>
        </p:txBody>
      </p:sp>
      <p:pic>
        <p:nvPicPr>
          <p:cNvPr id="65" name="Google Shape;65;p16" descr="div-inside-sp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0" y="1365300"/>
            <a:ext cx="4930049" cy="3039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9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Hypertext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63637"/>
            <a:ext cx="5184576" cy="265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Content Kategorileri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68484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 dirty="0"/>
              <a:t>HTML5 tarafından belirlenen 7 content kategorisi</a:t>
            </a:r>
            <a:endParaRPr sz="2200"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https://www.w3.org/TR/html5/dom.html#kinds-of-content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23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 </a:t>
            </a:r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se·man·tic</a:t>
            </a:r>
            <a:endParaRPr lang="tr-TR" dirty="0"/>
          </a:p>
          <a:p>
            <a:pPr lvl="1"/>
            <a:r>
              <a:rPr lang="en-US" sz="2000" dirty="0" smtClean="0"/>
              <a:t>Relating </a:t>
            </a:r>
            <a:r>
              <a:rPr lang="en-US" sz="2000" dirty="0"/>
              <a:t>to meaning in language or logic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6045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/>
              <a:t>html </a:t>
            </a:r>
            <a:r>
              <a:rPr lang="tr-TR" dirty="0" smtClean="0"/>
              <a:t>element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Element </a:t>
            </a:r>
            <a:r>
              <a:rPr lang="en-US" sz="2000" dirty="0"/>
              <a:t>that implies some meaning </a:t>
            </a:r>
            <a:r>
              <a:rPr lang="en-US" sz="2000" dirty="0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/>
              <a:t>content</a:t>
            </a:r>
            <a:endParaRPr lang="tr-TR" sz="2000" dirty="0"/>
          </a:p>
          <a:p>
            <a:r>
              <a:rPr lang="en-US" sz="2000" dirty="0" smtClean="0"/>
              <a:t>Human </a:t>
            </a:r>
            <a:r>
              <a:rPr lang="en-US" sz="2000" dirty="0"/>
              <a:t>and/or machine can understand meaning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content </a:t>
            </a:r>
            <a:r>
              <a:rPr lang="en-US" sz="2000" dirty="0"/>
              <a:t>surrounded by a semantic element better</a:t>
            </a:r>
          </a:p>
          <a:p>
            <a:r>
              <a:rPr lang="en-US" sz="2000" i="1" dirty="0" smtClean="0"/>
              <a:t>May </a:t>
            </a:r>
            <a:r>
              <a:rPr lang="en-US" sz="2000" dirty="0"/>
              <a:t>help search engine ranking, i.e., </a:t>
            </a:r>
            <a:r>
              <a:rPr lang="en-US" sz="2000" dirty="0" smtClean="0"/>
              <a:t>SEO</a:t>
            </a:r>
            <a:endParaRPr lang="tr-TR" sz="2000" dirty="0" smtClean="0"/>
          </a:p>
          <a:p>
            <a:r>
              <a:rPr lang="tr-TR" sz="2000" dirty="0" smtClean="0"/>
              <a:t>/Lecture06/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6748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H1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chosen content of H1 element is crucial to SEO</a:t>
            </a:r>
          </a:p>
          <a:p>
            <a:r>
              <a:rPr lang="en-US" dirty="0" smtClean="0"/>
              <a:t>Semantic </a:t>
            </a:r>
            <a:r>
              <a:rPr lang="en-US" dirty="0"/>
              <a:t>elements allow for a more </a:t>
            </a:r>
            <a:r>
              <a:rPr lang="en-US" dirty="0" smtClean="0"/>
              <a:t>meaningful</a:t>
            </a:r>
            <a:r>
              <a:rPr lang="tr-TR" dirty="0" smtClean="0"/>
              <a:t> </a:t>
            </a:r>
            <a:r>
              <a:rPr lang="en-US" dirty="0" smtClean="0"/>
              <a:t>expression </a:t>
            </a:r>
            <a:r>
              <a:rPr lang="en-US" dirty="0"/>
              <a:t>of the structure of our HTML </a:t>
            </a:r>
            <a:r>
              <a:rPr lang="en-US" dirty="0" smtClean="0"/>
              <a:t>page</a:t>
            </a:r>
            <a:endParaRPr lang="tr-TR" dirty="0" smtClean="0"/>
          </a:p>
          <a:p>
            <a:r>
              <a:rPr lang="tr-TR" dirty="0" smtClean="0"/>
              <a:t>/Lecture06/…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9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Lısts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1049500" y="1437424"/>
            <a:ext cx="6848400" cy="2646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 dirty="0"/>
              <a:t>İçeriği gruplamak için kullanılır</a:t>
            </a:r>
            <a:endParaRPr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200"/>
              <a:buFont typeface="Sniglet"/>
              <a:buChar char="+"/>
            </a:pPr>
            <a:r>
              <a:rPr lang="en" sz="2200" dirty="0"/>
              <a:t>2 farklı liste tipi bulunmaktadır: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Ordered Lists			</a:t>
            </a:r>
            <a:r>
              <a:rPr lang="en" sz="2200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Unordered Lists		</a:t>
            </a:r>
            <a:r>
              <a:rPr lang="en" sz="2200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sz="22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Listelerin içeriği list item’lar ile tanımlanır</a:t>
            </a:r>
            <a:endParaRPr sz="2200" dirty="0"/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List item		 </a:t>
            </a:r>
            <a:r>
              <a:rPr lang="en" sz="2200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&lt;li</a:t>
            </a:r>
            <a:r>
              <a:rPr lang="en" sz="2200" dirty="0" smtClean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tr-TR" sz="2200" dirty="0" smtClean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>
              <a:spcBef>
                <a:spcPts val="0"/>
              </a:spcBef>
              <a:buSzPts val="2200"/>
            </a:pPr>
            <a:r>
              <a:rPr lang="tr-TR" sz="2200" dirty="0" smtClean="0"/>
              <a:t>/Lecture07/</a:t>
            </a:r>
            <a:endParaRPr sz="2200" dirty="0"/>
          </a:p>
        </p:txBody>
      </p:sp>
      <p:sp>
        <p:nvSpPr>
          <p:cNvPr id="46" name="Google Shape;46;p13"/>
          <p:cNvSpPr/>
          <p:nvPr/>
        </p:nvSpPr>
        <p:spPr>
          <a:xfrm>
            <a:off x="4064650" y="2184925"/>
            <a:ext cx="476700" cy="4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4064650" y="2516050"/>
            <a:ext cx="476700" cy="4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/>
          <p:nvPr/>
        </p:nvSpPr>
        <p:spPr>
          <a:xfrm>
            <a:off x="3323400" y="3204650"/>
            <a:ext cx="476700" cy="4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 List Örneği</a:t>
            </a:r>
            <a:endParaRPr/>
          </a:p>
        </p:txBody>
      </p:sp>
      <p:pic>
        <p:nvPicPr>
          <p:cNvPr id="54" name="Google Shape;54;p14" descr="Unordered-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100" y="1417300"/>
            <a:ext cx="2859701" cy="3004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Unordered Lıst Görünümü</a:t>
            </a:r>
            <a:endParaRPr/>
          </a:p>
        </p:txBody>
      </p:sp>
      <p:pic>
        <p:nvPicPr>
          <p:cNvPr id="60" name="Google Shape;60;p15" descr="Unordered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650" y="1396175"/>
            <a:ext cx="2647725" cy="295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8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List Örneği</a:t>
            </a:r>
            <a:endParaRPr/>
          </a:p>
        </p:txBody>
      </p:sp>
      <p:pic>
        <p:nvPicPr>
          <p:cNvPr id="66" name="Google Shape;66;p16" descr="OrderedLi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50" y="1319975"/>
            <a:ext cx="3501674" cy="310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Ordered Lıst Görünümü</a:t>
            </a:r>
            <a:endParaRPr/>
          </a:p>
        </p:txBody>
      </p:sp>
      <p:pic>
        <p:nvPicPr>
          <p:cNvPr id="72" name="Google Shape;72;p17" descr="Ordered-List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250" y="1497050"/>
            <a:ext cx="3537025" cy="293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1293525" y="1991825"/>
            <a:ext cx="63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Character Entıty References</a:t>
            </a:r>
            <a:endParaRPr sz="4200"/>
          </a:p>
        </p:txBody>
      </p:sp>
    </p:spTree>
    <p:extLst>
      <p:ext uri="{BB962C8B-B14F-4D97-AF65-F5344CB8AC3E}">
        <p14:creationId xmlns:p14="http://schemas.microsoft.com/office/powerpoint/2010/main" val="15040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3960440" cy="268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 Characters You Should Always Escape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1630"/>
            <a:ext cx="6314009" cy="268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Karakter Kodlarının Yanlış Kullanımı</a:t>
            </a:r>
            <a:endParaRPr/>
          </a:p>
        </p:txBody>
      </p:sp>
      <p:pic>
        <p:nvPicPr>
          <p:cNvPr id="45" name="Google Shape;45;p13" descr="ERs-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00" y="1737900"/>
            <a:ext cx="6698976" cy="17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9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Karakter Kodlarının Yanlış Kullanımı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14" descr="ERs-Before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50" y="1708950"/>
            <a:ext cx="7020899" cy="17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3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Karakter Kodlarının Doğru Kullanımı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5" descr="ERs-Af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225" y="1807675"/>
            <a:ext cx="7020902" cy="160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9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Karakter Kodlarının Doğru Kullanımı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6" descr="ERs-After-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50" y="1908325"/>
            <a:ext cx="7020901" cy="154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3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/Lecture08/…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06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Markup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1630"/>
            <a:ext cx="6841207" cy="29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4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7452048" cy="228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9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that drive the web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3638"/>
            <a:ext cx="7521774" cy="2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3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…\Lecture01\structure-only-before.html</a:t>
            </a:r>
          </a:p>
          <a:p>
            <a:r>
              <a:rPr lang="tr-TR" dirty="0"/>
              <a:t>…\</a:t>
            </a:r>
            <a:r>
              <a:rPr lang="tr-TR" dirty="0" smtClean="0">
                <a:latin typeface="+mn-lt"/>
              </a:rPr>
              <a:t>Lecture01\structure-only-after.html</a:t>
            </a:r>
            <a:endParaRPr lang="tr-TR" dirty="0">
              <a:latin typeface="+mn-lt"/>
            </a:endParaRPr>
          </a:p>
          <a:p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58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History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7614"/>
            <a:ext cx="5960449" cy="32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2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407</Words>
  <Application>Microsoft Office PowerPoint</Application>
  <PresentationFormat>Ekran Gösterisi (16:9)</PresentationFormat>
  <Paragraphs>82</Paragraphs>
  <Slides>45</Slides>
  <Notes>20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0" baseType="lpstr">
      <vt:lpstr>Arial</vt:lpstr>
      <vt:lpstr>Sniglet</vt:lpstr>
      <vt:lpstr>Calibri</vt:lpstr>
      <vt:lpstr>Patrick Hand SC</vt:lpstr>
      <vt:lpstr>Seyton template</vt:lpstr>
      <vt:lpstr>What is HTML?</vt:lpstr>
      <vt:lpstr>HTML</vt:lpstr>
      <vt:lpstr>Hypertext</vt:lpstr>
      <vt:lpstr>PowerPoint Sunusu</vt:lpstr>
      <vt:lpstr>Markup</vt:lpstr>
      <vt:lpstr>PowerPoint Sunusu</vt:lpstr>
      <vt:lpstr>Technologies that drive the web</vt:lpstr>
      <vt:lpstr>Examples</vt:lpstr>
      <vt:lpstr>History</vt:lpstr>
      <vt:lpstr>WHATWG</vt:lpstr>
      <vt:lpstr>Some Links</vt:lpstr>
      <vt:lpstr>GEÇERLİ (VALID) ÖRNEK BİR HTML DOSYASI</vt:lpstr>
      <vt:lpstr>W3C VALIDATOR SONUCU</vt:lpstr>
      <vt:lpstr>GEÇERSİZ (INVALID) ÖRNEK BİR HTML DOSYASI</vt:lpstr>
      <vt:lpstr>W3C VALIDATOR SONUCU </vt:lpstr>
      <vt:lpstr>The doctype Declaration</vt:lpstr>
      <vt:lpstr>HTML</vt:lpstr>
      <vt:lpstr>HTML Tags</vt:lpstr>
      <vt:lpstr>PowerPoint Sunusu</vt:lpstr>
      <vt:lpstr>PowerPoint Sunusu</vt:lpstr>
      <vt:lpstr>PowerPoint Sunusu</vt:lpstr>
      <vt:lpstr>PowerPoint Sunusu</vt:lpstr>
      <vt:lpstr>Examples</vt:lpstr>
      <vt:lpstr>Block Level &amp; Inlıne Element Örnekleri</vt:lpstr>
      <vt:lpstr>PowerPoint Sunusu</vt:lpstr>
      <vt:lpstr>Content Model İçin Örnek HTML Dosyası</vt:lpstr>
      <vt:lpstr>Örnek HTML Dosyasının Görüntülenmesi</vt:lpstr>
      <vt:lpstr>&lt;Div&gt; &lt;Span&gt;</vt:lpstr>
      <vt:lpstr>Hatalı Content Sonucu</vt:lpstr>
      <vt:lpstr>HTML5 Content Kategorileri</vt:lpstr>
      <vt:lpstr>HTML5 semantic elements</vt:lpstr>
      <vt:lpstr>Semantic html element</vt:lpstr>
      <vt:lpstr>H1</vt:lpstr>
      <vt:lpstr>Lısts</vt:lpstr>
      <vt:lpstr>Unordered List Örneği</vt:lpstr>
      <vt:lpstr>Örnek Unordered Lıst Görünümü</vt:lpstr>
      <vt:lpstr>Ordered List Örneği</vt:lpstr>
      <vt:lpstr>Örnek Ordered Lıst Görünümü</vt:lpstr>
      <vt:lpstr>Character Entıty References</vt:lpstr>
      <vt:lpstr>3 Characters You Should Always Escape</vt:lpstr>
      <vt:lpstr>Karakter Kodlarının Yanlış Kullanımı</vt:lpstr>
      <vt:lpstr>Karakter Kodlarının Yanlış Kullanımı </vt:lpstr>
      <vt:lpstr>Karakter Kodlarının Doğru Kullanımı </vt:lpstr>
      <vt:lpstr>Karakter Kodlarının Doğru Kullanımı  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 up your development environment</dc:title>
  <dc:creator>samsung</dc:creator>
  <cp:lastModifiedBy>Özgün Yılmaz</cp:lastModifiedBy>
  <cp:revision>34</cp:revision>
  <dcterms:modified xsi:type="dcterms:W3CDTF">2018-09-24T12:12:12Z</dcterms:modified>
</cp:coreProperties>
</file>