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4" r:id="rId12"/>
    <p:sldId id="263" r:id="rId13"/>
    <p:sldId id="265" r:id="rId14"/>
    <p:sldId id="267" r:id="rId15"/>
    <p:sldId id="269" r:id="rId16"/>
    <p:sldId id="271" r:id="rId17"/>
    <p:sldId id="270"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A45F7-9314-43BA-AC9E-3AC3F223E101}" vWet="4" dt="2022-01-22T04:39:50.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14" d="100"/>
          <a:sy n="114" d="100"/>
        </p:scale>
        <p:origin x="30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3AFC11-33B0-4259-BB39-6B953166C009}"/>
              </a:ext>
            </a:extLst>
          </p:cNvPr>
          <p:cNvSpPr>
            <a:spLocks noGrp="1"/>
          </p:cNvSpPr>
          <p:nvPr>
            <p:ph type="ctrTitle"/>
          </p:nvPr>
        </p:nvSpPr>
        <p:spPr>
          <a:xfrm>
            <a:off x="1822683" y="872066"/>
            <a:ext cx="8867746" cy="2971801"/>
          </a:xfrm>
        </p:spPr>
        <p:txBody>
          <a:bodyPr/>
          <a:lstStyle/>
          <a:p>
            <a:pPr algn="ctr"/>
            <a:r>
              <a:rPr lang="en-US" dirty="0"/>
              <a:t>GTU CSE 454 </a:t>
            </a:r>
            <a:br>
              <a:rPr lang="en-US" dirty="0"/>
            </a:br>
            <a:r>
              <a:rPr lang="en-US" dirty="0"/>
              <a:t>Data mining project presentation</a:t>
            </a:r>
          </a:p>
        </p:txBody>
      </p:sp>
      <p:sp>
        <p:nvSpPr>
          <p:cNvPr id="3" name="Alt Başlık 2">
            <a:extLst>
              <a:ext uri="{FF2B5EF4-FFF2-40B4-BE49-F238E27FC236}">
                <a16:creationId xmlns:a16="http://schemas.microsoft.com/office/drawing/2014/main" id="{E08F3FD9-E3B8-4F28-8EA4-CECBA3FD9BC2}"/>
              </a:ext>
            </a:extLst>
          </p:cNvPr>
          <p:cNvSpPr>
            <a:spLocks noGrp="1"/>
          </p:cNvSpPr>
          <p:nvPr>
            <p:ph type="subTitle" idx="1"/>
          </p:nvPr>
        </p:nvSpPr>
        <p:spPr>
          <a:xfrm>
            <a:off x="3226076" y="4420998"/>
            <a:ext cx="6400800" cy="1370202"/>
          </a:xfrm>
        </p:spPr>
        <p:txBody>
          <a:bodyPr>
            <a:normAutofit/>
          </a:bodyPr>
          <a:lstStyle/>
          <a:p>
            <a:pPr algn="ctr"/>
            <a:r>
              <a:rPr lang="en-US" sz="2400" dirty="0">
                <a:solidFill>
                  <a:schemeClr val="tx1"/>
                </a:solidFill>
              </a:rPr>
              <a:t>Ozan GEÇKİN</a:t>
            </a:r>
          </a:p>
          <a:p>
            <a:pPr algn="ctr"/>
            <a:r>
              <a:rPr lang="en-US" sz="2400" dirty="0">
                <a:solidFill>
                  <a:schemeClr val="tx1"/>
                </a:solidFill>
              </a:rPr>
              <a:t>1801042103</a:t>
            </a:r>
          </a:p>
        </p:txBody>
      </p:sp>
      <p:pic>
        <p:nvPicPr>
          <p:cNvPr id="4" name="Resim 3">
            <a:extLst>
              <a:ext uri="{FF2B5EF4-FFF2-40B4-BE49-F238E27FC236}">
                <a16:creationId xmlns:a16="http://schemas.microsoft.com/office/drawing/2014/main" id="{963115D4-8A14-49EF-96B0-FEF986816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712" y="0"/>
            <a:ext cx="3143689" cy="1605622"/>
          </a:xfrm>
          <a:prstGeom prst="rect">
            <a:avLst/>
          </a:prstGeom>
        </p:spPr>
      </p:pic>
    </p:spTree>
    <p:extLst>
      <p:ext uri="{BB962C8B-B14F-4D97-AF65-F5344CB8AC3E}">
        <p14:creationId xmlns:p14="http://schemas.microsoft.com/office/powerpoint/2010/main" val="276571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50B9F4-8476-41D5-985F-02DB89BED31F}"/>
              </a:ext>
            </a:extLst>
          </p:cNvPr>
          <p:cNvSpPr>
            <a:spLocks noGrp="1"/>
          </p:cNvSpPr>
          <p:nvPr>
            <p:ph type="title"/>
          </p:nvPr>
        </p:nvSpPr>
        <p:spPr>
          <a:xfrm>
            <a:off x="154373" y="-170915"/>
            <a:ext cx="8534400" cy="1507067"/>
          </a:xfrm>
        </p:spPr>
        <p:txBody>
          <a:bodyPr/>
          <a:lstStyle/>
          <a:p>
            <a:r>
              <a:rPr lang="en-US" dirty="0"/>
              <a:t>Normalization</a:t>
            </a:r>
          </a:p>
        </p:txBody>
      </p:sp>
      <p:sp>
        <p:nvSpPr>
          <p:cNvPr id="3" name="İçerik Yer Tutucusu 2">
            <a:extLst>
              <a:ext uri="{FF2B5EF4-FFF2-40B4-BE49-F238E27FC236}">
                <a16:creationId xmlns:a16="http://schemas.microsoft.com/office/drawing/2014/main" id="{7B66540D-895D-414E-8221-9D974FB8B001}"/>
              </a:ext>
            </a:extLst>
          </p:cNvPr>
          <p:cNvSpPr>
            <a:spLocks noGrp="1"/>
          </p:cNvSpPr>
          <p:nvPr>
            <p:ph idx="1"/>
          </p:nvPr>
        </p:nvSpPr>
        <p:spPr>
          <a:xfrm>
            <a:off x="154373" y="1146497"/>
            <a:ext cx="7360332" cy="1297446"/>
          </a:xfrm>
        </p:spPr>
        <p:txBody>
          <a:bodyPr/>
          <a:lstStyle/>
          <a:p>
            <a:pPr marL="0" indent="0">
              <a:buNone/>
            </a:pPr>
            <a:r>
              <a:rPr lang="en-US" dirty="0">
                <a:solidFill>
                  <a:schemeClr val="tx1"/>
                </a:solidFill>
              </a:rPr>
              <a:t>The data was compressed to the minimum maximum range with the Standard Scaler.</a:t>
            </a:r>
          </a:p>
        </p:txBody>
      </p:sp>
      <p:pic>
        <p:nvPicPr>
          <p:cNvPr id="4" name="Resim 3">
            <a:extLst>
              <a:ext uri="{FF2B5EF4-FFF2-40B4-BE49-F238E27FC236}">
                <a16:creationId xmlns:a16="http://schemas.microsoft.com/office/drawing/2014/main" id="{5056F91B-7AF6-4617-9329-03137223A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903" y="2956359"/>
            <a:ext cx="3980139" cy="945282"/>
          </a:xfrm>
          <a:prstGeom prst="rect">
            <a:avLst/>
          </a:prstGeom>
          <a:effectLst/>
        </p:spPr>
      </p:pic>
    </p:spTree>
    <p:extLst>
      <p:ext uri="{BB962C8B-B14F-4D97-AF65-F5344CB8AC3E}">
        <p14:creationId xmlns:p14="http://schemas.microsoft.com/office/powerpoint/2010/main" val="297980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77834D-4D4D-4EF4-A500-9B0C48AA2A42}"/>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Random Forest </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9E3E145-E3E7-4DE7-8947-94B2A7EB1098}"/>
              </a:ext>
            </a:extLst>
          </p:cNvPr>
          <p:cNvPicPr>
            <a:picLocks noGrp="1" noChangeAspect="1"/>
          </p:cNvPicPr>
          <p:nvPr>
            <p:ph idx="1"/>
          </p:nvPr>
        </p:nvPicPr>
        <p:blipFill>
          <a:blip r:embed="rId2"/>
          <a:stretch>
            <a:fillRect/>
          </a:stretch>
        </p:blipFill>
        <p:spPr>
          <a:xfrm>
            <a:off x="1635343" y="1097060"/>
            <a:ext cx="4382185" cy="4334162"/>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24170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77834D-4D4D-4EF4-A500-9B0C48AA2A42}"/>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Logistic Regression</a:t>
            </a:r>
          </a:p>
        </p:txBody>
      </p:sp>
      <p:sp useBgFill="1">
        <p:nvSpPr>
          <p:cNvPr id="24"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CABBE179-658E-4F04-A7FF-90DC81A1600A}"/>
              </a:ext>
            </a:extLst>
          </p:cNvPr>
          <p:cNvPicPr>
            <a:picLocks noGrp="1" noChangeAspect="1"/>
          </p:cNvPicPr>
          <p:nvPr>
            <p:ph idx="1"/>
          </p:nvPr>
        </p:nvPicPr>
        <p:blipFill>
          <a:blip r:embed="rId2"/>
          <a:stretch>
            <a:fillRect/>
          </a:stretch>
        </p:blipFill>
        <p:spPr>
          <a:xfrm>
            <a:off x="1773096" y="1097060"/>
            <a:ext cx="4106678" cy="4334162"/>
          </a:xfrm>
          <a:prstGeom prst="rect">
            <a:avLst/>
          </a:prstGeom>
        </p:spPr>
      </p:pic>
      <p:grpSp>
        <p:nvGrpSpPr>
          <p:cNvPr id="26" name="Group 25">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3171332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77834D-4D4D-4EF4-A500-9B0C48AA2A42}"/>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XGBoost</a:t>
            </a:r>
            <a:endParaRPr lang="en-US" sz="4800" dirty="0">
              <a:solidFill>
                <a:srgbClr val="FFFFFF"/>
              </a:solidFill>
            </a:endParaRPr>
          </a:p>
        </p:txBody>
      </p:sp>
      <p:sp useBgFill="1">
        <p:nvSpPr>
          <p:cNvPr id="23"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a:extLst>
              <a:ext uri="{FF2B5EF4-FFF2-40B4-BE49-F238E27FC236}">
                <a16:creationId xmlns:a16="http://schemas.microsoft.com/office/drawing/2014/main" id="{0EC5BC54-976E-4040-A6E1-1A3779B4195D}"/>
              </a:ext>
            </a:extLst>
          </p:cNvPr>
          <p:cNvPicPr>
            <a:picLocks noGrp="1" noChangeAspect="1"/>
          </p:cNvPicPr>
          <p:nvPr>
            <p:ph idx="1"/>
          </p:nvPr>
        </p:nvPicPr>
        <p:blipFill>
          <a:blip r:embed="rId2"/>
          <a:stretch>
            <a:fillRect/>
          </a:stretch>
        </p:blipFill>
        <p:spPr>
          <a:xfrm>
            <a:off x="1877240" y="1097060"/>
            <a:ext cx="3898390" cy="4334162"/>
          </a:xfrm>
          <a:prstGeom prst="rect">
            <a:avLst/>
          </a:prstGeom>
        </p:spPr>
      </p:pic>
      <p:grpSp>
        <p:nvGrpSpPr>
          <p:cNvPr id="25" name="Group 24">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8069283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C38625-82A8-454A-ADE4-4BE1D20C33FA}"/>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Gaussian Navie Bayes</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0345721F-0B2E-4ACB-9007-38150139C3B4}"/>
              </a:ext>
            </a:extLst>
          </p:cNvPr>
          <p:cNvPicPr>
            <a:picLocks noGrp="1" noChangeAspect="1"/>
          </p:cNvPicPr>
          <p:nvPr>
            <p:ph idx="1"/>
          </p:nvPr>
        </p:nvPicPr>
        <p:blipFill>
          <a:blip r:embed="rId2"/>
          <a:stretch>
            <a:fillRect/>
          </a:stretch>
        </p:blipFill>
        <p:spPr>
          <a:xfrm>
            <a:off x="1101217" y="2194356"/>
            <a:ext cx="5450437" cy="2139569"/>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07312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06E8F1-8170-46E7-98C8-5A5D1A924521}"/>
              </a:ext>
            </a:extLst>
          </p:cNvPr>
          <p:cNvSpPr>
            <a:spLocks noGrp="1"/>
          </p:cNvSpPr>
          <p:nvPr>
            <p:ph type="title"/>
          </p:nvPr>
        </p:nvSpPr>
        <p:spPr>
          <a:xfrm>
            <a:off x="133004" y="-150862"/>
            <a:ext cx="8534400" cy="1507067"/>
          </a:xfrm>
        </p:spPr>
        <p:txBody>
          <a:bodyPr/>
          <a:lstStyle/>
          <a:p>
            <a:r>
              <a:rPr lang="en-US" dirty="0"/>
              <a:t>Classification</a:t>
            </a:r>
          </a:p>
        </p:txBody>
      </p:sp>
      <p:sp>
        <p:nvSpPr>
          <p:cNvPr id="3" name="İçerik Yer Tutucusu 2">
            <a:extLst>
              <a:ext uri="{FF2B5EF4-FFF2-40B4-BE49-F238E27FC236}">
                <a16:creationId xmlns:a16="http://schemas.microsoft.com/office/drawing/2014/main" id="{AB288BBF-C557-44D7-9609-301DA378B0B4}"/>
              </a:ext>
            </a:extLst>
          </p:cNvPr>
          <p:cNvSpPr>
            <a:spLocks noGrp="1"/>
          </p:cNvSpPr>
          <p:nvPr>
            <p:ph idx="1"/>
          </p:nvPr>
        </p:nvSpPr>
        <p:spPr>
          <a:xfrm>
            <a:off x="301827" y="1621366"/>
            <a:ext cx="5417329" cy="3615267"/>
          </a:xfrm>
        </p:spPr>
        <p:txBody>
          <a:bodyPr/>
          <a:lstStyle/>
          <a:p>
            <a:pPr marL="0" indent="0">
              <a:buNone/>
            </a:pPr>
            <a:r>
              <a:rPr lang="en-US" dirty="0">
                <a:solidFill>
                  <a:schemeClr val="tx1"/>
                </a:solidFill>
              </a:rPr>
              <a:t>Random Forest (Library)</a:t>
            </a:r>
          </a:p>
          <a:p>
            <a:pPr marL="0" indent="0">
              <a:buNone/>
            </a:pPr>
            <a:r>
              <a:rPr lang="en-US" dirty="0">
                <a:solidFill>
                  <a:schemeClr val="tx1"/>
                </a:solidFill>
              </a:rPr>
              <a:t>Logistic Regression(Library)</a:t>
            </a:r>
          </a:p>
          <a:p>
            <a:pPr marL="0" indent="0">
              <a:buNone/>
            </a:pPr>
            <a:r>
              <a:rPr lang="en-US" dirty="0" err="1">
                <a:solidFill>
                  <a:schemeClr val="tx1"/>
                </a:solidFill>
              </a:rPr>
              <a:t>XGBoost</a:t>
            </a:r>
            <a:r>
              <a:rPr lang="en-US" dirty="0">
                <a:solidFill>
                  <a:schemeClr val="tx1"/>
                </a:solidFill>
              </a:rPr>
              <a:t>(Library)</a:t>
            </a:r>
          </a:p>
          <a:p>
            <a:pPr marL="0" indent="0">
              <a:buNone/>
            </a:pPr>
            <a:r>
              <a:rPr lang="en-US" dirty="0">
                <a:solidFill>
                  <a:schemeClr val="tx1"/>
                </a:solidFill>
              </a:rPr>
              <a:t>Gaussian </a:t>
            </a:r>
            <a:r>
              <a:rPr lang="en-US" dirty="0" err="1">
                <a:solidFill>
                  <a:schemeClr val="tx1"/>
                </a:solidFill>
              </a:rPr>
              <a:t>Navie</a:t>
            </a:r>
            <a:r>
              <a:rPr lang="en-US" dirty="0">
                <a:solidFill>
                  <a:schemeClr val="tx1"/>
                </a:solidFill>
              </a:rPr>
              <a:t> Bayes(Implementation)</a:t>
            </a:r>
          </a:p>
        </p:txBody>
      </p:sp>
      <p:pic>
        <p:nvPicPr>
          <p:cNvPr id="5" name="Resim 4" descr="metin içeren bir resim&#10;&#10;Açıklama otomatik olarak oluşturuldu">
            <a:extLst>
              <a:ext uri="{FF2B5EF4-FFF2-40B4-BE49-F238E27FC236}">
                <a16:creationId xmlns:a16="http://schemas.microsoft.com/office/drawing/2014/main" id="{0E0D6FF2-2ADB-4A73-BBE5-0349CBE0D926}"/>
              </a:ext>
            </a:extLst>
          </p:cNvPr>
          <p:cNvPicPr>
            <a:picLocks noChangeAspect="1"/>
          </p:cNvPicPr>
          <p:nvPr/>
        </p:nvPicPr>
        <p:blipFill>
          <a:blip r:embed="rId2"/>
          <a:stretch>
            <a:fillRect/>
          </a:stretch>
        </p:blipFill>
        <p:spPr>
          <a:xfrm>
            <a:off x="7713130" y="2210960"/>
            <a:ext cx="3644680" cy="2436080"/>
          </a:xfrm>
          <a:prstGeom prst="rect">
            <a:avLst/>
          </a:prstGeom>
        </p:spPr>
      </p:pic>
    </p:spTree>
    <p:extLst>
      <p:ext uri="{BB962C8B-B14F-4D97-AF65-F5344CB8AC3E}">
        <p14:creationId xmlns:p14="http://schemas.microsoft.com/office/powerpoint/2010/main" val="233131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1BC0EE-59E7-42B2-828F-9FB877D536EC}"/>
              </a:ext>
            </a:extLst>
          </p:cNvPr>
          <p:cNvSpPr>
            <a:spLocks noGrp="1"/>
          </p:cNvSpPr>
          <p:nvPr>
            <p:ph idx="1"/>
          </p:nvPr>
        </p:nvSpPr>
        <p:spPr>
          <a:xfrm>
            <a:off x="251671" y="1073791"/>
            <a:ext cx="9177556" cy="1283515"/>
          </a:xfrm>
        </p:spPr>
        <p:txBody>
          <a:bodyPr>
            <a:noAutofit/>
          </a:bodyPr>
          <a:lstStyle/>
          <a:p>
            <a:pPr marL="0" indent="0">
              <a:buNone/>
            </a:pPr>
            <a:r>
              <a:rPr lang="en-US" dirty="0">
                <a:solidFill>
                  <a:schemeClr val="tx1"/>
                </a:solidFill>
              </a:rPr>
              <a:t>In this project, the satisfaction status of the airline passengers is predicted with feature engineering, feature selection and classification techniques on the satisfaction surveys</a:t>
            </a:r>
          </a:p>
        </p:txBody>
      </p:sp>
      <p:sp>
        <p:nvSpPr>
          <p:cNvPr id="5" name="Başlık 4">
            <a:extLst>
              <a:ext uri="{FF2B5EF4-FFF2-40B4-BE49-F238E27FC236}">
                <a16:creationId xmlns:a16="http://schemas.microsoft.com/office/drawing/2014/main" id="{FB75686D-A3E8-4820-9322-0493B97DFBB4}"/>
              </a:ext>
            </a:extLst>
          </p:cNvPr>
          <p:cNvSpPr>
            <a:spLocks noGrp="1"/>
          </p:cNvSpPr>
          <p:nvPr>
            <p:ph type="title"/>
          </p:nvPr>
        </p:nvSpPr>
        <p:spPr>
          <a:xfrm>
            <a:off x="147316" y="108279"/>
            <a:ext cx="4936412" cy="1124903"/>
          </a:xfrm>
        </p:spPr>
        <p:txBody>
          <a:bodyPr>
            <a:normAutofit fontScale="90000"/>
          </a:bodyPr>
          <a:lstStyle/>
          <a:p>
            <a:r>
              <a:rPr lang="en-US" sz="3600" dirty="0">
                <a:solidFill>
                  <a:schemeClr val="tx1"/>
                </a:solidFill>
              </a:rPr>
              <a:t>Project Definition</a:t>
            </a:r>
            <a:br>
              <a:rPr lang="en-US" sz="3600" dirty="0">
                <a:solidFill>
                  <a:schemeClr val="tx1"/>
                </a:solidFill>
              </a:rPr>
            </a:br>
            <a:endParaRPr lang="en-US" dirty="0"/>
          </a:p>
        </p:txBody>
      </p:sp>
      <p:pic>
        <p:nvPicPr>
          <p:cNvPr id="7" name="Resim 6" descr="metin, uçak, hava taşıtı, ulaşım içeren bir resim&#10;&#10;Açıklama otomatik olarak oluşturuldu">
            <a:extLst>
              <a:ext uri="{FF2B5EF4-FFF2-40B4-BE49-F238E27FC236}">
                <a16:creationId xmlns:a16="http://schemas.microsoft.com/office/drawing/2014/main" id="{952D78B8-DE67-4F05-9820-E76A3F7296C7}"/>
              </a:ext>
            </a:extLst>
          </p:cNvPr>
          <p:cNvPicPr>
            <a:picLocks noChangeAspect="1"/>
          </p:cNvPicPr>
          <p:nvPr/>
        </p:nvPicPr>
        <p:blipFill>
          <a:blip r:embed="rId2"/>
          <a:stretch>
            <a:fillRect/>
          </a:stretch>
        </p:blipFill>
        <p:spPr>
          <a:xfrm>
            <a:off x="2401472" y="2357306"/>
            <a:ext cx="7389056" cy="1238423"/>
          </a:xfrm>
          <a:prstGeom prst="rect">
            <a:avLst/>
          </a:prstGeom>
        </p:spPr>
      </p:pic>
      <p:sp>
        <p:nvSpPr>
          <p:cNvPr id="8" name="İçerik Yer Tutucusu 2">
            <a:extLst>
              <a:ext uri="{FF2B5EF4-FFF2-40B4-BE49-F238E27FC236}">
                <a16:creationId xmlns:a16="http://schemas.microsoft.com/office/drawing/2014/main" id="{484FD789-FF7E-4ABC-B017-CB7DB9B3F1ED}"/>
              </a:ext>
            </a:extLst>
          </p:cNvPr>
          <p:cNvSpPr txBox="1">
            <a:spLocks/>
          </p:cNvSpPr>
          <p:nvPr/>
        </p:nvSpPr>
        <p:spPr>
          <a:xfrm>
            <a:off x="251671" y="4150366"/>
            <a:ext cx="9177556" cy="128351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dirty="0">
                <a:solidFill>
                  <a:schemeClr val="tx1"/>
                </a:solidFill>
              </a:rPr>
              <a:t>The aim of this project is to analyze and classify the available data in order to increase customer satisfaction of the airline company and to find out which classification method is suitable for estimating the satisfaction status with classification techniques.</a:t>
            </a:r>
          </a:p>
        </p:txBody>
      </p:sp>
    </p:spTree>
    <p:extLst>
      <p:ext uri="{BB962C8B-B14F-4D97-AF65-F5344CB8AC3E}">
        <p14:creationId xmlns:p14="http://schemas.microsoft.com/office/powerpoint/2010/main" val="191537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ABFF3-7534-448C-B0D3-B6D4F1F2A960}"/>
              </a:ext>
            </a:extLst>
          </p:cNvPr>
          <p:cNvSpPr>
            <a:spLocks noGrp="1"/>
          </p:cNvSpPr>
          <p:nvPr>
            <p:ph type="title"/>
          </p:nvPr>
        </p:nvSpPr>
        <p:spPr>
          <a:xfrm>
            <a:off x="245475" y="58723"/>
            <a:ext cx="2614464" cy="870882"/>
          </a:xfrm>
        </p:spPr>
        <p:txBody>
          <a:bodyPr/>
          <a:lstStyle/>
          <a:p>
            <a:r>
              <a:rPr lang="en-US" dirty="0"/>
              <a:t>Dataset</a:t>
            </a:r>
          </a:p>
        </p:txBody>
      </p:sp>
      <p:sp>
        <p:nvSpPr>
          <p:cNvPr id="3" name="İçerik Yer Tutucusu 2">
            <a:extLst>
              <a:ext uri="{FF2B5EF4-FFF2-40B4-BE49-F238E27FC236}">
                <a16:creationId xmlns:a16="http://schemas.microsoft.com/office/drawing/2014/main" id="{894FE1E2-3C1B-4932-80C3-AF2AFFE32163}"/>
              </a:ext>
            </a:extLst>
          </p:cNvPr>
          <p:cNvSpPr>
            <a:spLocks noGrp="1"/>
          </p:cNvSpPr>
          <p:nvPr>
            <p:ph idx="1"/>
          </p:nvPr>
        </p:nvSpPr>
        <p:spPr>
          <a:xfrm>
            <a:off x="119641" y="1149548"/>
            <a:ext cx="6128759" cy="2893946"/>
          </a:xfrm>
        </p:spPr>
        <p:txBody>
          <a:bodyPr>
            <a:normAutofit/>
          </a:bodyPr>
          <a:lstStyle/>
          <a:p>
            <a:pPr marL="0" indent="0">
              <a:buNone/>
            </a:pPr>
            <a:r>
              <a:rPr lang="en-US" dirty="0">
                <a:solidFill>
                  <a:schemeClr val="tx1"/>
                </a:solidFill>
              </a:rPr>
              <a:t>The dataset used in the project is the survey data of an aircraft company received via Kaggle. It is divided into train and test. With the train data, the classification methods will be trained, and the target variable satisfaction will be estimated with the test data.</a:t>
            </a:r>
          </a:p>
          <a:p>
            <a:pPr marL="0" indent="0">
              <a:buNone/>
            </a:pPr>
            <a:endParaRPr lang="en-US" dirty="0"/>
          </a:p>
        </p:txBody>
      </p:sp>
      <p:pic>
        <p:nvPicPr>
          <p:cNvPr id="5" name="Resim 4" descr="tablo içeren bir resim&#10;&#10;Açıklama otomatik olarak oluşturuldu">
            <a:extLst>
              <a:ext uri="{FF2B5EF4-FFF2-40B4-BE49-F238E27FC236}">
                <a16:creationId xmlns:a16="http://schemas.microsoft.com/office/drawing/2014/main" id="{DFE12160-1001-4065-BB02-AE5DD3EAB5C5}"/>
              </a:ext>
            </a:extLst>
          </p:cNvPr>
          <p:cNvPicPr>
            <a:picLocks noChangeAspect="1"/>
          </p:cNvPicPr>
          <p:nvPr/>
        </p:nvPicPr>
        <p:blipFill>
          <a:blip r:embed="rId2"/>
          <a:stretch>
            <a:fillRect/>
          </a:stretch>
        </p:blipFill>
        <p:spPr>
          <a:xfrm>
            <a:off x="7158939" y="670857"/>
            <a:ext cx="4476150" cy="4663143"/>
          </a:xfrm>
          <a:prstGeom prst="rect">
            <a:avLst/>
          </a:prstGeom>
        </p:spPr>
      </p:pic>
    </p:spTree>
    <p:extLst>
      <p:ext uri="{BB962C8B-B14F-4D97-AF65-F5344CB8AC3E}">
        <p14:creationId xmlns:p14="http://schemas.microsoft.com/office/powerpoint/2010/main" val="18444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E61423-F483-4D28-9ABE-3FEDE0F40FD2}"/>
              </a:ext>
            </a:extLst>
          </p:cNvPr>
          <p:cNvSpPr>
            <a:spLocks noGrp="1"/>
          </p:cNvSpPr>
          <p:nvPr>
            <p:ph type="title"/>
          </p:nvPr>
        </p:nvSpPr>
        <p:spPr>
          <a:xfrm>
            <a:off x="142613" y="23458"/>
            <a:ext cx="4407905" cy="1108125"/>
          </a:xfrm>
        </p:spPr>
        <p:txBody>
          <a:bodyPr/>
          <a:lstStyle/>
          <a:p>
            <a:r>
              <a:rPr lang="en-US" dirty="0"/>
              <a:t>Data operation</a:t>
            </a:r>
          </a:p>
        </p:txBody>
      </p:sp>
      <p:sp>
        <p:nvSpPr>
          <p:cNvPr id="3" name="İçerik Yer Tutucusu 2">
            <a:extLst>
              <a:ext uri="{FF2B5EF4-FFF2-40B4-BE49-F238E27FC236}">
                <a16:creationId xmlns:a16="http://schemas.microsoft.com/office/drawing/2014/main" id="{A0A25207-F4A2-458B-8AC6-E32FF5447B16}"/>
              </a:ext>
            </a:extLst>
          </p:cNvPr>
          <p:cNvSpPr>
            <a:spLocks noGrp="1"/>
          </p:cNvSpPr>
          <p:nvPr>
            <p:ph idx="1"/>
          </p:nvPr>
        </p:nvSpPr>
        <p:spPr>
          <a:xfrm>
            <a:off x="142613" y="1131583"/>
            <a:ext cx="5800477" cy="2297417"/>
          </a:xfrm>
        </p:spPr>
        <p:txBody>
          <a:bodyPr/>
          <a:lstStyle/>
          <a:p>
            <a:pPr marL="0" indent="0">
              <a:buNone/>
            </a:pPr>
            <a:r>
              <a:rPr lang="en-US" dirty="0">
                <a:solidFill>
                  <a:schemeClr val="tx1"/>
                </a:solidFill>
              </a:rPr>
              <a:t>Removed features that would not be useful for our predictions.</a:t>
            </a:r>
          </a:p>
          <a:p>
            <a:pPr marL="0" indent="0">
              <a:buNone/>
            </a:pPr>
            <a:r>
              <a:rPr lang="en-US" dirty="0">
                <a:solidFill>
                  <a:schemeClr val="tx1"/>
                </a:solidFill>
              </a:rPr>
              <a:t>Data containing nan values were determined and nan places were filled with the median value to avoid data loss.</a:t>
            </a:r>
          </a:p>
        </p:txBody>
      </p:sp>
      <p:pic>
        <p:nvPicPr>
          <p:cNvPr id="5" name="Resim 4">
            <a:extLst>
              <a:ext uri="{FF2B5EF4-FFF2-40B4-BE49-F238E27FC236}">
                <a16:creationId xmlns:a16="http://schemas.microsoft.com/office/drawing/2014/main" id="{8893038F-3F37-4C35-BA80-A781B9B0B365}"/>
              </a:ext>
            </a:extLst>
          </p:cNvPr>
          <p:cNvPicPr>
            <a:picLocks noChangeAspect="1"/>
          </p:cNvPicPr>
          <p:nvPr/>
        </p:nvPicPr>
        <p:blipFill>
          <a:blip r:embed="rId2"/>
          <a:stretch>
            <a:fillRect/>
          </a:stretch>
        </p:blipFill>
        <p:spPr>
          <a:xfrm>
            <a:off x="6950430" y="267914"/>
            <a:ext cx="4096322" cy="619211"/>
          </a:xfrm>
          <a:prstGeom prst="rect">
            <a:avLst/>
          </a:prstGeom>
        </p:spPr>
      </p:pic>
      <p:pic>
        <p:nvPicPr>
          <p:cNvPr id="7" name="Resim 6" descr="tablo içeren bir resim&#10;&#10;Açıklama otomatik olarak oluşturuldu">
            <a:extLst>
              <a:ext uri="{FF2B5EF4-FFF2-40B4-BE49-F238E27FC236}">
                <a16:creationId xmlns:a16="http://schemas.microsoft.com/office/drawing/2014/main" id="{4D3EC7ED-5F23-44FC-95A7-FCC127497187}"/>
              </a:ext>
            </a:extLst>
          </p:cNvPr>
          <p:cNvPicPr>
            <a:picLocks noChangeAspect="1"/>
          </p:cNvPicPr>
          <p:nvPr/>
        </p:nvPicPr>
        <p:blipFill>
          <a:blip r:embed="rId3"/>
          <a:stretch>
            <a:fillRect/>
          </a:stretch>
        </p:blipFill>
        <p:spPr>
          <a:xfrm>
            <a:off x="7636326" y="1233172"/>
            <a:ext cx="2724530" cy="3267531"/>
          </a:xfrm>
          <a:prstGeom prst="rect">
            <a:avLst/>
          </a:prstGeom>
        </p:spPr>
      </p:pic>
      <p:pic>
        <p:nvPicPr>
          <p:cNvPr id="9" name="Resim 8">
            <a:extLst>
              <a:ext uri="{FF2B5EF4-FFF2-40B4-BE49-F238E27FC236}">
                <a16:creationId xmlns:a16="http://schemas.microsoft.com/office/drawing/2014/main" id="{2485C913-AC3A-4512-9934-D97237FFDECF}"/>
              </a:ext>
            </a:extLst>
          </p:cNvPr>
          <p:cNvPicPr>
            <a:picLocks noChangeAspect="1"/>
          </p:cNvPicPr>
          <p:nvPr/>
        </p:nvPicPr>
        <p:blipFill>
          <a:blip r:embed="rId4"/>
          <a:stretch>
            <a:fillRect/>
          </a:stretch>
        </p:blipFill>
        <p:spPr>
          <a:xfrm>
            <a:off x="6363569" y="5496222"/>
            <a:ext cx="5706271" cy="257211"/>
          </a:xfrm>
          <a:prstGeom prst="rect">
            <a:avLst/>
          </a:prstGeom>
        </p:spPr>
      </p:pic>
    </p:spTree>
    <p:extLst>
      <p:ext uri="{BB962C8B-B14F-4D97-AF65-F5344CB8AC3E}">
        <p14:creationId xmlns:p14="http://schemas.microsoft.com/office/powerpoint/2010/main" val="342370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F09696-0F4C-4A4E-8770-0BFFB647115D}"/>
              </a:ext>
            </a:extLst>
          </p:cNvPr>
          <p:cNvSpPr>
            <a:spLocks noGrp="1"/>
          </p:cNvSpPr>
          <p:nvPr>
            <p:ph idx="1"/>
          </p:nvPr>
        </p:nvSpPr>
        <p:spPr>
          <a:xfrm>
            <a:off x="0" y="1447461"/>
            <a:ext cx="5754848" cy="1470169"/>
          </a:xfrm>
        </p:spPr>
        <p:txBody>
          <a:bodyPr/>
          <a:lstStyle/>
          <a:p>
            <a:pPr marL="0" indent="0">
              <a:buNone/>
            </a:pPr>
            <a:r>
              <a:rPr lang="en-US" dirty="0">
                <a:solidFill>
                  <a:schemeClr val="tx1"/>
                </a:solidFill>
              </a:rPr>
              <a:t>Encode Categorical Value (converted the string data to binary number)</a:t>
            </a:r>
          </a:p>
        </p:txBody>
      </p:sp>
      <p:sp>
        <p:nvSpPr>
          <p:cNvPr id="6" name="Başlık 1">
            <a:extLst>
              <a:ext uri="{FF2B5EF4-FFF2-40B4-BE49-F238E27FC236}">
                <a16:creationId xmlns:a16="http://schemas.microsoft.com/office/drawing/2014/main" id="{D50AF816-A8DC-4724-B590-3386F46B711D}"/>
              </a:ext>
            </a:extLst>
          </p:cNvPr>
          <p:cNvSpPr txBox="1">
            <a:spLocks/>
          </p:cNvSpPr>
          <p:nvPr/>
        </p:nvSpPr>
        <p:spPr>
          <a:xfrm>
            <a:off x="142613" y="23458"/>
            <a:ext cx="4407905" cy="11081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operation</a:t>
            </a:r>
            <a:endParaRPr lang="en-US" dirty="0"/>
          </a:p>
        </p:txBody>
      </p:sp>
      <p:pic>
        <p:nvPicPr>
          <p:cNvPr id="8" name="Resim 7">
            <a:extLst>
              <a:ext uri="{FF2B5EF4-FFF2-40B4-BE49-F238E27FC236}">
                <a16:creationId xmlns:a16="http://schemas.microsoft.com/office/drawing/2014/main" id="{0A3A103B-3BE2-4EF3-B6D5-FFAC6EA2BA5B}"/>
              </a:ext>
            </a:extLst>
          </p:cNvPr>
          <p:cNvPicPr>
            <a:picLocks noChangeAspect="1"/>
          </p:cNvPicPr>
          <p:nvPr/>
        </p:nvPicPr>
        <p:blipFill rotWithShape="1">
          <a:blip r:embed="rId2"/>
          <a:srcRect t="-1" r="19827" b="11063"/>
          <a:stretch/>
        </p:blipFill>
        <p:spPr>
          <a:xfrm>
            <a:off x="5563938" y="1901436"/>
            <a:ext cx="6125430" cy="2032389"/>
          </a:xfrm>
          <a:prstGeom prst="rect">
            <a:avLst/>
          </a:prstGeom>
        </p:spPr>
      </p:pic>
      <p:pic>
        <p:nvPicPr>
          <p:cNvPr id="10" name="Resim 9" descr="tablo içeren bir resim&#10;&#10;Açıklama otomatik olarak oluşturuldu">
            <a:extLst>
              <a:ext uri="{FF2B5EF4-FFF2-40B4-BE49-F238E27FC236}">
                <a16:creationId xmlns:a16="http://schemas.microsoft.com/office/drawing/2014/main" id="{EB4EB8C6-5985-4A9E-95BE-0326F29C8FBA}"/>
              </a:ext>
            </a:extLst>
          </p:cNvPr>
          <p:cNvPicPr>
            <a:picLocks noChangeAspect="1"/>
          </p:cNvPicPr>
          <p:nvPr/>
        </p:nvPicPr>
        <p:blipFill>
          <a:blip r:embed="rId3"/>
          <a:stretch>
            <a:fillRect/>
          </a:stretch>
        </p:blipFill>
        <p:spPr>
          <a:xfrm>
            <a:off x="5563938" y="4552837"/>
            <a:ext cx="6125430" cy="1619476"/>
          </a:xfrm>
          <a:prstGeom prst="rect">
            <a:avLst/>
          </a:prstGeom>
        </p:spPr>
      </p:pic>
    </p:spTree>
    <p:extLst>
      <p:ext uri="{BB962C8B-B14F-4D97-AF65-F5344CB8AC3E}">
        <p14:creationId xmlns:p14="http://schemas.microsoft.com/office/powerpoint/2010/main" val="21859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FFB915-4BB8-4142-A15E-D8FF762A406C}"/>
              </a:ext>
            </a:extLst>
          </p:cNvPr>
          <p:cNvSpPr>
            <a:spLocks noGrp="1"/>
          </p:cNvSpPr>
          <p:nvPr>
            <p:ph type="title"/>
          </p:nvPr>
        </p:nvSpPr>
        <p:spPr>
          <a:xfrm>
            <a:off x="63426" y="-142612"/>
            <a:ext cx="8534400" cy="1507067"/>
          </a:xfrm>
        </p:spPr>
        <p:txBody>
          <a:bodyPr/>
          <a:lstStyle/>
          <a:p>
            <a:r>
              <a:rPr lang="en-US" dirty="0"/>
              <a:t>Outlier detection</a:t>
            </a:r>
          </a:p>
        </p:txBody>
      </p:sp>
      <p:sp>
        <p:nvSpPr>
          <p:cNvPr id="3" name="İçerik Yer Tutucusu 2">
            <a:extLst>
              <a:ext uri="{FF2B5EF4-FFF2-40B4-BE49-F238E27FC236}">
                <a16:creationId xmlns:a16="http://schemas.microsoft.com/office/drawing/2014/main" id="{F1F25CC1-F01B-4D29-B1A6-D1C0AB77B66D}"/>
              </a:ext>
            </a:extLst>
          </p:cNvPr>
          <p:cNvSpPr>
            <a:spLocks noGrp="1"/>
          </p:cNvSpPr>
          <p:nvPr>
            <p:ph idx="1"/>
          </p:nvPr>
        </p:nvSpPr>
        <p:spPr>
          <a:xfrm>
            <a:off x="231207" y="1046528"/>
            <a:ext cx="6035369" cy="1428224"/>
          </a:xfrm>
        </p:spPr>
        <p:txBody>
          <a:bodyPr/>
          <a:lstStyle/>
          <a:p>
            <a:pPr marL="0" indent="0">
              <a:buNone/>
            </a:pPr>
            <a:r>
              <a:rPr lang="en-US" dirty="0">
                <a:solidFill>
                  <a:schemeClr val="tx1"/>
                </a:solidFill>
              </a:rPr>
              <a:t>General state of my datasets with the describe function.</a:t>
            </a:r>
          </a:p>
        </p:txBody>
      </p:sp>
      <p:pic>
        <p:nvPicPr>
          <p:cNvPr id="5" name="Resim 4">
            <a:extLst>
              <a:ext uri="{FF2B5EF4-FFF2-40B4-BE49-F238E27FC236}">
                <a16:creationId xmlns:a16="http://schemas.microsoft.com/office/drawing/2014/main" id="{37BCA261-40F7-4B03-A6F8-1EF61A48E8A5}"/>
              </a:ext>
            </a:extLst>
          </p:cNvPr>
          <p:cNvPicPr>
            <a:picLocks noChangeAspect="1"/>
          </p:cNvPicPr>
          <p:nvPr/>
        </p:nvPicPr>
        <p:blipFill>
          <a:blip r:embed="rId2"/>
          <a:stretch>
            <a:fillRect/>
          </a:stretch>
        </p:blipFill>
        <p:spPr>
          <a:xfrm>
            <a:off x="0" y="2343237"/>
            <a:ext cx="12192000" cy="1923875"/>
          </a:xfrm>
          <a:prstGeom prst="rect">
            <a:avLst/>
          </a:prstGeom>
        </p:spPr>
      </p:pic>
      <p:pic>
        <p:nvPicPr>
          <p:cNvPr id="6" name="İçerik Yer Tutucusu 5">
            <a:extLst>
              <a:ext uri="{FF2B5EF4-FFF2-40B4-BE49-F238E27FC236}">
                <a16:creationId xmlns:a16="http://schemas.microsoft.com/office/drawing/2014/main" id="{E89DEE65-1EAB-4293-962D-195AD6496129}"/>
              </a:ext>
            </a:extLst>
          </p:cNvPr>
          <p:cNvPicPr>
            <a:picLocks noChangeAspect="1"/>
          </p:cNvPicPr>
          <p:nvPr/>
        </p:nvPicPr>
        <p:blipFill>
          <a:blip r:embed="rId3"/>
          <a:stretch>
            <a:fillRect/>
          </a:stretch>
        </p:blipFill>
        <p:spPr>
          <a:xfrm>
            <a:off x="697288" y="4446575"/>
            <a:ext cx="5046395" cy="2304096"/>
          </a:xfrm>
          <a:prstGeom prst="rect">
            <a:avLst/>
          </a:prstGeom>
        </p:spPr>
      </p:pic>
      <p:pic>
        <p:nvPicPr>
          <p:cNvPr id="7" name="Resim 6">
            <a:extLst>
              <a:ext uri="{FF2B5EF4-FFF2-40B4-BE49-F238E27FC236}">
                <a16:creationId xmlns:a16="http://schemas.microsoft.com/office/drawing/2014/main" id="{49A04A87-7832-4C53-BD7E-840419EC9520}"/>
              </a:ext>
            </a:extLst>
          </p:cNvPr>
          <p:cNvPicPr>
            <a:picLocks noChangeAspect="1"/>
          </p:cNvPicPr>
          <p:nvPr/>
        </p:nvPicPr>
        <p:blipFill>
          <a:blip r:embed="rId4"/>
          <a:stretch>
            <a:fillRect/>
          </a:stretch>
        </p:blipFill>
        <p:spPr>
          <a:xfrm>
            <a:off x="6448318" y="4446575"/>
            <a:ext cx="5015624" cy="2304096"/>
          </a:xfrm>
          <a:prstGeom prst="rect">
            <a:avLst/>
          </a:prstGeom>
        </p:spPr>
      </p:pic>
    </p:spTree>
    <p:extLst>
      <p:ext uri="{BB962C8B-B14F-4D97-AF65-F5344CB8AC3E}">
        <p14:creationId xmlns:p14="http://schemas.microsoft.com/office/powerpoint/2010/main" val="273322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FFB915-4BB8-4142-A15E-D8FF762A406C}"/>
              </a:ext>
            </a:extLst>
          </p:cNvPr>
          <p:cNvSpPr>
            <a:spLocks noGrp="1"/>
          </p:cNvSpPr>
          <p:nvPr>
            <p:ph type="title"/>
          </p:nvPr>
        </p:nvSpPr>
        <p:spPr>
          <a:xfrm>
            <a:off x="63426" y="-142612"/>
            <a:ext cx="8534400" cy="1507067"/>
          </a:xfrm>
        </p:spPr>
        <p:txBody>
          <a:bodyPr/>
          <a:lstStyle/>
          <a:p>
            <a:r>
              <a:rPr lang="en-US" dirty="0"/>
              <a:t>Pearson correlation</a:t>
            </a:r>
          </a:p>
        </p:txBody>
      </p:sp>
      <p:sp>
        <p:nvSpPr>
          <p:cNvPr id="10" name="İçerik Yer Tutucusu 9">
            <a:extLst>
              <a:ext uri="{FF2B5EF4-FFF2-40B4-BE49-F238E27FC236}">
                <a16:creationId xmlns:a16="http://schemas.microsoft.com/office/drawing/2014/main" id="{E16EC998-9220-41F8-A6C9-0763A84FA0BA}"/>
              </a:ext>
            </a:extLst>
          </p:cNvPr>
          <p:cNvSpPr>
            <a:spLocks noGrp="1"/>
          </p:cNvSpPr>
          <p:nvPr>
            <p:ph idx="1"/>
          </p:nvPr>
        </p:nvSpPr>
        <p:spPr>
          <a:xfrm>
            <a:off x="140029" y="953394"/>
            <a:ext cx="5526700" cy="1507068"/>
          </a:xfrm>
        </p:spPr>
        <p:txBody>
          <a:bodyPr/>
          <a:lstStyle/>
          <a:p>
            <a:pPr marL="0" indent="0">
              <a:buNone/>
            </a:pPr>
            <a:r>
              <a:rPr lang="en-US" dirty="0">
                <a:solidFill>
                  <a:schemeClr val="tx1"/>
                </a:solidFill>
              </a:rPr>
              <a:t>The relationship of my target satisfaction attribute with other attributes.</a:t>
            </a:r>
          </a:p>
        </p:txBody>
      </p:sp>
      <p:pic>
        <p:nvPicPr>
          <p:cNvPr id="12" name="Resim 11">
            <a:extLst>
              <a:ext uri="{FF2B5EF4-FFF2-40B4-BE49-F238E27FC236}">
                <a16:creationId xmlns:a16="http://schemas.microsoft.com/office/drawing/2014/main" id="{EE3B12EC-4CE6-4449-934E-6B56DF8093F6}"/>
              </a:ext>
            </a:extLst>
          </p:cNvPr>
          <p:cNvPicPr>
            <a:picLocks noChangeAspect="1"/>
          </p:cNvPicPr>
          <p:nvPr/>
        </p:nvPicPr>
        <p:blipFill>
          <a:blip r:embed="rId2"/>
          <a:stretch>
            <a:fillRect/>
          </a:stretch>
        </p:blipFill>
        <p:spPr>
          <a:xfrm>
            <a:off x="2903379" y="2286433"/>
            <a:ext cx="9052084" cy="4442594"/>
          </a:xfrm>
          <a:prstGeom prst="rect">
            <a:avLst/>
          </a:prstGeom>
        </p:spPr>
      </p:pic>
    </p:spTree>
    <p:extLst>
      <p:ext uri="{BB962C8B-B14F-4D97-AF65-F5344CB8AC3E}">
        <p14:creationId xmlns:p14="http://schemas.microsoft.com/office/powerpoint/2010/main" val="114283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FFB915-4BB8-4142-A15E-D8FF762A406C}"/>
              </a:ext>
            </a:extLst>
          </p:cNvPr>
          <p:cNvSpPr>
            <a:spLocks noGrp="1"/>
          </p:cNvSpPr>
          <p:nvPr>
            <p:ph type="title"/>
          </p:nvPr>
        </p:nvSpPr>
        <p:spPr>
          <a:xfrm>
            <a:off x="174839" y="-120233"/>
            <a:ext cx="8534400" cy="1507067"/>
          </a:xfrm>
        </p:spPr>
        <p:txBody>
          <a:bodyPr vert="horz" lIns="91440" tIns="45720" rIns="91440" bIns="45720" rtlCol="0">
            <a:normAutofit/>
          </a:bodyPr>
          <a:lstStyle/>
          <a:p>
            <a:r>
              <a:rPr lang="en-US" dirty="0"/>
              <a:t>Correlation Matrix</a:t>
            </a:r>
          </a:p>
        </p:txBody>
      </p:sp>
      <p:pic>
        <p:nvPicPr>
          <p:cNvPr id="4" name="Resim 3">
            <a:extLst>
              <a:ext uri="{FF2B5EF4-FFF2-40B4-BE49-F238E27FC236}">
                <a16:creationId xmlns:a16="http://schemas.microsoft.com/office/drawing/2014/main" id="{CFDCEA3F-30E4-40D5-B53F-9ACB4528B3D0}"/>
              </a:ext>
            </a:extLst>
          </p:cNvPr>
          <p:cNvPicPr>
            <a:picLocks noChangeAspect="1"/>
          </p:cNvPicPr>
          <p:nvPr/>
        </p:nvPicPr>
        <p:blipFill rotWithShape="1">
          <a:blip r:embed="rId2"/>
          <a:srcRect t="4486" r="1" b="29813"/>
          <a:stretch/>
        </p:blipFill>
        <p:spPr>
          <a:xfrm>
            <a:off x="2400465" y="2394448"/>
            <a:ext cx="9563107" cy="3704347"/>
          </a:xfrm>
          <a:prstGeom prst="rect">
            <a:avLst/>
          </a:prstGeom>
          <a:effectLst>
            <a:innerShdw blurRad="57150" dist="38100" dir="14460000">
              <a:prstClr val="black">
                <a:alpha val="70000"/>
              </a:prstClr>
            </a:innerShdw>
          </a:effectLst>
        </p:spPr>
      </p:pic>
      <p:sp>
        <p:nvSpPr>
          <p:cNvPr id="10" name="İçerik Yer Tutucusu 9">
            <a:extLst>
              <a:ext uri="{FF2B5EF4-FFF2-40B4-BE49-F238E27FC236}">
                <a16:creationId xmlns:a16="http://schemas.microsoft.com/office/drawing/2014/main" id="{E16EC998-9220-41F8-A6C9-0763A84FA0BA}"/>
              </a:ext>
            </a:extLst>
          </p:cNvPr>
          <p:cNvSpPr>
            <a:spLocks noGrp="1"/>
          </p:cNvSpPr>
          <p:nvPr>
            <p:ph idx="1"/>
          </p:nvPr>
        </p:nvSpPr>
        <p:spPr>
          <a:xfrm>
            <a:off x="174839" y="953058"/>
            <a:ext cx="4997021" cy="933228"/>
          </a:xfrm>
        </p:spPr>
        <p:txBody>
          <a:bodyPr vert="horz" lIns="91440" tIns="45720" rIns="91440" bIns="45720" rtlCol="0">
            <a:normAutofit/>
          </a:bodyPr>
          <a:lstStyle/>
          <a:p>
            <a:pPr marL="0" indent="0">
              <a:buNone/>
            </a:pPr>
            <a:r>
              <a:rPr lang="en-US" dirty="0">
                <a:solidFill>
                  <a:schemeClr val="tx1"/>
                </a:solidFill>
              </a:rPr>
              <a:t>The relationship between parameters.</a:t>
            </a:r>
          </a:p>
        </p:txBody>
      </p:sp>
    </p:spTree>
    <p:extLst>
      <p:ext uri="{BB962C8B-B14F-4D97-AF65-F5344CB8AC3E}">
        <p14:creationId xmlns:p14="http://schemas.microsoft.com/office/powerpoint/2010/main" val="406680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CA4A0-380B-4752-9696-1570F79A81C8}"/>
              </a:ext>
            </a:extLst>
          </p:cNvPr>
          <p:cNvSpPr>
            <a:spLocks noGrp="1"/>
          </p:cNvSpPr>
          <p:nvPr>
            <p:ph type="title"/>
          </p:nvPr>
        </p:nvSpPr>
        <p:spPr>
          <a:xfrm>
            <a:off x="71816" y="-118224"/>
            <a:ext cx="8401065" cy="1309461"/>
          </a:xfrm>
        </p:spPr>
        <p:txBody>
          <a:bodyPr/>
          <a:lstStyle/>
          <a:p>
            <a:r>
              <a:rPr lang="en-US" dirty="0"/>
              <a:t>Satisfaction and other features</a:t>
            </a:r>
          </a:p>
        </p:txBody>
      </p:sp>
      <p:pic>
        <p:nvPicPr>
          <p:cNvPr id="5" name="Resim 4">
            <a:extLst>
              <a:ext uri="{FF2B5EF4-FFF2-40B4-BE49-F238E27FC236}">
                <a16:creationId xmlns:a16="http://schemas.microsoft.com/office/drawing/2014/main" id="{00390CC2-A821-4FB9-A0E6-DAA12B621895}"/>
              </a:ext>
            </a:extLst>
          </p:cNvPr>
          <p:cNvPicPr>
            <a:picLocks noChangeAspect="1"/>
          </p:cNvPicPr>
          <p:nvPr/>
        </p:nvPicPr>
        <p:blipFill>
          <a:blip r:embed="rId2"/>
          <a:stretch>
            <a:fillRect/>
          </a:stretch>
        </p:blipFill>
        <p:spPr>
          <a:xfrm>
            <a:off x="7819403" y="1163475"/>
            <a:ext cx="4372598" cy="1836983"/>
          </a:xfrm>
          <a:prstGeom prst="rect">
            <a:avLst/>
          </a:prstGeom>
        </p:spPr>
      </p:pic>
      <p:pic>
        <p:nvPicPr>
          <p:cNvPr id="7" name="Resim 6">
            <a:extLst>
              <a:ext uri="{FF2B5EF4-FFF2-40B4-BE49-F238E27FC236}">
                <a16:creationId xmlns:a16="http://schemas.microsoft.com/office/drawing/2014/main" id="{3DDD5B90-9E85-4E26-99B5-25D7EE86C3A6}"/>
              </a:ext>
            </a:extLst>
          </p:cNvPr>
          <p:cNvPicPr>
            <a:picLocks noChangeAspect="1"/>
          </p:cNvPicPr>
          <p:nvPr/>
        </p:nvPicPr>
        <p:blipFill>
          <a:blip r:embed="rId3"/>
          <a:stretch>
            <a:fillRect/>
          </a:stretch>
        </p:blipFill>
        <p:spPr>
          <a:xfrm>
            <a:off x="4144998" y="2996968"/>
            <a:ext cx="4282818" cy="1812712"/>
          </a:xfrm>
          <a:prstGeom prst="rect">
            <a:avLst/>
          </a:prstGeom>
        </p:spPr>
      </p:pic>
      <p:pic>
        <p:nvPicPr>
          <p:cNvPr id="9" name="Resim 8">
            <a:extLst>
              <a:ext uri="{FF2B5EF4-FFF2-40B4-BE49-F238E27FC236}">
                <a16:creationId xmlns:a16="http://schemas.microsoft.com/office/drawing/2014/main" id="{9035D5D7-C0D7-41FC-B077-80253344376B}"/>
              </a:ext>
            </a:extLst>
          </p:cNvPr>
          <p:cNvPicPr>
            <a:picLocks noChangeAspect="1"/>
          </p:cNvPicPr>
          <p:nvPr/>
        </p:nvPicPr>
        <p:blipFill>
          <a:blip r:embed="rId4"/>
          <a:stretch>
            <a:fillRect/>
          </a:stretch>
        </p:blipFill>
        <p:spPr>
          <a:xfrm>
            <a:off x="0" y="4809680"/>
            <a:ext cx="4587780" cy="2048320"/>
          </a:xfrm>
          <a:prstGeom prst="rect">
            <a:avLst/>
          </a:prstGeom>
        </p:spPr>
      </p:pic>
      <p:pic>
        <p:nvPicPr>
          <p:cNvPr id="11" name="Resim 10">
            <a:extLst>
              <a:ext uri="{FF2B5EF4-FFF2-40B4-BE49-F238E27FC236}">
                <a16:creationId xmlns:a16="http://schemas.microsoft.com/office/drawing/2014/main" id="{447DCC13-005C-4CE7-9B38-CF19848D2B0A}"/>
              </a:ext>
            </a:extLst>
          </p:cNvPr>
          <p:cNvPicPr>
            <a:picLocks noChangeAspect="1"/>
          </p:cNvPicPr>
          <p:nvPr/>
        </p:nvPicPr>
        <p:blipFill>
          <a:blip r:embed="rId5"/>
          <a:stretch>
            <a:fillRect/>
          </a:stretch>
        </p:blipFill>
        <p:spPr>
          <a:xfrm>
            <a:off x="0" y="1192237"/>
            <a:ext cx="4714635" cy="1951492"/>
          </a:xfrm>
          <a:prstGeom prst="rect">
            <a:avLst/>
          </a:prstGeom>
        </p:spPr>
      </p:pic>
      <p:pic>
        <p:nvPicPr>
          <p:cNvPr id="13" name="Resim 12">
            <a:extLst>
              <a:ext uri="{FF2B5EF4-FFF2-40B4-BE49-F238E27FC236}">
                <a16:creationId xmlns:a16="http://schemas.microsoft.com/office/drawing/2014/main" id="{2C7D574E-4139-45E8-AD9D-F5B2AEC85D31}"/>
              </a:ext>
            </a:extLst>
          </p:cNvPr>
          <p:cNvPicPr>
            <a:picLocks noChangeAspect="1"/>
          </p:cNvPicPr>
          <p:nvPr/>
        </p:nvPicPr>
        <p:blipFill>
          <a:blip r:embed="rId6"/>
          <a:stretch>
            <a:fillRect/>
          </a:stretch>
        </p:blipFill>
        <p:spPr>
          <a:xfrm>
            <a:off x="7494862" y="4809680"/>
            <a:ext cx="4697137" cy="2048320"/>
          </a:xfrm>
          <a:prstGeom prst="rect">
            <a:avLst/>
          </a:prstGeom>
        </p:spPr>
      </p:pic>
    </p:spTree>
    <p:extLst>
      <p:ext uri="{BB962C8B-B14F-4D97-AF65-F5344CB8AC3E}">
        <p14:creationId xmlns:p14="http://schemas.microsoft.com/office/powerpoint/2010/main" val="555954785"/>
      </p:ext>
    </p:extLst>
  </p:cSld>
  <p:clrMapOvr>
    <a:masterClrMapping/>
  </p:clrMapOvr>
</p:sld>
</file>

<file path=ppt/theme/theme1.xml><?xml version="1.0" encoding="utf-8"?>
<a:theme xmlns:a="http://schemas.openxmlformats.org/drawingml/2006/main" name="Dilim">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14c55978-1b98-424d-bc71-469700eda0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699D09494EC94BB65125FFE17FE665" ma:contentTypeVersion="8" ma:contentTypeDescription="Create a new document." ma:contentTypeScope="" ma:versionID="aeb808c65a95296bfd1cdf656bb6e0ad">
  <xsd:schema xmlns:xsd="http://www.w3.org/2001/XMLSchema" xmlns:xs="http://www.w3.org/2001/XMLSchema" xmlns:p="http://schemas.microsoft.com/office/2006/metadata/properties" xmlns:ns2="14c55978-1b98-424d-bc71-469700eda049" targetNamespace="http://schemas.microsoft.com/office/2006/metadata/properties" ma:root="true" ma:fieldsID="bcb32b39d6d42f6fef65c6c7e33df955" ns2:_="">
    <xsd:import namespace="14c55978-1b98-424d-bc71-469700eda04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c55978-1b98-424d-bc71-469700eda04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B4C30F-83F9-45E0-97EB-0ABC991622E8}">
  <ds:schemaRefs>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90ada615-e1ee-4cb0-8671-69c92f29c812"/>
    <ds:schemaRef ds:uri="http://schemas.microsoft.com/office/2006/metadata/properties"/>
    <ds:schemaRef ds:uri="14c55978-1b98-424d-bc71-469700eda049"/>
  </ds:schemaRefs>
</ds:datastoreItem>
</file>

<file path=customXml/itemProps2.xml><?xml version="1.0" encoding="utf-8"?>
<ds:datastoreItem xmlns:ds="http://schemas.openxmlformats.org/officeDocument/2006/customXml" ds:itemID="{8C8A0BF1-B8E4-4A53-9FB2-50BFF380FC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c55978-1b98-424d-bc71-469700eda0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9A0425-0B65-4A23-8697-B81FDC5355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147</TotalTime>
  <Words>260</Words>
  <Application>Microsoft Office PowerPoint</Application>
  <PresentationFormat>Geniş ekran</PresentationFormat>
  <Paragraphs>31</Paragraphs>
  <Slides>15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15</vt:i4>
      </vt:variant>
    </vt:vector>
  </HeadingPairs>
  <TitlesOfParts>
    <vt:vector size="18" baseType="lpstr">
      <vt:lpstr>Century Gothic</vt:lpstr>
      <vt:lpstr>Wingdings 3</vt:lpstr>
      <vt:lpstr>Dilim</vt:lpstr>
      <vt:lpstr>GTU CSE 454  Data mining project presentation</vt:lpstr>
      <vt:lpstr>Project Definition </vt:lpstr>
      <vt:lpstr>Dataset</vt:lpstr>
      <vt:lpstr>Data operation</vt:lpstr>
      <vt:lpstr>PowerPoint Sunusu</vt:lpstr>
      <vt:lpstr>Outlier detection</vt:lpstr>
      <vt:lpstr>Pearson correlation</vt:lpstr>
      <vt:lpstr>Correlation Matrix</vt:lpstr>
      <vt:lpstr>Satisfaction and other features</vt:lpstr>
      <vt:lpstr>Normalization</vt:lpstr>
      <vt:lpstr>Random Forest </vt:lpstr>
      <vt:lpstr>Logistic Regression</vt:lpstr>
      <vt:lpstr>XGBoost</vt:lpstr>
      <vt:lpstr>Gaussian Navie Bayes</vt:lpstr>
      <vt:lpstr>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GTU CSE 454  Data mining project presentation</dc:title>
  <dc:creator>Ozan GEÇKİN</dc:creator>
  <cp:lastModifiedBy>Ozan GEÇKİN</cp:lastModifiedBy>
  <cp:revision>12</cp:revision>
  <dcterms:created xsi:type="dcterms:W3CDTF">2022-01-22T02:18:08Z</dcterms:created>
  <dcterms:modified xsi:type="dcterms:W3CDTF">2022-01-22T04:50:48Z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0x01010006699D09494EC94BB65125FFE17FE665</vt:lpwstr>
  </property>
</Properties>
</file>