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8" r:id="rId2"/>
    <p:sldId id="257" r:id="rId3"/>
    <p:sldId id="267" r:id="rId4"/>
    <p:sldId id="260" r:id="rId5"/>
    <p:sldId id="259" r:id="rId6"/>
    <p:sldId id="266" r:id="rId7"/>
    <p:sldId id="263" r:id="rId8"/>
    <p:sldId id="264"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58D7A"/>
    <a:srgbClr val="FFFFFF"/>
    <a:srgbClr val="FDFF97"/>
    <a:srgbClr val="5CFA78"/>
    <a:srgbClr val="58FF4B"/>
    <a:srgbClr val="00FDFF"/>
    <a:srgbClr val="FFD800"/>
    <a:srgbClr val="87E499"/>
    <a:srgbClr val="B3E4BB"/>
    <a:srgbClr val="4AE4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Orta Stil 3 - Vurgu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Orta Stil 3 - Vurgu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1"/>
    <p:restoredTop sz="89698"/>
  </p:normalViewPr>
  <p:slideViewPr>
    <p:cSldViewPr snapToGrid="0" snapToObjects="1">
      <p:cViewPr varScale="1">
        <p:scale>
          <a:sx n="120" d="100"/>
          <a:sy n="120" d="100"/>
        </p:scale>
        <p:origin x="216" y="1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A90BE-7632-C548-A197-F5BE8B905DE0}" type="datetimeFigureOut">
              <a:rPr lang="en-US" smtClean="0"/>
              <a:t>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021AA-7352-5D46-90C9-D4701DFC1CC5}" type="slidenum">
              <a:rPr lang="en-US" smtClean="0"/>
              <a:t>‹#›</a:t>
            </a:fld>
            <a:endParaRPr lang="en-US"/>
          </a:p>
        </p:txBody>
      </p:sp>
    </p:spTree>
    <p:extLst>
      <p:ext uri="{BB962C8B-B14F-4D97-AF65-F5344CB8AC3E}">
        <p14:creationId xmlns:p14="http://schemas.microsoft.com/office/powerpoint/2010/main" val="890793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Hi</a:t>
            </a:r>
            <a:r>
              <a:rPr lang="tr-TR" dirty="0"/>
              <a:t> </a:t>
            </a:r>
            <a:r>
              <a:rPr lang="tr-TR" dirty="0" err="1"/>
              <a:t>everyone</a:t>
            </a:r>
            <a:r>
              <a:rPr lang="tr-TR" dirty="0"/>
              <a:t>. </a:t>
            </a:r>
            <a:r>
              <a:rPr lang="tr-TR" dirty="0" err="1"/>
              <a:t>We</a:t>
            </a:r>
            <a:r>
              <a:rPr lang="tr-TR" dirty="0"/>
              <a:t> </a:t>
            </a:r>
            <a:r>
              <a:rPr lang="tr-TR" dirty="0" err="1"/>
              <a:t>want</a:t>
            </a:r>
            <a:r>
              <a:rPr lang="tr-TR" dirty="0"/>
              <a:t> </a:t>
            </a:r>
            <a:r>
              <a:rPr lang="tr-TR" dirty="0" err="1"/>
              <a:t>to</a:t>
            </a:r>
            <a:r>
              <a:rPr lang="tr-TR" dirty="0"/>
              <a:t> </a:t>
            </a:r>
            <a:r>
              <a:rPr lang="tr-TR" dirty="0" err="1"/>
              <a:t>present</a:t>
            </a:r>
            <a:r>
              <a:rPr lang="tr-TR" dirty="0"/>
              <a:t> </a:t>
            </a:r>
            <a:r>
              <a:rPr lang="tr-TR" dirty="0" err="1"/>
              <a:t>our</a:t>
            </a:r>
            <a:r>
              <a:rPr lang="tr-TR" dirty="0"/>
              <a:t> </a:t>
            </a:r>
            <a:r>
              <a:rPr lang="tr-TR" dirty="0" err="1"/>
              <a:t>study</a:t>
            </a:r>
            <a:r>
              <a:rPr lang="tr-TR" dirty="0"/>
              <a:t> </a:t>
            </a:r>
            <a:r>
              <a:rPr lang="tr-TR" dirty="0" err="1"/>
              <a:t>with</a:t>
            </a:r>
            <a:r>
              <a:rPr lang="tr-TR" dirty="0"/>
              <a:t> </a:t>
            </a:r>
            <a:r>
              <a:rPr lang="tr-TR" dirty="0" err="1"/>
              <a:t>my</a:t>
            </a:r>
            <a:r>
              <a:rPr lang="tr-TR" dirty="0"/>
              <a:t> </a:t>
            </a:r>
            <a:r>
              <a:rPr lang="tr-TR" dirty="0" err="1"/>
              <a:t>teammate</a:t>
            </a:r>
            <a:r>
              <a:rPr lang="tr-TR" dirty="0"/>
              <a:t> Ozan </a:t>
            </a:r>
            <a:r>
              <a:rPr lang="tr-TR" dirty="0" err="1"/>
              <a:t>which</a:t>
            </a:r>
            <a:r>
              <a:rPr lang="tr-TR" dirty="0"/>
              <a:t> is </a:t>
            </a:r>
            <a:r>
              <a:rPr lang="tr-TR" dirty="0" err="1"/>
              <a:t>related</a:t>
            </a:r>
            <a:r>
              <a:rPr lang="tr-TR" dirty="0"/>
              <a:t> </a:t>
            </a:r>
            <a:r>
              <a:rPr lang="tr-TR" dirty="0" err="1"/>
              <a:t>to</a:t>
            </a:r>
            <a:r>
              <a:rPr lang="tr-TR" dirty="0"/>
              <a:t> </a:t>
            </a:r>
            <a:r>
              <a:rPr lang="en-US" sz="1200" dirty="0">
                <a:solidFill>
                  <a:srgbClr val="87E499"/>
                </a:solidFill>
                <a:latin typeface="Times" pitchFamily="2" charset="0"/>
              </a:rPr>
              <a:t>DETECTION OF AUTISM SPECTRUM DISORDER BASED ON DEEP FEATURES EXTRACTED FROM CONVOLUTIONAL NEURAL NETWORK MODEL </a:t>
            </a:r>
            <a:endParaRPr lang="en-US" sz="1200" i="1" dirty="0">
              <a:solidFill>
                <a:srgbClr val="87E499"/>
              </a:solidFill>
            </a:endParaRPr>
          </a:p>
          <a:p>
            <a:endParaRPr lang="tr-TR" dirty="0"/>
          </a:p>
        </p:txBody>
      </p:sp>
      <p:sp>
        <p:nvSpPr>
          <p:cNvPr id="4" name="Slayt Numarası Yer Tutucusu 3"/>
          <p:cNvSpPr>
            <a:spLocks noGrp="1"/>
          </p:cNvSpPr>
          <p:nvPr>
            <p:ph type="sldNum" sz="quarter" idx="5"/>
          </p:nvPr>
        </p:nvSpPr>
        <p:spPr/>
        <p:txBody>
          <a:bodyPr/>
          <a:lstStyle/>
          <a:p>
            <a:fld id="{F9B021AA-7352-5D46-90C9-D4701DFC1CC5}" type="slidenum">
              <a:rPr lang="en-US" smtClean="0"/>
              <a:t>1</a:t>
            </a:fld>
            <a:endParaRPr lang="en-US"/>
          </a:p>
        </p:txBody>
      </p:sp>
    </p:spTree>
    <p:extLst>
      <p:ext uri="{BB962C8B-B14F-4D97-AF65-F5344CB8AC3E}">
        <p14:creationId xmlns:p14="http://schemas.microsoft.com/office/powerpoint/2010/main" val="43564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kern="1200" dirty="0">
                <a:solidFill>
                  <a:schemeClr val="tx1"/>
                </a:solidFill>
                <a:effectLst/>
                <a:latin typeface="+mn-lt"/>
                <a:ea typeface="+mn-ea"/>
                <a:cs typeface="+mn-cs"/>
              </a:rPr>
              <a:t>1. Autism is known as a “spectrum” disorder because there is wide variation in the type and severity of symptoms people experience. ASD occurs in all ethnic, racial, and economic groups. Although ASD can be a lifelong disorder, treatments and services can improve a person’s symptoms and ability to function. </a:t>
            </a:r>
          </a:p>
          <a:p>
            <a:r>
              <a:rPr lang="tr-TR" dirty="0"/>
              <a:t>2. </a:t>
            </a:r>
            <a:r>
              <a:rPr lang="tr-TR" dirty="0" err="1"/>
              <a:t>Therefore</a:t>
            </a:r>
            <a:r>
              <a:rPr lang="tr-TR" dirty="0"/>
              <a:t>, it is </a:t>
            </a:r>
            <a:r>
              <a:rPr lang="tr-TR" dirty="0" err="1"/>
              <a:t>extremely</a:t>
            </a:r>
            <a:r>
              <a:rPr lang="tr-TR" dirty="0"/>
              <a:t> </a:t>
            </a:r>
            <a:r>
              <a:rPr lang="tr-TR" dirty="0" err="1"/>
              <a:t>important</a:t>
            </a:r>
            <a:r>
              <a:rPr lang="tr-TR" dirty="0"/>
              <a:t> </a:t>
            </a:r>
            <a:r>
              <a:rPr lang="tr-TR" dirty="0" err="1"/>
              <a:t>to</a:t>
            </a:r>
            <a:r>
              <a:rPr lang="tr-TR" dirty="0"/>
              <a:t> </a:t>
            </a:r>
            <a:r>
              <a:rPr lang="tr-TR" dirty="0" err="1"/>
              <a:t>diagnose</a:t>
            </a:r>
            <a:r>
              <a:rPr lang="tr-TR" dirty="0"/>
              <a:t> </a:t>
            </a:r>
            <a:r>
              <a:rPr lang="tr-TR" dirty="0" err="1"/>
              <a:t>the</a:t>
            </a:r>
            <a:r>
              <a:rPr lang="tr-TR" dirty="0"/>
              <a:t> </a:t>
            </a:r>
            <a:r>
              <a:rPr lang="tr-TR" dirty="0" err="1"/>
              <a:t>disease</a:t>
            </a:r>
            <a:r>
              <a:rPr lang="tr-TR" dirty="0"/>
              <a:t> </a:t>
            </a:r>
            <a:r>
              <a:rPr lang="tr-TR" dirty="0" err="1"/>
              <a:t>early</a:t>
            </a:r>
            <a:r>
              <a:rPr lang="tr-TR" dirty="0"/>
              <a:t>, </a:t>
            </a:r>
            <a:r>
              <a:rPr lang="tr-TR" dirty="0" err="1"/>
              <a:t>without</a:t>
            </a:r>
            <a:r>
              <a:rPr lang="tr-TR" dirty="0"/>
              <a:t> </a:t>
            </a:r>
            <a:r>
              <a:rPr lang="tr-TR" dirty="0" err="1"/>
              <a:t>human</a:t>
            </a:r>
            <a:r>
              <a:rPr lang="tr-TR" dirty="0"/>
              <a:t> </a:t>
            </a:r>
            <a:r>
              <a:rPr lang="tr-TR" dirty="0" err="1"/>
              <a:t>errors</a:t>
            </a:r>
            <a:r>
              <a:rPr lang="tr-TR" dirty="0"/>
              <a:t>, </a:t>
            </a:r>
            <a:r>
              <a:rPr lang="tr-TR" dirty="0" err="1"/>
              <a:t>and</a:t>
            </a:r>
            <a:r>
              <a:rPr lang="tr-TR" dirty="0"/>
              <a:t> in an </a:t>
            </a:r>
            <a:r>
              <a:rPr lang="tr-TR" dirty="0" err="1"/>
              <a:t>automatic</a:t>
            </a:r>
            <a:r>
              <a:rPr lang="tr-TR" dirty="0"/>
              <a:t> </a:t>
            </a:r>
            <a:r>
              <a:rPr lang="tr-TR" dirty="0" err="1"/>
              <a:t>way</a:t>
            </a:r>
            <a:r>
              <a:rPr lang="tr-TR" dirty="0"/>
              <a:t>. </a:t>
            </a:r>
            <a:r>
              <a:rPr lang="en-US" sz="1200" kern="1200" dirty="0">
                <a:solidFill>
                  <a:schemeClr val="tx1"/>
                </a:solidFill>
                <a:effectLst/>
                <a:latin typeface="+mn-lt"/>
                <a:ea typeface="+mn-ea"/>
                <a:cs typeface="+mn-cs"/>
              </a:rPr>
              <a:t>For all these reasons, it is determined crucial to include a study in which autism is diagnosed with a deep learning model based on MRI brain data to the literature. </a:t>
            </a:r>
            <a:endParaRPr lang="tr-TR" dirty="0"/>
          </a:p>
        </p:txBody>
      </p:sp>
      <p:sp>
        <p:nvSpPr>
          <p:cNvPr id="4" name="Slayt Numarası Yer Tutucusu 3"/>
          <p:cNvSpPr>
            <a:spLocks noGrp="1"/>
          </p:cNvSpPr>
          <p:nvPr>
            <p:ph type="sldNum" sz="quarter" idx="5"/>
          </p:nvPr>
        </p:nvSpPr>
        <p:spPr/>
        <p:txBody>
          <a:bodyPr/>
          <a:lstStyle/>
          <a:p>
            <a:fld id="{F9B021AA-7352-5D46-90C9-D4701DFC1CC5}" type="slidenum">
              <a:rPr lang="en-US" smtClean="0"/>
              <a:t>2</a:t>
            </a:fld>
            <a:endParaRPr lang="en-US"/>
          </a:p>
        </p:txBody>
      </p:sp>
    </p:spTree>
    <p:extLst>
      <p:ext uri="{BB962C8B-B14F-4D97-AF65-F5344CB8AC3E}">
        <p14:creationId xmlns:p14="http://schemas.microsoft.com/office/powerpoint/2010/main" val="1858836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studies have been conducted for ASD diagnosis. Studies mostly focused on CNN, RNN and Autoencoder based models. A few of these are summarized</a:t>
            </a:r>
            <a:r>
              <a:rPr lang="tr-TR" sz="1200" kern="1200" dirty="0">
                <a:solidFill>
                  <a:schemeClr val="tx1"/>
                </a:solidFill>
                <a:effectLst/>
                <a:latin typeface="+mn-lt"/>
                <a:ea typeface="+mn-ea"/>
                <a:cs typeface="+mn-cs"/>
              </a:rPr>
              <a:t> in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table</a:t>
            </a:r>
            <a:r>
              <a:rPr lang="tr-TR" sz="1200" kern="1200" dirty="0">
                <a:solidFill>
                  <a:schemeClr val="tx1"/>
                </a:solidFill>
                <a:effectLst/>
                <a:latin typeface="+mn-lt"/>
                <a:ea typeface="+mn-ea"/>
                <a:cs typeface="+mn-cs"/>
              </a:rPr>
              <a:t>. </a:t>
            </a:r>
            <a:r>
              <a:rPr lang="tr-TR" dirty="0" err="1"/>
              <a:t>It</a:t>
            </a:r>
            <a:r>
              <a:rPr lang="tr-TR" dirty="0"/>
              <a:t> can be </a:t>
            </a:r>
            <a:r>
              <a:rPr lang="tr-TR" dirty="0" err="1"/>
              <a:t>said</a:t>
            </a:r>
            <a:r>
              <a:rPr lang="tr-TR" dirty="0"/>
              <a:t> </a:t>
            </a:r>
            <a:r>
              <a:rPr lang="tr-TR" dirty="0" err="1"/>
              <a:t>that</a:t>
            </a:r>
            <a:r>
              <a:rPr lang="tr-TR" dirty="0"/>
              <a:t> </a:t>
            </a:r>
            <a:r>
              <a:rPr lang="tr-TR" dirty="0" err="1"/>
              <a:t>most</a:t>
            </a:r>
            <a:r>
              <a:rPr lang="tr-TR" dirty="0"/>
              <a:t> of </a:t>
            </a:r>
            <a:r>
              <a:rPr lang="tr-TR" dirty="0" err="1"/>
              <a:t>the</a:t>
            </a:r>
            <a:r>
              <a:rPr lang="tr-TR" dirty="0"/>
              <a:t> </a:t>
            </a:r>
            <a:r>
              <a:rPr lang="tr-TR" dirty="0" err="1"/>
              <a:t>work</a:t>
            </a:r>
            <a:r>
              <a:rPr lang="tr-TR" dirty="0"/>
              <a:t> has </a:t>
            </a:r>
            <a:r>
              <a:rPr lang="tr-TR" dirty="0" err="1"/>
              <a:t>focused</a:t>
            </a:r>
            <a:r>
              <a:rPr lang="tr-TR" dirty="0"/>
              <a:t> on CNN </a:t>
            </a:r>
            <a:r>
              <a:rPr lang="tr-TR" dirty="0" err="1"/>
              <a:t>and</a:t>
            </a:r>
            <a:r>
              <a:rPr lang="tr-TR" dirty="0"/>
              <a:t> </a:t>
            </a:r>
            <a:r>
              <a:rPr lang="tr-TR" dirty="0" err="1"/>
              <a:t>autoencoder</a:t>
            </a:r>
            <a:r>
              <a:rPr lang="tr-TR" dirty="0"/>
              <a:t>.</a:t>
            </a:r>
          </a:p>
          <a:p>
            <a:endParaRPr lang="tr-TR" dirty="0"/>
          </a:p>
        </p:txBody>
      </p:sp>
      <p:sp>
        <p:nvSpPr>
          <p:cNvPr id="4" name="Slayt Numarası Yer Tutucusu 3"/>
          <p:cNvSpPr>
            <a:spLocks noGrp="1"/>
          </p:cNvSpPr>
          <p:nvPr>
            <p:ph type="sldNum" sz="quarter" idx="5"/>
          </p:nvPr>
        </p:nvSpPr>
        <p:spPr/>
        <p:txBody>
          <a:bodyPr/>
          <a:lstStyle/>
          <a:p>
            <a:fld id="{F9B021AA-7352-5D46-90C9-D4701DFC1CC5}" type="slidenum">
              <a:rPr lang="en-US" smtClean="0"/>
              <a:t>3</a:t>
            </a:fld>
            <a:endParaRPr lang="en-US"/>
          </a:p>
        </p:txBody>
      </p:sp>
    </p:spTree>
    <p:extLst>
      <p:ext uri="{BB962C8B-B14F-4D97-AF65-F5344CB8AC3E}">
        <p14:creationId xmlns:p14="http://schemas.microsoft.com/office/powerpoint/2010/main" val="1640653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kern="1200" dirty="0">
                <a:solidFill>
                  <a:schemeClr val="tx1"/>
                </a:solidFill>
                <a:effectLst/>
                <a:latin typeface="+mn-lt"/>
                <a:ea typeface="+mn-ea"/>
                <a:cs typeface="+mn-cs"/>
              </a:rPr>
              <a:t>1. We have proposed classification of ASD by Machine Learning algorithms using deep features obtained from deep convolution neural network based on pre-trained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2.3 For this aim, we have used ResNet18, AlexNet, VGG16, VGG19 and DenseNet169 pre-trained models to obtain a higher prediction accuracy for dataset.</a:t>
            </a:r>
            <a:r>
              <a:rPr lang="tr-TR" dirty="0">
                <a:effectLst/>
              </a:rPr>
              <a:t> </a:t>
            </a:r>
            <a:r>
              <a:rPr lang="tr-TR" dirty="0" err="1">
                <a:effectLst/>
              </a:rPr>
              <a:t>Each</a:t>
            </a:r>
            <a:r>
              <a:rPr lang="tr-TR" dirty="0">
                <a:effectLst/>
              </a:rPr>
              <a:t> data </a:t>
            </a:r>
            <a:r>
              <a:rPr lang="en-US" sz="1200" kern="1200" dirty="0">
                <a:solidFill>
                  <a:schemeClr val="tx1"/>
                </a:solidFill>
                <a:effectLst/>
                <a:latin typeface="+mn-lt"/>
                <a:ea typeface="+mn-ea"/>
                <a:cs typeface="+mn-cs"/>
              </a:rPr>
              <a:t>was resized to 112*112, center cropped, gray-scaled, and normalized. In final results, batch size as 32 was used. Each experiment was run on 200 epochs with validation using test data once in 10 epochs. Moreover, on each validation and the final test, the accuracy was compared with the previously stored results and saved as a new model weight *.pth file if it is better than the </a:t>
            </a:r>
            <a:r>
              <a:rPr lang="en-US" sz="1200" kern="1200" dirty="0" err="1">
                <a:solidFill>
                  <a:schemeClr val="tx1"/>
                </a:solidFill>
                <a:effectLst/>
                <a:latin typeface="+mn-lt"/>
                <a:ea typeface="+mn-ea"/>
                <a:cs typeface="+mn-cs"/>
              </a:rPr>
              <a:t>olders</a:t>
            </a:r>
            <a:r>
              <a:rPr lang="en-US" sz="1200" kern="1200" dirty="0">
                <a:solidFill>
                  <a:schemeClr val="tx1"/>
                </a:solidFill>
                <a:effectLst/>
                <a:latin typeface="+mn-lt"/>
                <a:ea typeface="+mn-ea"/>
                <a:cs typeface="+mn-cs"/>
              </a:rPr>
              <a:t>. </a:t>
            </a:r>
            <a:endParaRPr lang="en-TR" sz="1200" kern="1200" dirty="0">
              <a:solidFill>
                <a:schemeClr val="tx1"/>
              </a:solidFill>
              <a:effectLst/>
              <a:latin typeface="+mn-lt"/>
              <a:ea typeface="+mn-ea"/>
              <a:cs typeface="+mn-cs"/>
            </a:endParaRPr>
          </a:p>
          <a:p>
            <a:endParaRPr lang="tr-TR" dirty="0">
              <a:effectLst/>
            </a:endParaRPr>
          </a:p>
          <a:p>
            <a:r>
              <a:rPr lang="en-US" sz="1200" kern="1200" dirty="0">
                <a:solidFill>
                  <a:schemeClr val="tx1"/>
                </a:solidFill>
                <a:effectLst/>
                <a:latin typeface="+mn-lt"/>
                <a:ea typeface="+mn-ea"/>
                <a:cs typeface="+mn-cs"/>
              </a:rPr>
              <a:t>The model that gives the best result among the pre-train models has been used to extract deep features of dataset, then the features were inserted into ML algorithms to final classification. The results of SVM, kNN and Logistic Regression models with 10-Fold cross validation were analyzed comparatively. </a:t>
            </a:r>
            <a:endParaRPr lang="tr-TR" dirty="0"/>
          </a:p>
        </p:txBody>
      </p:sp>
      <p:sp>
        <p:nvSpPr>
          <p:cNvPr id="4" name="Slayt Numarası Yer Tutucusu 3"/>
          <p:cNvSpPr>
            <a:spLocks noGrp="1"/>
          </p:cNvSpPr>
          <p:nvPr>
            <p:ph type="sldNum" sz="quarter" idx="5"/>
          </p:nvPr>
        </p:nvSpPr>
        <p:spPr/>
        <p:txBody>
          <a:bodyPr/>
          <a:lstStyle/>
          <a:p>
            <a:fld id="{F9B021AA-7352-5D46-90C9-D4701DFC1CC5}" type="slidenum">
              <a:rPr lang="en-US" smtClean="0"/>
              <a:t>4</a:t>
            </a:fld>
            <a:endParaRPr lang="en-US"/>
          </a:p>
        </p:txBody>
      </p:sp>
    </p:spTree>
    <p:extLst>
      <p:ext uri="{BB962C8B-B14F-4D97-AF65-F5344CB8AC3E}">
        <p14:creationId xmlns:p14="http://schemas.microsoft.com/office/powerpoint/2010/main" val="2998315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kern="1200" dirty="0">
                <a:solidFill>
                  <a:schemeClr val="tx1"/>
                </a:solidFill>
                <a:effectLst/>
                <a:latin typeface="+mn-lt"/>
                <a:ea typeface="+mn-ea"/>
                <a:cs typeface="+mn-cs"/>
              </a:rPr>
              <a:t>1.2.3.4Cross-Entropy as the combination of Log SoftMax and Negative Log-Likelihood Loss was chosen to be the objective loss function on CNN models</a:t>
            </a:r>
            <a:endParaRPr lang="tr-TR" dirty="0"/>
          </a:p>
        </p:txBody>
      </p:sp>
      <p:sp>
        <p:nvSpPr>
          <p:cNvPr id="4" name="Slayt Numarası Yer Tutucusu 3"/>
          <p:cNvSpPr>
            <a:spLocks noGrp="1"/>
          </p:cNvSpPr>
          <p:nvPr>
            <p:ph type="sldNum" sz="quarter" idx="5"/>
          </p:nvPr>
        </p:nvSpPr>
        <p:spPr/>
        <p:txBody>
          <a:bodyPr/>
          <a:lstStyle/>
          <a:p>
            <a:fld id="{F9B021AA-7352-5D46-90C9-D4701DFC1CC5}" type="slidenum">
              <a:rPr lang="en-US" smtClean="0"/>
              <a:t>5</a:t>
            </a:fld>
            <a:endParaRPr lang="en-US"/>
          </a:p>
        </p:txBody>
      </p:sp>
    </p:spTree>
    <p:extLst>
      <p:ext uri="{BB962C8B-B14F-4D97-AF65-F5344CB8AC3E}">
        <p14:creationId xmlns:p14="http://schemas.microsoft.com/office/powerpoint/2010/main" val="3827330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kern="1200" dirty="0">
                <a:solidFill>
                  <a:schemeClr val="tx1"/>
                </a:solidFill>
                <a:effectLst/>
                <a:latin typeface="+mn-lt"/>
                <a:ea typeface="+mn-ea"/>
                <a:cs typeface="+mn-cs"/>
              </a:rPr>
              <a:t>All pre-trained models were trained with Adam, Padam and SGD Momentum optimizers.</a:t>
            </a:r>
            <a:endParaRPr lang="tr-TR" sz="1200" kern="1200" dirty="0">
              <a:solidFill>
                <a:schemeClr val="tx1"/>
              </a:solidFill>
              <a:effectLst/>
              <a:latin typeface="+mn-lt"/>
              <a:ea typeface="+mn-ea"/>
              <a:cs typeface="+mn-cs"/>
            </a:endParaRPr>
          </a:p>
          <a:p>
            <a:endParaRPr lang="tr-T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 hyperparameter settings are as seen ! (learning rate as 0.01 and momentum as  0.9 for SGD Momentum, learning rate as 0.001 for Adam, learning rate as 0.001, partial as 0.125, weight decay as 0.025 and betas as (0.9, 0.99) for Padam.)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Moreover, for Adam and Padam, the learning rate was reduced by 0.1 for each quarter of total epoch size. </a:t>
            </a:r>
            <a:endParaRPr lang="tr-TR" dirty="0"/>
          </a:p>
        </p:txBody>
      </p:sp>
      <p:sp>
        <p:nvSpPr>
          <p:cNvPr id="4" name="Slayt Numarası Yer Tutucusu 3"/>
          <p:cNvSpPr>
            <a:spLocks noGrp="1"/>
          </p:cNvSpPr>
          <p:nvPr>
            <p:ph type="sldNum" sz="quarter" idx="5"/>
          </p:nvPr>
        </p:nvSpPr>
        <p:spPr/>
        <p:txBody>
          <a:bodyPr/>
          <a:lstStyle/>
          <a:p>
            <a:fld id="{F9B021AA-7352-5D46-90C9-D4701DFC1CC5}" type="slidenum">
              <a:rPr lang="en-US" smtClean="0"/>
              <a:t>6</a:t>
            </a:fld>
            <a:endParaRPr lang="en-US"/>
          </a:p>
        </p:txBody>
      </p:sp>
    </p:spTree>
    <p:extLst>
      <p:ext uri="{BB962C8B-B14F-4D97-AF65-F5344CB8AC3E}">
        <p14:creationId xmlns:p14="http://schemas.microsoft.com/office/powerpoint/2010/main" val="2568729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228600" indent="-228600">
              <a:buAutoNum type="arabicPeriod"/>
            </a:pPr>
            <a:r>
              <a:rPr lang="en-US" sz="1200" kern="1200" dirty="0">
                <a:solidFill>
                  <a:schemeClr val="tx1"/>
                </a:solidFill>
                <a:effectLst/>
                <a:latin typeface="+mn-lt"/>
                <a:ea typeface="+mn-ea"/>
                <a:cs typeface="+mn-cs"/>
              </a:rPr>
              <a:t>The most used pre-trained models on MRI datasets have been trained and tested</a:t>
            </a:r>
            <a:r>
              <a:rPr lang="tr-TR" sz="1200" kern="1200" dirty="0">
                <a:solidFill>
                  <a:schemeClr val="tx1"/>
                </a:solidFill>
                <a:effectLst/>
                <a:latin typeface="+mn-lt"/>
                <a:ea typeface="+mn-ea"/>
                <a:cs typeface="+mn-cs"/>
              </a:rPr>
              <a:t>.</a:t>
            </a:r>
            <a:endParaRPr lang="tr-TR" dirty="0">
              <a:effectLst/>
            </a:endParaRPr>
          </a:p>
          <a:p>
            <a:pPr marL="228600" indent="-228600">
              <a:buAutoNum type="arabicPeriod"/>
            </a:pPr>
            <a:r>
              <a:rPr lang="en-US" sz="1200" kern="1200" dirty="0">
                <a:solidFill>
                  <a:schemeClr val="tx1"/>
                </a:solidFill>
                <a:effectLst/>
                <a:latin typeface="+mn-lt"/>
                <a:ea typeface="+mn-ea"/>
                <a:cs typeface="+mn-cs"/>
              </a:rPr>
              <a:t>It can be seen from the table that the best result was obtained by using Adam optimizer in ResNet18 model ! (with 84.35%</a:t>
            </a:r>
            <a:r>
              <a:rPr lang="tr-TR" dirty="0">
                <a:effectLst/>
              </a:rPr>
              <a:t>)</a:t>
            </a:r>
          </a:p>
          <a:p>
            <a:pPr marL="228600" indent="-228600">
              <a:buAutoNum type="arabicPeriod"/>
            </a:pPr>
            <a:r>
              <a:rPr lang="tr-TR" dirty="0" err="1">
                <a:effectLst/>
              </a:rPr>
              <a:t>Validation</a:t>
            </a:r>
            <a:r>
              <a:rPr lang="tr-TR" dirty="0">
                <a:effectLst/>
              </a:rPr>
              <a:t> </a:t>
            </a:r>
            <a:r>
              <a:rPr lang="tr-TR" dirty="0" err="1">
                <a:effectLst/>
              </a:rPr>
              <a:t>and</a:t>
            </a:r>
            <a:r>
              <a:rPr lang="tr-TR" dirty="0">
                <a:effectLst/>
              </a:rPr>
              <a:t> </a:t>
            </a:r>
            <a:r>
              <a:rPr lang="tr-TR" dirty="0" err="1">
                <a:effectLst/>
              </a:rPr>
              <a:t>loss</a:t>
            </a:r>
            <a:r>
              <a:rPr lang="tr-TR" dirty="0">
                <a:effectLst/>
              </a:rPr>
              <a:t> </a:t>
            </a:r>
            <a:r>
              <a:rPr lang="tr-TR" dirty="0" err="1">
                <a:effectLst/>
              </a:rPr>
              <a:t>curves</a:t>
            </a:r>
            <a:r>
              <a:rPr lang="tr-TR" dirty="0">
                <a:effectLst/>
              </a:rPr>
              <a:t> </a:t>
            </a:r>
            <a:r>
              <a:rPr lang="tr-TR" dirty="0" err="1">
                <a:effectLst/>
              </a:rPr>
              <a:t>for</a:t>
            </a:r>
            <a:r>
              <a:rPr lang="tr-TR" dirty="0">
                <a:effectLst/>
              </a:rPr>
              <a:t> ResNet18 </a:t>
            </a:r>
            <a:r>
              <a:rPr lang="tr-TR" dirty="0" err="1">
                <a:effectLst/>
              </a:rPr>
              <a:t>with</a:t>
            </a:r>
            <a:r>
              <a:rPr lang="tr-TR" dirty="0">
                <a:effectLst/>
              </a:rPr>
              <a:t> </a:t>
            </a:r>
            <a:r>
              <a:rPr lang="tr-TR" dirty="0" err="1">
                <a:effectLst/>
              </a:rPr>
              <a:t>experienced</a:t>
            </a:r>
            <a:r>
              <a:rPr lang="tr-TR" dirty="0">
                <a:effectLst/>
              </a:rPr>
              <a:t> </a:t>
            </a:r>
            <a:r>
              <a:rPr lang="tr-TR" dirty="0" err="1">
                <a:effectLst/>
              </a:rPr>
              <a:t>optimizers</a:t>
            </a:r>
            <a:r>
              <a:rPr lang="tr-TR" dirty="0">
                <a:effectLst/>
              </a:rPr>
              <a:t> </a:t>
            </a:r>
            <a:r>
              <a:rPr lang="tr-TR" dirty="0" err="1">
                <a:effectLst/>
              </a:rPr>
              <a:t>are</a:t>
            </a:r>
            <a:r>
              <a:rPr lang="tr-TR" dirty="0">
                <a:effectLst/>
              </a:rPr>
              <a:t> as </a:t>
            </a:r>
            <a:r>
              <a:rPr lang="tr-TR" dirty="0" err="1">
                <a:effectLst/>
              </a:rPr>
              <a:t>seen</a:t>
            </a:r>
            <a:r>
              <a:rPr lang="tr-TR" dirty="0">
                <a:effectLst/>
              </a:rPr>
              <a:t>.</a:t>
            </a:r>
          </a:p>
          <a:p>
            <a:pPr marL="228600" indent="-228600">
              <a:buAutoNum type="arabicPeriod"/>
            </a:pPr>
            <a:r>
              <a:rPr lang="en-US" sz="1200" kern="1200" dirty="0">
                <a:solidFill>
                  <a:schemeClr val="tx1"/>
                </a:solidFill>
                <a:effectLst/>
                <a:latin typeface="+mn-lt"/>
                <a:ea typeface="+mn-ea"/>
                <a:cs typeface="+mn-cs"/>
              </a:rPr>
              <a:t>The deep features obtained from ResNet18 are used to train and test on ML algorithms.</a:t>
            </a:r>
            <a:r>
              <a:rPr lang="tr-TR" dirty="0">
                <a:effectLst/>
              </a:rPr>
              <a:t> </a:t>
            </a:r>
          </a:p>
          <a:p>
            <a:pPr marL="228600" indent="-228600">
              <a:buAutoNum type="arabicPeriod"/>
            </a:pPr>
            <a:r>
              <a:rPr lang="en-US" sz="1200" kern="1200" dirty="0">
                <a:solidFill>
                  <a:schemeClr val="tx1"/>
                </a:solidFill>
                <a:effectLst/>
                <a:latin typeface="+mn-lt"/>
                <a:ea typeface="+mn-ea"/>
                <a:cs typeface="+mn-cs"/>
              </a:rPr>
              <a:t>The best results were obtained with Logistic Regression using deep features from ResNet18 pretrained model ! (as the accuracy of 96.05% and the AUC score of 0.9855.</a:t>
            </a:r>
            <a:r>
              <a:rPr lang="tr-TR" dirty="0">
                <a:effectLst/>
              </a:rPr>
              <a:t>)</a:t>
            </a:r>
          </a:p>
          <a:p>
            <a:pPr marL="228600" indent="-228600">
              <a:buAutoNum type="arabicPeriod"/>
            </a:pPr>
            <a:r>
              <a:rPr lang="tr-TR" dirty="0" err="1">
                <a:effectLst/>
              </a:rPr>
              <a:t>Confusion</a:t>
            </a:r>
            <a:r>
              <a:rPr lang="tr-TR" dirty="0">
                <a:effectLst/>
              </a:rPr>
              <a:t> </a:t>
            </a:r>
            <a:r>
              <a:rPr lang="tr-TR" dirty="0" err="1">
                <a:effectLst/>
              </a:rPr>
              <a:t>Matrix</a:t>
            </a:r>
            <a:r>
              <a:rPr lang="tr-TR" dirty="0">
                <a:effectLst/>
              </a:rPr>
              <a:t> </a:t>
            </a:r>
            <a:r>
              <a:rPr lang="tr-TR" dirty="0" err="1">
                <a:effectLst/>
              </a:rPr>
              <a:t>after</a:t>
            </a:r>
            <a:r>
              <a:rPr lang="tr-TR" dirty="0">
                <a:effectLst/>
              </a:rPr>
              <a:t> </a:t>
            </a:r>
            <a:r>
              <a:rPr lang="tr-TR" dirty="0" err="1">
                <a:effectLst/>
              </a:rPr>
              <a:t>cross</a:t>
            </a:r>
            <a:r>
              <a:rPr lang="tr-TR" dirty="0">
                <a:effectLst/>
              </a:rPr>
              <a:t> </a:t>
            </a:r>
            <a:r>
              <a:rPr lang="tr-TR" dirty="0" err="1">
                <a:effectLst/>
              </a:rPr>
              <a:t>validation</a:t>
            </a:r>
            <a:r>
              <a:rPr lang="tr-TR" dirty="0">
                <a:effectLst/>
              </a:rPr>
              <a:t> </a:t>
            </a:r>
            <a:r>
              <a:rPr lang="tr-TR" dirty="0" err="1">
                <a:effectLst/>
              </a:rPr>
              <a:t>are</a:t>
            </a:r>
            <a:r>
              <a:rPr lang="tr-TR" dirty="0">
                <a:effectLst/>
              </a:rPr>
              <a:t> as </a:t>
            </a:r>
            <a:r>
              <a:rPr lang="tr-TR" dirty="0" err="1">
                <a:effectLst/>
              </a:rPr>
              <a:t>seen</a:t>
            </a:r>
            <a:endParaRPr lang="tr-TR" dirty="0">
              <a:effectLst/>
            </a:endParaRPr>
          </a:p>
          <a:p>
            <a:pPr marL="228600" indent="-228600">
              <a:buAutoNum type="arabicPeriod"/>
            </a:pPr>
            <a:endParaRPr lang="tr-TR" dirty="0"/>
          </a:p>
        </p:txBody>
      </p:sp>
      <p:sp>
        <p:nvSpPr>
          <p:cNvPr id="4" name="Slayt Numarası Yer Tutucusu 3"/>
          <p:cNvSpPr>
            <a:spLocks noGrp="1"/>
          </p:cNvSpPr>
          <p:nvPr>
            <p:ph type="sldNum" sz="quarter" idx="5"/>
          </p:nvPr>
        </p:nvSpPr>
        <p:spPr/>
        <p:txBody>
          <a:bodyPr/>
          <a:lstStyle/>
          <a:p>
            <a:fld id="{F9B021AA-7352-5D46-90C9-D4701DFC1CC5}" type="slidenum">
              <a:rPr lang="en-US" smtClean="0"/>
              <a:t>7</a:t>
            </a:fld>
            <a:endParaRPr lang="en-US"/>
          </a:p>
        </p:txBody>
      </p:sp>
    </p:spTree>
    <p:extLst>
      <p:ext uri="{BB962C8B-B14F-4D97-AF65-F5344CB8AC3E}">
        <p14:creationId xmlns:p14="http://schemas.microsoft.com/office/powerpoint/2010/main" val="2654700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Autism spectrum disorder (ASD) is a common </a:t>
            </a:r>
            <a:r>
              <a:rPr lang="en-US" dirty="0">
                <a:solidFill>
                  <a:srgbClr val="FFFF00"/>
                </a:solidFill>
              </a:rPr>
              <a:t>neurol developmental disorder</a:t>
            </a:r>
            <a:r>
              <a:rPr lang="en-US" dirty="0"/>
              <a:t>, which has affected a lot of cases. Hence It has been evaluated that it is crucial to </a:t>
            </a:r>
            <a:r>
              <a:rPr lang="en-US" dirty="0">
                <a:solidFill>
                  <a:srgbClr val="FFFF00"/>
                </a:solidFill>
              </a:rPr>
              <a:t>classify</a:t>
            </a:r>
            <a:r>
              <a:rPr lang="en-US" dirty="0"/>
              <a:t> ASD </a:t>
            </a:r>
            <a:r>
              <a:rPr lang="en-US" dirty="0">
                <a:solidFill>
                  <a:srgbClr val="FFFF00"/>
                </a:solidFill>
              </a:rPr>
              <a:t>quickly and effectively</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study consists of 2 main stages. In phase 1, The most used pre-trained models with cross entropy loss function have been trained with Adam, Padam and SGD Momentum optimizers</a:t>
            </a:r>
            <a:r>
              <a:rPr lang="tr-TR"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tested.</a:t>
            </a:r>
            <a:endParaRPr lang="tr-T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phase 2, the deep features obtained from ResNet18 pre-trained model were used to train and test on ML algorithms with 10-Fold Cross Validation. It is considered that the results are better than other results in the literature and a significant contribution to the literature for the diagnosis of Autism.</a:t>
            </a:r>
            <a:endParaRPr lang="tr-TR" dirty="0"/>
          </a:p>
        </p:txBody>
      </p:sp>
      <p:sp>
        <p:nvSpPr>
          <p:cNvPr id="4" name="Slayt Numarası Yer Tutucusu 3"/>
          <p:cNvSpPr>
            <a:spLocks noGrp="1"/>
          </p:cNvSpPr>
          <p:nvPr>
            <p:ph type="sldNum" sz="quarter" idx="5"/>
          </p:nvPr>
        </p:nvSpPr>
        <p:spPr/>
        <p:txBody>
          <a:bodyPr/>
          <a:lstStyle/>
          <a:p>
            <a:fld id="{F9B021AA-7352-5D46-90C9-D4701DFC1CC5}" type="slidenum">
              <a:rPr lang="en-US" smtClean="0"/>
              <a:t>8</a:t>
            </a:fld>
            <a:endParaRPr lang="en-US"/>
          </a:p>
        </p:txBody>
      </p:sp>
    </p:spTree>
    <p:extLst>
      <p:ext uri="{BB962C8B-B14F-4D97-AF65-F5344CB8AC3E}">
        <p14:creationId xmlns:p14="http://schemas.microsoft.com/office/powerpoint/2010/main" val="3878696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solidFill>
                  <a:schemeClr val="accent6">
                    <a:lumMod val="60000"/>
                    <a:lumOff val="40000"/>
                  </a:schemeClr>
                </a:solidFill>
                <a:latin typeface="Avenir Next" charset="0"/>
                <a:ea typeface="Avenir Next" charset="0"/>
                <a:cs typeface="Avenir Next" charset="0"/>
              </a:defRPr>
            </a:lvl1pPr>
          </a:lstStyle>
          <a:p>
            <a:r>
              <a:rPr lang="en-US" dirty="0"/>
              <a:t>Click to add project title</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solidFill>
                  <a:srgbClr val="00B0F0"/>
                </a:solidFill>
                <a:latin typeface="Avenir Next" charset="0"/>
                <a:ea typeface="Avenir Next" charset="0"/>
                <a:cs typeface="Avenir Nex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information</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058" y="5920906"/>
            <a:ext cx="1401483" cy="8053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AE463"/>
                </a:solidFill>
                <a:latin typeface="Avenir Next" charset="0"/>
                <a:ea typeface="Avenir Next" charset="0"/>
                <a:cs typeface="Avenir Next" charset="0"/>
              </a:defRPr>
            </a:lvl1pPr>
          </a:lstStyle>
          <a:p>
            <a:r>
              <a:rPr lang="en-US" dirty="0"/>
              <a:t>Click to edit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058" y="5920906"/>
            <a:ext cx="1401483" cy="80533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68000" y="6108189"/>
            <a:ext cx="1419226" cy="652201"/>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0" y="6108189"/>
            <a:ext cx="1419226" cy="65220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solidFill>
                  <a:srgbClr val="4AE463"/>
                </a:solidFill>
                <a:latin typeface="Avenir Next" charset="0"/>
                <a:ea typeface="Avenir Next" charset="0"/>
                <a:cs typeface="Avenir Next" charset="0"/>
              </a:defRPr>
            </a:lvl1pPr>
          </a:lstStyle>
          <a:p>
            <a:r>
              <a:rPr lang="en-US" dirty="0"/>
              <a:t>Click to add project title</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solidFill>
                  <a:schemeClr val="bg1"/>
                </a:solidFill>
                <a:latin typeface="Avenir Next" charset="0"/>
                <a:ea typeface="Avenir Next" charset="0"/>
                <a:cs typeface="Avenir Nex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information</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058" y="5920906"/>
            <a:ext cx="1401483" cy="80533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AE463"/>
                </a:solidFill>
                <a:latin typeface="Avenir Next" charset="0"/>
                <a:ea typeface="Avenir Next" charset="0"/>
                <a:cs typeface="Avenir Next" charset="0"/>
              </a:defRPr>
            </a:lvl1pPr>
          </a:lstStyle>
          <a:p>
            <a:r>
              <a:rPr lang="en-US" dirty="0"/>
              <a:t>Click to edit</a:t>
            </a:r>
          </a:p>
        </p:txBody>
      </p:sp>
      <p:sp>
        <p:nvSpPr>
          <p:cNvPr id="3" name="Content Placeholder 2"/>
          <p:cNvSpPr>
            <a:spLocks noGrp="1"/>
          </p:cNvSpPr>
          <p:nvPr>
            <p:ph idx="1"/>
          </p:nvPr>
        </p:nvSpPr>
        <p:spPr>
          <a:xfrm>
            <a:off x="838200" y="1825625"/>
            <a:ext cx="10515600" cy="4112651"/>
          </a:xfrm>
        </p:spPr>
        <p:txBody>
          <a:bodyPr/>
          <a:lstStyle>
            <a:lvl1pPr>
              <a:defRPr>
                <a:solidFill>
                  <a:schemeClr val="bg1"/>
                </a:solidFill>
                <a:latin typeface="Avenir Next" charset="0"/>
                <a:ea typeface="Avenir Next" charset="0"/>
                <a:cs typeface="Avenir Next" charset="0"/>
              </a:defRPr>
            </a:lvl1pPr>
            <a:lvl2pPr>
              <a:defRPr>
                <a:solidFill>
                  <a:schemeClr val="bg1"/>
                </a:solidFill>
                <a:latin typeface="Avenir Next" charset="0"/>
                <a:ea typeface="Avenir Next" charset="0"/>
                <a:cs typeface="Avenir Next" charset="0"/>
              </a:defRPr>
            </a:lvl2pPr>
            <a:lvl3pPr>
              <a:defRPr>
                <a:solidFill>
                  <a:schemeClr val="bg1"/>
                </a:solidFill>
                <a:latin typeface="Avenir Next" charset="0"/>
                <a:ea typeface="Avenir Next" charset="0"/>
                <a:cs typeface="Avenir Next" charset="0"/>
              </a:defRPr>
            </a:lvl3pPr>
            <a:lvl4pPr>
              <a:defRPr>
                <a:solidFill>
                  <a:schemeClr val="bg1"/>
                </a:solidFill>
                <a:latin typeface="Avenir Next" charset="0"/>
                <a:ea typeface="Avenir Next" charset="0"/>
                <a:cs typeface="Avenir Next" charset="0"/>
              </a:defRPr>
            </a:lvl4pPr>
            <a:lvl5pPr>
              <a:defRPr>
                <a:solidFill>
                  <a:schemeClr val="bg1"/>
                </a:solidFill>
                <a:latin typeface="Avenir Next" charset="0"/>
                <a:ea typeface="Avenir Next" charset="0"/>
                <a:cs typeface="Avenir Next" charset="0"/>
              </a:defRPr>
            </a:lvl5pPr>
          </a:lstStyle>
          <a:p>
            <a:pPr lvl="0"/>
            <a:r>
              <a:rPr lang="en-US" dirty="0"/>
              <a:t>Click to edit Master text styles</a:t>
            </a:r>
          </a:p>
          <a:p>
            <a:pPr lvl="1"/>
            <a:r>
              <a:rPr lang="en-US" dirty="0"/>
              <a:t>Second level</a:t>
            </a:r>
          </a:p>
          <a:p>
            <a:pPr lvl="2"/>
            <a:r>
              <a:rPr lang="en-US" dirty="0"/>
              <a:t>Third </a:t>
            </a:r>
            <a:r>
              <a:rPr lang="en-US" dirty="0" err="1"/>
              <a:t>leveldfdf</a:t>
            </a:r>
            <a:endParaRPr lang="en-US" dirty="0"/>
          </a:p>
          <a:p>
            <a:pPr lvl="3"/>
            <a:r>
              <a:rPr lang="en-US" dirty="0"/>
              <a:t>Fourth level</a:t>
            </a:r>
          </a:p>
          <a:p>
            <a:pPr lvl="4"/>
            <a:r>
              <a:rPr lang="en-US" dirty="0"/>
              <a:t>Fifth level</a:t>
            </a:r>
          </a:p>
        </p:txBody>
      </p:sp>
      <p:pic>
        <p:nvPicPr>
          <p:cNvPr id="4" name="Picture 4">
            <a:extLst>
              <a:ext uri="{FF2B5EF4-FFF2-40B4-BE49-F238E27FC236}">
                <a16:creationId xmlns:a16="http://schemas.microsoft.com/office/drawing/2014/main" id="{2E09F5C4-5E44-214D-A52D-4D8D4B0F3F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058" y="5920906"/>
            <a:ext cx="1401483" cy="80533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AE463"/>
                </a:solidFill>
                <a:latin typeface="Avenir Next" charset="0"/>
                <a:ea typeface="Avenir Next" charset="0"/>
                <a:cs typeface="Avenir Next" charset="0"/>
              </a:defRPr>
            </a:lvl1pPr>
          </a:lstStyle>
          <a:p>
            <a:r>
              <a:rPr lang="en-US" dirty="0"/>
              <a:t>Click to edit</a:t>
            </a:r>
          </a:p>
        </p:txBody>
      </p:sp>
      <p:sp>
        <p:nvSpPr>
          <p:cNvPr id="3" name="Content Placeholder 2"/>
          <p:cNvSpPr>
            <a:spLocks noGrp="1"/>
          </p:cNvSpPr>
          <p:nvPr>
            <p:ph idx="1"/>
          </p:nvPr>
        </p:nvSpPr>
        <p:spPr>
          <a:xfrm>
            <a:off x="838200" y="1825625"/>
            <a:ext cx="10515600" cy="4112651"/>
          </a:xfrm>
        </p:spPr>
        <p:txBody>
          <a:bodyPr/>
          <a:lstStyle>
            <a:lvl1pPr>
              <a:defRPr>
                <a:solidFill>
                  <a:schemeClr val="bg1"/>
                </a:solidFill>
                <a:latin typeface="Avenir Next" charset="0"/>
                <a:ea typeface="Avenir Next" charset="0"/>
                <a:cs typeface="Avenir Next" charset="0"/>
              </a:defRPr>
            </a:lvl1pPr>
            <a:lvl2pPr>
              <a:defRPr>
                <a:solidFill>
                  <a:schemeClr val="bg1"/>
                </a:solidFill>
                <a:latin typeface="Avenir Next" charset="0"/>
                <a:ea typeface="Avenir Next" charset="0"/>
                <a:cs typeface="Avenir Next" charset="0"/>
              </a:defRPr>
            </a:lvl2pPr>
            <a:lvl3pPr>
              <a:defRPr>
                <a:solidFill>
                  <a:schemeClr val="bg1"/>
                </a:solidFill>
                <a:latin typeface="Avenir Next" charset="0"/>
                <a:ea typeface="Avenir Next" charset="0"/>
                <a:cs typeface="Avenir Next" charset="0"/>
              </a:defRPr>
            </a:lvl3pPr>
            <a:lvl4pPr>
              <a:defRPr>
                <a:solidFill>
                  <a:schemeClr val="bg1"/>
                </a:solidFill>
                <a:latin typeface="Avenir Next" charset="0"/>
                <a:ea typeface="Avenir Next" charset="0"/>
                <a:cs typeface="Avenir Next" charset="0"/>
              </a:defRPr>
            </a:lvl4pPr>
            <a:lvl5pPr>
              <a:defRPr>
                <a:solidFill>
                  <a:schemeClr val="bg1"/>
                </a:solidFill>
                <a:latin typeface="Avenir Next" charset="0"/>
                <a:ea typeface="Avenir Next" charset="0"/>
                <a:cs typeface="Avenir Next" charset="0"/>
              </a:defRPr>
            </a:lvl5pPr>
          </a:lstStyle>
          <a:p>
            <a:pPr lvl="0"/>
            <a:r>
              <a:rPr lang="en-US" dirty="0"/>
              <a:t>Click to edit Master text styles</a:t>
            </a:r>
          </a:p>
          <a:p>
            <a:pPr lvl="1"/>
            <a:r>
              <a:rPr lang="en-US" dirty="0"/>
              <a:t>Second level</a:t>
            </a:r>
          </a:p>
          <a:p>
            <a:pPr lvl="2"/>
            <a:r>
              <a:rPr lang="en-US" dirty="0"/>
              <a:t>Third </a:t>
            </a:r>
            <a:r>
              <a:rPr lang="en-US" dirty="0" err="1"/>
              <a:t>leveldfdf</a:t>
            </a:r>
            <a:endParaRPr lang="en-US" dirty="0"/>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058" y="5920906"/>
            <a:ext cx="1401483" cy="80533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68000" y="6108189"/>
            <a:ext cx="1419226" cy="65220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CFA78"/>
                </a:solidFill>
                <a:latin typeface="Avenir Next" charset="0"/>
                <a:ea typeface="Avenir Next" charset="0"/>
                <a:cs typeface="Avenir Next" charset="0"/>
              </a:defRPr>
            </a:lvl1pPr>
          </a:lstStyle>
          <a:p>
            <a:r>
              <a:rPr lang="en-US" dirty="0"/>
              <a:t>Click to edit</a:t>
            </a:r>
          </a:p>
        </p:txBody>
      </p:sp>
      <p:sp>
        <p:nvSpPr>
          <p:cNvPr id="3" name="Content Placeholder 2"/>
          <p:cNvSpPr>
            <a:spLocks noGrp="1"/>
          </p:cNvSpPr>
          <p:nvPr>
            <p:ph sz="half" idx="1"/>
          </p:nvPr>
        </p:nvSpPr>
        <p:spPr>
          <a:xfrm>
            <a:off x="838200" y="1825625"/>
            <a:ext cx="5181600" cy="4351338"/>
          </a:xfrm>
        </p:spPr>
        <p:txBody>
          <a:bodyPr/>
          <a:lstStyle>
            <a:lvl1pPr>
              <a:defRPr>
                <a:solidFill>
                  <a:schemeClr val="bg1"/>
                </a:solidFill>
                <a:latin typeface="Avenir Next" charset="0"/>
                <a:ea typeface="Avenir Next" charset="0"/>
                <a:cs typeface="Avenir Next" charset="0"/>
              </a:defRPr>
            </a:lvl1pPr>
            <a:lvl2pPr>
              <a:defRPr>
                <a:solidFill>
                  <a:schemeClr val="bg1"/>
                </a:solidFill>
                <a:latin typeface="Avenir Next" charset="0"/>
                <a:ea typeface="Avenir Next" charset="0"/>
                <a:cs typeface="Avenir Next" charset="0"/>
              </a:defRPr>
            </a:lvl2pPr>
            <a:lvl3pPr>
              <a:defRPr>
                <a:solidFill>
                  <a:schemeClr val="bg1"/>
                </a:solidFill>
                <a:latin typeface="Avenir Next" charset="0"/>
                <a:ea typeface="Avenir Next" charset="0"/>
                <a:cs typeface="Avenir Next" charset="0"/>
              </a:defRPr>
            </a:lvl3pPr>
            <a:lvl4pPr>
              <a:defRPr>
                <a:solidFill>
                  <a:schemeClr val="bg1"/>
                </a:solidFill>
                <a:latin typeface="Avenir Next" charset="0"/>
                <a:ea typeface="Avenir Next" charset="0"/>
                <a:cs typeface="Avenir Next" charset="0"/>
              </a:defRPr>
            </a:lvl4pPr>
            <a:lvl5pPr>
              <a:defRPr>
                <a:solidFill>
                  <a:schemeClr val="bg1"/>
                </a:solidFill>
                <a:latin typeface="Avenir Next" charset="0"/>
                <a:ea typeface="Avenir Next" charset="0"/>
                <a:cs typeface="Avenir N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solidFill>
                <a:latin typeface="Avenir Next" charset="0"/>
                <a:ea typeface="Avenir Next" charset="0"/>
                <a:cs typeface="Avenir Next" charset="0"/>
              </a:defRPr>
            </a:lvl1pPr>
            <a:lvl2pPr>
              <a:defRPr>
                <a:solidFill>
                  <a:schemeClr val="bg1"/>
                </a:solidFill>
                <a:latin typeface="Avenir Next" charset="0"/>
                <a:ea typeface="Avenir Next" charset="0"/>
                <a:cs typeface="Avenir Next" charset="0"/>
              </a:defRPr>
            </a:lvl2pPr>
            <a:lvl3pPr>
              <a:defRPr>
                <a:solidFill>
                  <a:schemeClr val="bg1"/>
                </a:solidFill>
                <a:latin typeface="Avenir Next" charset="0"/>
                <a:ea typeface="Avenir Next" charset="0"/>
                <a:cs typeface="Avenir Next" charset="0"/>
              </a:defRPr>
            </a:lvl3pPr>
            <a:lvl4pPr>
              <a:defRPr>
                <a:solidFill>
                  <a:schemeClr val="bg1"/>
                </a:solidFill>
                <a:latin typeface="Avenir Next" charset="0"/>
                <a:ea typeface="Avenir Next" charset="0"/>
                <a:cs typeface="Avenir Next" charset="0"/>
              </a:defRPr>
            </a:lvl4pPr>
            <a:lvl5pPr>
              <a:defRPr>
                <a:solidFill>
                  <a:schemeClr val="bg1"/>
                </a:solidFill>
                <a:latin typeface="Avenir Next" charset="0"/>
                <a:ea typeface="Avenir Next" charset="0"/>
                <a:cs typeface="Avenir N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0" y="6108189"/>
            <a:ext cx="1419226" cy="652201"/>
          </a:xfrm>
          <a:prstGeom prst="rect">
            <a:avLst/>
          </a:prstGeom>
        </p:spPr>
      </p:pic>
    </p:spTree>
    <p:extLst>
      <p:ext uri="{BB962C8B-B14F-4D97-AF65-F5344CB8AC3E}">
        <p14:creationId xmlns:p14="http://schemas.microsoft.com/office/powerpoint/2010/main" val="202841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5CFA78"/>
                </a:solidFill>
                <a:latin typeface="Avenir Next" charset="0"/>
                <a:ea typeface="Avenir Next" charset="0"/>
                <a:cs typeface="Avenir Next" charset="0"/>
              </a:defRPr>
            </a:lvl1pPr>
          </a:lstStyle>
          <a:p>
            <a:r>
              <a:rPr lang="en-US" dirty="0"/>
              <a:t>Click to edit</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latin typeface="Avenir Next" charset="0"/>
                <a:ea typeface="Avenir Next" charset="0"/>
                <a:cs typeface="Avenir Nex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venir Next" charset="0"/>
                <a:ea typeface="Avenir Next" charset="0"/>
                <a:cs typeface="Avenir Next" charset="0"/>
              </a:defRPr>
            </a:lvl1pPr>
            <a:lvl2pPr>
              <a:defRPr>
                <a:latin typeface="Avenir Next" charset="0"/>
                <a:ea typeface="Avenir Next" charset="0"/>
                <a:cs typeface="Avenir Next" charset="0"/>
              </a:defRPr>
            </a:lvl2pPr>
            <a:lvl3pPr>
              <a:defRPr>
                <a:latin typeface="Avenir Next" charset="0"/>
                <a:ea typeface="Avenir Next" charset="0"/>
                <a:cs typeface="Avenir Next" charset="0"/>
              </a:defRPr>
            </a:lvl3pPr>
            <a:lvl4pPr>
              <a:defRPr>
                <a:latin typeface="Avenir Next" charset="0"/>
                <a:ea typeface="Avenir Next" charset="0"/>
                <a:cs typeface="Avenir Next" charset="0"/>
              </a:defRPr>
            </a:lvl4pPr>
            <a:lvl5pPr>
              <a:defRPr>
                <a:latin typeface="Avenir Next" charset="0"/>
                <a:ea typeface="Avenir Next" charset="0"/>
                <a:cs typeface="Avenir N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latin typeface="Avenir Next" charset="0"/>
                <a:ea typeface="Avenir Next" charset="0"/>
                <a:cs typeface="Avenir Nex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venir Next" charset="0"/>
                <a:ea typeface="Avenir Next" charset="0"/>
                <a:cs typeface="Avenir Next" charset="0"/>
              </a:defRPr>
            </a:lvl1pPr>
            <a:lvl2pPr>
              <a:defRPr>
                <a:latin typeface="Avenir Next" charset="0"/>
                <a:ea typeface="Avenir Next" charset="0"/>
                <a:cs typeface="Avenir Next" charset="0"/>
              </a:defRPr>
            </a:lvl2pPr>
            <a:lvl3pPr>
              <a:defRPr>
                <a:latin typeface="Avenir Next" charset="0"/>
                <a:ea typeface="Avenir Next" charset="0"/>
                <a:cs typeface="Avenir Next" charset="0"/>
              </a:defRPr>
            </a:lvl3pPr>
            <a:lvl4pPr>
              <a:defRPr>
                <a:latin typeface="Avenir Next" charset="0"/>
                <a:ea typeface="Avenir Next" charset="0"/>
                <a:cs typeface="Avenir Next" charset="0"/>
              </a:defRPr>
            </a:lvl4pPr>
            <a:lvl5pPr>
              <a:defRPr>
                <a:latin typeface="Avenir Next" charset="0"/>
                <a:ea typeface="Avenir Next" charset="0"/>
                <a:cs typeface="Avenir Nex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0" y="6108189"/>
            <a:ext cx="1419226" cy="652201"/>
          </a:xfrm>
          <a:prstGeom prst="rect">
            <a:avLst/>
          </a:prstGeom>
        </p:spPr>
      </p:pic>
    </p:spTree>
    <p:extLst>
      <p:ext uri="{BB962C8B-B14F-4D97-AF65-F5344CB8AC3E}">
        <p14:creationId xmlns:p14="http://schemas.microsoft.com/office/powerpoint/2010/main" val="31543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CFA78"/>
                </a:solidFill>
                <a:latin typeface="Avenir Next" charset="0"/>
                <a:ea typeface="Avenir Next" charset="0"/>
                <a:cs typeface="Avenir Next" charset="0"/>
              </a:defRPr>
            </a:lvl1pPr>
          </a:lstStyle>
          <a:p>
            <a:r>
              <a:rPr lang="en-US" dirty="0"/>
              <a:t>Click to edit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AE463"/>
                </a:solidFill>
                <a:latin typeface="Avenir Next" charset="0"/>
                <a:ea typeface="Avenir Next" charset="0"/>
                <a:cs typeface="Avenir Next" charset="0"/>
              </a:defRPr>
            </a:lvl1pPr>
          </a:lstStyle>
          <a:p>
            <a:r>
              <a:rPr lang="en-US" dirty="0"/>
              <a:t>Click to edit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058" y="5920906"/>
            <a:ext cx="1401483" cy="80533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68000" y="6108189"/>
            <a:ext cx="1419226" cy="65220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AE463"/>
                </a:solidFill>
                <a:latin typeface="Avenir Next" charset="0"/>
                <a:ea typeface="Avenir Next" charset="0"/>
                <a:cs typeface="Avenir Next" charset="0"/>
              </a:defRPr>
            </a:lvl1pPr>
          </a:lstStyle>
          <a:p>
            <a:r>
              <a:rPr lang="en-US" dirty="0"/>
              <a:t>Click to edit</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0" y="6108189"/>
            <a:ext cx="1419226" cy="65220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F184D-4B37-9648-B598-07504E2C935E}" type="datetimeFigureOut">
              <a:rPr lang="en-US" smtClean="0"/>
              <a:t>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6" name="Picture 4">
            <a:extLst>
              <a:ext uri="{FF2B5EF4-FFF2-40B4-BE49-F238E27FC236}">
                <a16:creationId xmlns:a16="http://schemas.microsoft.com/office/drawing/2014/main" id="{880720EC-AB85-7E4C-8B32-BFB112F0F8A8}"/>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39058" y="5920906"/>
            <a:ext cx="1401483" cy="805330"/>
          </a:xfrm>
          <a:prstGeom prst="rect">
            <a:avLst/>
          </a:prstGeom>
        </p:spPr>
      </p:pic>
      <p:sp>
        <p:nvSpPr>
          <p:cNvPr id="7" name="Metin kutusu 6">
            <a:extLst>
              <a:ext uri="{FF2B5EF4-FFF2-40B4-BE49-F238E27FC236}">
                <a16:creationId xmlns:a16="http://schemas.microsoft.com/office/drawing/2014/main" id="{C5A13F6C-B1BD-894C-BCB9-91D667CA83B2}"/>
              </a:ext>
            </a:extLst>
          </p:cNvPr>
          <p:cNvSpPr txBox="1"/>
          <p:nvPr userDrawn="1"/>
        </p:nvSpPr>
        <p:spPr>
          <a:xfrm>
            <a:off x="11527970" y="6394819"/>
            <a:ext cx="710451" cy="584775"/>
          </a:xfrm>
          <a:prstGeom prst="rect">
            <a:avLst/>
          </a:prstGeom>
          <a:noFill/>
        </p:spPr>
        <p:txBody>
          <a:bodyPr wrap="none" rtlCol="0">
            <a:spAutoFit/>
          </a:bodyPr>
          <a:lstStyle/>
          <a:p>
            <a:r>
              <a:rPr lang="tr-TR" sz="3200" dirty="0">
                <a:solidFill>
                  <a:srgbClr val="00FDFF"/>
                </a:solidFill>
                <a:latin typeface="Bradley Hand" pitchFamily="2" charset="0"/>
              </a:rPr>
              <a:t>DL</a:t>
            </a:r>
          </a:p>
        </p:txBody>
      </p:sp>
    </p:spTree>
    <p:extLst>
      <p:ext uri="{BB962C8B-B14F-4D97-AF65-F5344CB8AC3E}">
        <p14:creationId xmlns:p14="http://schemas.microsoft.com/office/powerpoint/2010/main" val="1264916939"/>
      </p:ext>
    </p:extLst>
  </p:cSld>
  <p:clrMap bg1="lt1" tx1="dk1" bg2="lt2" tx2="dk2" accent1="accent1" accent2="accent2" accent3="accent3" accent4="accent4" accent5="accent5" accent6="accent6" hlink="hlink" folHlink="folHlink"/>
  <p:sldLayoutIdLst>
    <p:sldLayoutId id="2147483669" r:id="rId1"/>
    <p:sldLayoutId id="2147483677" r:id="rId2"/>
    <p:sldLayoutId id="2147483666" r:id="rId3"/>
    <p:sldLayoutId id="2147483667" r:id="rId4"/>
    <p:sldLayoutId id="2147483652" r:id="rId5"/>
    <p:sldLayoutId id="2147483653" r:id="rId6"/>
    <p:sldLayoutId id="2147483671" r:id="rId7"/>
    <p:sldLayoutId id="2147483672" r:id="rId8"/>
    <p:sldLayoutId id="2147483678" r:id="rId9"/>
    <p:sldLayoutId id="2147483679" r:id="rId10"/>
    <p:sldLayoutId id="2147483670" r:id="rId11"/>
    <p:sldLayoutId id="2147483680" r:id="rId12"/>
  </p:sldLayoutIdLst>
  <p:txStyles>
    <p:titleStyle>
      <a:lvl1pPr algn="l" defTabSz="914400" rtl="0" eaLnBrk="1" latinLnBrk="0" hangingPunct="1">
        <a:lnSpc>
          <a:spcPct val="90000"/>
        </a:lnSpc>
        <a:spcBef>
          <a:spcPct val="0"/>
        </a:spcBef>
        <a:buNone/>
        <a:defRPr sz="4400" kern="1200">
          <a:solidFill>
            <a:schemeClr val="accent6"/>
          </a:solidFill>
          <a:latin typeface="Avenir Next" charset="0"/>
          <a:ea typeface="Avenir Next" charset="0"/>
          <a:cs typeface="Avenir Next"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Avenir Next" charset="0"/>
          <a:ea typeface="Avenir Next" charset="0"/>
          <a:cs typeface="Avenir Next" charset="0"/>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Avenir Next" charset="0"/>
          <a:ea typeface="Avenir Next" charset="0"/>
          <a:cs typeface="Avenir Next" charset="0"/>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Avenir Next" charset="0"/>
          <a:ea typeface="Avenir Next" charset="0"/>
          <a:cs typeface="Avenir Next" charset="0"/>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Avenir Next" charset="0"/>
          <a:ea typeface="Avenir Next" charset="0"/>
          <a:cs typeface="Avenir Next" charset="0"/>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Avenir Next" charset="0"/>
          <a:ea typeface="Avenir Next" charset="0"/>
          <a:cs typeface="Avenir Nex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4.tiff"/><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80147"/>
            <a:ext cx="11506200" cy="1498011"/>
          </a:xfrm>
        </p:spPr>
        <p:txBody>
          <a:bodyPr>
            <a:normAutofit/>
          </a:bodyPr>
          <a:lstStyle/>
          <a:p>
            <a:r>
              <a:rPr lang="en-US" sz="4800" dirty="0">
                <a:latin typeface="Times" pitchFamily="2" charset="0"/>
              </a:rPr>
              <a:t>BLG 561E  Deep Learning</a:t>
            </a:r>
          </a:p>
        </p:txBody>
      </p:sp>
      <p:sp>
        <p:nvSpPr>
          <p:cNvPr id="3" name="Subtitle 2"/>
          <p:cNvSpPr>
            <a:spLocks noGrp="1"/>
          </p:cNvSpPr>
          <p:nvPr>
            <p:ph type="subTitle" idx="1"/>
          </p:nvPr>
        </p:nvSpPr>
        <p:spPr>
          <a:xfrm>
            <a:off x="1524000" y="5108389"/>
            <a:ext cx="9144000" cy="1655762"/>
          </a:xfrm>
        </p:spPr>
        <p:txBody>
          <a:bodyPr/>
          <a:lstStyle/>
          <a:p>
            <a:r>
              <a:rPr lang="en-US" dirty="0"/>
              <a:t>Ozan </a:t>
            </a:r>
            <a:r>
              <a:rPr lang="en-US" dirty="0" err="1"/>
              <a:t>Güldali</a:t>
            </a:r>
            <a:r>
              <a:rPr lang="en-US" dirty="0"/>
              <a:t> - 509191238</a:t>
            </a:r>
          </a:p>
          <a:p>
            <a:r>
              <a:rPr lang="en-US" dirty="0" err="1"/>
              <a:t>Cihat</a:t>
            </a:r>
            <a:r>
              <a:rPr lang="en-US" dirty="0"/>
              <a:t> </a:t>
            </a:r>
            <a:r>
              <a:rPr lang="en-US" dirty="0" err="1"/>
              <a:t>Kırankaya</a:t>
            </a:r>
            <a:r>
              <a:rPr lang="en-US" dirty="0"/>
              <a:t> - 507192112</a:t>
            </a:r>
          </a:p>
          <a:p>
            <a:endParaRPr lang="en-US" dirty="0"/>
          </a:p>
          <a:p>
            <a:endParaRPr lang="en-US" dirty="0"/>
          </a:p>
        </p:txBody>
      </p:sp>
      <p:sp>
        <p:nvSpPr>
          <p:cNvPr id="6" name="Subtitle 2"/>
          <p:cNvSpPr txBox="1">
            <a:spLocks/>
          </p:cNvSpPr>
          <p:nvPr/>
        </p:nvSpPr>
        <p:spPr>
          <a:xfrm>
            <a:off x="672465" y="1919412"/>
            <a:ext cx="10847070" cy="17610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bg1"/>
                </a:solidFill>
                <a:latin typeface="Avenir Next" charset="0"/>
                <a:ea typeface="Avenir Next" charset="0"/>
                <a:cs typeface="Avenir Next" charset="0"/>
              </a:defRPr>
            </a:lvl1pPr>
            <a:lvl2pPr marL="457200" indent="0" algn="ctr" defTabSz="914400" rtl="0" eaLnBrk="1" latinLnBrk="0" hangingPunct="1">
              <a:lnSpc>
                <a:spcPct val="90000"/>
              </a:lnSpc>
              <a:spcBef>
                <a:spcPts val="500"/>
              </a:spcBef>
              <a:buFont typeface="Arial"/>
              <a:buNone/>
              <a:defRPr sz="2000" kern="1200">
                <a:solidFill>
                  <a:schemeClr val="bg1"/>
                </a:solidFill>
                <a:latin typeface="Avenir Next" charset="0"/>
                <a:ea typeface="Avenir Next" charset="0"/>
                <a:cs typeface="Avenir Next" charset="0"/>
              </a:defRPr>
            </a:lvl2pPr>
            <a:lvl3pPr marL="914400" indent="0" algn="ctr" defTabSz="914400" rtl="0" eaLnBrk="1" latinLnBrk="0" hangingPunct="1">
              <a:lnSpc>
                <a:spcPct val="90000"/>
              </a:lnSpc>
              <a:spcBef>
                <a:spcPts val="500"/>
              </a:spcBef>
              <a:buFont typeface="Arial"/>
              <a:buNone/>
              <a:defRPr sz="1800" kern="1200">
                <a:solidFill>
                  <a:schemeClr val="bg1"/>
                </a:solidFill>
                <a:latin typeface="Avenir Next" charset="0"/>
                <a:ea typeface="Avenir Next" charset="0"/>
                <a:cs typeface="Avenir Next" charset="0"/>
              </a:defRPr>
            </a:lvl3pPr>
            <a:lvl4pPr marL="1371600" indent="0" algn="ctr" defTabSz="914400" rtl="0" eaLnBrk="1" latinLnBrk="0" hangingPunct="1">
              <a:lnSpc>
                <a:spcPct val="90000"/>
              </a:lnSpc>
              <a:spcBef>
                <a:spcPts val="500"/>
              </a:spcBef>
              <a:buFont typeface="Arial"/>
              <a:buNone/>
              <a:defRPr sz="1600" kern="1200">
                <a:solidFill>
                  <a:schemeClr val="bg1"/>
                </a:solidFill>
                <a:latin typeface="Avenir Next" charset="0"/>
                <a:ea typeface="Avenir Next" charset="0"/>
                <a:cs typeface="Avenir Next" charset="0"/>
              </a:defRPr>
            </a:lvl4pPr>
            <a:lvl5pPr marL="1828800" indent="0" algn="ctr" defTabSz="914400" rtl="0" eaLnBrk="1" latinLnBrk="0" hangingPunct="1">
              <a:lnSpc>
                <a:spcPct val="90000"/>
              </a:lnSpc>
              <a:spcBef>
                <a:spcPts val="500"/>
              </a:spcBef>
              <a:buFont typeface="Arial"/>
              <a:buNone/>
              <a:defRPr sz="1600" kern="1200">
                <a:solidFill>
                  <a:schemeClr val="bg1"/>
                </a:solidFill>
                <a:latin typeface="Avenir Next" charset="0"/>
                <a:ea typeface="Avenir Next" charset="0"/>
                <a:cs typeface="Avenir Nex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4000" dirty="0">
                <a:solidFill>
                  <a:srgbClr val="87E499"/>
                </a:solidFill>
                <a:latin typeface="Times" pitchFamily="2" charset="0"/>
              </a:rPr>
              <a:t>DETECTION OF AUTISM SPECTRUM DISORDER BASED ON DEEP FEATURES EXTRACTED FROM CONVOLUTIONAL NEURAL NETWORK MODEL</a:t>
            </a:r>
            <a:endParaRPr lang="en-US" sz="4000" i="1" dirty="0">
              <a:solidFill>
                <a:srgbClr val="87E499"/>
              </a:solidFill>
            </a:endParaRPr>
          </a:p>
        </p:txBody>
      </p:sp>
    </p:spTree>
    <p:extLst>
      <p:ext uri="{BB962C8B-B14F-4D97-AF65-F5344CB8AC3E}">
        <p14:creationId xmlns:p14="http://schemas.microsoft.com/office/powerpoint/2010/main" val="174272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What is the problem to solve and why?</a:t>
            </a:r>
          </a:p>
        </p:txBody>
      </p:sp>
      <p:pic>
        <p:nvPicPr>
          <p:cNvPr id="7" name="Resim 6">
            <a:extLst>
              <a:ext uri="{FF2B5EF4-FFF2-40B4-BE49-F238E27FC236}">
                <a16:creationId xmlns:a16="http://schemas.microsoft.com/office/drawing/2014/main" id="{2DC08BDF-AC22-B542-A511-8DB54ED1AC28}"/>
              </a:ext>
            </a:extLst>
          </p:cNvPr>
          <p:cNvPicPr>
            <a:picLocks noChangeAspect="1"/>
          </p:cNvPicPr>
          <p:nvPr/>
        </p:nvPicPr>
        <p:blipFill>
          <a:blip r:embed="rId3"/>
          <a:stretch>
            <a:fillRect/>
          </a:stretch>
        </p:blipFill>
        <p:spPr>
          <a:xfrm>
            <a:off x="482600" y="1682750"/>
            <a:ext cx="3492500" cy="3492500"/>
          </a:xfrm>
          <a:prstGeom prst="rect">
            <a:avLst/>
          </a:prstGeom>
          <a:ln>
            <a:noFill/>
          </a:ln>
          <a:effectLst>
            <a:softEdge rad="112500"/>
          </a:effectLst>
        </p:spPr>
      </p:pic>
      <p:sp>
        <p:nvSpPr>
          <p:cNvPr id="8" name="Metin kutusu 7">
            <a:extLst>
              <a:ext uri="{FF2B5EF4-FFF2-40B4-BE49-F238E27FC236}">
                <a16:creationId xmlns:a16="http://schemas.microsoft.com/office/drawing/2014/main" id="{C07C13EF-23C6-A548-AEB1-CFA4F99B7FBB}"/>
              </a:ext>
            </a:extLst>
          </p:cNvPr>
          <p:cNvSpPr txBox="1"/>
          <p:nvPr/>
        </p:nvSpPr>
        <p:spPr>
          <a:xfrm>
            <a:off x="3975100" y="2205588"/>
            <a:ext cx="6353901" cy="923330"/>
          </a:xfrm>
          <a:prstGeom prst="rect">
            <a:avLst/>
          </a:prstGeom>
          <a:noFill/>
        </p:spPr>
        <p:txBody>
          <a:bodyPr wrap="square" rtlCol="0">
            <a:spAutoFit/>
          </a:bodyPr>
          <a:lstStyle/>
          <a:p>
            <a:pPr algn="just"/>
            <a:r>
              <a:rPr lang="en-US" dirty="0">
                <a:solidFill>
                  <a:schemeClr val="bg1"/>
                </a:solidFill>
              </a:rPr>
              <a:t>Accurate </a:t>
            </a:r>
            <a:r>
              <a:rPr lang="en-US" dirty="0">
                <a:solidFill>
                  <a:srgbClr val="FFFF00"/>
                </a:solidFill>
              </a:rPr>
              <a:t>segmentation of the brain</a:t>
            </a:r>
            <a:r>
              <a:rPr lang="en-US" dirty="0">
                <a:solidFill>
                  <a:schemeClr val="bg1"/>
                </a:solidFill>
              </a:rPr>
              <a:t> structure is extremely important for the </a:t>
            </a:r>
            <a:r>
              <a:rPr lang="en-US" dirty="0">
                <a:solidFill>
                  <a:srgbClr val="FFFF00"/>
                </a:solidFill>
              </a:rPr>
              <a:t>correct diagnosis of diseases</a:t>
            </a:r>
            <a:r>
              <a:rPr lang="en-US" dirty="0">
                <a:solidFill>
                  <a:schemeClr val="bg1"/>
                </a:solidFill>
              </a:rPr>
              <a:t> such as schizophrenia, Parkinson, and autism. </a:t>
            </a:r>
            <a:endParaRPr lang="tr-TR" dirty="0">
              <a:solidFill>
                <a:schemeClr val="bg1"/>
              </a:solidFill>
            </a:endParaRPr>
          </a:p>
        </p:txBody>
      </p:sp>
      <p:sp>
        <p:nvSpPr>
          <p:cNvPr id="9" name="Metin kutusu 8">
            <a:extLst>
              <a:ext uri="{FF2B5EF4-FFF2-40B4-BE49-F238E27FC236}">
                <a16:creationId xmlns:a16="http://schemas.microsoft.com/office/drawing/2014/main" id="{C6000ABA-590C-9848-B78C-02CCDD90FBD0}"/>
              </a:ext>
            </a:extLst>
          </p:cNvPr>
          <p:cNvSpPr txBox="1"/>
          <p:nvPr/>
        </p:nvSpPr>
        <p:spPr>
          <a:xfrm>
            <a:off x="4040550" y="3643818"/>
            <a:ext cx="6596835" cy="1200329"/>
          </a:xfrm>
          <a:prstGeom prst="rect">
            <a:avLst/>
          </a:prstGeom>
          <a:noFill/>
        </p:spPr>
        <p:txBody>
          <a:bodyPr wrap="square" rtlCol="0">
            <a:spAutoFit/>
          </a:bodyPr>
          <a:lstStyle/>
          <a:p>
            <a:pPr algn="just"/>
            <a:r>
              <a:rPr lang="en-US" dirty="0">
                <a:solidFill>
                  <a:schemeClr val="bg1"/>
                </a:solidFill>
              </a:rPr>
              <a:t>It has been evaluated that some </a:t>
            </a:r>
            <a:r>
              <a:rPr lang="en-US" dirty="0">
                <a:solidFill>
                  <a:srgbClr val="FFFF00"/>
                </a:solidFill>
              </a:rPr>
              <a:t>abnormalities in the brain structure</a:t>
            </a:r>
            <a:r>
              <a:rPr lang="en-US" dirty="0">
                <a:solidFill>
                  <a:schemeClr val="bg1"/>
                </a:solidFill>
              </a:rPr>
              <a:t> may be related to the diagnosis of various diseases and the emergence of possible behavioral disorders.</a:t>
            </a:r>
            <a:r>
              <a:rPr lang="tr-TR" dirty="0">
                <a:solidFill>
                  <a:schemeClr val="bg1"/>
                </a:solidFill>
              </a:rPr>
              <a:t> </a:t>
            </a:r>
          </a:p>
        </p:txBody>
      </p:sp>
      <p:pic>
        <p:nvPicPr>
          <p:cNvPr id="3" name="Picture 2">
            <a:extLst>
              <a:ext uri="{FF2B5EF4-FFF2-40B4-BE49-F238E27FC236}">
                <a16:creationId xmlns:a16="http://schemas.microsoft.com/office/drawing/2014/main" id="{53E4DF2A-C60D-BF47-BEC4-D1FDE5B3E76B}"/>
              </a:ext>
            </a:extLst>
          </p:cNvPr>
          <p:cNvPicPr>
            <a:picLocks noChangeAspect="1"/>
          </p:cNvPicPr>
          <p:nvPr/>
        </p:nvPicPr>
        <p:blipFill>
          <a:blip r:embed="rId4"/>
          <a:stretch>
            <a:fillRect/>
          </a:stretch>
        </p:blipFill>
        <p:spPr>
          <a:xfrm>
            <a:off x="578485" y="1803764"/>
            <a:ext cx="3300730" cy="3250471"/>
          </a:xfrm>
          <a:prstGeom prst="rect">
            <a:avLst/>
          </a:prstGeom>
        </p:spPr>
      </p:pic>
    </p:spTree>
    <p:extLst>
      <p:ext uri="{BB962C8B-B14F-4D97-AF65-F5344CB8AC3E}">
        <p14:creationId xmlns:p14="http://schemas.microsoft.com/office/powerpoint/2010/main" val="145294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25CEBF-5E5A-6643-959D-A32FFF15B861}"/>
              </a:ext>
            </a:extLst>
          </p:cNvPr>
          <p:cNvSpPr>
            <a:spLocks noGrp="1"/>
          </p:cNvSpPr>
          <p:nvPr>
            <p:ph type="title"/>
          </p:nvPr>
        </p:nvSpPr>
        <p:spPr>
          <a:xfrm>
            <a:off x="838200" y="5895"/>
            <a:ext cx="10515600" cy="1325563"/>
          </a:xfrm>
        </p:spPr>
        <p:txBody>
          <a:bodyPr/>
          <a:lstStyle/>
          <a:p>
            <a:pPr algn="ctr"/>
            <a:r>
              <a:rPr lang="tr-TR" dirty="0" err="1"/>
              <a:t>Literature</a:t>
            </a:r>
            <a:r>
              <a:rPr lang="tr-TR" dirty="0"/>
              <a:t> </a:t>
            </a:r>
            <a:r>
              <a:rPr lang="tr-TR" dirty="0" err="1"/>
              <a:t>Review</a:t>
            </a:r>
            <a:endParaRPr lang="tr-TR" dirty="0"/>
          </a:p>
        </p:txBody>
      </p:sp>
      <p:graphicFrame>
        <p:nvGraphicFramePr>
          <p:cNvPr id="4" name="Tablo 3">
            <a:extLst>
              <a:ext uri="{FF2B5EF4-FFF2-40B4-BE49-F238E27FC236}">
                <a16:creationId xmlns:a16="http://schemas.microsoft.com/office/drawing/2014/main" id="{A13035B1-0CC4-8644-A8A1-C42F61EE30F4}"/>
              </a:ext>
            </a:extLst>
          </p:cNvPr>
          <p:cNvGraphicFramePr>
            <a:graphicFrameLocks noGrp="1"/>
          </p:cNvGraphicFramePr>
          <p:nvPr>
            <p:extLst>
              <p:ext uri="{D42A27DB-BD31-4B8C-83A1-F6EECF244321}">
                <p14:modId xmlns:p14="http://schemas.microsoft.com/office/powerpoint/2010/main" val="1487866780"/>
              </p:ext>
            </p:extLst>
          </p:nvPr>
        </p:nvGraphicFramePr>
        <p:xfrm>
          <a:off x="1557020" y="1088572"/>
          <a:ext cx="9077959" cy="4895680"/>
        </p:xfrm>
        <a:graphic>
          <a:graphicData uri="http://schemas.openxmlformats.org/drawingml/2006/table">
            <a:tbl>
              <a:tblPr firstRow="1" firstCol="1" bandRow="1">
                <a:tableStyleId>{74C1A8A3-306A-4EB7-A6B1-4F7E0EB9C5D6}</a:tableStyleId>
              </a:tblPr>
              <a:tblGrid>
                <a:gridCol w="2288344">
                  <a:extLst>
                    <a:ext uri="{9D8B030D-6E8A-4147-A177-3AD203B41FA5}">
                      <a16:colId xmlns:a16="http://schemas.microsoft.com/office/drawing/2014/main" val="3420949038"/>
                    </a:ext>
                  </a:extLst>
                </a:gridCol>
                <a:gridCol w="1091578">
                  <a:extLst>
                    <a:ext uri="{9D8B030D-6E8A-4147-A177-3AD203B41FA5}">
                      <a16:colId xmlns:a16="http://schemas.microsoft.com/office/drawing/2014/main" val="3296232375"/>
                    </a:ext>
                  </a:extLst>
                </a:gridCol>
                <a:gridCol w="1081654">
                  <a:extLst>
                    <a:ext uri="{9D8B030D-6E8A-4147-A177-3AD203B41FA5}">
                      <a16:colId xmlns:a16="http://schemas.microsoft.com/office/drawing/2014/main" val="1235385370"/>
                    </a:ext>
                  </a:extLst>
                </a:gridCol>
                <a:gridCol w="1081654">
                  <a:extLst>
                    <a:ext uri="{9D8B030D-6E8A-4147-A177-3AD203B41FA5}">
                      <a16:colId xmlns:a16="http://schemas.microsoft.com/office/drawing/2014/main" val="1337964714"/>
                    </a:ext>
                  </a:extLst>
                </a:gridCol>
                <a:gridCol w="1957895">
                  <a:extLst>
                    <a:ext uri="{9D8B030D-6E8A-4147-A177-3AD203B41FA5}">
                      <a16:colId xmlns:a16="http://schemas.microsoft.com/office/drawing/2014/main" val="991483869"/>
                    </a:ext>
                  </a:extLst>
                </a:gridCol>
                <a:gridCol w="1576834">
                  <a:extLst>
                    <a:ext uri="{9D8B030D-6E8A-4147-A177-3AD203B41FA5}">
                      <a16:colId xmlns:a16="http://schemas.microsoft.com/office/drawing/2014/main" val="529745384"/>
                    </a:ext>
                  </a:extLst>
                </a:gridCol>
              </a:tblGrid>
              <a:tr h="321980">
                <a:tc rowSpan="2">
                  <a:txBody>
                    <a:bodyPr/>
                    <a:lstStyle/>
                    <a:p>
                      <a:pPr algn="ctr">
                        <a:lnSpc>
                          <a:spcPct val="115000"/>
                        </a:lnSpc>
                      </a:pPr>
                      <a:r>
                        <a:rPr lang="en-US" sz="1600" dirty="0">
                          <a:effectLst/>
                          <a:latin typeface="Times" pitchFamily="2" charset="0"/>
                        </a:rPr>
                        <a:t>Author</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gn="ctr">
                        <a:lnSpc>
                          <a:spcPct val="115000"/>
                        </a:lnSpc>
                      </a:pPr>
                      <a:r>
                        <a:rPr lang="en-US" sz="1600">
                          <a:effectLst/>
                          <a:latin typeface="Times" pitchFamily="2" charset="0"/>
                        </a:rPr>
                        <a:t>Year</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algn="ctr">
                        <a:lnSpc>
                          <a:spcPct val="115000"/>
                        </a:lnSpc>
                      </a:pPr>
                      <a:r>
                        <a:rPr lang="en-US" sz="1600">
                          <a:effectLst/>
                          <a:latin typeface="Times" pitchFamily="2" charset="0"/>
                        </a:rPr>
                        <a:t>Subject</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tr-TR"/>
                    </a:p>
                  </a:txBody>
                  <a:tcPr/>
                </a:tc>
                <a:tc rowSpan="2">
                  <a:txBody>
                    <a:bodyPr/>
                    <a:lstStyle/>
                    <a:p>
                      <a:pPr algn="ctr">
                        <a:lnSpc>
                          <a:spcPct val="115000"/>
                        </a:lnSpc>
                      </a:pPr>
                      <a:r>
                        <a:rPr lang="en-US" sz="1600">
                          <a:effectLst/>
                          <a:latin typeface="Times" pitchFamily="2" charset="0"/>
                        </a:rPr>
                        <a:t>Model</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gn="ctr">
                        <a:lnSpc>
                          <a:spcPct val="115000"/>
                        </a:lnSpc>
                      </a:pPr>
                      <a:r>
                        <a:rPr lang="en-US" sz="1600">
                          <a:effectLst/>
                          <a:latin typeface="Times" pitchFamily="2" charset="0"/>
                        </a:rPr>
                        <a:t>Accuracy(%)</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05983588"/>
                  </a:ext>
                </a:extLst>
              </a:tr>
              <a:tr h="350904">
                <a:tc vMerge="1">
                  <a:txBody>
                    <a:bodyPr/>
                    <a:lstStyle/>
                    <a:p>
                      <a:endParaRPr lang="tr-TR"/>
                    </a:p>
                  </a:txBody>
                  <a:tcPr/>
                </a:tc>
                <a:tc vMerge="1">
                  <a:txBody>
                    <a:bodyPr/>
                    <a:lstStyle/>
                    <a:p>
                      <a:endParaRPr lang="tr-TR"/>
                    </a:p>
                  </a:txBody>
                  <a:tcPr/>
                </a:tc>
                <a:tc>
                  <a:txBody>
                    <a:bodyPr/>
                    <a:lstStyle/>
                    <a:p>
                      <a:pPr algn="ctr">
                        <a:lnSpc>
                          <a:spcPct val="115000"/>
                        </a:lnSpc>
                      </a:pPr>
                      <a:r>
                        <a:rPr lang="en-US" sz="1600" dirty="0">
                          <a:effectLst/>
                          <a:latin typeface="Times" pitchFamily="2" charset="0"/>
                        </a:rPr>
                        <a:t>ASD</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ctr">
                        <a:lnSpc>
                          <a:spcPct val="115000"/>
                        </a:lnSpc>
                      </a:pPr>
                      <a:r>
                        <a:rPr lang="en-US" sz="1600" dirty="0">
                          <a:effectLst/>
                          <a:latin typeface="Times" pitchFamily="2" charset="0"/>
                        </a:rPr>
                        <a:t>Normal</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tc vMerge="1">
                  <a:txBody>
                    <a:bodyPr/>
                    <a:lstStyle/>
                    <a:p>
                      <a:endParaRPr lang="tr-TR"/>
                    </a:p>
                  </a:txBody>
                  <a:tcPr/>
                </a:tc>
                <a:tc vMerge="1">
                  <a:txBody>
                    <a:bodyPr/>
                    <a:lstStyle/>
                    <a:p>
                      <a:endParaRPr lang="tr-TR"/>
                    </a:p>
                  </a:txBody>
                  <a:tcPr/>
                </a:tc>
                <a:extLst>
                  <a:ext uri="{0D108BD9-81ED-4DB2-BD59-A6C34878D82A}">
                    <a16:rowId xmlns:a16="http://schemas.microsoft.com/office/drawing/2014/main" val="3600322192"/>
                  </a:ext>
                </a:extLst>
              </a:tr>
              <a:tr h="322193">
                <a:tc>
                  <a:txBody>
                    <a:bodyPr/>
                    <a:lstStyle/>
                    <a:p>
                      <a:pPr algn="just">
                        <a:lnSpc>
                          <a:spcPct val="115000"/>
                        </a:lnSpc>
                      </a:pPr>
                      <a:r>
                        <a:rPr lang="en-US" sz="1600">
                          <a:effectLst/>
                          <a:latin typeface="Times" pitchFamily="2" charset="0"/>
                        </a:rPr>
                        <a:t>Kong et al. [6]</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2019</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78</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104</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Autoencoder</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90.39</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78839529"/>
                  </a:ext>
                </a:extLst>
              </a:tr>
              <a:tr h="322193">
                <a:tc>
                  <a:txBody>
                    <a:bodyPr/>
                    <a:lstStyle/>
                    <a:p>
                      <a:pPr algn="just">
                        <a:lnSpc>
                          <a:spcPct val="115000"/>
                        </a:lnSpc>
                      </a:pPr>
                      <a:r>
                        <a:rPr lang="en-US" sz="1600">
                          <a:effectLst/>
                          <a:latin typeface="Times" pitchFamily="2" charset="0"/>
                        </a:rPr>
                        <a:t>Saeed et al. [13]</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2019</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505</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530</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Autoencoder</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70.10</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3858532"/>
                  </a:ext>
                </a:extLst>
              </a:tr>
              <a:tr h="322193">
                <a:tc>
                  <a:txBody>
                    <a:bodyPr/>
                    <a:lstStyle/>
                    <a:p>
                      <a:pPr algn="just">
                        <a:lnSpc>
                          <a:spcPct val="115000"/>
                        </a:lnSpc>
                      </a:pPr>
                      <a:r>
                        <a:rPr lang="en-US" sz="1600">
                          <a:effectLst/>
                          <a:latin typeface="Times" pitchFamily="2" charset="0"/>
                        </a:rPr>
                        <a:t>Anirudh et al. [10]</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2019</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404</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468</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Graph CNN</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70.8</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2010136"/>
                  </a:ext>
                </a:extLst>
              </a:tr>
              <a:tr h="322193">
                <a:tc>
                  <a:txBody>
                    <a:bodyPr/>
                    <a:lstStyle/>
                    <a:p>
                      <a:pPr algn="just">
                        <a:lnSpc>
                          <a:spcPct val="115000"/>
                        </a:lnSpc>
                      </a:pPr>
                      <a:r>
                        <a:rPr lang="en-US" sz="1600">
                          <a:effectLst/>
                          <a:latin typeface="Times" pitchFamily="2" charset="0"/>
                        </a:rPr>
                        <a:t>Yao et al. [14]</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2019</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438</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544</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Graph CNN</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67.3</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7031168"/>
                  </a:ext>
                </a:extLst>
              </a:tr>
              <a:tr h="322193">
                <a:tc>
                  <a:txBody>
                    <a:bodyPr/>
                    <a:lstStyle/>
                    <a:p>
                      <a:pPr algn="just">
                        <a:lnSpc>
                          <a:spcPct val="115000"/>
                        </a:lnSpc>
                      </a:pPr>
                      <a:r>
                        <a:rPr lang="en-US" sz="1600">
                          <a:effectLst/>
                          <a:latin typeface="Times" pitchFamily="2" charset="0"/>
                        </a:rPr>
                        <a:t>Li et al. [7]</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2018</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82</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48</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3D CNN</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89.0</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01736606"/>
                  </a:ext>
                </a:extLst>
              </a:tr>
              <a:tr h="356480">
                <a:tc>
                  <a:txBody>
                    <a:bodyPr/>
                    <a:lstStyle/>
                    <a:p>
                      <a:pPr algn="just">
                        <a:lnSpc>
                          <a:spcPct val="115000"/>
                        </a:lnSpc>
                      </a:pPr>
                      <a:r>
                        <a:rPr lang="en-US" sz="1600">
                          <a:effectLst/>
                          <a:latin typeface="Times" pitchFamily="2" charset="0"/>
                        </a:rPr>
                        <a:t>Heinsfeld et al. [15]</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2018</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505</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530</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Autoencoder</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70.0</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0651740"/>
                  </a:ext>
                </a:extLst>
              </a:tr>
              <a:tr h="322193">
                <a:tc>
                  <a:txBody>
                    <a:bodyPr/>
                    <a:lstStyle/>
                    <a:p>
                      <a:pPr algn="just">
                        <a:lnSpc>
                          <a:spcPct val="115000"/>
                        </a:lnSpc>
                      </a:pPr>
                      <a:r>
                        <a:rPr lang="en-US" sz="1600">
                          <a:effectLst/>
                          <a:latin typeface="Times" pitchFamily="2" charset="0"/>
                        </a:rPr>
                        <a:t>Khosla et al. [8]</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2018</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542</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625</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3D CNN</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73.30</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63630335"/>
                  </a:ext>
                </a:extLst>
              </a:tr>
              <a:tr h="322193">
                <a:tc>
                  <a:txBody>
                    <a:bodyPr/>
                    <a:lstStyle/>
                    <a:p>
                      <a:pPr algn="just">
                        <a:lnSpc>
                          <a:spcPct val="115000"/>
                        </a:lnSpc>
                      </a:pPr>
                      <a:r>
                        <a:rPr lang="en-US" sz="1600">
                          <a:effectLst/>
                          <a:latin typeface="Times" pitchFamily="2" charset="0"/>
                        </a:rPr>
                        <a:t>Bi et al. [11]</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2018</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50</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42</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RNN</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84.7</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441611"/>
                  </a:ext>
                </a:extLst>
              </a:tr>
              <a:tr h="322193">
                <a:tc>
                  <a:txBody>
                    <a:bodyPr/>
                    <a:lstStyle/>
                    <a:p>
                      <a:pPr algn="just">
                        <a:lnSpc>
                          <a:spcPct val="115000"/>
                        </a:lnSpc>
                      </a:pPr>
                      <a:r>
                        <a:rPr lang="en-US" sz="1600">
                          <a:effectLst/>
                          <a:latin typeface="Times" pitchFamily="2" charset="0"/>
                        </a:rPr>
                        <a:t>Ktena et al. [18]</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2018</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403</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468</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Graph CNN</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62.90</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33392557"/>
                  </a:ext>
                </a:extLst>
              </a:tr>
              <a:tr h="322193">
                <a:tc>
                  <a:txBody>
                    <a:bodyPr/>
                    <a:lstStyle/>
                    <a:p>
                      <a:pPr algn="just">
                        <a:lnSpc>
                          <a:spcPct val="115000"/>
                        </a:lnSpc>
                      </a:pPr>
                      <a:r>
                        <a:rPr lang="en-US" sz="1600">
                          <a:effectLst/>
                          <a:latin typeface="Times" pitchFamily="2" charset="0"/>
                        </a:rPr>
                        <a:t>Guo et al. [5]</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2017</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55</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55</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Autoencoder</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86.36</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81566137"/>
                  </a:ext>
                </a:extLst>
              </a:tr>
              <a:tr h="322193">
                <a:tc>
                  <a:txBody>
                    <a:bodyPr/>
                    <a:lstStyle/>
                    <a:p>
                      <a:pPr algn="just">
                        <a:lnSpc>
                          <a:spcPct val="115000"/>
                        </a:lnSpc>
                      </a:pPr>
                      <a:r>
                        <a:rPr lang="en-US" sz="1600">
                          <a:effectLst/>
                          <a:latin typeface="Times" pitchFamily="2" charset="0"/>
                        </a:rPr>
                        <a:t>Choi et al. [16]</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2017</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465</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507</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Autoencoder</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60.00</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9640619"/>
                  </a:ext>
                </a:extLst>
              </a:tr>
              <a:tr h="322193">
                <a:tc>
                  <a:txBody>
                    <a:bodyPr/>
                    <a:lstStyle/>
                    <a:p>
                      <a:pPr algn="just">
                        <a:lnSpc>
                          <a:spcPct val="115000"/>
                        </a:lnSpc>
                      </a:pPr>
                      <a:r>
                        <a:rPr lang="en-US" sz="1600">
                          <a:effectLst/>
                          <a:latin typeface="Times" pitchFamily="2" charset="0"/>
                        </a:rPr>
                        <a:t>Hazlett et al. [17]</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2017</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106</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pitchFamily="2" charset="0"/>
                        </a:rPr>
                        <a:t>42</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Autoencoder</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pitchFamily="2" charset="0"/>
                        </a:rPr>
                        <a:t>88.00</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5062603"/>
                  </a:ext>
                </a:extLst>
              </a:tr>
              <a:tr h="322193">
                <a:tc>
                  <a:txBody>
                    <a:bodyPr/>
                    <a:lstStyle/>
                    <a:p>
                      <a:pPr algn="just">
                        <a:lnSpc>
                          <a:spcPct val="115000"/>
                        </a:lnSpc>
                      </a:pPr>
                      <a:r>
                        <a:rPr lang="en-US" sz="1600">
                          <a:effectLst/>
                        </a:rPr>
                        <a:t>Parisot et al. [9]</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rPr>
                        <a:t>2017</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rPr>
                        <a:t>403</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rPr>
                        <a:t>468</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a:effectLst/>
                        </a:rPr>
                        <a:t>Graph CNN</a:t>
                      </a:r>
                      <a:endParaRPr lang="tr-TR" sz="160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600" dirty="0">
                          <a:effectLst/>
                        </a:rPr>
                        <a:t>69.50</a:t>
                      </a:r>
                      <a:endParaRPr lang="tr-TR" sz="16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2285540"/>
                  </a:ext>
                </a:extLst>
              </a:tr>
            </a:tbl>
          </a:graphicData>
        </a:graphic>
      </p:graphicFrame>
    </p:spTree>
    <p:extLst>
      <p:ext uri="{BB962C8B-B14F-4D97-AF65-F5344CB8AC3E}">
        <p14:creationId xmlns:p14="http://schemas.microsoft.com/office/powerpoint/2010/main" val="1368509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3930" y="-191317"/>
            <a:ext cx="10515600" cy="1325563"/>
          </a:xfrm>
        </p:spPr>
        <p:txBody>
          <a:bodyPr/>
          <a:lstStyle/>
          <a:p>
            <a:pPr algn="ctr"/>
            <a:r>
              <a:rPr lang="en-US" dirty="0"/>
              <a:t>What is the solution and hypothesis?</a:t>
            </a:r>
          </a:p>
        </p:txBody>
      </p:sp>
      <p:pic>
        <p:nvPicPr>
          <p:cNvPr id="3" name="Resim 2">
            <a:extLst>
              <a:ext uri="{FF2B5EF4-FFF2-40B4-BE49-F238E27FC236}">
                <a16:creationId xmlns:a16="http://schemas.microsoft.com/office/drawing/2014/main" id="{F1534A9E-8491-104A-BD40-595392FB7EF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816097" y="3160349"/>
            <a:ext cx="4136411" cy="3539353"/>
          </a:xfrm>
          <a:prstGeom prst="rect">
            <a:avLst/>
          </a:prstGeom>
        </p:spPr>
      </p:pic>
      <p:pic>
        <p:nvPicPr>
          <p:cNvPr id="4" name="Resim 3">
            <a:extLst>
              <a:ext uri="{FF2B5EF4-FFF2-40B4-BE49-F238E27FC236}">
                <a16:creationId xmlns:a16="http://schemas.microsoft.com/office/drawing/2014/main" id="{061997F1-D1F4-684C-9F66-7F36589166C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918710" y="1491569"/>
            <a:ext cx="7334659" cy="1779134"/>
          </a:xfrm>
          <a:prstGeom prst="rect">
            <a:avLst/>
          </a:prstGeom>
        </p:spPr>
      </p:pic>
      <p:cxnSp>
        <p:nvCxnSpPr>
          <p:cNvPr id="6" name="Dirsek Bağlayıcısı 5">
            <a:extLst>
              <a:ext uri="{FF2B5EF4-FFF2-40B4-BE49-F238E27FC236}">
                <a16:creationId xmlns:a16="http://schemas.microsoft.com/office/drawing/2014/main" id="{EEFE8FA7-272B-CE4D-8488-F7DEE9E4913B}"/>
              </a:ext>
            </a:extLst>
          </p:cNvPr>
          <p:cNvCxnSpPr>
            <a:cxnSpLocks/>
            <a:stCxn id="15" idx="2"/>
            <a:endCxn id="3" idx="1"/>
          </p:cNvCxnSpPr>
          <p:nvPr/>
        </p:nvCxnSpPr>
        <p:spPr>
          <a:xfrm rot="5400000">
            <a:off x="7618093" y="3261244"/>
            <a:ext cx="1866786" cy="1470778"/>
          </a:xfrm>
          <a:prstGeom prst="bentConnector4">
            <a:avLst>
              <a:gd name="adj1" fmla="val 2601"/>
              <a:gd name="adj2" fmla="val 115543"/>
            </a:avLst>
          </a:prstGeom>
          <a:ln w="22225">
            <a:solidFill>
              <a:srgbClr val="00FDFF"/>
            </a:solidFill>
            <a:tailEnd type="triangle"/>
          </a:ln>
        </p:spPr>
        <p:style>
          <a:lnRef idx="1">
            <a:schemeClr val="accent1"/>
          </a:lnRef>
          <a:fillRef idx="0">
            <a:schemeClr val="accent1"/>
          </a:fillRef>
          <a:effectRef idx="0">
            <a:schemeClr val="accent1"/>
          </a:effectRef>
          <a:fontRef idx="minor">
            <a:schemeClr val="tx1"/>
          </a:fontRef>
        </p:style>
      </p:cxnSp>
      <p:sp>
        <p:nvSpPr>
          <p:cNvPr id="15" name="Dikdörtgen 14">
            <a:extLst>
              <a:ext uri="{FF2B5EF4-FFF2-40B4-BE49-F238E27FC236}">
                <a16:creationId xmlns:a16="http://schemas.microsoft.com/office/drawing/2014/main" id="{804F8C5F-F0CE-564F-9B5D-088434F0442D}"/>
              </a:ext>
            </a:extLst>
          </p:cNvPr>
          <p:cNvSpPr/>
          <p:nvPr/>
        </p:nvSpPr>
        <p:spPr>
          <a:xfrm>
            <a:off x="8709660" y="1394460"/>
            <a:ext cx="1154430" cy="1668780"/>
          </a:xfrm>
          <a:prstGeom prst="rect">
            <a:avLst/>
          </a:prstGeom>
          <a:noFill/>
          <a:ln w="22225">
            <a:solidFill>
              <a:srgbClr val="00F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2" name="Resim 31">
            <a:extLst>
              <a:ext uri="{FF2B5EF4-FFF2-40B4-BE49-F238E27FC236}">
                <a16:creationId xmlns:a16="http://schemas.microsoft.com/office/drawing/2014/main" id="{7B4EEFF1-C55C-C144-8A5C-3BAF4B8A8BC3}"/>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44134" y="877195"/>
            <a:ext cx="5102235" cy="5103610"/>
          </a:xfrm>
          <a:prstGeom prst="rect">
            <a:avLst/>
          </a:prstGeom>
        </p:spPr>
      </p:pic>
      <p:sp>
        <p:nvSpPr>
          <p:cNvPr id="34" name="Dikdörtgen 33">
            <a:extLst>
              <a:ext uri="{FF2B5EF4-FFF2-40B4-BE49-F238E27FC236}">
                <a16:creationId xmlns:a16="http://schemas.microsoft.com/office/drawing/2014/main" id="{246C139F-9EDA-D943-858B-7D643B43ACCF}"/>
              </a:ext>
            </a:extLst>
          </p:cNvPr>
          <p:cNvSpPr/>
          <p:nvPr/>
        </p:nvSpPr>
        <p:spPr>
          <a:xfrm>
            <a:off x="2594610" y="2880360"/>
            <a:ext cx="1360170" cy="742950"/>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36" name="Dirsek Bağlayıcısı 35">
            <a:extLst>
              <a:ext uri="{FF2B5EF4-FFF2-40B4-BE49-F238E27FC236}">
                <a16:creationId xmlns:a16="http://schemas.microsoft.com/office/drawing/2014/main" id="{E0859310-82E3-4546-A8F9-89B1CDC9F069}"/>
              </a:ext>
            </a:extLst>
          </p:cNvPr>
          <p:cNvCxnSpPr>
            <a:cxnSpLocks/>
          </p:cNvCxnSpPr>
          <p:nvPr/>
        </p:nvCxnSpPr>
        <p:spPr>
          <a:xfrm flipV="1">
            <a:off x="3911590" y="2381136"/>
            <a:ext cx="1359544" cy="889567"/>
          </a:xfrm>
          <a:prstGeom prst="bentConnector3">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Metin Kutusu 37">
                <a:extLst>
                  <a:ext uri="{FF2B5EF4-FFF2-40B4-BE49-F238E27FC236}">
                    <a16:creationId xmlns:a16="http://schemas.microsoft.com/office/drawing/2014/main" id="{3720FF29-F3EC-5145-AF9E-E1E4E46FBBBC}"/>
                  </a:ext>
                </a:extLst>
              </p:cNvPr>
              <p:cNvSpPr txBox="1"/>
              <p:nvPr/>
            </p:nvSpPr>
            <p:spPr>
              <a:xfrm>
                <a:off x="7141872" y="5565599"/>
                <a:ext cx="1371600" cy="71501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f>
                        <m:fPr>
                          <m:ctrlPr>
                            <a:rPr lang="tr-TR" sz="1200" i="1" smtClean="0">
                              <a:solidFill>
                                <a:schemeClr val="bg1"/>
                              </a:solidFill>
                              <a:effectLst/>
                              <a:latin typeface="Cambria Math" panose="02040503050406030204" pitchFamily="18" charset="0"/>
                              <a:ea typeface="Times New Roman" panose="02020603050405020304" pitchFamily="18" charset="0"/>
                            </a:rPr>
                          </m:ctrlPr>
                        </m:fPr>
                        <m:num>
                          <m:r>
                            <a:rPr lang="en-US" sz="1200" i="1">
                              <a:solidFill>
                                <a:schemeClr val="bg1"/>
                              </a:solidFill>
                              <a:effectLst/>
                              <a:latin typeface="Cambria Math" panose="02040503050406030204" pitchFamily="18" charset="0"/>
                              <a:ea typeface="Times New Roman" panose="02020603050405020304" pitchFamily="18" charset="0"/>
                            </a:rPr>
                            <m:t>1</m:t>
                          </m:r>
                        </m:num>
                        <m:den>
                          <m:r>
                            <a:rPr lang="en-US" sz="1200" i="1">
                              <a:solidFill>
                                <a:schemeClr val="bg1"/>
                              </a:solidFill>
                              <a:effectLst/>
                              <a:latin typeface="Cambria Math" panose="02040503050406030204" pitchFamily="18" charset="0"/>
                              <a:ea typeface="Times New Roman" panose="02020603050405020304" pitchFamily="18" charset="0"/>
                            </a:rPr>
                            <m:t>10</m:t>
                          </m:r>
                        </m:den>
                      </m:f>
                      <m:nary>
                        <m:naryPr>
                          <m:chr m:val="∑"/>
                          <m:limLoc m:val="undOvr"/>
                          <m:ctrlPr>
                            <a:rPr lang="tr-TR" sz="1200" i="1">
                              <a:solidFill>
                                <a:schemeClr val="bg1"/>
                              </a:solidFill>
                              <a:effectLst/>
                              <a:latin typeface="Cambria Math" panose="02040503050406030204" pitchFamily="18" charset="0"/>
                              <a:ea typeface="Times New Roman" panose="02020603050405020304" pitchFamily="18" charset="0"/>
                            </a:rPr>
                          </m:ctrlPr>
                        </m:naryPr>
                        <m:sub>
                          <m:r>
                            <a:rPr lang="en-US" sz="1200" i="1">
                              <a:solidFill>
                                <a:schemeClr val="bg1"/>
                              </a:solidFill>
                              <a:effectLst/>
                              <a:latin typeface="Cambria Math" panose="02040503050406030204" pitchFamily="18" charset="0"/>
                              <a:ea typeface="Times New Roman" panose="02020603050405020304" pitchFamily="18" charset="0"/>
                            </a:rPr>
                            <m:t>𝑘</m:t>
                          </m:r>
                          <m:r>
                            <a:rPr lang="en-US" sz="1200" i="1">
                              <a:solidFill>
                                <a:schemeClr val="bg1"/>
                              </a:solidFill>
                              <a:effectLst/>
                              <a:latin typeface="Cambria Math" panose="02040503050406030204" pitchFamily="18" charset="0"/>
                              <a:ea typeface="Times New Roman" panose="02020603050405020304" pitchFamily="18" charset="0"/>
                            </a:rPr>
                            <m:t>=1</m:t>
                          </m:r>
                        </m:sub>
                        <m:sup>
                          <m:r>
                            <a:rPr lang="en-US" sz="1200" i="1">
                              <a:solidFill>
                                <a:schemeClr val="bg1"/>
                              </a:solidFill>
                              <a:effectLst/>
                              <a:latin typeface="Cambria Math" panose="02040503050406030204" pitchFamily="18" charset="0"/>
                              <a:ea typeface="Times New Roman" panose="02020603050405020304" pitchFamily="18" charset="0"/>
                            </a:rPr>
                            <m:t>10</m:t>
                          </m:r>
                        </m:sup>
                        <m:e>
                          <m:sSub>
                            <m:sSubPr>
                              <m:ctrlPr>
                                <a:rPr lang="tr-TR" sz="1200" i="1">
                                  <a:solidFill>
                                    <a:schemeClr val="bg1"/>
                                  </a:solidFill>
                                  <a:effectLst/>
                                  <a:latin typeface="Cambria Math" panose="02040503050406030204" pitchFamily="18" charset="0"/>
                                  <a:ea typeface="Times New Roman" panose="02020603050405020304" pitchFamily="18" charset="0"/>
                                </a:rPr>
                              </m:ctrlPr>
                            </m:sSubPr>
                            <m:e>
                              <m:r>
                                <a:rPr lang="en-US" sz="1200" i="1">
                                  <a:solidFill>
                                    <a:schemeClr val="bg1"/>
                                  </a:solidFill>
                                  <a:effectLst/>
                                  <a:latin typeface="Cambria Math" panose="02040503050406030204" pitchFamily="18" charset="0"/>
                                  <a:ea typeface="Times New Roman" panose="02020603050405020304" pitchFamily="18" charset="0"/>
                                </a:rPr>
                                <m:t>𝐴𝑐𝑐𝑢𝑟𝑎𝑐𝑦</m:t>
                              </m:r>
                            </m:e>
                            <m:sub>
                              <m:r>
                                <a:rPr lang="en-US" sz="1200" i="1">
                                  <a:solidFill>
                                    <a:schemeClr val="bg1"/>
                                  </a:solidFill>
                                  <a:effectLst/>
                                  <a:latin typeface="Cambria Math" panose="02040503050406030204" pitchFamily="18" charset="0"/>
                                  <a:ea typeface="Times New Roman" panose="02020603050405020304" pitchFamily="18" charset="0"/>
                                </a:rPr>
                                <m:t>𝑘</m:t>
                              </m:r>
                            </m:sub>
                          </m:sSub>
                        </m:e>
                      </m:nary>
                    </m:oMath>
                  </m:oMathPara>
                </a14:m>
                <a:endParaRPr lang="tr-TR" sz="1200" dirty="0">
                  <a:solidFill>
                    <a:schemeClr val="bg1"/>
                  </a:solidFill>
                  <a:effectLst/>
                  <a:latin typeface="Times New Roman" panose="02020603050405020304" pitchFamily="18" charset="0"/>
                  <a:ea typeface="Times New Roman" panose="02020603050405020304" pitchFamily="18" charset="0"/>
                </a:endParaRPr>
              </a:p>
            </p:txBody>
          </p:sp>
        </mc:Choice>
        <mc:Fallback xmlns="">
          <p:sp>
            <p:nvSpPr>
              <p:cNvPr id="12" name="Metin Kutusu 37">
                <a:extLst>
                  <a:ext uri="{FF2B5EF4-FFF2-40B4-BE49-F238E27FC236}">
                    <a16:creationId xmlns:a16="http://schemas.microsoft.com/office/drawing/2014/main" id="{3720FF29-F3EC-5145-AF9E-E1E4E46FBBBC}"/>
                  </a:ext>
                </a:extLst>
              </p:cNvPr>
              <p:cNvSpPr txBox="1">
                <a:spLocks noRot="1" noChangeAspect="1" noMove="1" noResize="1" noEditPoints="1" noAdjustHandles="1" noChangeArrowheads="1" noChangeShapeType="1" noTextEdit="1"/>
              </p:cNvSpPr>
              <p:nvPr/>
            </p:nvSpPr>
            <p:spPr>
              <a:xfrm>
                <a:off x="7141872" y="5565599"/>
                <a:ext cx="1371600" cy="715010"/>
              </a:xfrm>
              <a:prstGeom prst="rect">
                <a:avLst/>
              </a:prstGeom>
              <a:blipFill>
                <a:blip r:embed="rId6"/>
                <a:stretch>
                  <a:fillRect l="-20183" t="-77193" b="-107018"/>
                </a:stretch>
              </a:blipFill>
              <a:ln w="6350">
                <a:noFill/>
              </a:ln>
            </p:spPr>
            <p:txBody>
              <a:bodyPr/>
              <a:lstStyle/>
              <a:p>
                <a:r>
                  <a:rPr lang="en-US">
                    <a:noFill/>
                  </a:rPr>
                  <a:t> </a:t>
                </a:r>
              </a:p>
            </p:txBody>
          </p:sp>
        </mc:Fallback>
      </mc:AlternateContent>
      <p:pic>
        <p:nvPicPr>
          <p:cNvPr id="9" name="Resim 8">
            <a:extLst>
              <a:ext uri="{FF2B5EF4-FFF2-40B4-BE49-F238E27FC236}">
                <a16:creationId xmlns:a16="http://schemas.microsoft.com/office/drawing/2014/main" id="{C5836A75-5FAA-8B4A-A6BE-E221FF4299DF}"/>
              </a:ext>
            </a:extLst>
          </p:cNvPr>
          <p:cNvPicPr>
            <a:picLocks noChangeAspect="1"/>
          </p:cNvPicPr>
          <p:nvPr/>
        </p:nvPicPr>
        <p:blipFill rotWithShape="1">
          <a:blip r:embed="rId7"/>
          <a:srcRect l="3623" t="14835" r="52257"/>
          <a:stretch/>
        </p:blipFill>
        <p:spPr>
          <a:xfrm>
            <a:off x="5406390" y="5175353"/>
            <a:ext cx="1689735" cy="1402903"/>
          </a:xfrm>
          <a:prstGeom prst="rect">
            <a:avLst/>
          </a:prstGeom>
        </p:spPr>
      </p:pic>
      <p:sp>
        <p:nvSpPr>
          <p:cNvPr id="11" name="Metin kutusu 10">
            <a:extLst>
              <a:ext uri="{FF2B5EF4-FFF2-40B4-BE49-F238E27FC236}">
                <a16:creationId xmlns:a16="http://schemas.microsoft.com/office/drawing/2014/main" id="{A7D5B0BD-6D10-1B45-BA2D-B86168FE9699}"/>
              </a:ext>
            </a:extLst>
          </p:cNvPr>
          <p:cNvSpPr txBox="1"/>
          <p:nvPr/>
        </p:nvSpPr>
        <p:spPr>
          <a:xfrm>
            <a:off x="5571506" y="5832483"/>
            <a:ext cx="1399742" cy="369332"/>
          </a:xfrm>
          <a:prstGeom prst="rect">
            <a:avLst/>
          </a:prstGeom>
          <a:noFill/>
        </p:spPr>
        <p:txBody>
          <a:bodyPr wrap="none" rtlCol="0">
            <a:spAutoFit/>
          </a:bodyPr>
          <a:lstStyle/>
          <a:p>
            <a:r>
              <a:rPr lang="tr-TR" dirty="0">
                <a:solidFill>
                  <a:schemeClr val="bg1"/>
                </a:solidFill>
              </a:rPr>
              <a:t>10-Fold CV</a:t>
            </a:r>
          </a:p>
        </p:txBody>
      </p:sp>
      <p:sp>
        <p:nvSpPr>
          <p:cNvPr id="13" name="Metin kutusu 12">
            <a:extLst>
              <a:ext uri="{FF2B5EF4-FFF2-40B4-BE49-F238E27FC236}">
                <a16:creationId xmlns:a16="http://schemas.microsoft.com/office/drawing/2014/main" id="{98814A3A-845B-214A-A4F9-DC73DD737A72}"/>
              </a:ext>
            </a:extLst>
          </p:cNvPr>
          <p:cNvSpPr txBox="1"/>
          <p:nvPr/>
        </p:nvSpPr>
        <p:spPr>
          <a:xfrm>
            <a:off x="5337812" y="4928193"/>
            <a:ext cx="570293" cy="307777"/>
          </a:xfrm>
          <a:prstGeom prst="rect">
            <a:avLst/>
          </a:prstGeom>
          <a:noFill/>
        </p:spPr>
        <p:txBody>
          <a:bodyPr wrap="square" rtlCol="0">
            <a:spAutoFit/>
          </a:bodyPr>
          <a:lstStyle/>
          <a:p>
            <a:r>
              <a:rPr lang="tr-TR" sz="1400" dirty="0">
                <a:solidFill>
                  <a:schemeClr val="bg1"/>
                </a:solidFill>
              </a:rPr>
              <a:t>Test</a:t>
            </a:r>
          </a:p>
        </p:txBody>
      </p:sp>
      <p:sp>
        <p:nvSpPr>
          <p:cNvPr id="18" name="Metin kutusu 17">
            <a:extLst>
              <a:ext uri="{FF2B5EF4-FFF2-40B4-BE49-F238E27FC236}">
                <a16:creationId xmlns:a16="http://schemas.microsoft.com/office/drawing/2014/main" id="{2C492AA1-FEC9-0B45-91A4-2DA5F365817E}"/>
              </a:ext>
            </a:extLst>
          </p:cNvPr>
          <p:cNvSpPr txBox="1"/>
          <p:nvPr/>
        </p:nvSpPr>
        <p:spPr>
          <a:xfrm>
            <a:off x="6068126" y="4916279"/>
            <a:ext cx="583814" cy="307777"/>
          </a:xfrm>
          <a:prstGeom prst="rect">
            <a:avLst/>
          </a:prstGeom>
          <a:noFill/>
        </p:spPr>
        <p:txBody>
          <a:bodyPr wrap="none" rtlCol="0">
            <a:spAutoFit/>
          </a:bodyPr>
          <a:lstStyle/>
          <a:p>
            <a:r>
              <a:rPr lang="tr-TR" sz="1400" dirty="0">
                <a:solidFill>
                  <a:schemeClr val="bg1"/>
                </a:solidFill>
              </a:rPr>
              <a:t>Train</a:t>
            </a:r>
          </a:p>
        </p:txBody>
      </p:sp>
      <p:sp>
        <p:nvSpPr>
          <p:cNvPr id="14" name="Dikdörtgen 13">
            <a:extLst>
              <a:ext uri="{FF2B5EF4-FFF2-40B4-BE49-F238E27FC236}">
                <a16:creationId xmlns:a16="http://schemas.microsoft.com/office/drawing/2014/main" id="{4A393D79-86B7-2D44-8167-6F18110D408D}"/>
              </a:ext>
            </a:extLst>
          </p:cNvPr>
          <p:cNvSpPr/>
          <p:nvPr/>
        </p:nvSpPr>
        <p:spPr>
          <a:xfrm>
            <a:off x="1451610" y="4859535"/>
            <a:ext cx="1485900" cy="775455"/>
          </a:xfrm>
          <a:prstGeom prst="rect">
            <a:avLst/>
          </a:prstGeom>
          <a:noFill/>
          <a:ln w="19050">
            <a:solidFill>
              <a:srgbClr val="5CFA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7" name="Dirsek Bağlayıcısı 16">
            <a:extLst>
              <a:ext uri="{FF2B5EF4-FFF2-40B4-BE49-F238E27FC236}">
                <a16:creationId xmlns:a16="http://schemas.microsoft.com/office/drawing/2014/main" id="{55096510-1D9E-0D49-A1DC-E866A3AE3BF4}"/>
              </a:ext>
            </a:extLst>
          </p:cNvPr>
          <p:cNvCxnSpPr>
            <a:cxnSpLocks/>
            <a:stCxn id="14" idx="2"/>
          </p:cNvCxnSpPr>
          <p:nvPr/>
        </p:nvCxnSpPr>
        <p:spPr>
          <a:xfrm rot="16200000" flipH="1">
            <a:off x="3499918" y="4329631"/>
            <a:ext cx="566825" cy="3177541"/>
          </a:xfrm>
          <a:prstGeom prst="bentConnector2">
            <a:avLst/>
          </a:prstGeom>
          <a:ln w="19050">
            <a:solidFill>
              <a:srgbClr val="58FF4B"/>
            </a:solidFill>
            <a:tailEnd type="triangle"/>
          </a:ln>
        </p:spPr>
        <p:style>
          <a:lnRef idx="1">
            <a:schemeClr val="accent1"/>
          </a:lnRef>
          <a:fillRef idx="0">
            <a:schemeClr val="accent1"/>
          </a:fillRef>
          <a:effectRef idx="0">
            <a:schemeClr val="accent1"/>
          </a:effectRef>
          <a:fontRef idx="minor">
            <a:schemeClr val="tx1"/>
          </a:fontRef>
        </p:style>
      </p:cxnSp>
      <p:sp>
        <p:nvSpPr>
          <p:cNvPr id="2" name="Right Brace 1">
            <a:extLst>
              <a:ext uri="{FF2B5EF4-FFF2-40B4-BE49-F238E27FC236}">
                <a16:creationId xmlns:a16="http://schemas.microsoft.com/office/drawing/2014/main" id="{9DA78C86-DE22-2E46-B176-FABFDA0435CF}"/>
              </a:ext>
            </a:extLst>
          </p:cNvPr>
          <p:cNvSpPr/>
          <p:nvPr/>
        </p:nvSpPr>
        <p:spPr>
          <a:xfrm>
            <a:off x="7017182" y="5235970"/>
            <a:ext cx="170596" cy="1306470"/>
          </a:xfrm>
          <a:prstGeom prst="righ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75122F9-39F1-5446-A963-06E7D4883551}"/>
              </a:ext>
            </a:extLst>
          </p:cNvPr>
          <p:cNvCxnSpPr>
            <a:cxnSpLocks/>
          </p:cNvCxnSpPr>
          <p:nvPr/>
        </p:nvCxnSpPr>
        <p:spPr>
          <a:xfrm flipH="1">
            <a:off x="2490255" y="2185847"/>
            <a:ext cx="388726" cy="296601"/>
          </a:xfrm>
          <a:prstGeom prst="straightConnector1">
            <a:avLst/>
          </a:prstGeom>
          <a:ln w="222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677DA72-E25C-BB43-A103-ACD98DFD1AB4}"/>
              </a:ext>
            </a:extLst>
          </p:cNvPr>
          <p:cNvSpPr/>
          <p:nvPr/>
        </p:nvSpPr>
        <p:spPr>
          <a:xfrm>
            <a:off x="2889615" y="1881341"/>
            <a:ext cx="576600" cy="296601"/>
          </a:xfrm>
          <a:prstGeom prst="rect">
            <a:avLst/>
          </a:prstGeom>
          <a:solidFill>
            <a:srgbClr val="458D7A"/>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Cross-Entropy Loss</a:t>
            </a:r>
          </a:p>
        </p:txBody>
      </p:sp>
    </p:spTree>
    <p:extLst>
      <p:ext uri="{BB962C8B-B14F-4D97-AF65-F5344CB8AC3E}">
        <p14:creationId xmlns:p14="http://schemas.microsoft.com/office/powerpoint/2010/main" val="78996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dissolve">
                                      <p:cBhvr>
                                        <p:cTn id="18" dur="500"/>
                                        <p:tgtEl>
                                          <p:spTgt spid="3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dissolve">
                                      <p:cBhvr>
                                        <p:cTn id="21" dur="500"/>
                                        <p:tgtEl>
                                          <p:spTgt spid="34"/>
                                        </p:tgtEl>
                                      </p:cBhvr>
                                    </p:animEffect>
                                  </p:childTnLst>
                                </p:cTn>
                              </p:par>
                              <p:par>
                                <p:cTn id="22" presetID="9"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par>
                                <p:cTn id="30" presetID="9"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par>
                                <p:cTn id="33" presetID="9"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dissolve">
                                      <p:cBhvr>
                                        <p:cTn id="46" dur="500"/>
                                        <p:tgtEl>
                                          <p:spTgt spid="1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dissolve">
                                      <p:cBhvr>
                                        <p:cTn id="52" dur="500"/>
                                        <p:tgtEl>
                                          <p:spTgt spid="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dissolve">
                                      <p:cBhvr>
                                        <p:cTn id="55" dur="500"/>
                                        <p:tgtEl>
                                          <p:spTgt spid="1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dissolve">
                                      <p:cBhvr>
                                        <p:cTn id="58" dur="500"/>
                                        <p:tgtEl>
                                          <p:spTgt spid="1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dissolve">
                                      <p:cBhvr>
                                        <p:cTn id="6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4" grpId="0" animBg="1"/>
      <p:bldP spid="12" grpId="0"/>
      <p:bldP spid="11" grpId="0"/>
      <p:bldP spid="13" grpId="0"/>
      <p:bldP spid="18" grpId="0"/>
      <p:bldP spid="14" grpId="0" animBg="1"/>
      <p:bldP spid="2"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Objective function</a:t>
            </a:r>
          </a:p>
        </p:txBody>
      </p:sp>
      <mc:AlternateContent xmlns:mc="http://schemas.openxmlformats.org/markup-compatibility/2006" xmlns:a14="http://schemas.microsoft.com/office/drawing/2010/main">
        <mc:Choice Requires="a14">
          <p:sp>
            <p:nvSpPr>
              <p:cNvPr id="8" name="Dikdörtgen 7">
                <a:extLst>
                  <a:ext uri="{FF2B5EF4-FFF2-40B4-BE49-F238E27FC236}">
                    <a16:creationId xmlns:a16="http://schemas.microsoft.com/office/drawing/2014/main" id="{725FB1B3-563B-274B-B388-EBCADA7A79EF}"/>
                  </a:ext>
                </a:extLst>
              </p:cNvPr>
              <p:cNvSpPr/>
              <p:nvPr/>
            </p:nvSpPr>
            <p:spPr>
              <a:xfrm>
                <a:off x="1420926" y="1690688"/>
                <a:ext cx="3672704" cy="1450397"/>
              </a:xfrm>
              <a:prstGeom prst="rect">
                <a:avLst/>
              </a:prstGeom>
              <a:ln>
                <a:solidFill>
                  <a:srgbClr val="58FF4B"/>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tr-TR" smtClean="0">
                          <a:solidFill>
                            <a:schemeClr val="bg1"/>
                          </a:solidFill>
                          <a:latin typeface="Cambria Math" panose="02040503050406030204" pitchFamily="18" charset="0"/>
                        </a:rPr>
                        <m:t> </m:t>
                      </m:r>
                      <m:r>
                        <a:rPr lang="tr-TR" i="1">
                          <a:solidFill>
                            <a:schemeClr val="bg1"/>
                          </a:solidFill>
                          <a:latin typeface="Cambria Math" panose="02040503050406030204" pitchFamily="18" charset="0"/>
                        </a:rPr>
                        <m:t>𝑁𝐿𝐿𝐿𝑜𝑠𝑠</m:t>
                      </m:r>
                      <m:d>
                        <m:dPr>
                          <m:ctrlPr>
                            <a:rPr lang="tr-TR" i="1">
                              <a:solidFill>
                                <a:schemeClr val="bg1"/>
                              </a:solidFill>
                              <a:latin typeface="Cambria Math" panose="02040503050406030204" pitchFamily="18" charset="0"/>
                            </a:rPr>
                          </m:ctrlPr>
                        </m:dPr>
                        <m:e>
                          <m:r>
                            <a:rPr lang="tr-TR" i="1">
                              <a:solidFill>
                                <a:schemeClr val="bg1"/>
                              </a:solidFill>
                              <a:latin typeface="Cambria Math" panose="02040503050406030204" pitchFamily="18" charset="0"/>
                            </a:rPr>
                            <m:t>𝑥</m:t>
                          </m:r>
                          <m:r>
                            <a:rPr lang="tr-TR" i="0">
                              <a:solidFill>
                                <a:schemeClr val="bg1"/>
                              </a:solidFill>
                              <a:latin typeface="Cambria Math" panose="02040503050406030204" pitchFamily="18" charset="0"/>
                            </a:rPr>
                            <m:t>,</m:t>
                          </m:r>
                          <m:r>
                            <a:rPr lang="tr-TR" i="1">
                              <a:solidFill>
                                <a:schemeClr val="bg1"/>
                              </a:solidFill>
                              <a:latin typeface="Cambria Math" panose="02040503050406030204" pitchFamily="18" charset="0"/>
                            </a:rPr>
                            <m:t>𝑦</m:t>
                          </m:r>
                        </m:e>
                      </m:d>
                      <m:r>
                        <a:rPr lang="tr-TR" i="0">
                          <a:solidFill>
                            <a:schemeClr val="bg1"/>
                          </a:solidFill>
                          <a:latin typeface="Cambria Math" panose="02040503050406030204" pitchFamily="18" charset="0"/>
                        </a:rPr>
                        <m:t>=</m:t>
                      </m:r>
                      <m:nary>
                        <m:naryPr>
                          <m:chr m:val="∑"/>
                          <m:limLoc m:val="undOvr"/>
                          <m:ctrlPr>
                            <a:rPr lang="tr-TR" i="1">
                              <a:solidFill>
                                <a:schemeClr val="bg1"/>
                              </a:solidFill>
                              <a:latin typeface="Cambria Math" panose="02040503050406030204" pitchFamily="18" charset="0"/>
                            </a:rPr>
                          </m:ctrlPr>
                        </m:naryPr>
                        <m:sub>
                          <m:r>
                            <a:rPr lang="tr-TR" i="1">
                              <a:solidFill>
                                <a:schemeClr val="bg1"/>
                              </a:solidFill>
                              <a:latin typeface="Cambria Math" panose="02040503050406030204" pitchFamily="18" charset="0"/>
                            </a:rPr>
                            <m:t>𝑛</m:t>
                          </m:r>
                          <m:r>
                            <a:rPr lang="tr-TR" i="0">
                              <a:solidFill>
                                <a:schemeClr val="bg1"/>
                              </a:solidFill>
                              <a:latin typeface="Cambria Math" panose="02040503050406030204" pitchFamily="18" charset="0"/>
                            </a:rPr>
                            <m:t>=1</m:t>
                          </m:r>
                        </m:sub>
                        <m:sup>
                          <m:r>
                            <a:rPr lang="tr-TR" i="1">
                              <a:solidFill>
                                <a:schemeClr val="bg1"/>
                              </a:solidFill>
                              <a:latin typeface="Cambria Math" panose="02040503050406030204" pitchFamily="18" charset="0"/>
                            </a:rPr>
                            <m:t>𝑁</m:t>
                          </m:r>
                        </m:sup>
                        <m:e>
                          <m:f>
                            <m:fPr>
                              <m:type m:val="skw"/>
                              <m:ctrlPr>
                                <a:rPr lang="tr-TR" i="1">
                                  <a:solidFill>
                                    <a:schemeClr val="bg1"/>
                                  </a:solidFill>
                                  <a:latin typeface="Cambria Math" panose="02040503050406030204" pitchFamily="18" charset="0"/>
                                </a:rPr>
                              </m:ctrlPr>
                            </m:fPr>
                            <m:num>
                              <m:sSub>
                                <m:sSubPr>
                                  <m:ctrlPr>
                                    <a:rPr lang="tr-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𝑙</m:t>
                                  </m:r>
                                </m:e>
                                <m:sub>
                                  <m:r>
                                    <a:rPr lang="tr-TR" i="1">
                                      <a:solidFill>
                                        <a:schemeClr val="bg1"/>
                                      </a:solidFill>
                                      <a:latin typeface="Cambria Math" panose="02040503050406030204" pitchFamily="18" charset="0"/>
                                    </a:rPr>
                                    <m:t>𝑛</m:t>
                                  </m:r>
                                </m:sub>
                              </m:sSub>
                            </m:num>
                            <m:den>
                              <m:nary>
                                <m:naryPr>
                                  <m:chr m:val="∑"/>
                                  <m:limLoc m:val="undOvr"/>
                                  <m:ctrlPr>
                                    <a:rPr lang="tr-TR" i="1">
                                      <a:solidFill>
                                        <a:schemeClr val="bg1"/>
                                      </a:solidFill>
                                      <a:latin typeface="Cambria Math" panose="02040503050406030204" pitchFamily="18" charset="0"/>
                                    </a:rPr>
                                  </m:ctrlPr>
                                </m:naryPr>
                                <m:sub>
                                  <m:r>
                                    <a:rPr lang="tr-TR" i="1">
                                      <a:solidFill>
                                        <a:schemeClr val="bg1"/>
                                      </a:solidFill>
                                      <a:latin typeface="Cambria Math" panose="02040503050406030204" pitchFamily="18" charset="0"/>
                                    </a:rPr>
                                    <m:t>𝑛</m:t>
                                  </m:r>
                                  <m:r>
                                    <a:rPr lang="tr-TR" i="0">
                                      <a:solidFill>
                                        <a:schemeClr val="bg1"/>
                                      </a:solidFill>
                                      <a:latin typeface="Cambria Math" panose="02040503050406030204" pitchFamily="18" charset="0"/>
                                    </a:rPr>
                                    <m:t>=1</m:t>
                                  </m:r>
                                </m:sub>
                                <m:sup>
                                  <m:r>
                                    <a:rPr lang="tr-TR" i="1">
                                      <a:solidFill>
                                        <a:schemeClr val="bg1"/>
                                      </a:solidFill>
                                      <a:latin typeface="Cambria Math" panose="02040503050406030204" pitchFamily="18" charset="0"/>
                                    </a:rPr>
                                    <m:t>𝑁</m:t>
                                  </m:r>
                                </m:sup>
                                <m:e>
                                  <m:sSub>
                                    <m:sSubPr>
                                      <m:ctrlPr>
                                        <a:rPr lang="tr-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𝑤</m:t>
                                      </m:r>
                                    </m:e>
                                    <m:sub>
                                      <m:sSub>
                                        <m:sSubPr>
                                          <m:ctrlPr>
                                            <a:rPr lang="tr-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𝑦</m:t>
                                          </m:r>
                                        </m:e>
                                        <m:sub>
                                          <m:r>
                                            <a:rPr lang="tr-TR" i="1">
                                              <a:solidFill>
                                                <a:schemeClr val="bg1"/>
                                              </a:solidFill>
                                              <a:latin typeface="Cambria Math" panose="02040503050406030204" pitchFamily="18" charset="0"/>
                                            </a:rPr>
                                            <m:t>𝑛</m:t>
                                          </m:r>
                                        </m:sub>
                                      </m:sSub>
                                    </m:sub>
                                  </m:sSub>
                                </m:e>
                              </m:nary>
                            </m:den>
                          </m:f>
                        </m:e>
                      </m:nary>
                    </m:oMath>
                  </m:oMathPara>
                </a14:m>
                <a:endParaRPr lang="tr-TR" i="1" dirty="0">
                  <a:solidFill>
                    <a:schemeClr val="bg1"/>
                  </a:solidFill>
                  <a:latin typeface="Cambria Math" panose="02040503050406030204" pitchFamily="18" charset="0"/>
                </a:endParaRPr>
              </a:p>
              <a:p>
                <a:endParaRPr lang="tr-TR" i="0"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tr-TR" i="0">
                          <a:solidFill>
                            <a:schemeClr val="bg1"/>
                          </a:solidFill>
                          <a:latin typeface="Cambria Math" panose="02040503050406030204" pitchFamily="18" charset="0"/>
                        </a:rPr>
                        <m:t> </m:t>
                      </m:r>
                      <m:sSub>
                        <m:sSubPr>
                          <m:ctrlPr>
                            <a:rPr lang="tr-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𝑙</m:t>
                          </m:r>
                        </m:e>
                        <m:sub>
                          <m:r>
                            <a:rPr lang="tr-TR" i="1">
                              <a:solidFill>
                                <a:schemeClr val="bg1"/>
                              </a:solidFill>
                              <a:latin typeface="Cambria Math" panose="02040503050406030204" pitchFamily="18" charset="0"/>
                            </a:rPr>
                            <m:t>𝑛</m:t>
                          </m:r>
                        </m:sub>
                      </m:sSub>
                      <m:r>
                        <a:rPr lang="tr-TR" i="0">
                          <a:solidFill>
                            <a:schemeClr val="bg1"/>
                          </a:solidFill>
                          <a:latin typeface="Cambria Math" panose="02040503050406030204" pitchFamily="18" charset="0"/>
                        </a:rPr>
                        <m:t>= −</m:t>
                      </m:r>
                      <m:sSub>
                        <m:sSubPr>
                          <m:ctrlPr>
                            <a:rPr lang="tr-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𝑤</m:t>
                          </m:r>
                        </m:e>
                        <m:sub>
                          <m:sSub>
                            <m:sSubPr>
                              <m:ctrlPr>
                                <a:rPr lang="tr-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𝑦</m:t>
                              </m:r>
                            </m:e>
                            <m:sub>
                              <m:r>
                                <a:rPr lang="tr-TR" i="1">
                                  <a:solidFill>
                                    <a:schemeClr val="bg1"/>
                                  </a:solidFill>
                                  <a:latin typeface="Cambria Math" panose="02040503050406030204" pitchFamily="18" charset="0"/>
                                </a:rPr>
                                <m:t>𝑛</m:t>
                              </m:r>
                            </m:sub>
                          </m:sSub>
                        </m:sub>
                      </m:sSub>
                      <m:sSub>
                        <m:sSubPr>
                          <m:ctrlPr>
                            <a:rPr lang="tr-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𝑥</m:t>
                          </m:r>
                        </m:e>
                        <m:sub>
                          <m:r>
                            <a:rPr lang="tr-TR" i="1">
                              <a:solidFill>
                                <a:schemeClr val="bg1"/>
                              </a:solidFill>
                              <a:latin typeface="Cambria Math" panose="02040503050406030204" pitchFamily="18" charset="0"/>
                            </a:rPr>
                            <m:t>𝑛</m:t>
                          </m:r>
                          <m:r>
                            <a:rPr lang="tr-TR" i="0">
                              <a:solidFill>
                                <a:schemeClr val="bg1"/>
                              </a:solidFill>
                              <a:latin typeface="Cambria Math" panose="02040503050406030204" pitchFamily="18" charset="0"/>
                            </a:rPr>
                            <m:t>, </m:t>
                          </m:r>
                          <m:sSub>
                            <m:sSubPr>
                              <m:ctrlPr>
                                <a:rPr lang="tr-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𝑦</m:t>
                              </m:r>
                            </m:e>
                            <m:sub>
                              <m:r>
                                <a:rPr lang="tr-TR" i="1">
                                  <a:solidFill>
                                    <a:schemeClr val="bg1"/>
                                  </a:solidFill>
                                  <a:latin typeface="Cambria Math" panose="02040503050406030204" pitchFamily="18" charset="0"/>
                                </a:rPr>
                                <m:t>𝑛</m:t>
                              </m:r>
                            </m:sub>
                          </m:sSub>
                        </m:sub>
                      </m:sSub>
                      <m:r>
                        <a:rPr lang="tr-TR" i="0">
                          <a:solidFill>
                            <a:schemeClr val="bg1"/>
                          </a:solidFill>
                          <a:latin typeface="Cambria Math" panose="02040503050406030204" pitchFamily="18" charset="0"/>
                        </a:rPr>
                        <m:t> ; </m:t>
                      </m:r>
                      <m:sSub>
                        <m:sSubPr>
                          <m:ctrlPr>
                            <a:rPr lang="tr-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𝑤</m:t>
                          </m:r>
                        </m:e>
                        <m:sub>
                          <m:r>
                            <a:rPr lang="tr-TR" i="1">
                              <a:solidFill>
                                <a:schemeClr val="bg1"/>
                              </a:solidFill>
                              <a:latin typeface="Cambria Math" panose="02040503050406030204" pitchFamily="18" charset="0"/>
                            </a:rPr>
                            <m:t>𝑐</m:t>
                          </m:r>
                        </m:sub>
                      </m:sSub>
                      <m:r>
                        <a:rPr lang="tr-TR" i="0">
                          <a:solidFill>
                            <a:schemeClr val="bg1"/>
                          </a:solidFill>
                          <a:latin typeface="Cambria Math" panose="02040503050406030204" pitchFamily="18" charset="0"/>
                        </a:rPr>
                        <m:t>=</m:t>
                      </m:r>
                      <m:r>
                        <a:rPr lang="tr-TR" i="1">
                          <a:solidFill>
                            <a:schemeClr val="bg1"/>
                          </a:solidFill>
                          <a:latin typeface="Cambria Math" panose="02040503050406030204" pitchFamily="18" charset="0"/>
                        </a:rPr>
                        <m:t>𝑤𝑒𝑖𝑔h𝑡</m:t>
                      </m:r>
                      <m:d>
                        <m:dPr>
                          <m:begChr m:val="["/>
                          <m:endChr m:val="]"/>
                          <m:ctrlPr>
                            <a:rPr lang="tr-TR" i="1">
                              <a:solidFill>
                                <a:schemeClr val="bg1"/>
                              </a:solidFill>
                              <a:latin typeface="Cambria Math" panose="02040503050406030204" pitchFamily="18" charset="0"/>
                            </a:rPr>
                          </m:ctrlPr>
                        </m:dPr>
                        <m:e>
                          <m:r>
                            <a:rPr lang="tr-TR" i="1">
                              <a:solidFill>
                                <a:schemeClr val="bg1"/>
                              </a:solidFill>
                              <a:latin typeface="Cambria Math" panose="02040503050406030204" pitchFamily="18" charset="0"/>
                            </a:rPr>
                            <m:t>𝑐</m:t>
                          </m:r>
                        </m:e>
                      </m:d>
                    </m:oMath>
                  </m:oMathPara>
                </a14:m>
                <a:endParaRPr lang="tr-TR" dirty="0">
                  <a:solidFill>
                    <a:schemeClr val="bg1"/>
                  </a:solidFill>
                </a:endParaRPr>
              </a:p>
            </p:txBody>
          </p:sp>
        </mc:Choice>
        <mc:Fallback xmlns="">
          <p:sp>
            <p:nvSpPr>
              <p:cNvPr id="8" name="Dikdörtgen 7">
                <a:extLst>
                  <a:ext uri="{FF2B5EF4-FFF2-40B4-BE49-F238E27FC236}">
                    <a16:creationId xmlns:a16="http://schemas.microsoft.com/office/drawing/2014/main" id="{725FB1B3-563B-274B-B388-EBCADA7A79EF}"/>
                  </a:ext>
                </a:extLst>
              </p:cNvPr>
              <p:cNvSpPr>
                <a:spLocks noRot="1" noChangeAspect="1" noMove="1" noResize="1" noEditPoints="1" noAdjustHandles="1" noChangeArrowheads="1" noChangeShapeType="1" noTextEdit="1"/>
              </p:cNvSpPr>
              <p:nvPr/>
            </p:nvSpPr>
            <p:spPr>
              <a:xfrm>
                <a:off x="1420926" y="1690688"/>
                <a:ext cx="3672704" cy="1450397"/>
              </a:xfrm>
              <a:prstGeom prst="rect">
                <a:avLst/>
              </a:prstGeom>
              <a:blipFill>
                <a:blip r:embed="rId3"/>
                <a:stretch>
                  <a:fillRect t="-56034" b="-52586"/>
                </a:stretch>
              </a:blipFill>
              <a:ln>
                <a:solidFill>
                  <a:srgbClr val="58FF4B"/>
                </a:solidFill>
              </a:ln>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Dikdörtgen 8">
                <a:extLst>
                  <a:ext uri="{FF2B5EF4-FFF2-40B4-BE49-F238E27FC236}">
                    <a16:creationId xmlns:a16="http://schemas.microsoft.com/office/drawing/2014/main" id="{F2E111BF-D336-8446-8671-02800DD90908}"/>
                  </a:ext>
                </a:extLst>
              </p:cNvPr>
              <p:cNvSpPr/>
              <p:nvPr/>
            </p:nvSpPr>
            <p:spPr>
              <a:xfrm>
                <a:off x="1172600" y="3926500"/>
                <a:ext cx="3910026" cy="746679"/>
              </a:xfrm>
              <a:prstGeom prst="rect">
                <a:avLst/>
              </a:prstGeom>
              <a:ln w="15875">
                <a:solidFill>
                  <a:srgbClr val="FDFF97"/>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tr-TR" smtClean="0">
                          <a:solidFill>
                            <a:schemeClr val="bg1"/>
                          </a:solidFill>
                          <a:latin typeface="Cambria Math" panose="02040503050406030204" pitchFamily="18" charset="0"/>
                        </a:rPr>
                        <m:t> </m:t>
                      </m:r>
                      <m:r>
                        <a:rPr lang="tr-TR" i="1">
                          <a:solidFill>
                            <a:schemeClr val="bg1"/>
                          </a:solidFill>
                          <a:latin typeface="Cambria Math" panose="02040503050406030204" pitchFamily="18" charset="0"/>
                        </a:rPr>
                        <m:t>𝐿𝑜𝑔𝑆𝑜𝑓𝑡𝑚𝑎𝑥</m:t>
                      </m:r>
                      <m:r>
                        <a:rPr lang="tr-TR" i="0">
                          <a:solidFill>
                            <a:schemeClr val="bg1"/>
                          </a:solidFill>
                          <a:latin typeface="Cambria Math" panose="02040503050406030204" pitchFamily="18" charset="0"/>
                        </a:rPr>
                        <m:t>(</m:t>
                      </m:r>
                      <m:sSub>
                        <m:sSubPr>
                          <m:ctrlPr>
                            <a:rPr lang="tr-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𝑥</m:t>
                          </m:r>
                        </m:e>
                        <m:sub>
                          <m:r>
                            <a:rPr lang="tr-TR" i="1">
                              <a:solidFill>
                                <a:schemeClr val="bg1"/>
                              </a:solidFill>
                              <a:latin typeface="Cambria Math" panose="02040503050406030204" pitchFamily="18" charset="0"/>
                            </a:rPr>
                            <m:t>𝑖</m:t>
                          </m:r>
                        </m:sub>
                      </m:sSub>
                      <m:r>
                        <a:rPr lang="tr-TR" i="0">
                          <a:solidFill>
                            <a:schemeClr val="bg1"/>
                          </a:solidFill>
                          <a:latin typeface="Cambria Math" panose="02040503050406030204" pitchFamily="18" charset="0"/>
                        </a:rPr>
                        <m:t>)=</m:t>
                      </m:r>
                      <m:r>
                        <a:rPr lang="tr-TR" i="1">
                          <a:solidFill>
                            <a:schemeClr val="bg1"/>
                          </a:solidFill>
                          <a:latin typeface="Cambria Math" panose="02040503050406030204" pitchFamily="18" charset="0"/>
                        </a:rPr>
                        <m:t>𝑙𝑜𝑔</m:t>
                      </m:r>
                      <m:r>
                        <a:rPr lang="tr-TR" i="0">
                          <a:solidFill>
                            <a:schemeClr val="bg1"/>
                          </a:solidFill>
                          <a:latin typeface="Cambria Math" panose="02040503050406030204" pitchFamily="18" charset="0"/>
                        </a:rPr>
                        <m:t>(</m:t>
                      </m:r>
                      <m:f>
                        <m:fPr>
                          <m:ctrlPr>
                            <a:rPr lang="tr-TR" i="1">
                              <a:solidFill>
                                <a:schemeClr val="bg1"/>
                              </a:solidFill>
                              <a:latin typeface="Cambria Math" panose="02040503050406030204" pitchFamily="18" charset="0"/>
                            </a:rPr>
                          </m:ctrlPr>
                        </m:fPr>
                        <m:num>
                          <m:d>
                            <m:dPr>
                              <m:begChr m:val=""/>
                              <m:ctrlPr>
                                <a:rPr lang="tr-TR" i="1">
                                  <a:solidFill>
                                    <a:schemeClr val="bg1"/>
                                  </a:solidFill>
                                  <a:latin typeface="Cambria Math" panose="02040503050406030204" pitchFamily="18" charset="0"/>
                                </a:rPr>
                              </m:ctrlPr>
                            </m:dPr>
                            <m:e>
                              <m:r>
                                <a:rPr lang="tr-TR" i="1">
                                  <a:solidFill>
                                    <a:schemeClr val="bg1"/>
                                  </a:solidFill>
                                  <a:latin typeface="Cambria Math" panose="02040503050406030204" pitchFamily="18" charset="0"/>
                                </a:rPr>
                                <m:t>𝑒𝑥𝑝</m:t>
                              </m:r>
                              <m:r>
                                <a:rPr lang="tr-TR" i="0">
                                  <a:solidFill>
                                    <a:schemeClr val="bg1"/>
                                  </a:solidFill>
                                  <a:latin typeface="Cambria Math" panose="02040503050406030204" pitchFamily="18" charset="0"/>
                                </a:rPr>
                                <m:t>(</m:t>
                              </m:r>
                              <m:sSub>
                                <m:sSubPr>
                                  <m:ctrlPr>
                                    <a:rPr lang="tr-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𝑥</m:t>
                                  </m:r>
                                </m:e>
                                <m:sub>
                                  <m:r>
                                    <a:rPr lang="tr-TR" i="1">
                                      <a:solidFill>
                                        <a:schemeClr val="bg1"/>
                                      </a:solidFill>
                                      <a:latin typeface="Cambria Math" panose="02040503050406030204" pitchFamily="18" charset="0"/>
                                    </a:rPr>
                                    <m:t>𝑖</m:t>
                                  </m:r>
                                </m:sub>
                              </m:sSub>
                              <m:r>
                                <a:rPr lang="tr-TR" i="0">
                                  <a:solidFill>
                                    <a:schemeClr val="bg1"/>
                                  </a:solidFill>
                                  <a:latin typeface="Cambria Math" panose="02040503050406030204" pitchFamily="18" charset="0"/>
                                </a:rPr>
                                <m:t>​</m:t>
                              </m:r>
                            </m:e>
                          </m:d>
                        </m:num>
                        <m:den>
                          <m:nary>
                            <m:naryPr>
                              <m:chr m:val="∑"/>
                              <m:limLoc m:val="undOvr"/>
                              <m:supHide m:val="on"/>
                              <m:ctrlPr>
                                <a:rPr lang="tr-TR" i="1">
                                  <a:solidFill>
                                    <a:schemeClr val="bg1"/>
                                  </a:solidFill>
                                  <a:latin typeface="Cambria Math" panose="02040503050406030204" pitchFamily="18" charset="0"/>
                                </a:rPr>
                              </m:ctrlPr>
                            </m:naryPr>
                            <m:sub>
                              <m:r>
                                <a:rPr lang="tr-TR" i="1">
                                  <a:solidFill>
                                    <a:schemeClr val="bg1"/>
                                  </a:solidFill>
                                  <a:latin typeface="Cambria Math" panose="02040503050406030204" pitchFamily="18" charset="0"/>
                                </a:rPr>
                                <m:t>𝑗</m:t>
                              </m:r>
                            </m:sub>
                            <m:sup/>
                            <m:e>
                              <m:d>
                                <m:dPr>
                                  <m:begChr m:val=""/>
                                  <m:ctrlPr>
                                    <a:rPr lang="tr-TR" i="1">
                                      <a:solidFill>
                                        <a:schemeClr val="bg1"/>
                                      </a:solidFill>
                                      <a:latin typeface="Cambria Math" panose="02040503050406030204" pitchFamily="18" charset="0"/>
                                    </a:rPr>
                                  </m:ctrlPr>
                                </m:dPr>
                                <m:e>
                                  <m:r>
                                    <m:rPr>
                                      <m:sty m:val="p"/>
                                    </m:rPr>
                                    <a:rPr lang="tr-TR" i="0">
                                      <a:solidFill>
                                        <a:schemeClr val="bg1"/>
                                      </a:solidFill>
                                      <a:latin typeface="Cambria Math" panose="02040503050406030204" pitchFamily="18" charset="0"/>
                                    </a:rPr>
                                    <m:t>ex</m:t>
                                  </m:r>
                                  <m:func>
                                    <m:funcPr>
                                      <m:ctrlPr>
                                        <a:rPr lang="tr-TR" i="1">
                                          <a:solidFill>
                                            <a:schemeClr val="bg1"/>
                                          </a:solidFill>
                                          <a:latin typeface="Cambria Math" panose="02040503050406030204" pitchFamily="18" charset="0"/>
                                        </a:rPr>
                                      </m:ctrlPr>
                                    </m:funcPr>
                                    <m:fName>
                                      <m:r>
                                        <m:rPr>
                                          <m:sty m:val="p"/>
                                        </m:rPr>
                                        <a:rPr lang="tr-TR" i="0">
                                          <a:solidFill>
                                            <a:schemeClr val="bg1"/>
                                          </a:solidFill>
                                          <a:latin typeface="Cambria Math" panose="02040503050406030204" pitchFamily="18" charset="0"/>
                                        </a:rPr>
                                        <m:t>p</m:t>
                                      </m:r>
                                    </m:fName>
                                    <m:e>
                                      <m:r>
                                        <a:rPr lang="tr-TR" i="0">
                                          <a:solidFill>
                                            <a:schemeClr val="bg1"/>
                                          </a:solidFill>
                                          <a:latin typeface="Cambria Math" panose="02040503050406030204" pitchFamily="18" charset="0"/>
                                        </a:rPr>
                                        <m:t>(</m:t>
                                      </m:r>
                                    </m:e>
                                  </m:func>
                                  <m:sSub>
                                    <m:sSubPr>
                                      <m:ctrlPr>
                                        <a:rPr lang="tr-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𝑥</m:t>
                                      </m:r>
                                    </m:e>
                                    <m:sub>
                                      <m:r>
                                        <a:rPr lang="tr-TR" i="1">
                                          <a:solidFill>
                                            <a:schemeClr val="bg1"/>
                                          </a:solidFill>
                                          <a:latin typeface="Cambria Math" panose="02040503050406030204" pitchFamily="18" charset="0"/>
                                        </a:rPr>
                                        <m:t>𝑗</m:t>
                                      </m:r>
                                    </m:sub>
                                  </m:sSub>
                                </m:e>
                              </m:d>
                            </m:e>
                          </m:nary>
                        </m:den>
                      </m:f>
                      <m:r>
                        <a:rPr lang="tr-TR" i="0">
                          <a:solidFill>
                            <a:schemeClr val="bg1"/>
                          </a:solidFill>
                          <a:latin typeface="Cambria Math" panose="02040503050406030204" pitchFamily="18" charset="0"/>
                        </a:rPr>
                        <m:t>​) </m:t>
                      </m:r>
                    </m:oMath>
                  </m:oMathPara>
                </a14:m>
                <a:endParaRPr lang="tr-TR" dirty="0">
                  <a:solidFill>
                    <a:schemeClr val="bg1"/>
                  </a:solidFill>
                </a:endParaRPr>
              </a:p>
            </p:txBody>
          </p:sp>
        </mc:Choice>
        <mc:Fallback xmlns="">
          <p:sp>
            <p:nvSpPr>
              <p:cNvPr id="9" name="Dikdörtgen 8">
                <a:extLst>
                  <a:ext uri="{FF2B5EF4-FFF2-40B4-BE49-F238E27FC236}">
                    <a16:creationId xmlns:a16="http://schemas.microsoft.com/office/drawing/2014/main" id="{F2E111BF-D336-8446-8671-02800DD90908}"/>
                  </a:ext>
                </a:extLst>
              </p:cNvPr>
              <p:cNvSpPr>
                <a:spLocks noRot="1" noChangeAspect="1" noMove="1" noResize="1" noEditPoints="1" noAdjustHandles="1" noChangeArrowheads="1" noChangeShapeType="1" noTextEdit="1"/>
              </p:cNvSpPr>
              <p:nvPr/>
            </p:nvSpPr>
            <p:spPr>
              <a:xfrm>
                <a:off x="1172600" y="3926500"/>
                <a:ext cx="3910026" cy="746679"/>
              </a:xfrm>
              <a:prstGeom prst="rect">
                <a:avLst/>
              </a:prstGeom>
              <a:blipFill>
                <a:blip r:embed="rId4"/>
                <a:stretch>
                  <a:fillRect t="-56452" r="-3859" b="-112903"/>
                </a:stretch>
              </a:blipFill>
              <a:ln w="15875">
                <a:solidFill>
                  <a:srgbClr val="FDFF97"/>
                </a:solidFill>
              </a:ln>
            </p:spPr>
            <p:txBody>
              <a:bodyPr/>
              <a:lstStyle/>
              <a:p>
                <a:r>
                  <a:rPr lang="tr-TR">
                    <a:noFill/>
                  </a:rPr>
                  <a:t> </a:t>
                </a:r>
              </a:p>
            </p:txBody>
          </p:sp>
        </mc:Fallback>
      </mc:AlternateContent>
      <p:sp>
        <p:nvSpPr>
          <p:cNvPr id="11" name="Rectangle 14">
            <a:extLst>
              <a:ext uri="{FF2B5EF4-FFF2-40B4-BE49-F238E27FC236}">
                <a16:creationId xmlns:a16="http://schemas.microsoft.com/office/drawing/2014/main" id="{C38D5B04-FB8F-2B47-AD0B-7D092E0C200A}"/>
              </a:ext>
            </a:extLst>
          </p:cNvPr>
          <p:cNvSpPr/>
          <p:nvPr/>
        </p:nvSpPr>
        <p:spPr>
          <a:xfrm>
            <a:off x="7216066" y="4699018"/>
            <a:ext cx="2489835" cy="997981"/>
          </a:xfrm>
          <a:prstGeom prst="rect">
            <a:avLst/>
          </a:prstGeom>
          <a:noFill/>
          <a:ln>
            <a:solidFill>
              <a:srgbClr val="00FD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r>
              <a:rPr lang="en-US" sz="1400" dirty="0">
                <a:solidFill>
                  <a:schemeClr val="bg1"/>
                </a:solidFill>
                <a:effectLst/>
                <a:latin typeface="Helvetica Neue" panose="02000503000000020004" pitchFamily="2" charset="0"/>
                <a:ea typeface="Times New Roman" panose="02020603050405020304" pitchFamily="18" charset="0"/>
              </a:rPr>
              <a:t>Take the average across observations for each minibatch to compute the final loss function</a:t>
            </a:r>
            <a:endParaRPr lang="tr-TR" sz="1400" dirty="0">
              <a:solidFill>
                <a:schemeClr val="bg1"/>
              </a:solidFill>
              <a:effectLst/>
              <a:latin typeface="Times New Roman" panose="02020603050405020304" pitchFamily="18" charset="0"/>
              <a:ea typeface="Times New Roman" panose="02020603050405020304" pitchFamily="18" charset="0"/>
            </a:endParaRPr>
          </a:p>
        </p:txBody>
      </p:sp>
      <p:sp>
        <p:nvSpPr>
          <p:cNvPr id="2" name="Dikdörtgen 1">
            <a:extLst>
              <a:ext uri="{FF2B5EF4-FFF2-40B4-BE49-F238E27FC236}">
                <a16:creationId xmlns:a16="http://schemas.microsoft.com/office/drawing/2014/main" id="{3BE548B7-5678-1B48-BE6A-E8A83A02D284}"/>
              </a:ext>
            </a:extLst>
          </p:cNvPr>
          <p:cNvSpPr/>
          <p:nvPr/>
        </p:nvSpPr>
        <p:spPr>
          <a:xfrm>
            <a:off x="6726615" y="2586730"/>
            <a:ext cx="3457301" cy="1108710"/>
          </a:xfrm>
          <a:prstGeom prst="rect">
            <a:avLst/>
          </a:prstGeom>
          <a:noFill/>
          <a:ln>
            <a:solidFill>
              <a:srgbClr val="00F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4" name="Dirsek Bağlayıcısı 3">
            <a:extLst>
              <a:ext uri="{FF2B5EF4-FFF2-40B4-BE49-F238E27FC236}">
                <a16:creationId xmlns:a16="http://schemas.microsoft.com/office/drawing/2014/main" id="{73E480EC-C280-F944-8D6A-5D3D2449CF5E}"/>
              </a:ext>
            </a:extLst>
          </p:cNvPr>
          <p:cNvCxnSpPr>
            <a:cxnSpLocks/>
          </p:cNvCxnSpPr>
          <p:nvPr/>
        </p:nvCxnSpPr>
        <p:spPr>
          <a:xfrm rot="16200000" flipH="1">
            <a:off x="7979520" y="4176905"/>
            <a:ext cx="974359" cy="11430"/>
          </a:xfrm>
          <a:prstGeom prst="bentConnector3">
            <a:avLst>
              <a:gd name="adj1" fmla="val -443"/>
            </a:avLst>
          </a:prstGeom>
          <a:ln w="127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Dirsek Bağlayıcısı 13">
            <a:extLst>
              <a:ext uri="{FF2B5EF4-FFF2-40B4-BE49-F238E27FC236}">
                <a16:creationId xmlns:a16="http://schemas.microsoft.com/office/drawing/2014/main" id="{7110E12B-0773-3B40-AC42-108846455B84}"/>
              </a:ext>
            </a:extLst>
          </p:cNvPr>
          <p:cNvCxnSpPr>
            <a:cxnSpLocks/>
            <a:stCxn id="8" idx="3"/>
          </p:cNvCxnSpPr>
          <p:nvPr/>
        </p:nvCxnSpPr>
        <p:spPr>
          <a:xfrm>
            <a:off x="5093630" y="2415887"/>
            <a:ext cx="1264657" cy="770797"/>
          </a:xfrm>
          <a:prstGeom prst="bentConnector3">
            <a:avLst/>
          </a:prstGeom>
          <a:ln w="19050">
            <a:solidFill>
              <a:srgbClr val="FFD8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Dirsek Bağlayıcısı 19">
            <a:extLst>
              <a:ext uri="{FF2B5EF4-FFF2-40B4-BE49-F238E27FC236}">
                <a16:creationId xmlns:a16="http://schemas.microsoft.com/office/drawing/2014/main" id="{4C3A4132-D64C-F94B-AAA0-1CFF413F1541}"/>
              </a:ext>
            </a:extLst>
          </p:cNvPr>
          <p:cNvCxnSpPr>
            <a:cxnSpLocks/>
            <a:stCxn id="9" idx="3"/>
          </p:cNvCxnSpPr>
          <p:nvPr/>
        </p:nvCxnSpPr>
        <p:spPr>
          <a:xfrm flipV="1">
            <a:off x="5082626" y="3141085"/>
            <a:ext cx="643332" cy="1158755"/>
          </a:xfrm>
          <a:prstGeom prst="bentConnector2">
            <a:avLst/>
          </a:prstGeom>
          <a:ln w="19050">
            <a:solidFill>
              <a:srgbClr val="FFD8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Metin kutusu 28">
                <a:extLst>
                  <a:ext uri="{FF2B5EF4-FFF2-40B4-BE49-F238E27FC236}">
                    <a16:creationId xmlns:a16="http://schemas.microsoft.com/office/drawing/2014/main" id="{40343CD8-7F4A-214F-AC12-223D3CCCDFB9}"/>
                  </a:ext>
                </a:extLst>
              </p:cNvPr>
              <p:cNvSpPr txBox="1"/>
              <p:nvPr/>
            </p:nvSpPr>
            <p:spPr>
              <a:xfrm>
                <a:off x="6932497" y="2733986"/>
                <a:ext cx="3068404" cy="81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tr-TR" i="1">
                              <a:solidFill>
                                <a:schemeClr val="bg1"/>
                              </a:solidFill>
                              <a:latin typeface="Cambria Math" panose="02040503050406030204" pitchFamily="18" charset="0"/>
                            </a:rPr>
                          </m:ctrlPr>
                        </m:naryPr>
                        <m:sub>
                          <m:d>
                            <m:dPr>
                              <m:ctrlPr>
                                <a:rPr lang="tr-TR" i="1">
                                  <a:solidFill>
                                    <a:schemeClr val="bg1"/>
                                  </a:solidFill>
                                  <a:latin typeface="Cambria Math" panose="02040503050406030204" pitchFamily="18" charset="0"/>
                                </a:rPr>
                              </m:ctrlPr>
                            </m:dPr>
                            <m:e>
                              <m:r>
                                <a:rPr lang="tr-TR" i="1">
                                  <a:solidFill>
                                    <a:schemeClr val="bg1"/>
                                  </a:solidFill>
                                  <a:latin typeface="Cambria Math" panose="02040503050406030204" pitchFamily="18" charset="0"/>
                                </a:rPr>
                                <m:t>𝑥</m:t>
                              </m:r>
                              <m:r>
                                <a:rPr lang="tr-TR">
                                  <a:solidFill>
                                    <a:schemeClr val="bg1"/>
                                  </a:solidFill>
                                  <a:latin typeface="Cambria Math" panose="02040503050406030204" pitchFamily="18" charset="0"/>
                                </a:rPr>
                                <m:t>,</m:t>
                              </m:r>
                              <m:r>
                                <a:rPr lang="tr-TR" i="1">
                                  <a:solidFill>
                                    <a:schemeClr val="bg1"/>
                                  </a:solidFill>
                                  <a:latin typeface="Cambria Math" panose="02040503050406030204" pitchFamily="18" charset="0"/>
                                </a:rPr>
                                <m:t>𝑦</m:t>
                              </m:r>
                            </m:e>
                          </m:d>
                        </m:sub>
                        <m:sup/>
                        <m:e>
                          <m:d>
                            <m:dPr>
                              <m:ctrlPr>
                                <a:rPr lang="tr-TR" i="1">
                                  <a:solidFill>
                                    <a:schemeClr val="bg1"/>
                                  </a:solidFill>
                                  <a:latin typeface="Cambria Math" panose="02040503050406030204" pitchFamily="18" charset="0"/>
                                </a:rPr>
                              </m:ctrlPr>
                            </m:dPr>
                            <m:e>
                              <m:r>
                                <a:rPr lang="tr-TR">
                                  <a:solidFill>
                                    <a:schemeClr val="bg1"/>
                                  </a:solidFill>
                                  <a:latin typeface="Cambria Math" panose="02040503050406030204" pitchFamily="18" charset="0"/>
                                </a:rPr>
                                <m:t>−</m:t>
                              </m:r>
                              <m:r>
                                <m:rPr>
                                  <m:sty m:val="p"/>
                                </m:rPr>
                                <a:rPr lang="tr-TR">
                                  <a:solidFill>
                                    <a:schemeClr val="bg1"/>
                                  </a:solidFill>
                                  <a:latin typeface="Cambria Math" panose="02040503050406030204" pitchFamily="18" charset="0"/>
                                </a:rPr>
                                <m:t>lo</m:t>
                              </m:r>
                              <m:func>
                                <m:funcPr>
                                  <m:ctrlPr>
                                    <a:rPr lang="tr-TR" i="1">
                                      <a:solidFill>
                                        <a:schemeClr val="bg1"/>
                                      </a:solidFill>
                                      <a:latin typeface="Cambria Math" panose="02040503050406030204" pitchFamily="18" charset="0"/>
                                    </a:rPr>
                                  </m:ctrlPr>
                                </m:funcPr>
                                <m:fName>
                                  <m:r>
                                    <m:rPr>
                                      <m:sty m:val="p"/>
                                    </m:rPr>
                                    <a:rPr lang="tr-TR">
                                      <a:solidFill>
                                        <a:schemeClr val="bg1"/>
                                      </a:solidFill>
                                      <a:latin typeface="Cambria Math" panose="02040503050406030204" pitchFamily="18" charset="0"/>
                                    </a:rPr>
                                    <m:t>g</m:t>
                                  </m:r>
                                </m:fName>
                                <m:e>
                                  <m:r>
                                    <a:rPr lang="tr-TR">
                                      <a:solidFill>
                                        <a:schemeClr val="bg1"/>
                                      </a:solidFill>
                                      <a:latin typeface="Cambria Math" panose="02040503050406030204" pitchFamily="18" charset="0"/>
                                    </a:rPr>
                                    <m:t>(</m:t>
                                  </m:r>
                                </m:e>
                              </m:func>
                              <m:f>
                                <m:fPr>
                                  <m:ctrlPr>
                                    <a:rPr lang="tr-TR" i="1">
                                      <a:solidFill>
                                        <a:schemeClr val="bg1"/>
                                      </a:solidFill>
                                      <a:latin typeface="Cambria Math" panose="02040503050406030204" pitchFamily="18" charset="0"/>
                                    </a:rPr>
                                  </m:ctrlPr>
                                </m:fPr>
                                <m:num>
                                  <m:d>
                                    <m:dPr>
                                      <m:begChr m:val=""/>
                                      <m:ctrlPr>
                                        <a:rPr lang="tr-TR" i="1">
                                          <a:solidFill>
                                            <a:schemeClr val="bg1"/>
                                          </a:solidFill>
                                          <a:latin typeface="Cambria Math" panose="02040503050406030204" pitchFamily="18" charset="0"/>
                                        </a:rPr>
                                      </m:ctrlPr>
                                    </m:dPr>
                                    <m:e>
                                      <m:r>
                                        <m:rPr>
                                          <m:sty m:val="p"/>
                                        </m:rPr>
                                        <a:rPr lang="tr-TR">
                                          <a:solidFill>
                                            <a:schemeClr val="bg1"/>
                                          </a:solidFill>
                                          <a:latin typeface="Cambria Math" panose="02040503050406030204" pitchFamily="18" charset="0"/>
                                        </a:rPr>
                                        <m:t>ex</m:t>
                                      </m:r>
                                      <m:func>
                                        <m:funcPr>
                                          <m:ctrlPr>
                                            <a:rPr lang="tr-TR" i="1">
                                              <a:solidFill>
                                                <a:schemeClr val="bg1"/>
                                              </a:solidFill>
                                              <a:latin typeface="Cambria Math" panose="02040503050406030204" pitchFamily="18" charset="0"/>
                                            </a:rPr>
                                          </m:ctrlPr>
                                        </m:funcPr>
                                        <m:fName>
                                          <m:r>
                                            <m:rPr>
                                              <m:sty m:val="p"/>
                                            </m:rPr>
                                            <a:rPr lang="tr-TR">
                                              <a:solidFill>
                                                <a:schemeClr val="bg1"/>
                                              </a:solidFill>
                                              <a:latin typeface="Cambria Math" panose="02040503050406030204" pitchFamily="18" charset="0"/>
                                            </a:rPr>
                                            <m:t>p</m:t>
                                          </m:r>
                                        </m:fName>
                                        <m:e>
                                          <m:r>
                                            <a:rPr lang="tr-TR">
                                              <a:solidFill>
                                                <a:schemeClr val="bg1"/>
                                              </a:solidFill>
                                              <a:latin typeface="Cambria Math" panose="02040503050406030204" pitchFamily="18" charset="0"/>
                                            </a:rPr>
                                            <m:t>(</m:t>
                                          </m:r>
                                        </m:e>
                                      </m:func>
                                      <m:r>
                                        <a:rPr lang="tr-TR" i="1">
                                          <a:solidFill>
                                            <a:schemeClr val="bg1"/>
                                          </a:solidFill>
                                          <a:latin typeface="Cambria Math" panose="02040503050406030204" pitchFamily="18" charset="0"/>
                                        </a:rPr>
                                        <m:t>𝑥</m:t>
                                      </m:r>
                                      <m:r>
                                        <a:rPr lang="tr-TR">
                                          <a:solidFill>
                                            <a:schemeClr val="bg1"/>
                                          </a:solidFill>
                                          <a:latin typeface="Cambria Math" panose="02040503050406030204" pitchFamily="18" charset="0"/>
                                        </a:rPr>
                                        <m:t>[</m:t>
                                      </m:r>
                                      <m:r>
                                        <m:rPr>
                                          <m:sty m:val="p"/>
                                        </m:rPr>
                                        <a:rPr lang="tr-TR">
                                          <a:solidFill>
                                            <a:schemeClr val="bg1"/>
                                          </a:solidFill>
                                          <a:latin typeface="Cambria Math" panose="02040503050406030204" pitchFamily="18" charset="0"/>
                                        </a:rPr>
                                        <m:t>class</m:t>
                                      </m:r>
                                      <m:r>
                                        <a:rPr lang="tr-TR">
                                          <a:solidFill>
                                            <a:schemeClr val="bg1"/>
                                          </a:solidFill>
                                          <a:latin typeface="Cambria Math" panose="02040503050406030204" pitchFamily="18" charset="0"/>
                                        </a:rPr>
                                        <m:t>]</m:t>
                                      </m:r>
                                    </m:e>
                                  </m:d>
                                </m:num>
                                <m:den>
                                  <m:nary>
                                    <m:naryPr>
                                      <m:chr m:val="∑"/>
                                      <m:limLoc m:val="undOvr"/>
                                      <m:supHide m:val="on"/>
                                      <m:ctrlPr>
                                        <a:rPr lang="tr-TR" i="1">
                                          <a:solidFill>
                                            <a:schemeClr val="bg1"/>
                                          </a:solidFill>
                                          <a:latin typeface="Cambria Math" panose="02040503050406030204" pitchFamily="18" charset="0"/>
                                        </a:rPr>
                                      </m:ctrlPr>
                                    </m:naryPr>
                                    <m:sub>
                                      <m:r>
                                        <a:rPr lang="tr-TR" i="1">
                                          <a:solidFill>
                                            <a:schemeClr val="bg1"/>
                                          </a:solidFill>
                                          <a:latin typeface="Cambria Math" panose="02040503050406030204" pitchFamily="18" charset="0"/>
                                        </a:rPr>
                                        <m:t>𝑗</m:t>
                                      </m:r>
                                    </m:sub>
                                    <m:sup/>
                                    <m:e>
                                      <m:d>
                                        <m:dPr>
                                          <m:begChr m:val=""/>
                                          <m:ctrlPr>
                                            <a:rPr lang="tr-TR" i="1">
                                              <a:solidFill>
                                                <a:schemeClr val="bg1"/>
                                              </a:solidFill>
                                              <a:latin typeface="Cambria Math" panose="02040503050406030204" pitchFamily="18" charset="0"/>
                                            </a:rPr>
                                          </m:ctrlPr>
                                        </m:dPr>
                                        <m:e>
                                          <m:r>
                                            <m:rPr>
                                              <m:sty m:val="p"/>
                                            </m:rPr>
                                            <a:rPr lang="tr-TR">
                                              <a:solidFill>
                                                <a:schemeClr val="bg1"/>
                                              </a:solidFill>
                                              <a:latin typeface="Cambria Math" panose="02040503050406030204" pitchFamily="18" charset="0"/>
                                            </a:rPr>
                                            <m:t>ex</m:t>
                                          </m:r>
                                          <m:func>
                                            <m:funcPr>
                                              <m:ctrlPr>
                                                <a:rPr lang="tr-TR" i="1">
                                                  <a:solidFill>
                                                    <a:schemeClr val="bg1"/>
                                                  </a:solidFill>
                                                  <a:latin typeface="Cambria Math" panose="02040503050406030204" pitchFamily="18" charset="0"/>
                                                </a:rPr>
                                              </m:ctrlPr>
                                            </m:funcPr>
                                            <m:fName>
                                              <m:r>
                                                <m:rPr>
                                                  <m:sty m:val="p"/>
                                                </m:rPr>
                                                <a:rPr lang="tr-TR">
                                                  <a:solidFill>
                                                    <a:schemeClr val="bg1"/>
                                                  </a:solidFill>
                                                  <a:latin typeface="Cambria Math" panose="02040503050406030204" pitchFamily="18" charset="0"/>
                                                </a:rPr>
                                                <m:t>p</m:t>
                                              </m:r>
                                            </m:fName>
                                            <m:e>
                                              <m:r>
                                                <a:rPr lang="tr-TR">
                                                  <a:solidFill>
                                                    <a:schemeClr val="bg1"/>
                                                  </a:solidFill>
                                                  <a:latin typeface="Cambria Math" panose="02040503050406030204" pitchFamily="18" charset="0"/>
                                                </a:rPr>
                                                <m:t>(</m:t>
                                              </m:r>
                                            </m:e>
                                          </m:func>
                                          <m:r>
                                            <a:rPr lang="tr-TR" i="1">
                                              <a:solidFill>
                                                <a:schemeClr val="bg1"/>
                                              </a:solidFill>
                                              <a:latin typeface="Cambria Math" panose="02040503050406030204" pitchFamily="18" charset="0"/>
                                            </a:rPr>
                                            <m:t>𝑥</m:t>
                                          </m:r>
                                          <m:r>
                                            <a:rPr lang="tr-TR">
                                              <a:solidFill>
                                                <a:schemeClr val="bg1"/>
                                              </a:solidFill>
                                              <a:latin typeface="Cambria Math" panose="02040503050406030204" pitchFamily="18" charset="0"/>
                                            </a:rPr>
                                            <m:t>[</m:t>
                                          </m:r>
                                          <m:r>
                                            <a:rPr lang="tr-TR" i="1">
                                              <a:solidFill>
                                                <a:schemeClr val="bg1"/>
                                              </a:solidFill>
                                              <a:latin typeface="Cambria Math" panose="02040503050406030204" pitchFamily="18" charset="0"/>
                                            </a:rPr>
                                            <m:t>𝑗</m:t>
                                          </m:r>
                                          <m:r>
                                            <a:rPr lang="tr-TR">
                                              <a:solidFill>
                                                <a:schemeClr val="bg1"/>
                                              </a:solidFill>
                                              <a:latin typeface="Cambria Math" panose="02040503050406030204" pitchFamily="18" charset="0"/>
                                            </a:rPr>
                                            <m:t>]</m:t>
                                          </m:r>
                                        </m:e>
                                      </m:d>
                                    </m:e>
                                  </m:nary>
                                </m:den>
                              </m:f>
                              <m:r>
                                <a:rPr lang="tr-TR" i="1">
                                  <a:solidFill>
                                    <a:schemeClr val="bg1"/>
                                  </a:solidFill>
                                  <a:latin typeface="Cambria Math" panose="02040503050406030204" pitchFamily="18" charset="0"/>
                                </a:rPr>
                                <m:t>)</m:t>
                              </m:r>
                            </m:e>
                          </m:d>
                        </m:e>
                      </m:nary>
                    </m:oMath>
                  </m:oMathPara>
                </a14:m>
                <a:endParaRPr lang="tr-TR" dirty="0"/>
              </a:p>
            </p:txBody>
          </p:sp>
        </mc:Choice>
        <mc:Fallback xmlns="">
          <p:sp>
            <p:nvSpPr>
              <p:cNvPr id="29" name="Metin kutusu 28">
                <a:extLst>
                  <a:ext uri="{FF2B5EF4-FFF2-40B4-BE49-F238E27FC236}">
                    <a16:creationId xmlns:a16="http://schemas.microsoft.com/office/drawing/2014/main" id="{40343CD8-7F4A-214F-AC12-223D3CCCDFB9}"/>
                  </a:ext>
                </a:extLst>
              </p:cNvPr>
              <p:cNvSpPr txBox="1">
                <a:spLocks noRot="1" noChangeAspect="1" noMove="1" noResize="1" noEditPoints="1" noAdjustHandles="1" noChangeArrowheads="1" noChangeShapeType="1" noTextEdit="1"/>
              </p:cNvSpPr>
              <p:nvPr/>
            </p:nvSpPr>
            <p:spPr>
              <a:xfrm>
                <a:off x="6932497" y="2733986"/>
                <a:ext cx="3068404" cy="814197"/>
              </a:xfrm>
              <a:prstGeom prst="rect">
                <a:avLst/>
              </a:prstGeom>
              <a:blipFill>
                <a:blip r:embed="rId5"/>
                <a:stretch>
                  <a:fillRect l="-22222" t="-112308" b="-156923"/>
                </a:stretch>
              </a:blipFill>
            </p:spPr>
            <p:txBody>
              <a:bodyPr/>
              <a:lstStyle/>
              <a:p>
                <a:r>
                  <a:rPr lang="tr-TR">
                    <a:noFill/>
                  </a:rPr>
                  <a:t> </a:t>
                </a:r>
              </a:p>
            </p:txBody>
          </p:sp>
        </mc:Fallback>
      </mc:AlternateContent>
    </p:spTree>
    <p:extLst>
      <p:ext uri="{BB962C8B-B14F-4D97-AF65-F5344CB8AC3E}">
        <p14:creationId xmlns:p14="http://schemas.microsoft.com/office/powerpoint/2010/main" val="88675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par>
                                <p:cTn id="24" presetID="9"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dissolve">
                                      <p:cBhvr>
                                        <p:cTn id="29" dur="500"/>
                                        <p:tgtEl>
                                          <p:spTgt spid="1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dissolve">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2" grpId="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5016"/>
            <a:ext cx="10515600" cy="1325563"/>
          </a:xfrm>
        </p:spPr>
        <p:txBody>
          <a:bodyPr/>
          <a:lstStyle/>
          <a:p>
            <a:pPr algn="ctr"/>
            <a:r>
              <a:rPr lang="en-US" dirty="0"/>
              <a:t>How to optimize the objective function?</a:t>
            </a:r>
          </a:p>
        </p:txBody>
      </p:sp>
      <mc:AlternateContent xmlns:mc="http://schemas.openxmlformats.org/markup-compatibility/2006" xmlns:a14="http://schemas.microsoft.com/office/drawing/2010/main">
        <mc:Choice Requires="a14">
          <p:sp>
            <p:nvSpPr>
              <p:cNvPr id="2" name="Dikdörtgen 1">
                <a:extLst>
                  <a:ext uri="{FF2B5EF4-FFF2-40B4-BE49-F238E27FC236}">
                    <a16:creationId xmlns:a16="http://schemas.microsoft.com/office/drawing/2014/main" id="{A9E6D0CA-9CF1-7F4D-9BD5-DF2689252BF7}"/>
                  </a:ext>
                </a:extLst>
              </p:cNvPr>
              <p:cNvSpPr/>
              <p:nvPr/>
            </p:nvSpPr>
            <p:spPr>
              <a:xfrm>
                <a:off x="1344896" y="2216805"/>
                <a:ext cx="2883722" cy="2565959"/>
              </a:xfrm>
              <a:prstGeom prst="rect">
                <a:avLst/>
              </a:prstGeom>
              <a:ln>
                <a:solidFill>
                  <a:srgbClr val="FFC000"/>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r-TR" sz="1400" b="0" i="1" smtClean="0">
                              <a:solidFill>
                                <a:schemeClr val="bg1"/>
                              </a:solidFill>
                              <a:latin typeface="Cambria Math" panose="02040503050406030204" pitchFamily="18" charset="0"/>
                            </a:rPr>
                          </m:ctrlPr>
                        </m:sSubPr>
                        <m:e>
                          <m:r>
                            <a:rPr lang="tr-TR" sz="1400" b="0" i="1" smtClean="0">
                              <a:solidFill>
                                <a:schemeClr val="bg1"/>
                              </a:solidFill>
                              <a:latin typeface="Cambria Math" panose="02040503050406030204" pitchFamily="18" charset="0"/>
                            </a:rPr>
                            <m:t>𝑔</m:t>
                          </m:r>
                        </m:e>
                        <m:sub>
                          <m:r>
                            <a:rPr lang="tr-TR" sz="1400" b="0" i="1" smtClean="0">
                              <a:solidFill>
                                <a:schemeClr val="bg1"/>
                              </a:solidFill>
                              <a:latin typeface="Cambria Math" panose="02040503050406030204" pitchFamily="18" charset="0"/>
                            </a:rPr>
                            <m:t>𝑡</m:t>
                          </m:r>
                        </m:sub>
                      </m:sSub>
                      <m:r>
                        <a:rPr lang="tr-TR" sz="1400" b="0" i="1" smtClean="0">
                          <a:solidFill>
                            <a:schemeClr val="bg1"/>
                          </a:solidFill>
                          <a:latin typeface="Cambria Math" panose="02040503050406030204" pitchFamily="18" charset="0"/>
                        </a:rPr>
                        <m:t>=</m:t>
                      </m:r>
                      <m:sSub>
                        <m:sSubPr>
                          <m:ctrlPr>
                            <a:rPr lang="tr-TR" sz="1400" b="0" i="1" smtClean="0">
                              <a:solidFill>
                                <a:schemeClr val="bg1"/>
                              </a:solidFill>
                              <a:latin typeface="Cambria Math" panose="02040503050406030204" pitchFamily="18" charset="0"/>
                              <a:ea typeface="Cambria Math" panose="02040503050406030204" pitchFamily="18" charset="0"/>
                            </a:rPr>
                          </m:ctrlPr>
                        </m:sSubPr>
                        <m:e>
                          <m:r>
                            <m:rPr>
                              <m:sty m:val="p"/>
                            </m:rPr>
                            <a:rPr lang="tr-TR" sz="1400" b="0" i="1" smtClean="0">
                              <a:solidFill>
                                <a:schemeClr val="bg1"/>
                              </a:solidFill>
                              <a:latin typeface="Cambria Math" panose="02040503050406030204" pitchFamily="18" charset="0"/>
                              <a:ea typeface="Cambria Math" panose="02040503050406030204" pitchFamily="18" charset="0"/>
                            </a:rPr>
                            <m:t>∇</m:t>
                          </m:r>
                        </m:e>
                        <m:sub>
                          <m:r>
                            <a:rPr lang="tr-TR" sz="1400" b="0" i="1" smtClean="0">
                              <a:solidFill>
                                <a:schemeClr val="bg1"/>
                              </a:solidFill>
                              <a:latin typeface="Cambria Math" panose="02040503050406030204" pitchFamily="18" charset="0"/>
                              <a:ea typeface="Cambria Math" panose="02040503050406030204" pitchFamily="18" charset="0"/>
                            </a:rPr>
                            <m:t>𝜃</m:t>
                          </m:r>
                        </m:sub>
                      </m:sSub>
                      <m:sSub>
                        <m:sSubPr>
                          <m:ctrlPr>
                            <a:rPr lang="tr-TR" sz="1400" b="0" i="1" smtClean="0">
                              <a:solidFill>
                                <a:schemeClr val="bg1"/>
                              </a:solidFill>
                              <a:latin typeface="Cambria Math" panose="02040503050406030204" pitchFamily="18" charset="0"/>
                              <a:ea typeface="Cambria Math" panose="02040503050406030204" pitchFamily="18" charset="0"/>
                            </a:rPr>
                          </m:ctrlPr>
                        </m:sSubPr>
                        <m:e>
                          <m:r>
                            <a:rPr lang="tr-TR" sz="1400" b="0" i="1" smtClean="0">
                              <a:solidFill>
                                <a:schemeClr val="bg1"/>
                              </a:solidFill>
                              <a:latin typeface="Cambria Math" panose="02040503050406030204" pitchFamily="18" charset="0"/>
                              <a:ea typeface="Cambria Math" panose="02040503050406030204" pitchFamily="18" charset="0"/>
                            </a:rPr>
                            <m:t>𝑓</m:t>
                          </m:r>
                        </m:e>
                        <m:sub>
                          <m:r>
                            <a:rPr lang="tr-TR" sz="1400" b="0" i="1" smtClean="0">
                              <a:solidFill>
                                <a:schemeClr val="bg1"/>
                              </a:solidFill>
                              <a:latin typeface="Cambria Math" panose="02040503050406030204" pitchFamily="18" charset="0"/>
                              <a:ea typeface="Cambria Math" panose="02040503050406030204" pitchFamily="18" charset="0"/>
                            </a:rPr>
                            <m:t>𝑡</m:t>
                          </m:r>
                        </m:sub>
                      </m:sSub>
                      <m:r>
                        <a:rPr lang="tr-TR" sz="1400" b="0" i="1" smtClean="0">
                          <a:solidFill>
                            <a:schemeClr val="bg1"/>
                          </a:solidFill>
                          <a:latin typeface="Cambria Math" panose="02040503050406030204" pitchFamily="18" charset="0"/>
                          <a:ea typeface="Cambria Math" panose="02040503050406030204" pitchFamily="18" charset="0"/>
                        </a:rPr>
                        <m:t>(</m:t>
                      </m:r>
                      <m:sSub>
                        <m:sSubPr>
                          <m:ctrlPr>
                            <a:rPr lang="tr-TR" sz="1400" b="0" i="1" smtClean="0">
                              <a:solidFill>
                                <a:schemeClr val="bg1"/>
                              </a:solidFill>
                              <a:latin typeface="Cambria Math" panose="02040503050406030204" pitchFamily="18" charset="0"/>
                              <a:ea typeface="Cambria Math" panose="02040503050406030204" pitchFamily="18" charset="0"/>
                            </a:rPr>
                          </m:ctrlPr>
                        </m:sSubPr>
                        <m:e>
                          <m:r>
                            <a:rPr lang="tr-TR" sz="1400" b="0" i="1" smtClean="0">
                              <a:solidFill>
                                <a:schemeClr val="bg1"/>
                              </a:solidFill>
                              <a:latin typeface="Cambria Math" panose="02040503050406030204" pitchFamily="18" charset="0"/>
                              <a:ea typeface="Cambria Math" panose="02040503050406030204" pitchFamily="18" charset="0"/>
                            </a:rPr>
                            <m:t>𝜃</m:t>
                          </m:r>
                        </m:e>
                        <m:sub>
                          <m:r>
                            <a:rPr lang="tr-TR" sz="1400" b="0" i="1" smtClean="0">
                              <a:solidFill>
                                <a:schemeClr val="bg1"/>
                              </a:solidFill>
                              <a:latin typeface="Cambria Math" panose="02040503050406030204" pitchFamily="18" charset="0"/>
                              <a:ea typeface="Cambria Math" panose="02040503050406030204" pitchFamily="18" charset="0"/>
                            </a:rPr>
                            <m:t>𝑡</m:t>
                          </m:r>
                          <m:r>
                            <a:rPr lang="tr-TR" sz="1400" b="0" i="1" smtClean="0">
                              <a:solidFill>
                                <a:schemeClr val="bg1"/>
                              </a:solidFill>
                              <a:latin typeface="Cambria Math" panose="02040503050406030204" pitchFamily="18" charset="0"/>
                              <a:ea typeface="Cambria Math" panose="02040503050406030204" pitchFamily="18" charset="0"/>
                            </a:rPr>
                            <m:t>−1</m:t>
                          </m:r>
                        </m:sub>
                      </m:sSub>
                      <m:r>
                        <a:rPr lang="tr-TR" sz="1400" b="0" i="1" smtClean="0">
                          <a:solidFill>
                            <a:schemeClr val="bg1"/>
                          </a:solidFill>
                          <a:latin typeface="Cambria Math" panose="02040503050406030204" pitchFamily="18" charset="0"/>
                          <a:ea typeface="Cambria Math" panose="02040503050406030204" pitchFamily="18" charset="0"/>
                        </a:rPr>
                        <m:t>)</m:t>
                      </m:r>
                    </m:oMath>
                  </m:oMathPara>
                </a14:m>
                <a:endParaRPr lang="tr-TR" sz="1400" b="0"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400" i="1" smtClean="0">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𝑚</m:t>
                          </m:r>
                        </m:e>
                        <m:sub>
                          <m:r>
                            <a:rPr lang="tr-TR" sz="1400" i="1">
                              <a:solidFill>
                                <a:schemeClr val="bg1"/>
                              </a:solidFill>
                              <a:latin typeface="Cambria Math" panose="02040503050406030204" pitchFamily="18" charset="0"/>
                            </a:rPr>
                            <m:t>𝑡</m:t>
                          </m:r>
                        </m:sub>
                      </m:sSub>
                      <m:r>
                        <a:rPr lang="tr-TR" sz="1400" i="1">
                          <a:solidFill>
                            <a:schemeClr val="bg1"/>
                          </a:solidFill>
                          <a:latin typeface="Cambria Math" panose="02040503050406030204" pitchFamily="18" charset="0"/>
                        </a:rPr>
                        <m:t>=</m:t>
                      </m:r>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𝛽</m:t>
                          </m:r>
                        </m:e>
                        <m:sub>
                          <m:r>
                            <a:rPr lang="tr-TR" sz="1400" i="1">
                              <a:solidFill>
                                <a:schemeClr val="bg1"/>
                              </a:solidFill>
                              <a:latin typeface="Cambria Math" panose="02040503050406030204" pitchFamily="18" charset="0"/>
                            </a:rPr>
                            <m:t>1</m:t>
                          </m:r>
                        </m:sub>
                      </m:sSub>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𝑚</m:t>
                          </m:r>
                        </m:e>
                        <m:sub>
                          <m:r>
                            <a:rPr lang="tr-TR" sz="1400" i="1">
                              <a:solidFill>
                                <a:schemeClr val="bg1"/>
                              </a:solidFill>
                              <a:latin typeface="Cambria Math" panose="02040503050406030204" pitchFamily="18" charset="0"/>
                            </a:rPr>
                            <m:t>𝑡</m:t>
                          </m:r>
                          <m:r>
                            <a:rPr lang="tr-TR" sz="1400" i="1">
                              <a:solidFill>
                                <a:schemeClr val="bg1"/>
                              </a:solidFill>
                              <a:latin typeface="Cambria Math" panose="02040503050406030204" pitchFamily="18" charset="0"/>
                            </a:rPr>
                            <m:t>−1</m:t>
                          </m:r>
                        </m:sub>
                      </m:sSub>
                      <m:r>
                        <a:rPr lang="tr-TR" sz="1400" i="1">
                          <a:solidFill>
                            <a:schemeClr val="bg1"/>
                          </a:solidFill>
                          <a:latin typeface="Cambria Math" panose="02040503050406030204" pitchFamily="18" charset="0"/>
                        </a:rPr>
                        <m:t>+(1−</m:t>
                      </m:r>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𝛽</m:t>
                          </m:r>
                        </m:e>
                        <m:sub>
                          <m:r>
                            <a:rPr lang="tr-TR" sz="1400" i="1">
                              <a:solidFill>
                                <a:schemeClr val="bg1"/>
                              </a:solidFill>
                              <a:latin typeface="Cambria Math" panose="02040503050406030204" pitchFamily="18" charset="0"/>
                            </a:rPr>
                            <m:t>1</m:t>
                          </m:r>
                        </m:sub>
                      </m:sSub>
                      <m:r>
                        <a:rPr lang="tr-TR" sz="1400" i="1">
                          <a:solidFill>
                            <a:schemeClr val="bg1"/>
                          </a:solidFill>
                          <a:latin typeface="Cambria Math" panose="02040503050406030204" pitchFamily="18" charset="0"/>
                        </a:rPr>
                        <m:t>)</m:t>
                      </m:r>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𝑔</m:t>
                          </m:r>
                        </m:e>
                        <m:sub>
                          <m:r>
                            <a:rPr lang="tr-TR" sz="1400" i="1">
                              <a:solidFill>
                                <a:schemeClr val="bg1"/>
                              </a:solidFill>
                              <a:latin typeface="Cambria Math" panose="02040503050406030204" pitchFamily="18" charset="0"/>
                            </a:rPr>
                            <m:t>𝑡</m:t>
                          </m:r>
                        </m:sub>
                      </m:sSub>
                    </m:oMath>
                  </m:oMathPara>
                </a14:m>
                <a:endParaRPr lang="tr-TR" sz="1400"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𝜐</m:t>
                          </m:r>
                        </m:e>
                        <m:sub>
                          <m:r>
                            <a:rPr lang="tr-TR" sz="1400" i="1">
                              <a:solidFill>
                                <a:schemeClr val="bg1"/>
                              </a:solidFill>
                              <a:latin typeface="Cambria Math" panose="02040503050406030204" pitchFamily="18" charset="0"/>
                            </a:rPr>
                            <m:t>𝑡</m:t>
                          </m:r>
                        </m:sub>
                      </m:sSub>
                      <m:r>
                        <a:rPr lang="tr-TR" sz="1400" i="1">
                          <a:solidFill>
                            <a:schemeClr val="bg1"/>
                          </a:solidFill>
                          <a:latin typeface="Cambria Math" panose="02040503050406030204" pitchFamily="18" charset="0"/>
                        </a:rPr>
                        <m:t>=</m:t>
                      </m:r>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𝛽</m:t>
                          </m:r>
                        </m:e>
                        <m:sub>
                          <m:r>
                            <a:rPr lang="tr-TR" sz="1400" i="1">
                              <a:solidFill>
                                <a:schemeClr val="bg1"/>
                              </a:solidFill>
                              <a:latin typeface="Cambria Math" panose="02040503050406030204" pitchFamily="18" charset="0"/>
                            </a:rPr>
                            <m:t>2</m:t>
                          </m:r>
                        </m:sub>
                      </m:sSub>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𝜐</m:t>
                          </m:r>
                        </m:e>
                        <m:sub>
                          <m:r>
                            <a:rPr lang="tr-TR" sz="1400" i="1">
                              <a:solidFill>
                                <a:schemeClr val="bg1"/>
                              </a:solidFill>
                              <a:latin typeface="Cambria Math" panose="02040503050406030204" pitchFamily="18" charset="0"/>
                            </a:rPr>
                            <m:t>𝑡</m:t>
                          </m:r>
                          <m:r>
                            <a:rPr lang="tr-TR" sz="1400" i="1">
                              <a:solidFill>
                                <a:schemeClr val="bg1"/>
                              </a:solidFill>
                              <a:latin typeface="Cambria Math" panose="02040503050406030204" pitchFamily="18" charset="0"/>
                            </a:rPr>
                            <m:t>−1</m:t>
                          </m:r>
                        </m:sub>
                      </m:sSub>
                      <m:r>
                        <a:rPr lang="tr-TR" sz="1400" i="1">
                          <a:solidFill>
                            <a:schemeClr val="bg1"/>
                          </a:solidFill>
                          <a:latin typeface="Cambria Math" panose="02040503050406030204" pitchFamily="18" charset="0"/>
                        </a:rPr>
                        <m:t>+(1−</m:t>
                      </m:r>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𝛽</m:t>
                          </m:r>
                        </m:e>
                        <m:sub>
                          <m:r>
                            <a:rPr lang="tr-TR" sz="1400" i="1">
                              <a:solidFill>
                                <a:schemeClr val="bg1"/>
                              </a:solidFill>
                              <a:latin typeface="Cambria Math" panose="02040503050406030204" pitchFamily="18" charset="0"/>
                            </a:rPr>
                            <m:t>1</m:t>
                          </m:r>
                        </m:sub>
                      </m:sSub>
                      <m:r>
                        <a:rPr lang="tr-TR" sz="1400" i="1">
                          <a:solidFill>
                            <a:schemeClr val="bg1"/>
                          </a:solidFill>
                          <a:latin typeface="Cambria Math" panose="02040503050406030204" pitchFamily="18" charset="0"/>
                        </a:rPr>
                        <m:t>)</m:t>
                      </m:r>
                      <m:sSubSup>
                        <m:sSubSupPr>
                          <m:ctrlPr>
                            <a:rPr lang="tr-TR" sz="1400" i="1">
                              <a:solidFill>
                                <a:schemeClr val="bg1"/>
                              </a:solidFill>
                              <a:latin typeface="Cambria Math" panose="02040503050406030204" pitchFamily="18" charset="0"/>
                            </a:rPr>
                          </m:ctrlPr>
                        </m:sSubSupPr>
                        <m:e>
                          <m:r>
                            <a:rPr lang="tr-TR" sz="1400" i="1">
                              <a:solidFill>
                                <a:schemeClr val="bg1"/>
                              </a:solidFill>
                              <a:latin typeface="Cambria Math" panose="02040503050406030204" pitchFamily="18" charset="0"/>
                            </a:rPr>
                            <m:t>𝑔</m:t>
                          </m:r>
                        </m:e>
                        <m:sub>
                          <m:r>
                            <a:rPr lang="tr-TR" sz="1400" i="1">
                              <a:solidFill>
                                <a:schemeClr val="bg1"/>
                              </a:solidFill>
                              <a:latin typeface="Cambria Math" panose="02040503050406030204" pitchFamily="18" charset="0"/>
                            </a:rPr>
                            <m:t>𝑡</m:t>
                          </m:r>
                        </m:sub>
                        <m:sup>
                          <m:r>
                            <a:rPr lang="tr-TR" sz="1400" i="1">
                              <a:solidFill>
                                <a:schemeClr val="bg1"/>
                              </a:solidFill>
                              <a:latin typeface="Cambria Math" panose="02040503050406030204" pitchFamily="18" charset="0"/>
                            </a:rPr>
                            <m:t>2</m:t>
                          </m:r>
                        </m:sup>
                      </m:sSubSup>
                    </m:oMath>
                  </m:oMathPara>
                </a14:m>
                <a:endParaRPr lang="tr-TR" sz="1400" i="1" dirty="0">
                  <a:solidFill>
                    <a:schemeClr val="bg1"/>
                  </a:solidFill>
                  <a:latin typeface="Cambria Math" panose="02040503050406030204" pitchFamily="18" charset="0"/>
                </a:endParaRPr>
              </a:p>
              <a:p>
                <a:endParaRPr lang="tr-TR" sz="1400"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400" i="1">
                              <a:solidFill>
                                <a:schemeClr val="bg1"/>
                              </a:solidFill>
                              <a:latin typeface="Cambria Math" panose="02040503050406030204" pitchFamily="18" charset="0"/>
                            </a:rPr>
                          </m:ctrlPr>
                        </m:sSubPr>
                        <m:e>
                          <m:r>
                            <m:rPr>
                              <m:sty m:val="p"/>
                            </m:rPr>
                            <a:rPr lang="el-GR" sz="1400" i="1">
                              <a:solidFill>
                                <a:schemeClr val="bg1"/>
                              </a:solidFill>
                              <a:latin typeface="Cambria Math" panose="02040503050406030204" pitchFamily="18" charset="0"/>
                              <a:ea typeface="Cambria Math" panose="02040503050406030204" pitchFamily="18" charset="0"/>
                            </a:rPr>
                            <m:t>θ</m:t>
                          </m:r>
                        </m:e>
                        <m:sub>
                          <m:r>
                            <a:rPr lang="tr-TR" sz="1400" i="1">
                              <a:solidFill>
                                <a:schemeClr val="bg1"/>
                              </a:solidFill>
                              <a:latin typeface="Cambria Math" panose="02040503050406030204" pitchFamily="18" charset="0"/>
                            </a:rPr>
                            <m:t>𝑡</m:t>
                          </m:r>
                        </m:sub>
                      </m:sSub>
                      <m:r>
                        <a:rPr lang="tr-TR" sz="1400">
                          <a:solidFill>
                            <a:schemeClr val="bg1"/>
                          </a:solidFill>
                          <a:latin typeface="Cambria Math" panose="02040503050406030204" pitchFamily="18" charset="0"/>
                        </a:rPr>
                        <m:t>=</m:t>
                      </m:r>
                      <m:sSub>
                        <m:sSubPr>
                          <m:ctrlPr>
                            <a:rPr lang="tr-TR" sz="1400" i="1">
                              <a:solidFill>
                                <a:schemeClr val="bg1"/>
                              </a:solidFill>
                              <a:latin typeface="Cambria Math" panose="02040503050406030204" pitchFamily="18" charset="0"/>
                            </a:rPr>
                          </m:ctrlPr>
                        </m:sSubPr>
                        <m:e>
                          <m:r>
                            <m:rPr>
                              <m:sty m:val="p"/>
                            </m:rPr>
                            <a:rPr lang="el-GR" sz="1400" i="1">
                              <a:solidFill>
                                <a:schemeClr val="bg1"/>
                              </a:solidFill>
                              <a:latin typeface="Cambria Math" panose="02040503050406030204" pitchFamily="18" charset="0"/>
                              <a:ea typeface="Cambria Math" panose="02040503050406030204" pitchFamily="18" charset="0"/>
                            </a:rPr>
                            <m:t>θ</m:t>
                          </m:r>
                        </m:e>
                        <m:sub>
                          <m:r>
                            <a:rPr lang="tr-TR" sz="1400" i="1">
                              <a:solidFill>
                                <a:schemeClr val="bg1"/>
                              </a:solidFill>
                              <a:latin typeface="Cambria Math" panose="02040503050406030204" pitchFamily="18" charset="0"/>
                            </a:rPr>
                            <m:t>𝑡</m:t>
                          </m:r>
                          <m:r>
                            <a:rPr lang="tr-TR" sz="1400">
                              <a:solidFill>
                                <a:schemeClr val="bg1"/>
                              </a:solidFill>
                              <a:latin typeface="Cambria Math" panose="02040503050406030204" pitchFamily="18" charset="0"/>
                            </a:rPr>
                            <m:t>−1</m:t>
                          </m:r>
                        </m:sub>
                      </m:sSub>
                      <m:r>
                        <a:rPr lang="tr-TR" sz="1400">
                          <a:solidFill>
                            <a:schemeClr val="bg1"/>
                          </a:solidFill>
                          <a:latin typeface="Cambria Math" panose="02040503050406030204" pitchFamily="18" charset="0"/>
                        </a:rPr>
                        <m:t>−</m:t>
                      </m:r>
                      <m:r>
                        <a:rPr lang="tr-TR" sz="1400" i="1">
                          <a:solidFill>
                            <a:schemeClr val="bg1"/>
                          </a:solidFill>
                          <a:latin typeface="Cambria Math" panose="02040503050406030204" pitchFamily="18" charset="0"/>
                        </a:rPr>
                        <m:t>𝜂</m:t>
                      </m:r>
                      <m:f>
                        <m:fPr>
                          <m:ctrlPr>
                            <a:rPr lang="tr-TR" sz="1400" i="1">
                              <a:solidFill>
                                <a:schemeClr val="bg1"/>
                              </a:solidFill>
                              <a:latin typeface="Cambria Math" panose="02040503050406030204" pitchFamily="18" charset="0"/>
                            </a:rPr>
                          </m:ctrlPr>
                        </m:fPr>
                        <m:num>
                          <m:f>
                            <m:fPr>
                              <m:type m:val="lin"/>
                              <m:ctrlPr>
                                <a:rPr lang="tr-TR" sz="1400" i="1" smtClean="0">
                                  <a:solidFill>
                                    <a:schemeClr val="bg1"/>
                                  </a:solidFill>
                                  <a:latin typeface="Cambria Math" panose="02040503050406030204" pitchFamily="18" charset="0"/>
                                </a:rPr>
                              </m:ctrlPr>
                            </m:fPr>
                            <m:num>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𝑚</m:t>
                                  </m:r>
                                </m:e>
                                <m:sub>
                                  <m:r>
                                    <a:rPr lang="tr-TR" sz="1400" i="1">
                                      <a:solidFill>
                                        <a:schemeClr val="bg1"/>
                                      </a:solidFill>
                                      <a:latin typeface="Cambria Math" panose="02040503050406030204" pitchFamily="18" charset="0"/>
                                    </a:rPr>
                                    <m:t>𝑡</m:t>
                                  </m:r>
                                </m:sub>
                              </m:sSub>
                            </m:num>
                            <m:den>
                              <m:d>
                                <m:dPr>
                                  <m:ctrlPr>
                                    <a:rPr lang="tr-TR" sz="1400" b="0" i="1" smtClean="0">
                                      <a:solidFill>
                                        <a:schemeClr val="bg1"/>
                                      </a:solidFill>
                                      <a:latin typeface="Cambria Math" panose="02040503050406030204" pitchFamily="18" charset="0"/>
                                    </a:rPr>
                                  </m:ctrlPr>
                                </m:dPr>
                                <m:e>
                                  <m:r>
                                    <a:rPr lang="tr-TR" sz="1400" i="1">
                                      <a:solidFill>
                                        <a:schemeClr val="bg1"/>
                                      </a:solidFill>
                                      <a:latin typeface="Cambria Math" panose="02040503050406030204" pitchFamily="18" charset="0"/>
                                    </a:rPr>
                                    <m:t>1 − </m:t>
                                  </m:r>
                                  <m:sSubSup>
                                    <m:sSubSupPr>
                                      <m:ctrlPr>
                                        <a:rPr lang="tr-TR" sz="1400" i="1">
                                          <a:solidFill>
                                            <a:schemeClr val="bg1"/>
                                          </a:solidFill>
                                          <a:latin typeface="Cambria Math" panose="02040503050406030204" pitchFamily="18" charset="0"/>
                                          <a:ea typeface="Cambria Math" panose="02040503050406030204" pitchFamily="18" charset="0"/>
                                        </a:rPr>
                                      </m:ctrlPr>
                                    </m:sSubSupPr>
                                    <m:e>
                                      <m:r>
                                        <a:rPr lang="tr-TR" sz="1400" i="1">
                                          <a:solidFill>
                                            <a:schemeClr val="bg1"/>
                                          </a:solidFill>
                                          <a:latin typeface="Cambria Math" panose="02040503050406030204" pitchFamily="18" charset="0"/>
                                          <a:ea typeface="Cambria Math" panose="02040503050406030204" pitchFamily="18" charset="0"/>
                                        </a:rPr>
                                        <m:t>𝛽</m:t>
                                      </m:r>
                                    </m:e>
                                    <m:sub>
                                      <m:r>
                                        <a:rPr lang="tr-TR" sz="1400" i="1">
                                          <a:solidFill>
                                            <a:schemeClr val="bg1"/>
                                          </a:solidFill>
                                          <a:latin typeface="Cambria Math" panose="02040503050406030204" pitchFamily="18" charset="0"/>
                                          <a:ea typeface="Cambria Math" panose="02040503050406030204" pitchFamily="18" charset="0"/>
                                        </a:rPr>
                                        <m:t>1</m:t>
                                      </m:r>
                                    </m:sub>
                                    <m:sup>
                                      <m:r>
                                        <a:rPr lang="tr-TR" sz="1400" i="1">
                                          <a:solidFill>
                                            <a:schemeClr val="bg1"/>
                                          </a:solidFill>
                                          <a:latin typeface="Cambria Math" panose="02040503050406030204" pitchFamily="18" charset="0"/>
                                          <a:ea typeface="Cambria Math" panose="02040503050406030204" pitchFamily="18" charset="0"/>
                                        </a:rPr>
                                        <m:t>𝑡</m:t>
                                      </m:r>
                                    </m:sup>
                                  </m:sSubSup>
                                </m:e>
                              </m:d>
                            </m:den>
                          </m:f>
                        </m:num>
                        <m:den>
                          <m:rad>
                            <m:radPr>
                              <m:degHide m:val="on"/>
                              <m:ctrlPr>
                                <a:rPr lang="tr-TR" sz="1400" i="1">
                                  <a:solidFill>
                                    <a:schemeClr val="bg1"/>
                                  </a:solidFill>
                                  <a:latin typeface="Cambria Math" panose="02040503050406030204" pitchFamily="18" charset="0"/>
                                </a:rPr>
                              </m:ctrlPr>
                            </m:radPr>
                            <m:deg/>
                            <m:e>
                              <m:f>
                                <m:fPr>
                                  <m:type m:val="lin"/>
                                  <m:ctrlPr>
                                    <a:rPr lang="tr-TR" sz="1400" b="0" i="1" smtClean="0">
                                      <a:solidFill>
                                        <a:schemeClr val="bg1"/>
                                      </a:solidFill>
                                      <a:latin typeface="Cambria Math" panose="02040503050406030204" pitchFamily="18" charset="0"/>
                                    </a:rPr>
                                  </m:ctrlPr>
                                </m:fPr>
                                <m:num>
                                  <m:sSub>
                                    <m:sSubPr>
                                      <m:ctrlPr>
                                        <a:rPr lang="tr-TR" sz="1400" b="0" i="1" smtClean="0">
                                          <a:solidFill>
                                            <a:schemeClr val="bg1"/>
                                          </a:solidFill>
                                          <a:latin typeface="Cambria Math" panose="02040503050406030204" pitchFamily="18" charset="0"/>
                                        </a:rPr>
                                      </m:ctrlPr>
                                    </m:sSubPr>
                                    <m:e>
                                      <m:r>
                                        <a:rPr lang="tr-TR" sz="1400" b="0" i="1" smtClean="0">
                                          <a:solidFill>
                                            <a:schemeClr val="bg1"/>
                                          </a:solidFill>
                                          <a:latin typeface="Cambria Math" panose="02040503050406030204" pitchFamily="18" charset="0"/>
                                        </a:rPr>
                                        <m:t>𝑣</m:t>
                                      </m:r>
                                    </m:e>
                                    <m:sub>
                                      <m:r>
                                        <a:rPr lang="tr-TR" sz="1400" b="0" i="1" smtClean="0">
                                          <a:solidFill>
                                            <a:schemeClr val="bg1"/>
                                          </a:solidFill>
                                          <a:latin typeface="Cambria Math" panose="02040503050406030204" pitchFamily="18" charset="0"/>
                                        </a:rPr>
                                        <m:t>𝑡</m:t>
                                      </m:r>
                                    </m:sub>
                                  </m:sSub>
                                </m:num>
                                <m:den>
                                  <m:d>
                                    <m:dPr>
                                      <m:ctrlPr>
                                        <a:rPr lang="tr-TR" sz="1400" b="0" i="1" smtClean="0">
                                          <a:solidFill>
                                            <a:schemeClr val="bg1"/>
                                          </a:solidFill>
                                          <a:latin typeface="Cambria Math" panose="02040503050406030204" pitchFamily="18" charset="0"/>
                                        </a:rPr>
                                      </m:ctrlPr>
                                    </m:dPr>
                                    <m:e>
                                      <m:r>
                                        <a:rPr lang="tr-TR" sz="1400" b="0" i="1" smtClean="0">
                                          <a:solidFill>
                                            <a:schemeClr val="bg1"/>
                                          </a:solidFill>
                                          <a:latin typeface="Cambria Math" panose="02040503050406030204" pitchFamily="18" charset="0"/>
                                        </a:rPr>
                                        <m:t>1 − </m:t>
                                      </m:r>
                                      <m:sSubSup>
                                        <m:sSubSupPr>
                                          <m:ctrlPr>
                                            <a:rPr lang="tr-TR" sz="1400" b="0" i="1" smtClean="0">
                                              <a:solidFill>
                                                <a:schemeClr val="bg1"/>
                                              </a:solidFill>
                                              <a:latin typeface="Cambria Math" panose="02040503050406030204" pitchFamily="18" charset="0"/>
                                              <a:ea typeface="Cambria Math" panose="02040503050406030204" pitchFamily="18" charset="0"/>
                                            </a:rPr>
                                          </m:ctrlPr>
                                        </m:sSubSupPr>
                                        <m:e>
                                          <m:r>
                                            <a:rPr lang="tr-TR" sz="1400" b="0" i="1" smtClean="0">
                                              <a:solidFill>
                                                <a:schemeClr val="bg1"/>
                                              </a:solidFill>
                                              <a:latin typeface="Cambria Math" panose="02040503050406030204" pitchFamily="18" charset="0"/>
                                              <a:ea typeface="Cambria Math" panose="02040503050406030204" pitchFamily="18" charset="0"/>
                                            </a:rPr>
                                            <m:t>𝛽</m:t>
                                          </m:r>
                                        </m:e>
                                        <m:sub>
                                          <m:r>
                                            <a:rPr lang="tr-TR" sz="1400" b="0" i="1" smtClean="0">
                                              <a:solidFill>
                                                <a:schemeClr val="bg1"/>
                                              </a:solidFill>
                                              <a:latin typeface="Cambria Math" panose="02040503050406030204" pitchFamily="18" charset="0"/>
                                              <a:ea typeface="Cambria Math" panose="02040503050406030204" pitchFamily="18" charset="0"/>
                                            </a:rPr>
                                            <m:t>2</m:t>
                                          </m:r>
                                        </m:sub>
                                        <m:sup>
                                          <m:r>
                                            <a:rPr lang="tr-TR" sz="1400" b="0" i="1" smtClean="0">
                                              <a:solidFill>
                                                <a:schemeClr val="bg1"/>
                                              </a:solidFill>
                                              <a:latin typeface="Cambria Math" panose="02040503050406030204" pitchFamily="18" charset="0"/>
                                              <a:ea typeface="Cambria Math" panose="02040503050406030204" pitchFamily="18" charset="0"/>
                                            </a:rPr>
                                            <m:t>𝑡</m:t>
                                          </m:r>
                                        </m:sup>
                                      </m:sSubSup>
                                    </m:e>
                                  </m:d>
                                </m:den>
                              </m:f>
                            </m:e>
                          </m:rad>
                          <m:r>
                            <a:rPr lang="tr-TR" sz="1400" b="0" i="1" smtClean="0">
                              <a:solidFill>
                                <a:schemeClr val="bg1"/>
                              </a:solidFill>
                              <a:latin typeface="Cambria Math" panose="02040503050406030204" pitchFamily="18" charset="0"/>
                            </a:rPr>
                            <m:t>+</m:t>
                          </m:r>
                          <m:r>
                            <a:rPr lang="tr-TR" sz="1400" b="0" i="1" smtClean="0">
                              <a:solidFill>
                                <a:schemeClr val="bg1"/>
                              </a:solidFill>
                              <a:latin typeface="Cambria Math" panose="02040503050406030204" pitchFamily="18" charset="0"/>
                              <a:ea typeface="Cambria Math" panose="02040503050406030204" pitchFamily="18" charset="0"/>
                            </a:rPr>
                            <m:t>𝜖</m:t>
                          </m:r>
                          <m:r>
                            <a:rPr lang="tr-TR" sz="1400" b="0" i="1" smtClean="0">
                              <a:solidFill>
                                <a:schemeClr val="bg1"/>
                              </a:solidFill>
                              <a:latin typeface="Cambria Math" panose="02040503050406030204" pitchFamily="18" charset="0"/>
                            </a:rPr>
                            <m:t> </m:t>
                          </m:r>
                        </m:den>
                      </m:f>
                    </m:oMath>
                  </m:oMathPara>
                </a14:m>
                <a:endParaRPr lang="tr-TR" sz="1400" i="1" dirty="0">
                  <a:solidFill>
                    <a:schemeClr val="bg1"/>
                  </a:solidFill>
                  <a:latin typeface="Cambria Math" panose="02040503050406030204" pitchFamily="18" charset="0"/>
                </a:endParaRPr>
              </a:p>
              <a:p>
                <a:endParaRPr lang="tr-TR" sz="1400" i="1" dirty="0">
                  <a:solidFill>
                    <a:schemeClr val="bg1"/>
                  </a:solidFill>
                  <a:latin typeface="Cambria Math" panose="02040503050406030204" pitchFamily="18" charset="0"/>
                </a:endParaRPr>
              </a:p>
              <a:p>
                <a:r>
                  <a:rPr lang="tr-TR" sz="1400" i="1" dirty="0">
                    <a:solidFill>
                      <a:schemeClr val="bg1"/>
                    </a:solidFill>
                    <a:latin typeface="Cambria Math" panose="02040503050406030204" pitchFamily="18" charset="0"/>
                  </a:rPr>
                  <a:t>f : </a:t>
                </a:r>
                <a:r>
                  <a:rPr lang="tr-TR" sz="1400" dirty="0" err="1">
                    <a:solidFill>
                      <a:schemeClr val="bg1"/>
                    </a:solidFill>
                    <a:latin typeface="Cambria Math" panose="02040503050406030204" pitchFamily="18" charset="0"/>
                  </a:rPr>
                  <a:t>loss</a:t>
                </a:r>
                <a:r>
                  <a:rPr lang="tr-TR" sz="1400" dirty="0">
                    <a:solidFill>
                      <a:schemeClr val="bg1"/>
                    </a:solidFill>
                    <a:latin typeface="Cambria Math" panose="02040503050406030204" pitchFamily="18" charset="0"/>
                  </a:rPr>
                  <a:t> </a:t>
                </a:r>
                <a:r>
                  <a:rPr lang="tr-TR" sz="1400" dirty="0" err="1">
                    <a:solidFill>
                      <a:schemeClr val="bg1"/>
                    </a:solidFill>
                    <a:latin typeface="Cambria Math" panose="02040503050406030204" pitchFamily="18" charset="0"/>
                  </a:rPr>
                  <a:t>function</a:t>
                </a:r>
                <a:endParaRPr lang="tr-TR" sz="1400" dirty="0">
                  <a:solidFill>
                    <a:schemeClr val="bg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𝛽</m:t>
                          </m:r>
                        </m:e>
                        <m:sub>
                          <m:r>
                            <a:rPr lang="tr-TR" sz="1400" i="1">
                              <a:solidFill>
                                <a:schemeClr val="bg1"/>
                              </a:solidFill>
                              <a:latin typeface="Cambria Math" panose="02040503050406030204" pitchFamily="18" charset="0"/>
                            </a:rPr>
                            <m:t>1,2</m:t>
                          </m:r>
                        </m:sub>
                      </m:sSub>
                      <m:r>
                        <a:rPr lang="tr-TR" sz="1400">
                          <a:solidFill>
                            <a:schemeClr val="bg1"/>
                          </a:solidFill>
                          <a:latin typeface="Cambria Math" panose="02040503050406030204" pitchFamily="18" charset="0"/>
                        </a:rPr>
                        <m:t>:</m:t>
                      </m:r>
                      <m:r>
                        <m:rPr>
                          <m:sty m:val="p"/>
                        </m:rPr>
                        <a:rPr lang="tr-TR" sz="1400">
                          <a:solidFill>
                            <a:schemeClr val="bg1"/>
                          </a:solidFill>
                          <a:latin typeface="Cambria Math" panose="02040503050406030204" pitchFamily="18" charset="0"/>
                        </a:rPr>
                        <m:t>momentum</m:t>
                      </m:r>
                      <m:r>
                        <a:rPr lang="tr-TR" sz="1400">
                          <a:solidFill>
                            <a:schemeClr val="bg1"/>
                          </a:solidFill>
                          <a:latin typeface="Cambria Math" panose="02040503050406030204" pitchFamily="18" charset="0"/>
                        </a:rPr>
                        <m:t> </m:t>
                      </m:r>
                      <m:r>
                        <m:rPr>
                          <m:sty m:val="p"/>
                        </m:rPr>
                        <a:rPr lang="tr-TR" sz="1400">
                          <a:solidFill>
                            <a:schemeClr val="bg1"/>
                          </a:solidFill>
                          <a:latin typeface="Cambria Math" panose="02040503050406030204" pitchFamily="18" charset="0"/>
                        </a:rPr>
                        <m:t>parameters</m:t>
                      </m:r>
                    </m:oMath>
                  </m:oMathPara>
                </a14:m>
                <a:endParaRPr lang="tr-TR" sz="1400" dirty="0">
                  <a:solidFill>
                    <a:schemeClr val="bg1"/>
                  </a:solidFill>
                </a:endParaRPr>
              </a:p>
              <a:p>
                <a14:m>
                  <m:oMath xmlns:m="http://schemas.openxmlformats.org/officeDocument/2006/math">
                    <m:r>
                      <a:rPr lang="tr-TR" sz="1400" i="1">
                        <a:solidFill>
                          <a:schemeClr val="bg1"/>
                        </a:solidFill>
                        <a:latin typeface="Cambria Math" panose="02040503050406030204" pitchFamily="18" charset="0"/>
                      </a:rPr>
                      <m:t>𝜂</m:t>
                    </m:r>
                  </m:oMath>
                </a14:m>
                <a:r>
                  <a:rPr lang="tr-TR" sz="1400" dirty="0">
                    <a:solidFill>
                      <a:schemeClr val="bg1"/>
                    </a:solidFill>
                  </a:rPr>
                  <a:t>: </a:t>
                </a:r>
                <a:r>
                  <a:rPr lang="tr-TR" sz="1400" dirty="0" err="1">
                    <a:solidFill>
                      <a:schemeClr val="bg1"/>
                    </a:solidFill>
                  </a:rPr>
                  <a:t>initial</a:t>
                </a:r>
                <a:r>
                  <a:rPr lang="tr-TR" sz="1400" dirty="0">
                    <a:solidFill>
                      <a:schemeClr val="bg1"/>
                    </a:solidFill>
                  </a:rPr>
                  <a:t> </a:t>
                </a:r>
                <a:r>
                  <a:rPr lang="tr-TR" sz="1400" dirty="0" err="1">
                    <a:solidFill>
                      <a:schemeClr val="bg1"/>
                    </a:solidFill>
                  </a:rPr>
                  <a:t>learning</a:t>
                </a:r>
                <a:r>
                  <a:rPr lang="tr-TR" sz="1400" dirty="0">
                    <a:solidFill>
                      <a:schemeClr val="bg1"/>
                    </a:solidFill>
                  </a:rPr>
                  <a:t> rate</a:t>
                </a:r>
              </a:p>
              <a:p>
                <a14:m>
                  <m:oMath xmlns:m="http://schemas.openxmlformats.org/officeDocument/2006/math">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𝑔</m:t>
                        </m:r>
                      </m:e>
                      <m:sub>
                        <m:r>
                          <a:rPr lang="tr-TR" sz="1400" i="1">
                            <a:solidFill>
                              <a:schemeClr val="bg1"/>
                            </a:solidFill>
                            <a:latin typeface="Cambria Math" panose="02040503050406030204" pitchFamily="18" charset="0"/>
                          </a:rPr>
                          <m:t>𝑡</m:t>
                        </m:r>
                      </m:sub>
                    </m:sSub>
                  </m:oMath>
                </a14:m>
                <a:r>
                  <a:rPr lang="tr-TR" sz="1400" dirty="0">
                    <a:solidFill>
                      <a:schemeClr val="bg1"/>
                    </a:solidFill>
                  </a:rPr>
                  <a:t>: </a:t>
                </a:r>
                <a:r>
                  <a:rPr lang="tr-TR" sz="1400" dirty="0" err="1">
                    <a:solidFill>
                      <a:schemeClr val="bg1"/>
                    </a:solidFill>
                  </a:rPr>
                  <a:t>gradient</a:t>
                </a:r>
                <a:r>
                  <a:rPr lang="tr-TR" sz="1400" dirty="0">
                    <a:solidFill>
                      <a:schemeClr val="bg1"/>
                    </a:solidFill>
                  </a:rPr>
                  <a:t> at time t </a:t>
                </a:r>
                <a:r>
                  <a:rPr lang="tr-TR" sz="1400" dirty="0" err="1">
                    <a:solidFill>
                      <a:schemeClr val="bg1"/>
                    </a:solidFill>
                  </a:rPr>
                  <a:t>along</a:t>
                </a:r>
                <a:r>
                  <a:rPr lang="tr-TR" sz="1400" dirty="0">
                    <a:solidFill>
                      <a:schemeClr val="bg1"/>
                    </a:solidFill>
                  </a:rPr>
                  <a:t> w</a:t>
                </a:r>
              </a:p>
            </p:txBody>
          </p:sp>
        </mc:Choice>
        <mc:Fallback xmlns="">
          <p:sp>
            <p:nvSpPr>
              <p:cNvPr id="2" name="Dikdörtgen 1">
                <a:extLst>
                  <a:ext uri="{FF2B5EF4-FFF2-40B4-BE49-F238E27FC236}">
                    <a16:creationId xmlns:a16="http://schemas.microsoft.com/office/drawing/2014/main" id="{A9E6D0CA-9CF1-7F4D-9BD5-DF2689252BF7}"/>
                  </a:ext>
                </a:extLst>
              </p:cNvPr>
              <p:cNvSpPr>
                <a:spLocks noRot="1" noChangeAspect="1" noMove="1" noResize="1" noEditPoints="1" noAdjustHandles="1" noChangeArrowheads="1" noChangeShapeType="1" noTextEdit="1"/>
              </p:cNvSpPr>
              <p:nvPr/>
            </p:nvSpPr>
            <p:spPr>
              <a:xfrm>
                <a:off x="1344896" y="2216805"/>
                <a:ext cx="2883722" cy="2565959"/>
              </a:xfrm>
              <a:prstGeom prst="rect">
                <a:avLst/>
              </a:prstGeom>
              <a:blipFill>
                <a:blip r:embed="rId3"/>
                <a:stretch>
                  <a:fillRect l="-437" b="-980"/>
                </a:stretch>
              </a:blipFill>
              <a:ln>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Dikdörtgen 2">
                <a:extLst>
                  <a:ext uri="{FF2B5EF4-FFF2-40B4-BE49-F238E27FC236}">
                    <a16:creationId xmlns:a16="http://schemas.microsoft.com/office/drawing/2014/main" id="{69C5BD9E-C15A-224D-8634-DCE32F5C398D}"/>
                  </a:ext>
                </a:extLst>
              </p:cNvPr>
              <p:cNvSpPr/>
              <p:nvPr/>
            </p:nvSpPr>
            <p:spPr>
              <a:xfrm>
                <a:off x="5269141" y="2549837"/>
                <a:ext cx="2407069" cy="1815882"/>
              </a:xfrm>
              <a:prstGeom prst="rect">
                <a:avLst/>
              </a:prstGeom>
              <a:ln w="127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r-TR" sz="1400" i="1" smtClean="0">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𝑔</m:t>
                          </m:r>
                        </m:e>
                        <m:sub>
                          <m:r>
                            <a:rPr lang="tr-TR" sz="1400" i="1">
                              <a:solidFill>
                                <a:schemeClr val="bg1"/>
                              </a:solidFill>
                              <a:latin typeface="Cambria Math" panose="02040503050406030204" pitchFamily="18" charset="0"/>
                            </a:rPr>
                            <m:t>𝑡</m:t>
                          </m:r>
                        </m:sub>
                      </m:sSub>
                      <m:r>
                        <a:rPr lang="tr-TR" sz="1400" i="1">
                          <a:solidFill>
                            <a:schemeClr val="bg1"/>
                          </a:solidFill>
                          <a:latin typeface="Cambria Math" panose="02040503050406030204" pitchFamily="18" charset="0"/>
                        </a:rPr>
                        <m:t>=</m:t>
                      </m:r>
                      <m:sSub>
                        <m:sSubPr>
                          <m:ctrlPr>
                            <a:rPr lang="tr-TR" sz="1400" i="1">
                              <a:solidFill>
                                <a:schemeClr val="bg1"/>
                              </a:solidFill>
                              <a:latin typeface="Cambria Math" panose="02040503050406030204" pitchFamily="18" charset="0"/>
                              <a:ea typeface="Cambria Math" panose="02040503050406030204" pitchFamily="18" charset="0"/>
                            </a:rPr>
                          </m:ctrlPr>
                        </m:sSubPr>
                        <m:e>
                          <m:r>
                            <m:rPr>
                              <m:sty m:val="p"/>
                            </m:rPr>
                            <a:rPr lang="tr-TR" sz="1400" i="1">
                              <a:solidFill>
                                <a:schemeClr val="bg1"/>
                              </a:solidFill>
                              <a:latin typeface="Cambria Math" panose="02040503050406030204" pitchFamily="18" charset="0"/>
                              <a:ea typeface="Cambria Math" panose="02040503050406030204" pitchFamily="18" charset="0"/>
                            </a:rPr>
                            <m:t>∇</m:t>
                          </m:r>
                        </m:e>
                        <m:sub>
                          <m:r>
                            <a:rPr lang="tr-TR" sz="1400" i="1">
                              <a:solidFill>
                                <a:schemeClr val="bg1"/>
                              </a:solidFill>
                              <a:latin typeface="Cambria Math" panose="02040503050406030204" pitchFamily="18" charset="0"/>
                              <a:ea typeface="Cambria Math" panose="02040503050406030204" pitchFamily="18" charset="0"/>
                            </a:rPr>
                            <m:t>𝜃</m:t>
                          </m:r>
                        </m:sub>
                      </m:sSub>
                      <m:sSub>
                        <m:sSubPr>
                          <m:ctrlPr>
                            <a:rPr lang="tr-TR" sz="1400" i="1">
                              <a:solidFill>
                                <a:schemeClr val="bg1"/>
                              </a:solidFill>
                              <a:latin typeface="Cambria Math" panose="02040503050406030204" pitchFamily="18" charset="0"/>
                              <a:ea typeface="Cambria Math" panose="02040503050406030204" pitchFamily="18" charset="0"/>
                            </a:rPr>
                          </m:ctrlPr>
                        </m:sSubPr>
                        <m:e>
                          <m:r>
                            <a:rPr lang="tr-TR" sz="1400" i="1">
                              <a:solidFill>
                                <a:schemeClr val="bg1"/>
                              </a:solidFill>
                              <a:latin typeface="Cambria Math" panose="02040503050406030204" pitchFamily="18" charset="0"/>
                              <a:ea typeface="Cambria Math" panose="02040503050406030204" pitchFamily="18" charset="0"/>
                            </a:rPr>
                            <m:t>𝑓</m:t>
                          </m:r>
                        </m:e>
                        <m:sub>
                          <m:r>
                            <a:rPr lang="tr-TR" sz="1400" i="1">
                              <a:solidFill>
                                <a:schemeClr val="bg1"/>
                              </a:solidFill>
                              <a:latin typeface="Cambria Math" panose="02040503050406030204" pitchFamily="18" charset="0"/>
                              <a:ea typeface="Cambria Math" panose="02040503050406030204" pitchFamily="18" charset="0"/>
                            </a:rPr>
                            <m:t>𝑡</m:t>
                          </m:r>
                        </m:sub>
                      </m:sSub>
                      <m:r>
                        <a:rPr lang="tr-TR" sz="1400" i="1">
                          <a:solidFill>
                            <a:schemeClr val="bg1"/>
                          </a:solidFill>
                          <a:latin typeface="Cambria Math" panose="02040503050406030204" pitchFamily="18" charset="0"/>
                          <a:ea typeface="Cambria Math" panose="02040503050406030204" pitchFamily="18" charset="0"/>
                        </a:rPr>
                        <m:t>(</m:t>
                      </m:r>
                      <m:sSub>
                        <m:sSubPr>
                          <m:ctrlPr>
                            <a:rPr lang="tr-TR" sz="1400" i="1">
                              <a:solidFill>
                                <a:schemeClr val="bg1"/>
                              </a:solidFill>
                              <a:latin typeface="Cambria Math" panose="02040503050406030204" pitchFamily="18" charset="0"/>
                              <a:ea typeface="Cambria Math" panose="02040503050406030204" pitchFamily="18" charset="0"/>
                            </a:rPr>
                          </m:ctrlPr>
                        </m:sSubPr>
                        <m:e>
                          <m:r>
                            <a:rPr lang="tr-TR" sz="1400" i="1">
                              <a:solidFill>
                                <a:schemeClr val="bg1"/>
                              </a:solidFill>
                              <a:latin typeface="Cambria Math" panose="02040503050406030204" pitchFamily="18" charset="0"/>
                              <a:ea typeface="Cambria Math" panose="02040503050406030204" pitchFamily="18" charset="0"/>
                            </a:rPr>
                            <m:t>𝜃</m:t>
                          </m:r>
                        </m:e>
                        <m:sub>
                          <m:r>
                            <a:rPr lang="tr-TR" sz="1400" i="1">
                              <a:solidFill>
                                <a:schemeClr val="bg1"/>
                              </a:solidFill>
                              <a:latin typeface="Cambria Math" panose="02040503050406030204" pitchFamily="18" charset="0"/>
                              <a:ea typeface="Cambria Math" panose="02040503050406030204" pitchFamily="18" charset="0"/>
                            </a:rPr>
                            <m:t>𝑡</m:t>
                          </m:r>
                          <m:r>
                            <a:rPr lang="tr-TR" sz="1400" i="1">
                              <a:solidFill>
                                <a:schemeClr val="bg1"/>
                              </a:solidFill>
                              <a:latin typeface="Cambria Math" panose="02040503050406030204" pitchFamily="18" charset="0"/>
                              <a:ea typeface="Cambria Math" panose="02040503050406030204" pitchFamily="18" charset="0"/>
                            </a:rPr>
                            <m:t>−1</m:t>
                          </m:r>
                        </m:sub>
                      </m:sSub>
                      <m:r>
                        <a:rPr lang="tr-TR" sz="1400" i="1">
                          <a:solidFill>
                            <a:schemeClr val="bg1"/>
                          </a:solidFill>
                          <a:latin typeface="Cambria Math" panose="02040503050406030204" pitchFamily="18" charset="0"/>
                          <a:ea typeface="Cambria Math" panose="02040503050406030204" pitchFamily="18" charset="0"/>
                        </a:rPr>
                        <m:t>)</m:t>
                      </m:r>
                    </m:oMath>
                  </m:oMathPara>
                </a14:m>
                <a:endParaRPr lang="tr-TR" sz="1400"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400" i="1" smtClean="0">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𝜐</m:t>
                          </m:r>
                        </m:e>
                        <m:sub>
                          <m:r>
                            <a:rPr lang="tr-TR" sz="1400" i="1">
                              <a:solidFill>
                                <a:schemeClr val="bg1"/>
                              </a:solidFill>
                              <a:latin typeface="Cambria Math" panose="02040503050406030204" pitchFamily="18" charset="0"/>
                            </a:rPr>
                            <m:t>𝑡</m:t>
                          </m:r>
                        </m:sub>
                      </m:sSub>
                      <m:r>
                        <a:rPr lang="tr-TR" sz="1400" i="1">
                          <a:solidFill>
                            <a:schemeClr val="bg1"/>
                          </a:solidFill>
                          <a:latin typeface="Cambria Math" panose="02040503050406030204" pitchFamily="18" charset="0"/>
                        </a:rPr>
                        <m:t>=</m:t>
                      </m:r>
                      <m:r>
                        <a:rPr lang="tr-TR" sz="1400" i="1">
                          <a:solidFill>
                            <a:schemeClr val="bg1"/>
                          </a:solidFill>
                          <a:latin typeface="Cambria Math" panose="02040503050406030204" pitchFamily="18" charset="0"/>
                        </a:rPr>
                        <m:t>𝛽</m:t>
                      </m:r>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𝜐</m:t>
                          </m:r>
                        </m:e>
                        <m:sub>
                          <m:r>
                            <a:rPr lang="tr-TR" sz="1400" i="1">
                              <a:solidFill>
                                <a:schemeClr val="bg1"/>
                              </a:solidFill>
                              <a:latin typeface="Cambria Math" panose="02040503050406030204" pitchFamily="18" charset="0"/>
                            </a:rPr>
                            <m:t>𝑡</m:t>
                          </m:r>
                          <m:r>
                            <a:rPr lang="tr-TR" sz="1400" i="1">
                              <a:solidFill>
                                <a:schemeClr val="bg1"/>
                              </a:solidFill>
                              <a:latin typeface="Cambria Math" panose="02040503050406030204" pitchFamily="18" charset="0"/>
                            </a:rPr>
                            <m:t>−1</m:t>
                          </m:r>
                        </m:sub>
                      </m:sSub>
                      <m:r>
                        <a:rPr lang="tr-TR" sz="1400" i="1">
                          <a:solidFill>
                            <a:schemeClr val="bg1"/>
                          </a:solidFill>
                          <a:latin typeface="Cambria Math" panose="02040503050406030204" pitchFamily="18" charset="0"/>
                        </a:rPr>
                        <m:t>+(1−</m:t>
                      </m:r>
                      <m:r>
                        <a:rPr lang="tr-TR" sz="1400" i="1">
                          <a:solidFill>
                            <a:schemeClr val="bg1"/>
                          </a:solidFill>
                          <a:latin typeface="Cambria Math" panose="02040503050406030204" pitchFamily="18" charset="0"/>
                        </a:rPr>
                        <m:t>𝛽</m:t>
                      </m:r>
                      <m:r>
                        <a:rPr lang="tr-TR" sz="1400" i="1">
                          <a:solidFill>
                            <a:schemeClr val="bg1"/>
                          </a:solidFill>
                          <a:latin typeface="Cambria Math" panose="02040503050406030204" pitchFamily="18" charset="0"/>
                        </a:rPr>
                        <m:t>)</m:t>
                      </m:r>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𝑔</m:t>
                          </m:r>
                        </m:e>
                        <m:sub>
                          <m:r>
                            <a:rPr lang="tr-TR" sz="1400" i="1">
                              <a:solidFill>
                                <a:schemeClr val="bg1"/>
                              </a:solidFill>
                              <a:latin typeface="Cambria Math" panose="02040503050406030204" pitchFamily="18" charset="0"/>
                            </a:rPr>
                            <m:t>𝑡</m:t>
                          </m:r>
                        </m:sub>
                      </m:sSub>
                    </m:oMath>
                  </m:oMathPara>
                </a14:m>
                <a:endParaRPr lang="tr-TR" sz="1400" dirty="0">
                  <a:solidFill>
                    <a:schemeClr val="bg1"/>
                  </a:solidFill>
                </a:endParaRPr>
              </a:p>
              <a:p>
                <a:endParaRPr lang="tr-TR" sz="1400" dirty="0">
                  <a:solidFill>
                    <a:schemeClr val="bg1"/>
                  </a:solidFill>
                </a:endParaRPr>
              </a:p>
              <a:p>
                <a:pPr/>
                <a14:m>
                  <m:oMathPara xmlns:m="http://schemas.openxmlformats.org/officeDocument/2006/math">
                    <m:oMathParaPr>
                      <m:jc m:val="centerGroup"/>
                    </m:oMathParaPr>
                    <m:oMath xmlns:m="http://schemas.openxmlformats.org/officeDocument/2006/math">
                      <m:sSub>
                        <m:sSubPr>
                          <m:ctrlPr>
                            <a:rPr lang="tr-TR" sz="1400" i="1" smtClean="0">
                              <a:solidFill>
                                <a:schemeClr val="bg1"/>
                              </a:solidFill>
                              <a:latin typeface="Cambria Math" panose="02040503050406030204" pitchFamily="18" charset="0"/>
                            </a:rPr>
                          </m:ctrlPr>
                        </m:sSubPr>
                        <m:e>
                          <m:r>
                            <m:rPr>
                              <m:sty m:val="p"/>
                            </m:rPr>
                            <a:rPr lang="el-GR" sz="1400" i="1">
                              <a:solidFill>
                                <a:schemeClr val="bg1"/>
                              </a:solidFill>
                              <a:latin typeface="Cambria Math" panose="02040503050406030204" pitchFamily="18" charset="0"/>
                              <a:ea typeface="Cambria Math" panose="02040503050406030204" pitchFamily="18" charset="0"/>
                            </a:rPr>
                            <m:t>θ</m:t>
                          </m:r>
                        </m:e>
                        <m:sub>
                          <m:r>
                            <a:rPr lang="tr-TR" sz="1400" i="1">
                              <a:solidFill>
                                <a:schemeClr val="bg1"/>
                              </a:solidFill>
                              <a:latin typeface="Cambria Math" panose="02040503050406030204" pitchFamily="18" charset="0"/>
                            </a:rPr>
                            <m:t>𝑡</m:t>
                          </m:r>
                        </m:sub>
                      </m:sSub>
                      <m:r>
                        <a:rPr lang="tr-TR" sz="1400" i="0">
                          <a:solidFill>
                            <a:schemeClr val="bg1"/>
                          </a:solidFill>
                          <a:latin typeface="Cambria Math" panose="02040503050406030204" pitchFamily="18" charset="0"/>
                        </a:rPr>
                        <m:t>=</m:t>
                      </m:r>
                      <m:sSub>
                        <m:sSubPr>
                          <m:ctrlPr>
                            <a:rPr lang="tr-TR" sz="1400" i="1">
                              <a:solidFill>
                                <a:schemeClr val="bg1"/>
                              </a:solidFill>
                              <a:latin typeface="Cambria Math" panose="02040503050406030204" pitchFamily="18" charset="0"/>
                            </a:rPr>
                          </m:ctrlPr>
                        </m:sSubPr>
                        <m:e>
                          <m:r>
                            <m:rPr>
                              <m:sty m:val="p"/>
                            </m:rPr>
                            <a:rPr lang="el-GR" sz="1400" i="1">
                              <a:solidFill>
                                <a:schemeClr val="bg1"/>
                              </a:solidFill>
                              <a:latin typeface="Cambria Math" panose="02040503050406030204" pitchFamily="18" charset="0"/>
                              <a:ea typeface="Cambria Math" panose="02040503050406030204" pitchFamily="18" charset="0"/>
                            </a:rPr>
                            <m:t>θ</m:t>
                          </m:r>
                        </m:e>
                        <m:sub>
                          <m:r>
                            <a:rPr lang="tr-TR" sz="1400" i="1">
                              <a:solidFill>
                                <a:schemeClr val="bg1"/>
                              </a:solidFill>
                              <a:latin typeface="Cambria Math" panose="02040503050406030204" pitchFamily="18" charset="0"/>
                            </a:rPr>
                            <m:t>𝑡</m:t>
                          </m:r>
                          <m:r>
                            <a:rPr lang="tr-TR" sz="1400" b="0" i="1" smtClean="0">
                              <a:solidFill>
                                <a:schemeClr val="bg1"/>
                              </a:solidFill>
                              <a:latin typeface="Cambria Math" panose="02040503050406030204" pitchFamily="18" charset="0"/>
                            </a:rPr>
                            <m:t>−1</m:t>
                          </m:r>
                        </m:sub>
                      </m:sSub>
                      <m:r>
                        <a:rPr lang="tr-TR" sz="1400" i="0">
                          <a:solidFill>
                            <a:schemeClr val="bg1"/>
                          </a:solidFill>
                          <a:latin typeface="Cambria Math" panose="02040503050406030204" pitchFamily="18" charset="0"/>
                        </a:rPr>
                        <m:t>−</m:t>
                      </m:r>
                      <m:r>
                        <a:rPr lang="tr-TR" sz="1400" i="1">
                          <a:solidFill>
                            <a:schemeClr val="bg1"/>
                          </a:solidFill>
                          <a:latin typeface="Cambria Math" panose="02040503050406030204" pitchFamily="18" charset="0"/>
                        </a:rPr>
                        <m:t>𝜂</m:t>
                      </m:r>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𝜐</m:t>
                          </m:r>
                        </m:e>
                        <m:sub>
                          <m:r>
                            <a:rPr lang="tr-TR" sz="1400" b="0" i="1" smtClean="0">
                              <a:solidFill>
                                <a:schemeClr val="bg1"/>
                              </a:solidFill>
                              <a:latin typeface="Cambria Math" panose="02040503050406030204" pitchFamily="18" charset="0"/>
                            </a:rPr>
                            <m:t>𝑡</m:t>
                          </m:r>
                        </m:sub>
                      </m:sSub>
                    </m:oMath>
                  </m:oMathPara>
                </a14:m>
                <a:endParaRPr lang="tr-TR" sz="1400" dirty="0">
                  <a:solidFill>
                    <a:schemeClr val="bg1"/>
                  </a:solidFill>
                </a:endParaRPr>
              </a:p>
              <a:p>
                <a:endParaRPr lang="tr-TR" sz="1400" dirty="0">
                  <a:solidFill>
                    <a:schemeClr val="bg1"/>
                  </a:solidFill>
                </a:endParaRPr>
              </a:p>
              <a:p>
                <a:r>
                  <a:rPr lang="tr-TR" sz="1400" i="1" dirty="0">
                    <a:solidFill>
                      <a:schemeClr val="bg1"/>
                    </a:solidFill>
                    <a:latin typeface="Cambria Math" panose="02040503050406030204" pitchFamily="18" charset="0"/>
                  </a:rPr>
                  <a:t>f : </a:t>
                </a:r>
                <a:r>
                  <a:rPr lang="tr-TR" sz="1400" dirty="0" err="1">
                    <a:solidFill>
                      <a:schemeClr val="bg1"/>
                    </a:solidFill>
                    <a:latin typeface="Cambria Math" panose="02040503050406030204" pitchFamily="18" charset="0"/>
                  </a:rPr>
                  <a:t>loss</a:t>
                </a:r>
                <a:r>
                  <a:rPr lang="tr-TR" sz="1400" dirty="0">
                    <a:solidFill>
                      <a:schemeClr val="bg1"/>
                    </a:solidFill>
                    <a:latin typeface="Cambria Math" panose="02040503050406030204" pitchFamily="18" charset="0"/>
                  </a:rPr>
                  <a:t> </a:t>
                </a:r>
                <a:r>
                  <a:rPr lang="tr-TR" sz="1400" dirty="0" err="1">
                    <a:solidFill>
                      <a:schemeClr val="bg1"/>
                    </a:solidFill>
                    <a:latin typeface="Cambria Math" panose="02040503050406030204" pitchFamily="18" charset="0"/>
                  </a:rPr>
                  <a:t>function</a:t>
                </a:r>
                <a:endParaRPr lang="tr-TR" sz="1400" dirty="0">
                  <a:solidFill>
                    <a:schemeClr val="bg1"/>
                  </a:solidFill>
                </a:endParaRPr>
              </a:p>
              <a:p>
                <a14:m>
                  <m:oMath xmlns:m="http://schemas.openxmlformats.org/officeDocument/2006/math">
                    <m:r>
                      <a:rPr lang="tr-TR" sz="1400" i="1">
                        <a:solidFill>
                          <a:schemeClr val="bg1"/>
                        </a:solidFill>
                        <a:latin typeface="Cambria Math" panose="02040503050406030204" pitchFamily="18" charset="0"/>
                      </a:rPr>
                      <m:t>𝜂</m:t>
                    </m:r>
                  </m:oMath>
                </a14:m>
                <a:r>
                  <a:rPr lang="tr-TR" sz="1400" dirty="0">
                    <a:solidFill>
                      <a:schemeClr val="bg1"/>
                    </a:solidFill>
                  </a:rPr>
                  <a:t>: initial </a:t>
                </a:r>
                <a:r>
                  <a:rPr lang="tr-TR" sz="1400" dirty="0" err="1">
                    <a:solidFill>
                      <a:schemeClr val="bg1"/>
                    </a:solidFill>
                  </a:rPr>
                  <a:t>learning</a:t>
                </a:r>
                <a:r>
                  <a:rPr lang="tr-TR" sz="1400" dirty="0">
                    <a:solidFill>
                      <a:schemeClr val="bg1"/>
                    </a:solidFill>
                  </a:rPr>
                  <a:t> rate</a:t>
                </a:r>
              </a:p>
              <a:p>
                <a14:m>
                  <m:oMath xmlns:m="http://schemas.openxmlformats.org/officeDocument/2006/math">
                    <m:r>
                      <a:rPr lang="tr-TR" sz="1400" i="1">
                        <a:solidFill>
                          <a:schemeClr val="bg1"/>
                        </a:solidFill>
                        <a:latin typeface="Cambria Math" panose="02040503050406030204" pitchFamily="18" charset="0"/>
                      </a:rPr>
                      <m:t>𝛽</m:t>
                    </m:r>
                  </m:oMath>
                </a14:m>
                <a:r>
                  <a:rPr lang="tr-TR" sz="1400" dirty="0">
                    <a:solidFill>
                      <a:schemeClr val="bg1"/>
                    </a:solidFill>
                  </a:rPr>
                  <a:t>: momentum </a:t>
                </a:r>
                <a:r>
                  <a:rPr lang="tr-TR" sz="1400" dirty="0" err="1">
                    <a:solidFill>
                      <a:schemeClr val="bg1"/>
                    </a:solidFill>
                  </a:rPr>
                  <a:t>parameter</a:t>
                </a:r>
                <a:endParaRPr lang="tr-TR" sz="1400" dirty="0">
                  <a:solidFill>
                    <a:schemeClr val="bg1"/>
                  </a:solidFill>
                </a:endParaRPr>
              </a:p>
            </p:txBody>
          </p:sp>
        </mc:Choice>
        <mc:Fallback xmlns="">
          <p:sp>
            <p:nvSpPr>
              <p:cNvPr id="3" name="Dikdörtgen 2">
                <a:extLst>
                  <a:ext uri="{FF2B5EF4-FFF2-40B4-BE49-F238E27FC236}">
                    <a16:creationId xmlns:a16="http://schemas.microsoft.com/office/drawing/2014/main" id="{69C5BD9E-C15A-224D-8634-DCE32F5C398D}"/>
                  </a:ext>
                </a:extLst>
              </p:cNvPr>
              <p:cNvSpPr>
                <a:spLocks noRot="1" noChangeAspect="1" noMove="1" noResize="1" noEditPoints="1" noAdjustHandles="1" noChangeArrowheads="1" noChangeShapeType="1" noTextEdit="1"/>
              </p:cNvSpPr>
              <p:nvPr/>
            </p:nvSpPr>
            <p:spPr>
              <a:xfrm>
                <a:off x="5269141" y="2549837"/>
                <a:ext cx="2407069" cy="1815882"/>
              </a:xfrm>
              <a:prstGeom prst="rect">
                <a:avLst/>
              </a:prstGeom>
              <a:blipFill>
                <a:blip r:embed="rId4"/>
                <a:stretch>
                  <a:fillRect l="-524" b="-2069"/>
                </a:stretch>
              </a:blipFill>
              <a:ln w="12700">
                <a:solidFill>
                  <a:srgbClr val="FFC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Dikdörtgen 5">
                <a:extLst>
                  <a:ext uri="{FF2B5EF4-FFF2-40B4-BE49-F238E27FC236}">
                    <a16:creationId xmlns:a16="http://schemas.microsoft.com/office/drawing/2014/main" id="{38DA5D54-A9E4-5C45-ADE4-98464E8AF2E1}"/>
                  </a:ext>
                </a:extLst>
              </p:cNvPr>
              <p:cNvSpPr/>
              <p:nvPr/>
            </p:nvSpPr>
            <p:spPr>
              <a:xfrm>
                <a:off x="4501982" y="1037495"/>
                <a:ext cx="3903056" cy="619978"/>
              </a:xfrm>
              <a:prstGeom prst="rect">
                <a:avLst/>
              </a:prstGeom>
            </p:spPr>
            <p:txBody>
              <a:bodyPr wrap="none">
                <a:spAutoFit/>
              </a:bodyPr>
              <a:lstStyle/>
              <a:p>
                <a:pPr/>
                <a:r>
                  <a:rPr lang="tr-TR" dirty="0">
                    <a:solidFill>
                      <a:schemeClr val="bg1"/>
                    </a:solidFill>
                  </a:rPr>
                  <a:t>f(</a:t>
                </a:r>
                <a14:m>
                  <m:oMath xmlns:m="http://schemas.openxmlformats.org/officeDocument/2006/math">
                    <m:r>
                      <a:rPr lang="tr-TR" i="1">
                        <a:solidFill>
                          <a:schemeClr val="bg1"/>
                        </a:solidFill>
                        <a:latin typeface="Cambria Math" panose="02040503050406030204" pitchFamily="18" charset="0"/>
                      </a:rPr>
                      <m:t>𝜃</m:t>
                    </m:r>
                  </m:oMath>
                </a14:m>
                <a:r>
                  <a:rPr lang="tr-TR" dirty="0">
                    <a:solidFill>
                      <a:schemeClr val="bg1"/>
                    </a:solidFill>
                  </a:rPr>
                  <a:t>) = </a:t>
                </a:r>
                <a14:m>
                  <m:oMath xmlns:m="http://schemas.openxmlformats.org/officeDocument/2006/math">
                    <m:func>
                      <m:funcPr>
                        <m:ctrlPr>
                          <a:rPr lang="tr-TR" i="1" smtClean="0">
                            <a:solidFill>
                              <a:schemeClr val="bg1"/>
                            </a:solidFill>
                            <a:latin typeface="Cambria Math" panose="02040503050406030204" pitchFamily="18" charset="0"/>
                          </a:rPr>
                        </m:ctrlPr>
                      </m:funcPr>
                      <m:fName>
                        <m:limLow>
                          <m:limLowPr>
                            <m:ctrlPr>
                              <a:rPr lang="tr-TR" i="1">
                                <a:solidFill>
                                  <a:schemeClr val="bg1"/>
                                </a:solidFill>
                                <a:latin typeface="Cambria Math" panose="02040503050406030204" pitchFamily="18" charset="0"/>
                              </a:rPr>
                            </m:ctrlPr>
                          </m:limLowPr>
                          <m:e>
                            <m:r>
                              <m:rPr>
                                <m:sty m:val="p"/>
                              </m:rPr>
                              <a:rPr lang="tr-TR">
                                <a:solidFill>
                                  <a:schemeClr val="bg1"/>
                                </a:solidFill>
                                <a:latin typeface="Cambria Math" panose="02040503050406030204" pitchFamily="18" charset="0"/>
                              </a:rPr>
                              <m:t>min</m:t>
                            </m:r>
                          </m:e>
                          <m:lim>
                            <m:r>
                              <a:rPr lang="tr-TR" i="1">
                                <a:solidFill>
                                  <a:schemeClr val="bg1"/>
                                </a:solidFill>
                                <a:latin typeface="Cambria Math" panose="02040503050406030204" pitchFamily="18" charset="0"/>
                              </a:rPr>
                              <m:t>𝜃</m:t>
                            </m:r>
                          </m:lim>
                        </m:limLow>
                      </m:fName>
                      <m:e>
                        <m:nary>
                          <m:naryPr>
                            <m:chr m:val="∑"/>
                            <m:limLoc m:val="undOvr"/>
                            <m:supHide m:val="on"/>
                            <m:ctrlPr>
                              <a:rPr lang="tr-TR" i="1">
                                <a:solidFill>
                                  <a:schemeClr val="bg1"/>
                                </a:solidFill>
                                <a:latin typeface="Cambria Math" panose="02040503050406030204" pitchFamily="18" charset="0"/>
                              </a:rPr>
                            </m:ctrlPr>
                          </m:naryPr>
                          <m:sub>
                            <m:d>
                              <m:dPr>
                                <m:ctrlPr>
                                  <a:rPr lang="tr-TR" i="1">
                                    <a:solidFill>
                                      <a:schemeClr val="bg1"/>
                                    </a:solidFill>
                                    <a:latin typeface="Cambria Math" panose="02040503050406030204" pitchFamily="18" charset="0"/>
                                  </a:rPr>
                                </m:ctrlPr>
                              </m:dPr>
                              <m:e>
                                <m:r>
                                  <a:rPr lang="tr-TR" i="1">
                                    <a:solidFill>
                                      <a:schemeClr val="bg1"/>
                                    </a:solidFill>
                                    <a:latin typeface="Cambria Math" panose="02040503050406030204" pitchFamily="18" charset="0"/>
                                  </a:rPr>
                                  <m:t>𝑥</m:t>
                                </m:r>
                                <m:r>
                                  <a:rPr lang="tr-TR" i="0">
                                    <a:solidFill>
                                      <a:schemeClr val="bg1"/>
                                    </a:solidFill>
                                    <a:latin typeface="Cambria Math" panose="02040503050406030204" pitchFamily="18" charset="0"/>
                                  </a:rPr>
                                  <m:t>,</m:t>
                                </m:r>
                                <m:r>
                                  <a:rPr lang="tr-TR" b="0" i="1" smtClean="0">
                                    <a:solidFill>
                                      <a:schemeClr val="bg1"/>
                                    </a:solidFill>
                                    <a:latin typeface="Cambria Math" panose="02040503050406030204" pitchFamily="18" charset="0"/>
                                  </a:rPr>
                                  <m:t>𝑦</m:t>
                                </m:r>
                              </m:e>
                            </m:d>
                          </m:sub>
                          <m:sup/>
                          <m:e>
                            <m:d>
                              <m:dPr>
                                <m:ctrlPr>
                                  <a:rPr lang="tr-TR" i="1">
                                    <a:solidFill>
                                      <a:schemeClr val="bg1"/>
                                    </a:solidFill>
                                    <a:latin typeface="Cambria Math" panose="02040503050406030204" pitchFamily="18" charset="0"/>
                                  </a:rPr>
                                </m:ctrlPr>
                              </m:dPr>
                              <m:e>
                                <m:r>
                                  <a:rPr lang="tr-TR">
                                    <a:solidFill>
                                      <a:schemeClr val="bg1"/>
                                    </a:solidFill>
                                    <a:latin typeface="Cambria Math" panose="02040503050406030204" pitchFamily="18" charset="0"/>
                                  </a:rPr>
                                  <m:t>−</m:t>
                                </m:r>
                                <m:r>
                                  <m:rPr>
                                    <m:sty m:val="p"/>
                                  </m:rPr>
                                  <a:rPr lang="tr-TR">
                                    <a:solidFill>
                                      <a:schemeClr val="bg1"/>
                                    </a:solidFill>
                                    <a:latin typeface="Cambria Math" panose="02040503050406030204" pitchFamily="18" charset="0"/>
                                  </a:rPr>
                                  <m:t>lo</m:t>
                                </m:r>
                                <m:func>
                                  <m:funcPr>
                                    <m:ctrlPr>
                                      <a:rPr lang="tr-TR" i="1">
                                        <a:solidFill>
                                          <a:schemeClr val="bg1"/>
                                        </a:solidFill>
                                        <a:latin typeface="Cambria Math" panose="02040503050406030204" pitchFamily="18" charset="0"/>
                                      </a:rPr>
                                    </m:ctrlPr>
                                  </m:funcPr>
                                  <m:fName>
                                    <m:r>
                                      <m:rPr>
                                        <m:sty m:val="p"/>
                                      </m:rPr>
                                      <a:rPr lang="tr-TR">
                                        <a:solidFill>
                                          <a:schemeClr val="bg1"/>
                                        </a:solidFill>
                                        <a:latin typeface="Cambria Math" panose="02040503050406030204" pitchFamily="18" charset="0"/>
                                      </a:rPr>
                                      <m:t>g</m:t>
                                    </m:r>
                                  </m:fName>
                                  <m:e>
                                    <m:r>
                                      <a:rPr lang="tr-TR">
                                        <a:solidFill>
                                          <a:schemeClr val="bg1"/>
                                        </a:solidFill>
                                        <a:latin typeface="Cambria Math" panose="02040503050406030204" pitchFamily="18" charset="0"/>
                                      </a:rPr>
                                      <m:t>(</m:t>
                                    </m:r>
                                  </m:e>
                                </m:func>
                                <m:f>
                                  <m:fPr>
                                    <m:ctrlPr>
                                      <a:rPr lang="tr-TR" i="1">
                                        <a:solidFill>
                                          <a:schemeClr val="bg1"/>
                                        </a:solidFill>
                                        <a:latin typeface="Cambria Math" panose="02040503050406030204" pitchFamily="18" charset="0"/>
                                      </a:rPr>
                                    </m:ctrlPr>
                                  </m:fPr>
                                  <m:num>
                                    <m:d>
                                      <m:dPr>
                                        <m:begChr m:val=""/>
                                        <m:ctrlPr>
                                          <a:rPr lang="tr-TR" i="1">
                                            <a:solidFill>
                                              <a:schemeClr val="bg1"/>
                                            </a:solidFill>
                                            <a:latin typeface="Cambria Math" panose="02040503050406030204" pitchFamily="18" charset="0"/>
                                          </a:rPr>
                                        </m:ctrlPr>
                                      </m:dPr>
                                      <m:e>
                                        <m:r>
                                          <m:rPr>
                                            <m:sty m:val="p"/>
                                          </m:rPr>
                                          <a:rPr lang="tr-TR">
                                            <a:solidFill>
                                              <a:schemeClr val="bg1"/>
                                            </a:solidFill>
                                            <a:latin typeface="Cambria Math" panose="02040503050406030204" pitchFamily="18" charset="0"/>
                                          </a:rPr>
                                          <m:t>ex</m:t>
                                        </m:r>
                                        <m:func>
                                          <m:funcPr>
                                            <m:ctrlPr>
                                              <a:rPr lang="tr-TR" i="1">
                                                <a:solidFill>
                                                  <a:schemeClr val="bg1"/>
                                                </a:solidFill>
                                                <a:latin typeface="Cambria Math" panose="02040503050406030204" pitchFamily="18" charset="0"/>
                                              </a:rPr>
                                            </m:ctrlPr>
                                          </m:funcPr>
                                          <m:fName>
                                            <m:r>
                                              <m:rPr>
                                                <m:sty m:val="p"/>
                                              </m:rPr>
                                              <a:rPr lang="tr-TR">
                                                <a:solidFill>
                                                  <a:schemeClr val="bg1"/>
                                                </a:solidFill>
                                                <a:latin typeface="Cambria Math" panose="02040503050406030204" pitchFamily="18" charset="0"/>
                                              </a:rPr>
                                              <m:t>p</m:t>
                                            </m:r>
                                          </m:fName>
                                          <m:e>
                                            <m:r>
                                              <a:rPr lang="tr-TR">
                                                <a:solidFill>
                                                  <a:schemeClr val="bg1"/>
                                                </a:solidFill>
                                                <a:latin typeface="Cambria Math" panose="02040503050406030204" pitchFamily="18" charset="0"/>
                                              </a:rPr>
                                              <m:t>(</m:t>
                                            </m:r>
                                          </m:e>
                                        </m:func>
                                        <m:r>
                                          <a:rPr lang="tr-TR" i="1">
                                            <a:solidFill>
                                              <a:schemeClr val="bg1"/>
                                            </a:solidFill>
                                            <a:latin typeface="Cambria Math" panose="02040503050406030204" pitchFamily="18" charset="0"/>
                                          </a:rPr>
                                          <m:t>𝑥</m:t>
                                        </m:r>
                                        <m:r>
                                          <a:rPr lang="tr-TR">
                                            <a:solidFill>
                                              <a:schemeClr val="bg1"/>
                                            </a:solidFill>
                                            <a:latin typeface="Cambria Math" panose="02040503050406030204" pitchFamily="18" charset="0"/>
                                          </a:rPr>
                                          <m:t>[</m:t>
                                        </m:r>
                                        <m:r>
                                          <m:rPr>
                                            <m:sty m:val="p"/>
                                          </m:rPr>
                                          <a:rPr lang="tr-TR" b="0" i="0" smtClean="0">
                                            <a:solidFill>
                                              <a:schemeClr val="bg1"/>
                                            </a:solidFill>
                                            <a:latin typeface="Cambria Math" panose="02040503050406030204" pitchFamily="18" charset="0"/>
                                          </a:rPr>
                                          <m:t>class</m:t>
                                        </m:r>
                                        <m:r>
                                          <a:rPr lang="tr-TR">
                                            <a:solidFill>
                                              <a:schemeClr val="bg1"/>
                                            </a:solidFill>
                                            <a:latin typeface="Cambria Math" panose="02040503050406030204" pitchFamily="18" charset="0"/>
                                          </a:rPr>
                                          <m:t>]</m:t>
                                        </m:r>
                                      </m:e>
                                    </m:d>
                                  </m:num>
                                  <m:den>
                                    <m:nary>
                                      <m:naryPr>
                                        <m:chr m:val="∑"/>
                                        <m:limLoc m:val="undOvr"/>
                                        <m:supHide m:val="on"/>
                                        <m:ctrlPr>
                                          <a:rPr lang="tr-TR" i="1">
                                            <a:solidFill>
                                              <a:schemeClr val="bg1"/>
                                            </a:solidFill>
                                            <a:latin typeface="Cambria Math" panose="02040503050406030204" pitchFamily="18" charset="0"/>
                                          </a:rPr>
                                        </m:ctrlPr>
                                      </m:naryPr>
                                      <m:sub>
                                        <m:r>
                                          <a:rPr lang="tr-TR" i="1">
                                            <a:solidFill>
                                              <a:schemeClr val="bg1"/>
                                            </a:solidFill>
                                            <a:latin typeface="Cambria Math" panose="02040503050406030204" pitchFamily="18" charset="0"/>
                                          </a:rPr>
                                          <m:t>𝑗</m:t>
                                        </m:r>
                                      </m:sub>
                                      <m:sup/>
                                      <m:e>
                                        <m:d>
                                          <m:dPr>
                                            <m:begChr m:val=""/>
                                            <m:ctrlPr>
                                              <a:rPr lang="tr-TR" i="1">
                                                <a:solidFill>
                                                  <a:schemeClr val="bg1"/>
                                                </a:solidFill>
                                                <a:latin typeface="Cambria Math" panose="02040503050406030204" pitchFamily="18" charset="0"/>
                                              </a:rPr>
                                            </m:ctrlPr>
                                          </m:dPr>
                                          <m:e>
                                            <m:r>
                                              <m:rPr>
                                                <m:sty m:val="p"/>
                                              </m:rPr>
                                              <a:rPr lang="tr-TR">
                                                <a:solidFill>
                                                  <a:schemeClr val="bg1"/>
                                                </a:solidFill>
                                                <a:latin typeface="Cambria Math" panose="02040503050406030204" pitchFamily="18" charset="0"/>
                                              </a:rPr>
                                              <m:t>ex</m:t>
                                            </m:r>
                                            <m:func>
                                              <m:funcPr>
                                                <m:ctrlPr>
                                                  <a:rPr lang="tr-TR" i="1">
                                                    <a:solidFill>
                                                      <a:schemeClr val="bg1"/>
                                                    </a:solidFill>
                                                    <a:latin typeface="Cambria Math" panose="02040503050406030204" pitchFamily="18" charset="0"/>
                                                  </a:rPr>
                                                </m:ctrlPr>
                                              </m:funcPr>
                                              <m:fName>
                                                <m:r>
                                                  <m:rPr>
                                                    <m:sty m:val="p"/>
                                                  </m:rPr>
                                                  <a:rPr lang="tr-TR">
                                                    <a:solidFill>
                                                      <a:schemeClr val="bg1"/>
                                                    </a:solidFill>
                                                    <a:latin typeface="Cambria Math" panose="02040503050406030204" pitchFamily="18" charset="0"/>
                                                  </a:rPr>
                                                  <m:t>p</m:t>
                                                </m:r>
                                              </m:fName>
                                              <m:e>
                                                <m:r>
                                                  <a:rPr lang="tr-TR">
                                                    <a:solidFill>
                                                      <a:schemeClr val="bg1"/>
                                                    </a:solidFill>
                                                    <a:latin typeface="Cambria Math" panose="02040503050406030204" pitchFamily="18" charset="0"/>
                                                  </a:rPr>
                                                  <m:t>(</m:t>
                                                </m:r>
                                              </m:e>
                                            </m:func>
                                            <m:r>
                                              <a:rPr lang="tr-TR" i="1">
                                                <a:solidFill>
                                                  <a:schemeClr val="bg1"/>
                                                </a:solidFill>
                                                <a:latin typeface="Cambria Math" panose="02040503050406030204" pitchFamily="18" charset="0"/>
                                              </a:rPr>
                                              <m:t>𝑥</m:t>
                                            </m:r>
                                            <m:r>
                                              <a:rPr lang="tr-TR">
                                                <a:solidFill>
                                                  <a:schemeClr val="bg1"/>
                                                </a:solidFill>
                                                <a:latin typeface="Cambria Math" panose="02040503050406030204" pitchFamily="18" charset="0"/>
                                              </a:rPr>
                                              <m:t>[</m:t>
                                            </m:r>
                                            <m:r>
                                              <a:rPr lang="tr-TR" i="1">
                                                <a:solidFill>
                                                  <a:schemeClr val="bg1"/>
                                                </a:solidFill>
                                                <a:latin typeface="Cambria Math" panose="02040503050406030204" pitchFamily="18" charset="0"/>
                                              </a:rPr>
                                              <m:t>𝑗</m:t>
                                            </m:r>
                                            <m:r>
                                              <a:rPr lang="tr-TR">
                                                <a:solidFill>
                                                  <a:schemeClr val="bg1"/>
                                                </a:solidFill>
                                                <a:latin typeface="Cambria Math" panose="02040503050406030204" pitchFamily="18" charset="0"/>
                                              </a:rPr>
                                              <m:t>]</m:t>
                                            </m:r>
                                          </m:e>
                                        </m:d>
                                      </m:e>
                                    </m:nary>
                                  </m:den>
                                </m:f>
                                <m:r>
                                  <a:rPr lang="tr-TR" b="0" i="1" smtClean="0">
                                    <a:solidFill>
                                      <a:schemeClr val="bg1"/>
                                    </a:solidFill>
                                    <a:latin typeface="Cambria Math" panose="02040503050406030204" pitchFamily="18" charset="0"/>
                                  </a:rPr>
                                  <m:t>)</m:t>
                                </m:r>
                              </m:e>
                            </m:d>
                          </m:e>
                        </m:nary>
                      </m:e>
                    </m:func>
                  </m:oMath>
                </a14:m>
                <a:endParaRPr lang="tr-TR" dirty="0">
                  <a:solidFill>
                    <a:schemeClr val="bg1"/>
                  </a:solidFill>
                </a:endParaRPr>
              </a:p>
            </p:txBody>
          </p:sp>
        </mc:Choice>
        <mc:Fallback>
          <p:sp>
            <p:nvSpPr>
              <p:cNvPr id="6" name="Dikdörtgen 5">
                <a:extLst>
                  <a:ext uri="{FF2B5EF4-FFF2-40B4-BE49-F238E27FC236}">
                    <a16:creationId xmlns:a16="http://schemas.microsoft.com/office/drawing/2014/main" id="{38DA5D54-A9E4-5C45-ADE4-98464E8AF2E1}"/>
                  </a:ext>
                </a:extLst>
              </p:cNvPr>
              <p:cNvSpPr>
                <a:spLocks noRot="1" noChangeAspect="1" noMove="1" noResize="1" noEditPoints="1" noAdjustHandles="1" noChangeArrowheads="1" noChangeShapeType="1" noTextEdit="1"/>
              </p:cNvSpPr>
              <p:nvPr/>
            </p:nvSpPr>
            <p:spPr>
              <a:xfrm>
                <a:off x="4501982" y="1037495"/>
                <a:ext cx="3903056" cy="619978"/>
              </a:xfrm>
              <a:prstGeom prst="rect">
                <a:avLst/>
              </a:prstGeom>
              <a:blipFill>
                <a:blip r:embed="rId5"/>
                <a:stretch>
                  <a:fillRect l="-1299" t="-48000" b="-7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Dikdörtgen 3">
                <a:extLst>
                  <a:ext uri="{FF2B5EF4-FFF2-40B4-BE49-F238E27FC236}">
                    <a16:creationId xmlns:a16="http://schemas.microsoft.com/office/drawing/2014/main" id="{1823C8E7-6979-E54F-8FAB-E286AC98B16C}"/>
                  </a:ext>
                </a:extLst>
              </p:cNvPr>
              <p:cNvSpPr/>
              <p:nvPr/>
            </p:nvSpPr>
            <p:spPr>
              <a:xfrm>
                <a:off x="8746551" y="2050087"/>
                <a:ext cx="2911951" cy="2886944"/>
              </a:xfrm>
              <a:prstGeom prst="rect">
                <a:avLst/>
              </a:prstGeom>
              <a:ln w="127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r-TR" sz="1400" i="1" smtClean="0">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𝑔</m:t>
                          </m:r>
                        </m:e>
                        <m:sub>
                          <m:r>
                            <a:rPr lang="tr-TR" sz="1400" i="1">
                              <a:solidFill>
                                <a:schemeClr val="bg1"/>
                              </a:solidFill>
                              <a:latin typeface="Cambria Math" panose="02040503050406030204" pitchFamily="18" charset="0"/>
                            </a:rPr>
                            <m:t>𝑡</m:t>
                          </m:r>
                        </m:sub>
                      </m:sSub>
                      <m:r>
                        <a:rPr lang="tr-TR" sz="1400" i="1">
                          <a:solidFill>
                            <a:schemeClr val="bg1"/>
                          </a:solidFill>
                          <a:latin typeface="Cambria Math" panose="02040503050406030204" pitchFamily="18" charset="0"/>
                        </a:rPr>
                        <m:t>=</m:t>
                      </m:r>
                      <m:sSub>
                        <m:sSubPr>
                          <m:ctrlPr>
                            <a:rPr lang="tr-TR" sz="1400" i="1">
                              <a:solidFill>
                                <a:schemeClr val="bg1"/>
                              </a:solidFill>
                              <a:latin typeface="Cambria Math" panose="02040503050406030204" pitchFamily="18" charset="0"/>
                              <a:ea typeface="Cambria Math" panose="02040503050406030204" pitchFamily="18" charset="0"/>
                            </a:rPr>
                          </m:ctrlPr>
                        </m:sSubPr>
                        <m:e>
                          <m:r>
                            <m:rPr>
                              <m:sty m:val="p"/>
                            </m:rPr>
                            <a:rPr lang="tr-TR" sz="1400" i="1">
                              <a:solidFill>
                                <a:schemeClr val="bg1"/>
                              </a:solidFill>
                              <a:latin typeface="Cambria Math" panose="02040503050406030204" pitchFamily="18" charset="0"/>
                              <a:ea typeface="Cambria Math" panose="02040503050406030204" pitchFamily="18" charset="0"/>
                            </a:rPr>
                            <m:t>∇</m:t>
                          </m:r>
                        </m:e>
                        <m:sub>
                          <m:r>
                            <a:rPr lang="tr-TR" sz="1400" i="1">
                              <a:solidFill>
                                <a:schemeClr val="bg1"/>
                              </a:solidFill>
                              <a:latin typeface="Cambria Math" panose="02040503050406030204" pitchFamily="18" charset="0"/>
                              <a:ea typeface="Cambria Math" panose="02040503050406030204" pitchFamily="18" charset="0"/>
                            </a:rPr>
                            <m:t>𝜃</m:t>
                          </m:r>
                        </m:sub>
                      </m:sSub>
                      <m:sSub>
                        <m:sSubPr>
                          <m:ctrlPr>
                            <a:rPr lang="tr-TR" sz="1400" i="1">
                              <a:solidFill>
                                <a:schemeClr val="bg1"/>
                              </a:solidFill>
                              <a:latin typeface="Cambria Math" panose="02040503050406030204" pitchFamily="18" charset="0"/>
                              <a:ea typeface="Cambria Math" panose="02040503050406030204" pitchFamily="18" charset="0"/>
                            </a:rPr>
                          </m:ctrlPr>
                        </m:sSubPr>
                        <m:e>
                          <m:r>
                            <a:rPr lang="tr-TR" sz="1400" i="1">
                              <a:solidFill>
                                <a:schemeClr val="bg1"/>
                              </a:solidFill>
                              <a:latin typeface="Cambria Math" panose="02040503050406030204" pitchFamily="18" charset="0"/>
                              <a:ea typeface="Cambria Math" panose="02040503050406030204" pitchFamily="18" charset="0"/>
                            </a:rPr>
                            <m:t>𝑓</m:t>
                          </m:r>
                        </m:e>
                        <m:sub>
                          <m:r>
                            <a:rPr lang="tr-TR" sz="1400" i="1">
                              <a:solidFill>
                                <a:schemeClr val="bg1"/>
                              </a:solidFill>
                              <a:latin typeface="Cambria Math" panose="02040503050406030204" pitchFamily="18" charset="0"/>
                              <a:ea typeface="Cambria Math" panose="02040503050406030204" pitchFamily="18" charset="0"/>
                            </a:rPr>
                            <m:t>𝑡</m:t>
                          </m:r>
                        </m:sub>
                      </m:sSub>
                      <m:r>
                        <a:rPr lang="tr-TR" sz="1400" i="1">
                          <a:solidFill>
                            <a:schemeClr val="bg1"/>
                          </a:solidFill>
                          <a:latin typeface="Cambria Math" panose="02040503050406030204" pitchFamily="18" charset="0"/>
                          <a:ea typeface="Cambria Math" panose="02040503050406030204" pitchFamily="18" charset="0"/>
                        </a:rPr>
                        <m:t>(</m:t>
                      </m:r>
                      <m:sSub>
                        <m:sSubPr>
                          <m:ctrlPr>
                            <a:rPr lang="tr-TR" sz="1400" i="1">
                              <a:solidFill>
                                <a:schemeClr val="bg1"/>
                              </a:solidFill>
                              <a:latin typeface="Cambria Math" panose="02040503050406030204" pitchFamily="18" charset="0"/>
                              <a:ea typeface="Cambria Math" panose="02040503050406030204" pitchFamily="18" charset="0"/>
                            </a:rPr>
                          </m:ctrlPr>
                        </m:sSubPr>
                        <m:e>
                          <m:r>
                            <a:rPr lang="tr-TR" sz="1400" i="1">
                              <a:solidFill>
                                <a:schemeClr val="bg1"/>
                              </a:solidFill>
                              <a:latin typeface="Cambria Math" panose="02040503050406030204" pitchFamily="18" charset="0"/>
                              <a:ea typeface="Cambria Math" panose="02040503050406030204" pitchFamily="18" charset="0"/>
                            </a:rPr>
                            <m:t>𝜃</m:t>
                          </m:r>
                        </m:e>
                        <m:sub>
                          <m:r>
                            <a:rPr lang="tr-TR" sz="1400" i="1">
                              <a:solidFill>
                                <a:schemeClr val="bg1"/>
                              </a:solidFill>
                              <a:latin typeface="Cambria Math" panose="02040503050406030204" pitchFamily="18" charset="0"/>
                              <a:ea typeface="Cambria Math" panose="02040503050406030204" pitchFamily="18" charset="0"/>
                            </a:rPr>
                            <m:t>𝑡</m:t>
                          </m:r>
                          <m:r>
                            <a:rPr lang="tr-TR" sz="1400" i="1">
                              <a:solidFill>
                                <a:schemeClr val="bg1"/>
                              </a:solidFill>
                              <a:latin typeface="Cambria Math" panose="02040503050406030204" pitchFamily="18" charset="0"/>
                              <a:ea typeface="Cambria Math" panose="02040503050406030204" pitchFamily="18" charset="0"/>
                            </a:rPr>
                            <m:t>−1</m:t>
                          </m:r>
                        </m:sub>
                      </m:sSub>
                      <m:r>
                        <a:rPr lang="tr-TR" sz="1400" i="1">
                          <a:solidFill>
                            <a:schemeClr val="bg1"/>
                          </a:solidFill>
                          <a:latin typeface="Cambria Math" panose="02040503050406030204" pitchFamily="18" charset="0"/>
                          <a:ea typeface="Cambria Math" panose="02040503050406030204" pitchFamily="18" charset="0"/>
                        </a:rPr>
                        <m:t>)</m:t>
                      </m:r>
                    </m:oMath>
                  </m:oMathPara>
                </a14:m>
                <a:endParaRPr lang="tr-TR" sz="1400"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400" i="1" smtClean="0">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𝑚</m:t>
                          </m:r>
                        </m:e>
                        <m:sub>
                          <m:r>
                            <a:rPr lang="tr-TR" sz="1400" i="1">
                              <a:solidFill>
                                <a:schemeClr val="bg1"/>
                              </a:solidFill>
                              <a:latin typeface="Cambria Math" panose="02040503050406030204" pitchFamily="18" charset="0"/>
                            </a:rPr>
                            <m:t>𝑡</m:t>
                          </m:r>
                        </m:sub>
                      </m:sSub>
                      <m:r>
                        <a:rPr lang="tr-TR" sz="1400" i="1">
                          <a:solidFill>
                            <a:schemeClr val="bg1"/>
                          </a:solidFill>
                          <a:latin typeface="Cambria Math" panose="02040503050406030204" pitchFamily="18" charset="0"/>
                        </a:rPr>
                        <m:t>=</m:t>
                      </m:r>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𝛽</m:t>
                          </m:r>
                        </m:e>
                        <m:sub>
                          <m:r>
                            <a:rPr lang="tr-TR" sz="1400" i="1">
                              <a:solidFill>
                                <a:schemeClr val="bg1"/>
                              </a:solidFill>
                              <a:latin typeface="Cambria Math" panose="02040503050406030204" pitchFamily="18" charset="0"/>
                            </a:rPr>
                            <m:t>1</m:t>
                          </m:r>
                        </m:sub>
                      </m:sSub>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𝑚</m:t>
                          </m:r>
                        </m:e>
                        <m:sub>
                          <m:r>
                            <a:rPr lang="tr-TR" sz="1400" i="1">
                              <a:solidFill>
                                <a:schemeClr val="bg1"/>
                              </a:solidFill>
                              <a:latin typeface="Cambria Math" panose="02040503050406030204" pitchFamily="18" charset="0"/>
                            </a:rPr>
                            <m:t>𝑡</m:t>
                          </m:r>
                          <m:r>
                            <a:rPr lang="tr-TR" sz="1400" i="1">
                              <a:solidFill>
                                <a:schemeClr val="bg1"/>
                              </a:solidFill>
                              <a:latin typeface="Cambria Math" panose="02040503050406030204" pitchFamily="18" charset="0"/>
                            </a:rPr>
                            <m:t>−1</m:t>
                          </m:r>
                        </m:sub>
                      </m:sSub>
                      <m:r>
                        <a:rPr lang="tr-TR" sz="1400" i="1">
                          <a:solidFill>
                            <a:schemeClr val="bg1"/>
                          </a:solidFill>
                          <a:latin typeface="Cambria Math" panose="02040503050406030204" pitchFamily="18" charset="0"/>
                        </a:rPr>
                        <m:t>+(1−</m:t>
                      </m:r>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𝛽</m:t>
                          </m:r>
                        </m:e>
                        <m:sub>
                          <m:r>
                            <a:rPr lang="tr-TR" sz="1400" i="1">
                              <a:solidFill>
                                <a:schemeClr val="bg1"/>
                              </a:solidFill>
                              <a:latin typeface="Cambria Math" panose="02040503050406030204" pitchFamily="18" charset="0"/>
                            </a:rPr>
                            <m:t>1</m:t>
                          </m:r>
                        </m:sub>
                      </m:sSub>
                      <m:r>
                        <a:rPr lang="tr-TR" sz="1400" i="1">
                          <a:solidFill>
                            <a:schemeClr val="bg1"/>
                          </a:solidFill>
                          <a:latin typeface="Cambria Math" panose="02040503050406030204" pitchFamily="18" charset="0"/>
                        </a:rPr>
                        <m:t>)</m:t>
                      </m:r>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𝑔</m:t>
                          </m:r>
                        </m:e>
                        <m:sub>
                          <m:r>
                            <a:rPr lang="tr-TR" sz="1400" i="1">
                              <a:solidFill>
                                <a:schemeClr val="bg1"/>
                              </a:solidFill>
                              <a:latin typeface="Cambria Math" panose="02040503050406030204" pitchFamily="18" charset="0"/>
                            </a:rPr>
                            <m:t>𝑡</m:t>
                          </m:r>
                        </m:sub>
                      </m:sSub>
                    </m:oMath>
                  </m:oMathPara>
                </a14:m>
                <a:endParaRPr lang="tr-TR" sz="1400"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400" i="1" smtClean="0">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𝜐</m:t>
                          </m:r>
                        </m:e>
                        <m:sub>
                          <m:r>
                            <a:rPr lang="tr-TR" sz="1400" i="1">
                              <a:solidFill>
                                <a:schemeClr val="bg1"/>
                              </a:solidFill>
                              <a:latin typeface="Cambria Math" panose="02040503050406030204" pitchFamily="18" charset="0"/>
                            </a:rPr>
                            <m:t>𝑡</m:t>
                          </m:r>
                        </m:sub>
                      </m:sSub>
                      <m:r>
                        <a:rPr lang="tr-TR" sz="1400" i="1">
                          <a:solidFill>
                            <a:schemeClr val="bg1"/>
                          </a:solidFill>
                          <a:latin typeface="Cambria Math" panose="02040503050406030204" pitchFamily="18" charset="0"/>
                        </a:rPr>
                        <m:t>=</m:t>
                      </m:r>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𝛽</m:t>
                          </m:r>
                        </m:e>
                        <m:sub>
                          <m:r>
                            <a:rPr lang="tr-TR" sz="1400" i="1">
                              <a:solidFill>
                                <a:schemeClr val="bg1"/>
                              </a:solidFill>
                              <a:latin typeface="Cambria Math" panose="02040503050406030204" pitchFamily="18" charset="0"/>
                            </a:rPr>
                            <m:t>2</m:t>
                          </m:r>
                        </m:sub>
                      </m:sSub>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𝜐</m:t>
                          </m:r>
                        </m:e>
                        <m:sub>
                          <m:r>
                            <a:rPr lang="tr-TR" sz="1400" i="1">
                              <a:solidFill>
                                <a:schemeClr val="bg1"/>
                              </a:solidFill>
                              <a:latin typeface="Cambria Math" panose="02040503050406030204" pitchFamily="18" charset="0"/>
                            </a:rPr>
                            <m:t>𝑡</m:t>
                          </m:r>
                          <m:r>
                            <a:rPr lang="tr-TR" sz="1400" i="1">
                              <a:solidFill>
                                <a:schemeClr val="bg1"/>
                              </a:solidFill>
                              <a:latin typeface="Cambria Math" panose="02040503050406030204" pitchFamily="18" charset="0"/>
                            </a:rPr>
                            <m:t>−1</m:t>
                          </m:r>
                        </m:sub>
                      </m:sSub>
                      <m:r>
                        <a:rPr lang="tr-TR" sz="1400" i="1">
                          <a:solidFill>
                            <a:schemeClr val="bg1"/>
                          </a:solidFill>
                          <a:latin typeface="Cambria Math" panose="02040503050406030204" pitchFamily="18" charset="0"/>
                        </a:rPr>
                        <m:t>+(1−</m:t>
                      </m:r>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𝛽</m:t>
                          </m:r>
                        </m:e>
                        <m:sub>
                          <m:r>
                            <a:rPr lang="tr-TR" sz="1400" i="1">
                              <a:solidFill>
                                <a:schemeClr val="bg1"/>
                              </a:solidFill>
                              <a:latin typeface="Cambria Math" panose="02040503050406030204" pitchFamily="18" charset="0"/>
                            </a:rPr>
                            <m:t>1</m:t>
                          </m:r>
                        </m:sub>
                      </m:sSub>
                      <m:r>
                        <a:rPr lang="tr-TR" sz="1400" i="1">
                          <a:solidFill>
                            <a:schemeClr val="bg1"/>
                          </a:solidFill>
                          <a:latin typeface="Cambria Math" panose="02040503050406030204" pitchFamily="18" charset="0"/>
                        </a:rPr>
                        <m:t>)</m:t>
                      </m:r>
                      <m:sSubSup>
                        <m:sSubSupPr>
                          <m:ctrlPr>
                            <a:rPr lang="tr-TR" sz="1400" i="1">
                              <a:solidFill>
                                <a:schemeClr val="bg1"/>
                              </a:solidFill>
                              <a:latin typeface="Cambria Math" panose="02040503050406030204" pitchFamily="18" charset="0"/>
                            </a:rPr>
                          </m:ctrlPr>
                        </m:sSubSupPr>
                        <m:e>
                          <m:r>
                            <a:rPr lang="tr-TR" sz="1400" i="1">
                              <a:solidFill>
                                <a:schemeClr val="bg1"/>
                              </a:solidFill>
                              <a:latin typeface="Cambria Math" panose="02040503050406030204" pitchFamily="18" charset="0"/>
                            </a:rPr>
                            <m:t>𝑔</m:t>
                          </m:r>
                        </m:e>
                        <m:sub>
                          <m:r>
                            <a:rPr lang="tr-TR" sz="1400" i="1">
                              <a:solidFill>
                                <a:schemeClr val="bg1"/>
                              </a:solidFill>
                              <a:latin typeface="Cambria Math" panose="02040503050406030204" pitchFamily="18" charset="0"/>
                            </a:rPr>
                            <m:t>𝑡</m:t>
                          </m:r>
                        </m:sub>
                        <m:sup>
                          <m:r>
                            <a:rPr lang="tr-TR" sz="1400" i="1">
                              <a:solidFill>
                                <a:schemeClr val="bg1"/>
                              </a:solidFill>
                              <a:latin typeface="Cambria Math" panose="02040503050406030204" pitchFamily="18" charset="0"/>
                            </a:rPr>
                            <m:t>2</m:t>
                          </m:r>
                        </m:sup>
                      </m:sSubSup>
                    </m:oMath>
                  </m:oMathPara>
                </a14:m>
                <a:endParaRPr lang="tr-TR" sz="1400" dirty="0">
                  <a:solidFill>
                    <a:schemeClr val="bg1"/>
                  </a:solidFill>
                </a:endParaRPr>
              </a:p>
              <a:p>
                <a:pPr/>
                <a14:m>
                  <m:oMathPara xmlns:m="http://schemas.openxmlformats.org/officeDocument/2006/math">
                    <m:oMathParaPr>
                      <m:jc m:val="centerGroup"/>
                    </m:oMathParaPr>
                    <m:oMath xmlns:m="http://schemas.openxmlformats.org/officeDocument/2006/math">
                      <m:sSub>
                        <m:sSubPr>
                          <m:ctrlPr>
                            <a:rPr lang="tr-TR" sz="1400" i="1">
                              <a:solidFill>
                                <a:schemeClr val="bg1"/>
                              </a:solidFill>
                              <a:latin typeface="Cambria Math" panose="02040503050406030204" pitchFamily="18" charset="0"/>
                            </a:rPr>
                          </m:ctrlPr>
                        </m:sSubPr>
                        <m:e>
                          <m:acc>
                            <m:accPr>
                              <m:chr m:val="̂"/>
                              <m:ctrlPr>
                                <a:rPr lang="tr-TR" sz="1400" i="1">
                                  <a:solidFill>
                                    <a:schemeClr val="bg1"/>
                                  </a:solidFill>
                                  <a:latin typeface="Cambria Math" panose="02040503050406030204" pitchFamily="18" charset="0"/>
                                </a:rPr>
                              </m:ctrlPr>
                            </m:accPr>
                            <m:e>
                              <m:r>
                                <a:rPr lang="tr-TR" sz="1400" i="1">
                                  <a:solidFill>
                                    <a:schemeClr val="bg1"/>
                                  </a:solidFill>
                                  <a:latin typeface="Cambria Math" panose="02040503050406030204" pitchFamily="18" charset="0"/>
                                </a:rPr>
                                <m:t>𝜐</m:t>
                              </m:r>
                            </m:e>
                          </m:acc>
                        </m:e>
                        <m:sub>
                          <m:r>
                            <a:rPr lang="tr-TR" sz="1400" i="1">
                              <a:solidFill>
                                <a:schemeClr val="bg1"/>
                              </a:solidFill>
                              <a:latin typeface="Cambria Math" panose="02040503050406030204" pitchFamily="18" charset="0"/>
                            </a:rPr>
                            <m:t>𝑡</m:t>
                          </m:r>
                        </m:sub>
                      </m:sSub>
                      <m:r>
                        <a:rPr lang="tr-TR" sz="1400" b="0" i="1" smtClean="0">
                          <a:solidFill>
                            <a:schemeClr val="bg1"/>
                          </a:solidFill>
                          <a:latin typeface="Cambria Math" panose="02040503050406030204" pitchFamily="18" charset="0"/>
                        </a:rPr>
                        <m:t>=</m:t>
                      </m:r>
                      <m:r>
                        <m:rPr>
                          <m:sty m:val="p"/>
                        </m:rPr>
                        <a:rPr lang="tr-TR" sz="1400" b="0" i="0" smtClean="0">
                          <a:solidFill>
                            <a:schemeClr val="bg1"/>
                          </a:solidFill>
                          <a:latin typeface="Cambria Math" panose="02040503050406030204" pitchFamily="18" charset="0"/>
                        </a:rPr>
                        <m:t>max</m:t>
                      </m:r>
                      <m:r>
                        <a:rPr lang="tr-TR" sz="1400" b="0" i="1" smtClean="0">
                          <a:solidFill>
                            <a:schemeClr val="bg1"/>
                          </a:solidFill>
                          <a:latin typeface="Cambria Math" panose="02040503050406030204" pitchFamily="18" charset="0"/>
                        </a:rPr>
                        <m:t>⁡(</m:t>
                      </m:r>
                      <m:sSub>
                        <m:sSubPr>
                          <m:ctrlPr>
                            <a:rPr lang="tr-TR" sz="1400" i="1">
                              <a:solidFill>
                                <a:schemeClr val="bg1"/>
                              </a:solidFill>
                              <a:latin typeface="Cambria Math" panose="02040503050406030204" pitchFamily="18" charset="0"/>
                            </a:rPr>
                          </m:ctrlPr>
                        </m:sSubPr>
                        <m:e>
                          <m:acc>
                            <m:accPr>
                              <m:chr m:val="̂"/>
                              <m:ctrlPr>
                                <a:rPr lang="tr-TR" sz="1400" i="1">
                                  <a:solidFill>
                                    <a:schemeClr val="bg1"/>
                                  </a:solidFill>
                                  <a:latin typeface="Cambria Math" panose="02040503050406030204" pitchFamily="18" charset="0"/>
                                </a:rPr>
                              </m:ctrlPr>
                            </m:accPr>
                            <m:e>
                              <m:r>
                                <a:rPr lang="tr-TR" sz="1400" i="1">
                                  <a:solidFill>
                                    <a:schemeClr val="bg1"/>
                                  </a:solidFill>
                                  <a:latin typeface="Cambria Math" panose="02040503050406030204" pitchFamily="18" charset="0"/>
                                </a:rPr>
                                <m:t>𝜐</m:t>
                              </m:r>
                            </m:e>
                          </m:acc>
                        </m:e>
                        <m:sub>
                          <m:r>
                            <a:rPr lang="tr-TR" sz="1400" i="1">
                              <a:solidFill>
                                <a:schemeClr val="bg1"/>
                              </a:solidFill>
                              <a:latin typeface="Cambria Math" panose="02040503050406030204" pitchFamily="18" charset="0"/>
                            </a:rPr>
                            <m:t>𝑡</m:t>
                          </m:r>
                          <m:r>
                            <a:rPr lang="tr-TR" sz="1400">
                              <a:solidFill>
                                <a:schemeClr val="bg1"/>
                              </a:solidFill>
                              <a:latin typeface="Cambria Math" panose="02040503050406030204" pitchFamily="18" charset="0"/>
                            </a:rPr>
                            <m:t>−</m:t>
                          </m:r>
                          <m:r>
                            <a:rPr lang="tr-TR" sz="1400" b="0" i="1" smtClean="0">
                              <a:solidFill>
                                <a:schemeClr val="bg1"/>
                              </a:solidFill>
                              <a:latin typeface="Cambria Math" panose="02040503050406030204" pitchFamily="18" charset="0"/>
                            </a:rPr>
                            <m:t>1</m:t>
                          </m:r>
                        </m:sub>
                      </m:sSub>
                      <m:r>
                        <a:rPr lang="tr-TR" sz="1400" b="0" i="1" smtClean="0">
                          <a:solidFill>
                            <a:schemeClr val="bg1"/>
                          </a:solidFill>
                          <a:latin typeface="Cambria Math" panose="02040503050406030204" pitchFamily="18" charset="0"/>
                        </a:rPr>
                        <m:t>, </m:t>
                      </m:r>
                      <m:sSub>
                        <m:sSubPr>
                          <m:ctrlPr>
                            <a:rPr lang="tr-TR" sz="1400" b="0" i="1" smtClean="0">
                              <a:solidFill>
                                <a:schemeClr val="bg1"/>
                              </a:solidFill>
                              <a:latin typeface="Cambria Math" panose="02040503050406030204" pitchFamily="18" charset="0"/>
                            </a:rPr>
                          </m:ctrlPr>
                        </m:sSubPr>
                        <m:e>
                          <m:r>
                            <a:rPr lang="tr-TR" sz="1400" b="0" i="1" smtClean="0">
                              <a:solidFill>
                                <a:schemeClr val="bg1"/>
                              </a:solidFill>
                              <a:latin typeface="Cambria Math" panose="02040503050406030204" pitchFamily="18" charset="0"/>
                            </a:rPr>
                            <m:t>𝑣</m:t>
                          </m:r>
                        </m:e>
                        <m:sub>
                          <m:r>
                            <a:rPr lang="tr-TR" sz="1400" b="0" i="1" smtClean="0">
                              <a:solidFill>
                                <a:schemeClr val="bg1"/>
                              </a:solidFill>
                              <a:latin typeface="Cambria Math" panose="02040503050406030204" pitchFamily="18" charset="0"/>
                            </a:rPr>
                            <m:t>𝑡</m:t>
                          </m:r>
                        </m:sub>
                      </m:sSub>
                      <m:r>
                        <a:rPr lang="tr-TR" sz="1400" b="0" i="1" smtClean="0">
                          <a:solidFill>
                            <a:schemeClr val="bg1"/>
                          </a:solidFill>
                          <a:latin typeface="Cambria Math" panose="02040503050406030204" pitchFamily="18" charset="0"/>
                        </a:rPr>
                        <m:t>) </m:t>
                      </m:r>
                    </m:oMath>
                  </m:oMathPara>
                </a14:m>
                <a:endParaRPr lang="tr-TR" sz="1400" dirty="0">
                  <a:solidFill>
                    <a:schemeClr val="bg1"/>
                  </a:solidFill>
                </a:endParaRPr>
              </a:p>
              <a:p>
                <a:endParaRPr lang="tr-TR" sz="1400"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400" i="1" smtClean="0">
                              <a:solidFill>
                                <a:schemeClr val="bg1"/>
                              </a:solidFill>
                              <a:latin typeface="Cambria Math" panose="02040503050406030204" pitchFamily="18" charset="0"/>
                            </a:rPr>
                          </m:ctrlPr>
                        </m:sSubPr>
                        <m:e>
                          <m:r>
                            <m:rPr>
                              <m:sty m:val="p"/>
                            </m:rPr>
                            <a:rPr lang="el-GR" sz="1400" i="1">
                              <a:solidFill>
                                <a:schemeClr val="bg1"/>
                              </a:solidFill>
                              <a:latin typeface="Cambria Math" panose="02040503050406030204" pitchFamily="18" charset="0"/>
                              <a:ea typeface="Cambria Math" panose="02040503050406030204" pitchFamily="18" charset="0"/>
                            </a:rPr>
                            <m:t>θ</m:t>
                          </m:r>
                        </m:e>
                        <m:sub>
                          <m:r>
                            <a:rPr lang="tr-TR" sz="1400" i="1">
                              <a:solidFill>
                                <a:schemeClr val="bg1"/>
                              </a:solidFill>
                              <a:latin typeface="Cambria Math" panose="02040503050406030204" pitchFamily="18" charset="0"/>
                            </a:rPr>
                            <m:t>𝑡</m:t>
                          </m:r>
                        </m:sub>
                      </m:sSub>
                      <m:r>
                        <a:rPr lang="tr-TR" sz="1400" i="0">
                          <a:solidFill>
                            <a:schemeClr val="bg1"/>
                          </a:solidFill>
                          <a:latin typeface="Cambria Math" panose="02040503050406030204" pitchFamily="18" charset="0"/>
                        </a:rPr>
                        <m:t>=</m:t>
                      </m:r>
                      <m:sSub>
                        <m:sSubPr>
                          <m:ctrlPr>
                            <a:rPr lang="tr-TR" sz="1400" i="1">
                              <a:solidFill>
                                <a:schemeClr val="bg1"/>
                              </a:solidFill>
                              <a:latin typeface="Cambria Math" panose="02040503050406030204" pitchFamily="18" charset="0"/>
                            </a:rPr>
                          </m:ctrlPr>
                        </m:sSubPr>
                        <m:e>
                          <m:r>
                            <m:rPr>
                              <m:sty m:val="p"/>
                            </m:rPr>
                            <a:rPr lang="el-GR" sz="1400" i="1">
                              <a:solidFill>
                                <a:schemeClr val="bg1"/>
                              </a:solidFill>
                              <a:latin typeface="Cambria Math" panose="02040503050406030204" pitchFamily="18" charset="0"/>
                              <a:ea typeface="Cambria Math" panose="02040503050406030204" pitchFamily="18" charset="0"/>
                            </a:rPr>
                            <m:t>θ</m:t>
                          </m:r>
                        </m:e>
                        <m:sub>
                          <m:r>
                            <a:rPr lang="tr-TR" sz="1400" i="1">
                              <a:solidFill>
                                <a:schemeClr val="bg1"/>
                              </a:solidFill>
                              <a:latin typeface="Cambria Math" panose="02040503050406030204" pitchFamily="18" charset="0"/>
                            </a:rPr>
                            <m:t>𝑡</m:t>
                          </m:r>
                          <m:r>
                            <a:rPr lang="tr-TR" sz="1400" b="0" i="1" smtClean="0">
                              <a:solidFill>
                                <a:schemeClr val="bg1"/>
                              </a:solidFill>
                              <a:latin typeface="Cambria Math" panose="02040503050406030204" pitchFamily="18" charset="0"/>
                            </a:rPr>
                            <m:t>−1</m:t>
                          </m:r>
                        </m:sub>
                      </m:sSub>
                      <m:r>
                        <a:rPr lang="tr-TR" sz="1400" i="0">
                          <a:solidFill>
                            <a:schemeClr val="bg1"/>
                          </a:solidFill>
                          <a:latin typeface="Cambria Math" panose="02040503050406030204" pitchFamily="18" charset="0"/>
                        </a:rPr>
                        <m:t>−</m:t>
                      </m:r>
                      <m:r>
                        <a:rPr lang="tr-TR" sz="1400" i="1">
                          <a:solidFill>
                            <a:schemeClr val="bg1"/>
                          </a:solidFill>
                          <a:latin typeface="Cambria Math" panose="02040503050406030204" pitchFamily="18" charset="0"/>
                        </a:rPr>
                        <m:t>𝜂</m:t>
                      </m:r>
                      <m:r>
                        <a:rPr lang="tr-TR" sz="1400" b="0" i="1" smtClean="0">
                          <a:solidFill>
                            <a:schemeClr val="bg1"/>
                          </a:solidFill>
                          <a:latin typeface="Cambria Math" panose="02040503050406030204" pitchFamily="18" charset="0"/>
                        </a:rPr>
                        <m:t>(</m:t>
                      </m:r>
                      <m:f>
                        <m:fPr>
                          <m:ctrlPr>
                            <a:rPr lang="tr-TR" sz="1400" i="1">
                              <a:solidFill>
                                <a:schemeClr val="bg1"/>
                              </a:solidFill>
                              <a:latin typeface="Cambria Math" panose="02040503050406030204" pitchFamily="18" charset="0"/>
                            </a:rPr>
                          </m:ctrlPr>
                        </m:fPr>
                        <m:num>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𝑚</m:t>
                              </m:r>
                            </m:e>
                            <m:sub>
                              <m:r>
                                <a:rPr lang="tr-TR" sz="1400" i="1">
                                  <a:solidFill>
                                    <a:schemeClr val="bg1"/>
                                  </a:solidFill>
                                  <a:latin typeface="Cambria Math" panose="02040503050406030204" pitchFamily="18" charset="0"/>
                                </a:rPr>
                                <m:t>𝑡</m:t>
                              </m:r>
                            </m:sub>
                          </m:sSub>
                        </m:num>
                        <m:den>
                          <m:sSup>
                            <m:sSupPr>
                              <m:ctrlPr>
                                <a:rPr lang="tr-TR" sz="1400" i="1">
                                  <a:solidFill>
                                    <a:schemeClr val="bg1"/>
                                  </a:solidFill>
                                  <a:latin typeface="Cambria Math" panose="02040503050406030204" pitchFamily="18" charset="0"/>
                                </a:rPr>
                              </m:ctrlPr>
                            </m:sSupPr>
                            <m:e>
                              <m:sSub>
                                <m:sSubPr>
                                  <m:ctrlPr>
                                    <a:rPr lang="tr-TR" sz="1400" i="1">
                                      <a:solidFill>
                                        <a:schemeClr val="bg1"/>
                                      </a:solidFill>
                                      <a:latin typeface="Cambria Math" panose="02040503050406030204" pitchFamily="18" charset="0"/>
                                    </a:rPr>
                                  </m:ctrlPr>
                                </m:sSubPr>
                                <m:e>
                                  <m:acc>
                                    <m:accPr>
                                      <m:chr m:val="̂"/>
                                      <m:ctrlPr>
                                        <a:rPr lang="tr-TR" sz="1400" i="1">
                                          <a:solidFill>
                                            <a:schemeClr val="bg1"/>
                                          </a:solidFill>
                                          <a:latin typeface="Cambria Math" panose="02040503050406030204" pitchFamily="18" charset="0"/>
                                        </a:rPr>
                                      </m:ctrlPr>
                                    </m:accPr>
                                    <m:e>
                                      <m:r>
                                        <a:rPr lang="tr-TR" sz="1400" i="1">
                                          <a:solidFill>
                                            <a:schemeClr val="bg1"/>
                                          </a:solidFill>
                                          <a:latin typeface="Cambria Math" panose="02040503050406030204" pitchFamily="18" charset="0"/>
                                        </a:rPr>
                                        <m:t>𝜐</m:t>
                                      </m:r>
                                    </m:e>
                                  </m:acc>
                                </m:e>
                                <m:sub>
                                  <m:r>
                                    <a:rPr lang="tr-TR" sz="1400" i="1">
                                      <a:solidFill>
                                        <a:schemeClr val="bg1"/>
                                      </a:solidFill>
                                      <a:latin typeface="Cambria Math" panose="02040503050406030204" pitchFamily="18" charset="0"/>
                                    </a:rPr>
                                    <m:t>𝑡</m:t>
                                  </m:r>
                                </m:sub>
                              </m:sSub>
                            </m:e>
                            <m:sup>
                              <m:r>
                                <a:rPr lang="tr-TR" sz="1400" i="1">
                                  <a:solidFill>
                                    <a:schemeClr val="bg1"/>
                                  </a:solidFill>
                                  <a:latin typeface="Cambria Math" panose="02040503050406030204" pitchFamily="18" charset="0"/>
                                </a:rPr>
                                <m:t>𝑝</m:t>
                              </m:r>
                            </m:sup>
                          </m:sSup>
                        </m:den>
                      </m:f>
                      <m:r>
                        <a:rPr lang="tr-TR" sz="1400" b="0" i="1" smtClean="0">
                          <a:solidFill>
                            <a:schemeClr val="bg1"/>
                          </a:solidFill>
                          <a:latin typeface="Cambria Math" panose="02040503050406030204" pitchFamily="18" charset="0"/>
                        </a:rPr>
                        <m:t>+</m:t>
                      </m:r>
                      <m:sSub>
                        <m:sSubPr>
                          <m:ctrlPr>
                            <a:rPr lang="tr-TR" sz="1400" b="0" i="1" smtClean="0">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𝛼</m:t>
                          </m:r>
                          <m:r>
                            <a:rPr lang="tr-TR" sz="1400" b="0" i="1" smtClean="0">
                              <a:solidFill>
                                <a:schemeClr val="bg1"/>
                              </a:solidFill>
                              <a:latin typeface="Cambria Math" panose="02040503050406030204" pitchFamily="18" charset="0"/>
                            </a:rPr>
                            <m:t>𝑤</m:t>
                          </m:r>
                        </m:e>
                        <m:sub>
                          <m:r>
                            <a:rPr lang="tr-TR" sz="1400" b="0" i="1" smtClean="0">
                              <a:solidFill>
                                <a:schemeClr val="bg1"/>
                              </a:solidFill>
                              <a:latin typeface="Cambria Math" panose="02040503050406030204" pitchFamily="18" charset="0"/>
                            </a:rPr>
                            <m:t>𝑡</m:t>
                          </m:r>
                          <m:r>
                            <a:rPr lang="tr-TR" sz="1400" b="0" i="1" smtClean="0">
                              <a:solidFill>
                                <a:schemeClr val="bg1"/>
                              </a:solidFill>
                              <a:latin typeface="Cambria Math" panose="02040503050406030204" pitchFamily="18" charset="0"/>
                            </a:rPr>
                            <m:t>−1</m:t>
                          </m:r>
                        </m:sub>
                      </m:sSub>
                      <m:r>
                        <a:rPr lang="tr-TR" sz="1400" b="0" i="1" smtClean="0">
                          <a:solidFill>
                            <a:schemeClr val="bg1"/>
                          </a:solidFill>
                          <a:latin typeface="Cambria Math" panose="02040503050406030204" pitchFamily="18" charset="0"/>
                        </a:rPr>
                        <m:t>)</m:t>
                      </m:r>
                    </m:oMath>
                  </m:oMathPara>
                </a14:m>
                <a:endParaRPr lang="tr-TR" sz="1400" dirty="0">
                  <a:solidFill>
                    <a:schemeClr val="bg1"/>
                  </a:solidFill>
                </a:endParaRPr>
              </a:p>
              <a:p>
                <a:endParaRPr lang="tr-TR" sz="1400" i="1" dirty="0">
                  <a:solidFill>
                    <a:schemeClr val="bg1"/>
                  </a:solidFill>
                  <a:latin typeface="Cambria Math" panose="02040503050406030204" pitchFamily="18" charset="0"/>
                </a:endParaRPr>
              </a:p>
              <a:p>
                <a:r>
                  <a:rPr lang="tr-TR" sz="1400" i="1" dirty="0">
                    <a:solidFill>
                      <a:schemeClr val="bg1"/>
                    </a:solidFill>
                    <a:latin typeface="Cambria Math" panose="02040503050406030204" pitchFamily="18" charset="0"/>
                  </a:rPr>
                  <a:t>f : </a:t>
                </a:r>
                <a:r>
                  <a:rPr lang="tr-TR" sz="1400" dirty="0" err="1">
                    <a:solidFill>
                      <a:schemeClr val="bg1"/>
                    </a:solidFill>
                    <a:latin typeface="Cambria Math" panose="02040503050406030204" pitchFamily="18" charset="0"/>
                  </a:rPr>
                  <a:t>loss</a:t>
                </a:r>
                <a:r>
                  <a:rPr lang="tr-TR" sz="1400" dirty="0">
                    <a:solidFill>
                      <a:schemeClr val="bg1"/>
                    </a:solidFill>
                    <a:latin typeface="Cambria Math" panose="02040503050406030204" pitchFamily="18" charset="0"/>
                  </a:rPr>
                  <a:t> </a:t>
                </a:r>
                <a:r>
                  <a:rPr lang="tr-TR" sz="1400" dirty="0" err="1">
                    <a:solidFill>
                      <a:schemeClr val="bg1"/>
                    </a:solidFill>
                    <a:latin typeface="Cambria Math" panose="02040503050406030204" pitchFamily="18" charset="0"/>
                  </a:rPr>
                  <a:t>function</a:t>
                </a:r>
                <a:endParaRPr lang="tr-TR" sz="1400" i="1" dirty="0">
                  <a:solidFill>
                    <a:schemeClr val="bg1"/>
                  </a:solidFill>
                  <a:latin typeface="Cambria Math" panose="02040503050406030204" pitchFamily="18" charset="0"/>
                </a:endParaRPr>
              </a:p>
              <a:p>
                <a14:m>
                  <m:oMath xmlns:m="http://schemas.openxmlformats.org/officeDocument/2006/math">
                    <m:r>
                      <a:rPr lang="tr-TR" sz="1400" i="1">
                        <a:solidFill>
                          <a:schemeClr val="bg1"/>
                        </a:solidFill>
                        <a:latin typeface="Cambria Math" panose="02040503050406030204" pitchFamily="18" charset="0"/>
                      </a:rPr>
                      <m:t>𝛼</m:t>
                    </m:r>
                  </m:oMath>
                </a14:m>
                <a:r>
                  <a:rPr lang="tr-TR" sz="1400" dirty="0">
                    <a:solidFill>
                      <a:schemeClr val="bg1"/>
                    </a:solidFill>
                  </a:rPr>
                  <a:t>: </a:t>
                </a:r>
                <a:r>
                  <a:rPr lang="tr-TR" sz="1400" dirty="0" err="1">
                    <a:solidFill>
                      <a:schemeClr val="bg1"/>
                    </a:solidFill>
                  </a:rPr>
                  <a:t>weight</a:t>
                </a:r>
                <a:r>
                  <a:rPr lang="tr-TR" sz="1400" dirty="0">
                    <a:solidFill>
                      <a:schemeClr val="bg1"/>
                    </a:solidFill>
                  </a:rPr>
                  <a:t> </a:t>
                </a:r>
                <a:r>
                  <a:rPr lang="tr-TR" sz="1400" dirty="0" err="1">
                    <a:solidFill>
                      <a:schemeClr val="bg1"/>
                    </a:solidFill>
                  </a:rPr>
                  <a:t>decay</a:t>
                </a:r>
                <a:endParaRPr lang="tr-TR" sz="1400" dirty="0">
                  <a:solidFill>
                    <a:schemeClr val="bg1"/>
                  </a:solidFill>
                </a:endParaRPr>
              </a:p>
              <a:p>
                <a14:m>
                  <m:oMath xmlns:m="http://schemas.openxmlformats.org/officeDocument/2006/math">
                    <m:r>
                      <a:rPr lang="tr-TR" sz="1400" i="1">
                        <a:solidFill>
                          <a:schemeClr val="bg1"/>
                        </a:solidFill>
                        <a:latin typeface="Cambria Math" panose="02040503050406030204" pitchFamily="18" charset="0"/>
                      </a:rPr>
                      <m:t>𝜂</m:t>
                    </m:r>
                  </m:oMath>
                </a14:m>
                <a:r>
                  <a:rPr lang="tr-TR" sz="1400" dirty="0">
                    <a:solidFill>
                      <a:schemeClr val="bg1"/>
                    </a:solidFill>
                  </a:rPr>
                  <a:t>: </a:t>
                </a:r>
                <a:r>
                  <a:rPr lang="tr-TR" sz="1400" dirty="0" err="1">
                    <a:solidFill>
                      <a:schemeClr val="bg1"/>
                    </a:solidFill>
                  </a:rPr>
                  <a:t>initial</a:t>
                </a:r>
                <a:r>
                  <a:rPr lang="tr-TR" sz="1400" dirty="0">
                    <a:solidFill>
                      <a:schemeClr val="bg1"/>
                    </a:solidFill>
                  </a:rPr>
                  <a:t> </a:t>
                </a:r>
                <a:r>
                  <a:rPr lang="tr-TR" sz="1400" dirty="0" err="1">
                    <a:solidFill>
                      <a:schemeClr val="bg1"/>
                    </a:solidFill>
                  </a:rPr>
                  <a:t>learning</a:t>
                </a:r>
                <a:r>
                  <a:rPr lang="tr-TR" sz="1400" dirty="0">
                    <a:solidFill>
                      <a:schemeClr val="bg1"/>
                    </a:solidFill>
                  </a:rPr>
                  <a:t> rate</a:t>
                </a:r>
              </a:p>
              <a:p>
                <a14:m>
                  <m:oMath xmlns:m="http://schemas.openxmlformats.org/officeDocument/2006/math">
                    <m:r>
                      <a:rPr lang="tr-TR" sz="1400" i="1">
                        <a:solidFill>
                          <a:schemeClr val="bg1"/>
                        </a:solidFill>
                        <a:latin typeface="Cambria Math" panose="02040503050406030204" pitchFamily="18" charset="0"/>
                      </a:rPr>
                      <m:t>𝑝</m:t>
                    </m:r>
                  </m:oMath>
                </a14:m>
                <a:r>
                  <a:rPr lang="tr-TR" sz="1400" dirty="0">
                    <a:solidFill>
                      <a:schemeClr val="bg1"/>
                    </a:solidFill>
                  </a:rPr>
                  <a:t>: </a:t>
                </a:r>
                <a:r>
                  <a:rPr lang="tr-TR" sz="1400" dirty="0" err="1">
                    <a:solidFill>
                      <a:schemeClr val="bg1"/>
                    </a:solidFill>
                  </a:rPr>
                  <a:t>partially</a:t>
                </a:r>
                <a:r>
                  <a:rPr lang="tr-TR" sz="1400" dirty="0">
                    <a:solidFill>
                      <a:schemeClr val="bg1"/>
                    </a:solidFill>
                  </a:rPr>
                  <a:t> </a:t>
                </a:r>
                <a:r>
                  <a:rPr lang="tr-TR" sz="1400" dirty="0" err="1">
                    <a:solidFill>
                      <a:schemeClr val="bg1"/>
                    </a:solidFill>
                  </a:rPr>
                  <a:t>adaptive</a:t>
                </a:r>
                <a:r>
                  <a:rPr lang="tr-TR" sz="1400" dirty="0">
                    <a:solidFill>
                      <a:schemeClr val="bg1"/>
                    </a:solidFill>
                  </a:rPr>
                  <a:t> </a:t>
                </a:r>
                <a:r>
                  <a:rPr lang="tr-TR" sz="1400" dirty="0" err="1">
                    <a:solidFill>
                      <a:schemeClr val="bg1"/>
                    </a:solidFill>
                  </a:rPr>
                  <a:t>parameter</a:t>
                </a:r>
                <a:endParaRPr lang="tr-TR" sz="1400" dirty="0">
                  <a:solidFill>
                    <a:schemeClr val="bg1"/>
                  </a:solidFill>
                </a:endParaRPr>
              </a:p>
              <a:p>
                <a:pPr/>
                <a14:m>
                  <m:oMathPara xmlns:m="http://schemas.openxmlformats.org/officeDocument/2006/math">
                    <m:oMathParaPr>
                      <m:jc m:val="left"/>
                    </m:oMathParaPr>
                    <m:oMath xmlns:m="http://schemas.openxmlformats.org/officeDocument/2006/math">
                      <m:sSub>
                        <m:sSubPr>
                          <m:ctrlPr>
                            <a:rPr lang="tr-TR" sz="1400" i="1">
                              <a:solidFill>
                                <a:schemeClr val="bg1"/>
                              </a:solidFill>
                              <a:latin typeface="Cambria Math" panose="02040503050406030204" pitchFamily="18" charset="0"/>
                            </a:rPr>
                          </m:ctrlPr>
                        </m:sSubPr>
                        <m:e>
                          <m:r>
                            <a:rPr lang="tr-TR" sz="1400" i="1">
                              <a:solidFill>
                                <a:schemeClr val="bg1"/>
                              </a:solidFill>
                              <a:latin typeface="Cambria Math" panose="02040503050406030204" pitchFamily="18" charset="0"/>
                            </a:rPr>
                            <m:t>𝛽</m:t>
                          </m:r>
                        </m:e>
                        <m:sub>
                          <m:r>
                            <a:rPr lang="tr-TR" sz="1400" i="1">
                              <a:solidFill>
                                <a:schemeClr val="bg1"/>
                              </a:solidFill>
                              <a:latin typeface="Cambria Math" panose="02040503050406030204" pitchFamily="18" charset="0"/>
                            </a:rPr>
                            <m:t>1</m:t>
                          </m:r>
                          <m:r>
                            <a:rPr lang="tr-TR" sz="1400" b="0" i="1" smtClean="0">
                              <a:solidFill>
                                <a:schemeClr val="bg1"/>
                              </a:solidFill>
                              <a:latin typeface="Cambria Math" panose="02040503050406030204" pitchFamily="18" charset="0"/>
                            </a:rPr>
                            <m:t>,2</m:t>
                          </m:r>
                        </m:sub>
                      </m:sSub>
                      <m:r>
                        <a:rPr lang="tr-TR" sz="1400" b="0" i="0" smtClean="0">
                          <a:solidFill>
                            <a:schemeClr val="bg1"/>
                          </a:solidFill>
                          <a:latin typeface="Cambria Math" panose="02040503050406030204" pitchFamily="18" charset="0"/>
                        </a:rPr>
                        <m:t>:</m:t>
                      </m:r>
                      <m:r>
                        <m:rPr>
                          <m:sty m:val="p"/>
                        </m:rPr>
                        <a:rPr lang="tr-TR" sz="1400" b="0" i="0" smtClean="0">
                          <a:solidFill>
                            <a:schemeClr val="bg1"/>
                          </a:solidFill>
                          <a:latin typeface="Cambria Math" panose="02040503050406030204" pitchFamily="18" charset="0"/>
                        </a:rPr>
                        <m:t>momentum</m:t>
                      </m:r>
                      <m:r>
                        <a:rPr lang="tr-TR" sz="1400" b="0" i="0" smtClean="0">
                          <a:solidFill>
                            <a:schemeClr val="bg1"/>
                          </a:solidFill>
                          <a:latin typeface="Cambria Math" panose="02040503050406030204" pitchFamily="18" charset="0"/>
                        </a:rPr>
                        <m:t> </m:t>
                      </m:r>
                      <m:r>
                        <m:rPr>
                          <m:sty m:val="p"/>
                        </m:rPr>
                        <a:rPr lang="tr-TR" sz="1400" b="0" i="0" smtClean="0">
                          <a:solidFill>
                            <a:schemeClr val="bg1"/>
                          </a:solidFill>
                          <a:latin typeface="Cambria Math" panose="02040503050406030204" pitchFamily="18" charset="0"/>
                        </a:rPr>
                        <m:t>parameters</m:t>
                      </m:r>
                    </m:oMath>
                  </m:oMathPara>
                </a14:m>
                <a:endParaRPr lang="tr-TR" sz="1400" dirty="0">
                  <a:solidFill>
                    <a:schemeClr val="bg1"/>
                  </a:solidFill>
                </a:endParaRPr>
              </a:p>
            </p:txBody>
          </p:sp>
        </mc:Choice>
        <mc:Fallback xmlns="">
          <p:sp>
            <p:nvSpPr>
              <p:cNvPr id="4" name="Dikdörtgen 3">
                <a:extLst>
                  <a:ext uri="{FF2B5EF4-FFF2-40B4-BE49-F238E27FC236}">
                    <a16:creationId xmlns:a16="http://schemas.microsoft.com/office/drawing/2014/main" id="{1823C8E7-6979-E54F-8FAB-E286AC98B16C}"/>
                  </a:ext>
                </a:extLst>
              </p:cNvPr>
              <p:cNvSpPr>
                <a:spLocks noRot="1" noChangeAspect="1" noMove="1" noResize="1" noEditPoints="1" noAdjustHandles="1" noChangeArrowheads="1" noChangeShapeType="1" noTextEdit="1"/>
              </p:cNvSpPr>
              <p:nvPr/>
            </p:nvSpPr>
            <p:spPr>
              <a:xfrm>
                <a:off x="8746551" y="2050087"/>
                <a:ext cx="2911951" cy="2886944"/>
              </a:xfrm>
              <a:prstGeom prst="rect">
                <a:avLst/>
              </a:prstGeom>
              <a:blipFill>
                <a:blip r:embed="rId6"/>
                <a:stretch>
                  <a:fillRect l="-433"/>
                </a:stretch>
              </a:blipFill>
              <a:ln w="12700">
                <a:solidFill>
                  <a:srgbClr val="FFC000"/>
                </a:solidFill>
              </a:ln>
            </p:spPr>
            <p:txBody>
              <a:bodyPr/>
              <a:lstStyle/>
              <a:p>
                <a:r>
                  <a:rPr lang="en-US">
                    <a:noFill/>
                  </a:rPr>
                  <a:t> </a:t>
                </a:r>
              </a:p>
            </p:txBody>
          </p:sp>
        </mc:Fallback>
      </mc:AlternateContent>
      <p:sp>
        <p:nvSpPr>
          <p:cNvPr id="7" name="Metin kutusu 6">
            <a:extLst>
              <a:ext uri="{FF2B5EF4-FFF2-40B4-BE49-F238E27FC236}">
                <a16:creationId xmlns:a16="http://schemas.microsoft.com/office/drawing/2014/main" id="{3BF70599-6EB3-934C-AAF3-A0A8453C145C}"/>
              </a:ext>
            </a:extLst>
          </p:cNvPr>
          <p:cNvSpPr txBox="1"/>
          <p:nvPr/>
        </p:nvSpPr>
        <p:spPr>
          <a:xfrm>
            <a:off x="2331344" y="1851692"/>
            <a:ext cx="910827" cy="369332"/>
          </a:xfrm>
          <a:prstGeom prst="rect">
            <a:avLst/>
          </a:prstGeom>
          <a:noFill/>
        </p:spPr>
        <p:txBody>
          <a:bodyPr wrap="none" rtlCol="0">
            <a:spAutoFit/>
          </a:bodyPr>
          <a:lstStyle/>
          <a:p>
            <a:pPr algn="ctr"/>
            <a:r>
              <a:rPr lang="tr-TR" dirty="0">
                <a:solidFill>
                  <a:schemeClr val="bg1"/>
                </a:solidFill>
              </a:rPr>
              <a:t>ADAM</a:t>
            </a:r>
          </a:p>
        </p:txBody>
      </p:sp>
      <p:sp>
        <p:nvSpPr>
          <p:cNvPr id="8" name="Metin kutusu 7">
            <a:extLst>
              <a:ext uri="{FF2B5EF4-FFF2-40B4-BE49-F238E27FC236}">
                <a16:creationId xmlns:a16="http://schemas.microsoft.com/office/drawing/2014/main" id="{12B9BD7D-E849-9A4C-8062-7EC0F520B9B4}"/>
              </a:ext>
            </a:extLst>
          </p:cNvPr>
          <p:cNvSpPr txBox="1"/>
          <p:nvPr/>
        </p:nvSpPr>
        <p:spPr>
          <a:xfrm>
            <a:off x="9737712" y="1667026"/>
            <a:ext cx="1047082" cy="369332"/>
          </a:xfrm>
          <a:prstGeom prst="rect">
            <a:avLst/>
          </a:prstGeom>
          <a:noFill/>
        </p:spPr>
        <p:txBody>
          <a:bodyPr wrap="none" rtlCol="0">
            <a:spAutoFit/>
          </a:bodyPr>
          <a:lstStyle/>
          <a:p>
            <a:r>
              <a:rPr lang="tr-TR" dirty="0">
                <a:solidFill>
                  <a:schemeClr val="bg1"/>
                </a:solidFill>
              </a:rPr>
              <a:t>PADAM</a:t>
            </a:r>
          </a:p>
        </p:txBody>
      </p:sp>
      <p:sp>
        <p:nvSpPr>
          <p:cNvPr id="9" name="Metin kutusu 8">
            <a:extLst>
              <a:ext uri="{FF2B5EF4-FFF2-40B4-BE49-F238E27FC236}">
                <a16:creationId xmlns:a16="http://schemas.microsoft.com/office/drawing/2014/main" id="{D3DA93E3-284E-A645-9BF4-3C2950BF4C85}"/>
              </a:ext>
            </a:extLst>
          </p:cNvPr>
          <p:cNvSpPr txBox="1"/>
          <p:nvPr/>
        </p:nvSpPr>
        <p:spPr>
          <a:xfrm>
            <a:off x="5700655" y="1893640"/>
            <a:ext cx="1488225" cy="646331"/>
          </a:xfrm>
          <a:prstGeom prst="rect">
            <a:avLst/>
          </a:prstGeom>
          <a:noFill/>
        </p:spPr>
        <p:txBody>
          <a:bodyPr wrap="square" rtlCol="0">
            <a:spAutoFit/>
          </a:bodyPr>
          <a:lstStyle/>
          <a:p>
            <a:pPr algn="ctr"/>
            <a:r>
              <a:rPr lang="tr-TR" dirty="0">
                <a:solidFill>
                  <a:schemeClr val="bg1"/>
                </a:solidFill>
              </a:rPr>
              <a:t>SGD Momentum</a:t>
            </a:r>
          </a:p>
        </p:txBody>
      </p:sp>
      <p:cxnSp>
        <p:nvCxnSpPr>
          <p:cNvPr id="11" name="Straight Arrow Connector 10">
            <a:extLst>
              <a:ext uri="{FF2B5EF4-FFF2-40B4-BE49-F238E27FC236}">
                <a16:creationId xmlns:a16="http://schemas.microsoft.com/office/drawing/2014/main" id="{F421934F-6F3C-A14B-9F7F-120B9B9AB65A}"/>
              </a:ext>
            </a:extLst>
          </p:cNvPr>
          <p:cNvCxnSpPr/>
          <p:nvPr/>
        </p:nvCxnSpPr>
        <p:spPr>
          <a:xfrm>
            <a:off x="2786757" y="4813019"/>
            <a:ext cx="0" cy="43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853CFCE-BECC-0A49-9BE9-3AB33ACF5725}"/>
                  </a:ext>
                </a:extLst>
              </p:cNvPr>
              <p:cNvSpPr/>
              <p:nvPr/>
            </p:nvSpPr>
            <p:spPr>
              <a:xfrm>
                <a:off x="2040190" y="5374667"/>
                <a:ext cx="1493134" cy="5903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tr-TR" sz="1400" i="1" smtClean="0">
                        <a:solidFill>
                          <a:schemeClr val="tx1"/>
                        </a:solidFill>
                        <a:latin typeface="Cambria Math" panose="02040503050406030204" pitchFamily="18" charset="0"/>
                      </a:rPr>
                      <m:t>𝜂</m:t>
                    </m:r>
                  </m:oMath>
                </a14:m>
                <a:r>
                  <a:rPr lang="en-US" sz="1400" dirty="0">
                    <a:solidFill>
                      <a:schemeClr val="tx1"/>
                    </a:solidFill>
                  </a:rPr>
                  <a:t> = 0.001</a:t>
                </a:r>
              </a:p>
            </p:txBody>
          </p:sp>
        </mc:Choice>
        <mc:Fallback xmlns="">
          <p:sp>
            <p:nvSpPr>
              <p:cNvPr id="12" name="Rectangle 11">
                <a:extLst>
                  <a:ext uri="{FF2B5EF4-FFF2-40B4-BE49-F238E27FC236}">
                    <a16:creationId xmlns:a16="http://schemas.microsoft.com/office/drawing/2014/main" id="{1853CFCE-BECC-0A49-9BE9-3AB33ACF5725}"/>
                  </a:ext>
                </a:extLst>
              </p:cNvPr>
              <p:cNvSpPr>
                <a:spLocks noRot="1" noChangeAspect="1" noMove="1" noResize="1" noEditPoints="1" noAdjustHandles="1" noChangeArrowheads="1" noChangeShapeType="1" noTextEdit="1"/>
              </p:cNvSpPr>
              <p:nvPr/>
            </p:nvSpPr>
            <p:spPr>
              <a:xfrm>
                <a:off x="2040190" y="5374667"/>
                <a:ext cx="1493134" cy="590309"/>
              </a:xfrm>
              <a:prstGeom prst="rect">
                <a:avLst/>
              </a:prstGeom>
              <a:blipFill>
                <a:blip r:embed="rId7"/>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30B6329-579F-7541-A2A0-E0FD4EAD81C5}"/>
              </a:ext>
            </a:extLst>
          </p:cNvPr>
          <p:cNvCxnSpPr/>
          <p:nvPr/>
        </p:nvCxnSpPr>
        <p:spPr>
          <a:xfrm>
            <a:off x="6618547" y="4390538"/>
            <a:ext cx="0" cy="43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E73FE6C-D078-6A4F-8E52-B8FC9FE8F03A}"/>
                  </a:ext>
                </a:extLst>
              </p:cNvPr>
              <p:cNvSpPr/>
              <p:nvPr/>
            </p:nvSpPr>
            <p:spPr>
              <a:xfrm>
                <a:off x="5871980" y="4952186"/>
                <a:ext cx="1493134" cy="5903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tr-TR" sz="1400" i="1" smtClean="0">
                        <a:solidFill>
                          <a:schemeClr val="tx1"/>
                        </a:solidFill>
                        <a:latin typeface="Cambria Math" panose="02040503050406030204" pitchFamily="18" charset="0"/>
                      </a:rPr>
                      <m:t>𝜂</m:t>
                    </m:r>
                  </m:oMath>
                </a14:m>
                <a:r>
                  <a:rPr lang="en-US" sz="1400" dirty="0">
                    <a:solidFill>
                      <a:schemeClr val="tx1"/>
                    </a:solidFill>
                  </a:rPr>
                  <a:t> = 0.01</a:t>
                </a:r>
              </a:p>
              <a:p>
                <a:pPr algn="ctr"/>
                <a14:m>
                  <m:oMathPara xmlns:m="http://schemas.openxmlformats.org/officeDocument/2006/math">
                    <m:oMathParaPr>
                      <m:jc m:val="centerGroup"/>
                    </m:oMathParaPr>
                    <m:oMath xmlns:m="http://schemas.openxmlformats.org/officeDocument/2006/math">
                      <m:r>
                        <a:rPr lang="tr-TR" sz="1400" i="1">
                          <a:solidFill>
                            <a:schemeClr val="tx1"/>
                          </a:solidFill>
                          <a:latin typeface="Cambria Math" panose="02040503050406030204" pitchFamily="18" charset="0"/>
                        </a:rPr>
                        <m:t>𝛽</m:t>
                      </m:r>
                      <m:r>
                        <a:rPr lang="tr-TR" sz="1400" b="0" i="0" smtClean="0">
                          <a:solidFill>
                            <a:schemeClr val="tx1"/>
                          </a:solidFill>
                          <a:latin typeface="Cambria Math" panose="02040503050406030204" pitchFamily="18" charset="0"/>
                        </a:rPr>
                        <m:t>=0.9</m:t>
                      </m:r>
                    </m:oMath>
                  </m:oMathPara>
                </a14:m>
                <a:endParaRPr lang="en-US" sz="1400" dirty="0">
                  <a:solidFill>
                    <a:schemeClr val="tx1"/>
                  </a:solidFill>
                </a:endParaRPr>
              </a:p>
            </p:txBody>
          </p:sp>
        </mc:Choice>
        <mc:Fallback xmlns="">
          <p:sp>
            <p:nvSpPr>
              <p:cNvPr id="14" name="Rectangle 13">
                <a:extLst>
                  <a:ext uri="{FF2B5EF4-FFF2-40B4-BE49-F238E27FC236}">
                    <a16:creationId xmlns:a16="http://schemas.microsoft.com/office/drawing/2014/main" id="{8E73FE6C-D078-6A4F-8E52-B8FC9FE8F03A}"/>
                  </a:ext>
                </a:extLst>
              </p:cNvPr>
              <p:cNvSpPr>
                <a:spLocks noRot="1" noChangeAspect="1" noMove="1" noResize="1" noEditPoints="1" noAdjustHandles="1" noChangeArrowheads="1" noChangeShapeType="1" noTextEdit="1"/>
              </p:cNvSpPr>
              <p:nvPr/>
            </p:nvSpPr>
            <p:spPr>
              <a:xfrm>
                <a:off x="5871980" y="4952186"/>
                <a:ext cx="1493134" cy="590309"/>
              </a:xfrm>
              <a:prstGeom prst="rect">
                <a:avLst/>
              </a:prstGeom>
              <a:blipFill>
                <a:blip r:embed="rId8"/>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2EBA046-8089-F445-AC54-1584E7021DD8}"/>
              </a:ext>
            </a:extLst>
          </p:cNvPr>
          <p:cNvCxnSpPr/>
          <p:nvPr/>
        </p:nvCxnSpPr>
        <p:spPr>
          <a:xfrm>
            <a:off x="10242782" y="4963086"/>
            <a:ext cx="0" cy="43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F6BC083-8045-0E4F-92B6-715EE3247C30}"/>
                  </a:ext>
                </a:extLst>
              </p:cNvPr>
              <p:cNvSpPr/>
              <p:nvPr/>
            </p:nvSpPr>
            <p:spPr>
              <a:xfrm>
                <a:off x="9306060" y="5524734"/>
                <a:ext cx="1932958" cy="10822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tr-TR" sz="1400" i="1" smtClean="0">
                        <a:solidFill>
                          <a:schemeClr val="tx1"/>
                        </a:solidFill>
                        <a:latin typeface="Cambria Math" panose="02040503050406030204" pitchFamily="18" charset="0"/>
                      </a:rPr>
                      <m:t>𝛼</m:t>
                    </m:r>
                  </m:oMath>
                </a14:m>
                <a:r>
                  <a:rPr lang="tr-TR" sz="1400" i="1" dirty="0">
                    <a:solidFill>
                      <a:schemeClr val="tx1"/>
                    </a:solidFill>
                    <a:latin typeface="Cambria Math" panose="02040503050406030204" pitchFamily="18" charset="0"/>
                  </a:rPr>
                  <a:t> </a:t>
                </a:r>
                <a:r>
                  <a:rPr lang="tr-TR" sz="1400" dirty="0">
                    <a:solidFill>
                      <a:schemeClr val="tx1"/>
                    </a:solidFill>
                    <a:latin typeface="Cambria Math" panose="02040503050406030204" pitchFamily="18" charset="0"/>
                  </a:rPr>
                  <a:t>= 0.025</a:t>
                </a:r>
              </a:p>
              <a:p>
                <a:pPr algn="ctr"/>
                <a14:m>
                  <m:oMath xmlns:m="http://schemas.openxmlformats.org/officeDocument/2006/math">
                    <m:r>
                      <a:rPr lang="tr-TR" sz="1400" i="1" smtClean="0">
                        <a:solidFill>
                          <a:schemeClr val="tx1"/>
                        </a:solidFill>
                        <a:latin typeface="Cambria Math" panose="02040503050406030204" pitchFamily="18" charset="0"/>
                      </a:rPr>
                      <m:t>𝜂</m:t>
                    </m:r>
                  </m:oMath>
                </a14:m>
                <a:r>
                  <a:rPr lang="en-US" sz="1400" dirty="0">
                    <a:solidFill>
                      <a:schemeClr val="tx1"/>
                    </a:solidFill>
                  </a:rPr>
                  <a:t> = 0.001</a:t>
                </a:r>
              </a:p>
              <a:p>
                <a:pPr algn="ctr"/>
                <a:r>
                  <a:rPr lang="en-US" sz="1400" dirty="0">
                    <a:solidFill>
                      <a:schemeClr val="tx1"/>
                    </a:solidFill>
                  </a:rPr>
                  <a:t>p = 0.125</a:t>
                </a:r>
              </a:p>
              <a:p>
                <a:pPr algn="ctr"/>
                <a14:m>
                  <m:oMath xmlns:m="http://schemas.openxmlformats.org/officeDocument/2006/math">
                    <m:sSub>
                      <m:sSubPr>
                        <m:ctrlPr>
                          <a:rPr lang="tr-TR" sz="1400" i="1">
                            <a:solidFill>
                              <a:schemeClr val="tx1"/>
                            </a:solidFill>
                            <a:latin typeface="Cambria Math" panose="02040503050406030204" pitchFamily="18" charset="0"/>
                          </a:rPr>
                        </m:ctrlPr>
                      </m:sSubPr>
                      <m:e>
                        <m:r>
                          <a:rPr lang="tr-TR" sz="1400" i="1">
                            <a:solidFill>
                              <a:schemeClr val="tx1"/>
                            </a:solidFill>
                            <a:latin typeface="Cambria Math" panose="02040503050406030204" pitchFamily="18" charset="0"/>
                          </a:rPr>
                          <m:t>𝛽</m:t>
                        </m:r>
                      </m:e>
                      <m:sub>
                        <m:r>
                          <a:rPr lang="tr-TR" sz="1400" i="1">
                            <a:solidFill>
                              <a:schemeClr val="tx1"/>
                            </a:solidFill>
                            <a:latin typeface="Cambria Math" panose="02040503050406030204" pitchFamily="18" charset="0"/>
                          </a:rPr>
                          <m:t>1,2</m:t>
                        </m:r>
                      </m:sub>
                    </m:sSub>
                  </m:oMath>
                </a14:m>
                <a:r>
                  <a:rPr lang="en-US" sz="1400" dirty="0">
                    <a:solidFill>
                      <a:schemeClr val="tx1"/>
                    </a:solidFill>
                  </a:rPr>
                  <a:t> = (0.9, 0.99)</a:t>
                </a:r>
              </a:p>
            </p:txBody>
          </p:sp>
        </mc:Choice>
        <mc:Fallback xmlns="">
          <p:sp>
            <p:nvSpPr>
              <p:cNvPr id="16" name="Rectangle 15">
                <a:extLst>
                  <a:ext uri="{FF2B5EF4-FFF2-40B4-BE49-F238E27FC236}">
                    <a16:creationId xmlns:a16="http://schemas.microsoft.com/office/drawing/2014/main" id="{1F6BC083-8045-0E4F-92B6-715EE3247C30}"/>
                  </a:ext>
                </a:extLst>
              </p:cNvPr>
              <p:cNvSpPr>
                <a:spLocks noRot="1" noChangeAspect="1" noMove="1" noResize="1" noEditPoints="1" noAdjustHandles="1" noChangeArrowheads="1" noChangeShapeType="1" noTextEdit="1"/>
              </p:cNvSpPr>
              <p:nvPr/>
            </p:nvSpPr>
            <p:spPr>
              <a:xfrm>
                <a:off x="9306060" y="5524734"/>
                <a:ext cx="1932958" cy="1082233"/>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867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dissolve">
                                      <p:cBhvr>
                                        <p:cTn id="36" dur="500"/>
                                        <p:tgtEl>
                                          <p:spTgt spid="14"/>
                                        </p:tgtEl>
                                      </p:cBhvr>
                                    </p:animEffect>
                                  </p:childTnLst>
                                </p:cTn>
                              </p:par>
                              <p:par>
                                <p:cTn id="37" presetID="9"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dissolve">
                                      <p:cBhvr>
                                        <p:cTn id="42" dur="500"/>
                                        <p:tgtEl>
                                          <p:spTgt spid="16"/>
                                        </p:tgtEl>
                                      </p:cBhvr>
                                    </p:animEffect>
                                  </p:childTnLst>
                                </p:cTn>
                              </p:par>
                              <p:par>
                                <p:cTn id="43" presetID="9"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p:bldP spid="4" grpId="0" animBg="1"/>
      <p:bldP spid="7" grpId="0"/>
      <p:bldP spid="8" grpId="0"/>
      <p:bldP spid="9" grpId="0"/>
      <p:bldP spid="12" grpId="0" animBg="1"/>
      <p:bldP spid="1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a:extLst>
              <a:ext uri="{FF2B5EF4-FFF2-40B4-BE49-F238E27FC236}">
                <a16:creationId xmlns:a16="http://schemas.microsoft.com/office/drawing/2014/main" id="{B9064F4E-2AF3-664C-B8FC-8781DD0F632E}"/>
              </a:ext>
            </a:extLst>
          </p:cNvPr>
          <p:cNvGraphicFramePr>
            <a:graphicFrameLocks noGrp="1"/>
          </p:cNvGraphicFramePr>
          <p:nvPr>
            <p:extLst>
              <p:ext uri="{D42A27DB-BD31-4B8C-83A1-F6EECF244321}">
                <p14:modId xmlns:p14="http://schemas.microsoft.com/office/powerpoint/2010/main" val="3082700528"/>
              </p:ext>
            </p:extLst>
          </p:nvPr>
        </p:nvGraphicFramePr>
        <p:xfrm>
          <a:off x="147068" y="3286899"/>
          <a:ext cx="5084774" cy="3496670"/>
        </p:xfrm>
        <a:graphic>
          <a:graphicData uri="http://schemas.openxmlformats.org/drawingml/2006/table">
            <a:tbl>
              <a:tblPr firstRow="1" firstCol="1" bandRow="1">
                <a:tableStyleId>{EB9631B5-78F2-41C9-869B-9F39066F8104}</a:tableStyleId>
              </a:tblPr>
              <a:tblGrid>
                <a:gridCol w="1516446">
                  <a:extLst>
                    <a:ext uri="{9D8B030D-6E8A-4147-A177-3AD203B41FA5}">
                      <a16:colId xmlns:a16="http://schemas.microsoft.com/office/drawing/2014/main" val="1678357692"/>
                    </a:ext>
                  </a:extLst>
                </a:gridCol>
                <a:gridCol w="1516446">
                  <a:extLst>
                    <a:ext uri="{9D8B030D-6E8A-4147-A177-3AD203B41FA5}">
                      <a16:colId xmlns:a16="http://schemas.microsoft.com/office/drawing/2014/main" val="2275505704"/>
                    </a:ext>
                  </a:extLst>
                </a:gridCol>
                <a:gridCol w="682534">
                  <a:extLst>
                    <a:ext uri="{9D8B030D-6E8A-4147-A177-3AD203B41FA5}">
                      <a16:colId xmlns:a16="http://schemas.microsoft.com/office/drawing/2014/main" val="246826837"/>
                    </a:ext>
                  </a:extLst>
                </a:gridCol>
                <a:gridCol w="684674">
                  <a:extLst>
                    <a:ext uri="{9D8B030D-6E8A-4147-A177-3AD203B41FA5}">
                      <a16:colId xmlns:a16="http://schemas.microsoft.com/office/drawing/2014/main" val="3736373857"/>
                    </a:ext>
                  </a:extLst>
                </a:gridCol>
                <a:gridCol w="684674">
                  <a:extLst>
                    <a:ext uri="{9D8B030D-6E8A-4147-A177-3AD203B41FA5}">
                      <a16:colId xmlns:a16="http://schemas.microsoft.com/office/drawing/2014/main" val="1361873967"/>
                    </a:ext>
                  </a:extLst>
                </a:gridCol>
              </a:tblGrid>
              <a:tr h="359402">
                <a:tc>
                  <a:txBody>
                    <a:bodyPr/>
                    <a:lstStyle/>
                    <a:p>
                      <a:pPr algn="ctr">
                        <a:lnSpc>
                          <a:spcPct val="115000"/>
                        </a:lnSpc>
                      </a:pPr>
                      <a:r>
                        <a:rPr lang="en-US" sz="1000" dirty="0">
                          <a:effectLst/>
                          <a:latin typeface="Times" pitchFamily="2" charset="0"/>
                        </a:rPr>
                        <a:t>Approach</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000" dirty="0">
                          <a:effectLst/>
                          <a:latin typeface="Times" pitchFamily="2" charset="0"/>
                        </a:rPr>
                        <a:t>Method</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dirty="0">
                          <a:effectLst/>
                          <a:latin typeface="Times" pitchFamily="2" charset="0"/>
                        </a:rPr>
                        <a:t>Accuracy (%)</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a:effectLst/>
                          <a:latin typeface="Times" pitchFamily="2" charset="0"/>
                        </a:rPr>
                        <a:t>Sensitivity (%)</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dirty="0">
                          <a:effectLst/>
                          <a:latin typeface="Times" pitchFamily="2" charset="0"/>
                        </a:rPr>
                        <a:t>Specificity (%)</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27772295"/>
                  </a:ext>
                </a:extLst>
              </a:tr>
              <a:tr h="339932">
                <a:tc rowSpan="3">
                  <a:txBody>
                    <a:bodyPr/>
                    <a:lstStyle/>
                    <a:p>
                      <a:pPr algn="ctr">
                        <a:lnSpc>
                          <a:spcPct val="115000"/>
                        </a:lnSpc>
                      </a:pPr>
                      <a:r>
                        <a:rPr lang="en-US" sz="1000" dirty="0">
                          <a:effectLst/>
                          <a:latin typeface="Times" pitchFamily="2" charset="0"/>
                        </a:rPr>
                        <a:t>Machine Learning</a:t>
                      </a:r>
                      <a:endParaRPr lang="tr-TR" sz="1200" dirty="0">
                        <a:effectLst/>
                        <a:latin typeface="Times" pitchFamily="2" charset="0"/>
                      </a:endParaRPr>
                    </a:p>
                    <a:p>
                      <a:pPr algn="ctr">
                        <a:lnSpc>
                          <a:spcPct val="115000"/>
                        </a:lnSpc>
                      </a:pPr>
                      <a:r>
                        <a:rPr lang="en-US" sz="1000" dirty="0">
                          <a:effectLst/>
                          <a:latin typeface="Times" pitchFamily="2" charset="0"/>
                        </a:rPr>
                        <a:t>(10-Fold CV)</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1000">
                          <a:effectLst/>
                          <a:latin typeface="Times" pitchFamily="2" charset="0"/>
                        </a:rPr>
                        <a:t>Support Vector Machine</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a:effectLst/>
                          <a:latin typeface="Times" pitchFamily="2" charset="0"/>
                        </a:rPr>
                        <a:t>62.26</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a:effectLst/>
                          <a:latin typeface="Times" pitchFamily="2" charset="0"/>
                        </a:rPr>
                        <a:t>63.67</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a:effectLst/>
                          <a:latin typeface="Times" pitchFamily="2" charset="0"/>
                        </a:rPr>
                        <a:t>61.28</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5549372"/>
                  </a:ext>
                </a:extLst>
              </a:tr>
              <a:tr h="339932">
                <a:tc vMerge="1">
                  <a:txBody>
                    <a:bodyPr/>
                    <a:lstStyle/>
                    <a:p>
                      <a:endParaRPr lang="tr-TR"/>
                    </a:p>
                  </a:txBody>
                  <a:tcPr/>
                </a:tc>
                <a:tc>
                  <a:txBody>
                    <a:bodyPr/>
                    <a:lstStyle/>
                    <a:p>
                      <a:pPr algn="ctr">
                        <a:lnSpc>
                          <a:spcPct val="115000"/>
                        </a:lnSpc>
                      </a:pPr>
                      <a:r>
                        <a:rPr lang="en-US" sz="1000" dirty="0">
                          <a:effectLst/>
                          <a:latin typeface="Times" pitchFamily="2" charset="0"/>
                        </a:rPr>
                        <a:t>*Logistic Regression</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a:effectLst/>
                          <a:latin typeface="Times" pitchFamily="2" charset="0"/>
                        </a:rPr>
                        <a:t>63.94</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a:effectLst/>
                          <a:latin typeface="Times" pitchFamily="2" charset="0"/>
                        </a:rPr>
                        <a:t>63.23</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a:effectLst/>
                          <a:latin typeface="Times" pitchFamily="2" charset="0"/>
                        </a:rPr>
                        <a:t>64.63</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6192048"/>
                  </a:ext>
                </a:extLst>
              </a:tr>
              <a:tr h="339932">
                <a:tc vMerge="1">
                  <a:txBody>
                    <a:bodyPr/>
                    <a:lstStyle/>
                    <a:p>
                      <a:endParaRPr lang="tr-TR"/>
                    </a:p>
                  </a:txBody>
                  <a:tcPr/>
                </a:tc>
                <a:tc>
                  <a:txBody>
                    <a:bodyPr/>
                    <a:lstStyle/>
                    <a:p>
                      <a:pPr algn="ctr">
                        <a:lnSpc>
                          <a:spcPct val="115000"/>
                        </a:lnSpc>
                      </a:pPr>
                      <a:r>
                        <a:rPr lang="en-US" sz="1000" dirty="0">
                          <a:effectLst/>
                          <a:latin typeface="Times" pitchFamily="2" charset="0"/>
                        </a:rPr>
                        <a:t>k-Nearest Neighbors</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1000" dirty="0">
                          <a:effectLst/>
                          <a:latin typeface="Times" pitchFamily="2" charset="0"/>
                        </a:rPr>
                        <a:t>57.22</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1000" dirty="0">
                          <a:effectLst/>
                          <a:latin typeface="Times" pitchFamily="2" charset="0"/>
                        </a:rPr>
                        <a:t>54.51</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1000" dirty="0">
                          <a:effectLst/>
                          <a:latin typeface="Times" pitchFamily="2" charset="0"/>
                        </a:rPr>
                        <a:t>63.24</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6893104"/>
                  </a:ext>
                </a:extLst>
              </a:tr>
              <a:tr h="339932">
                <a:tc rowSpan="3">
                  <a:txBody>
                    <a:bodyPr/>
                    <a:lstStyle/>
                    <a:p>
                      <a:pPr algn="ctr">
                        <a:lnSpc>
                          <a:spcPct val="115000"/>
                        </a:lnSpc>
                      </a:pPr>
                      <a:r>
                        <a:rPr lang="en-US" sz="1000" dirty="0">
                          <a:effectLst/>
                          <a:latin typeface="Times" pitchFamily="2" charset="0"/>
                        </a:rPr>
                        <a:t>Convolutional Neural Networks </a:t>
                      </a:r>
                      <a:endParaRPr lang="tr-TR" sz="1200" dirty="0">
                        <a:effectLst/>
                        <a:latin typeface="Times" pitchFamily="2"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1000" dirty="0">
                          <a:effectLst/>
                          <a:latin typeface="Times" pitchFamily="2" charset="0"/>
                        </a:rPr>
                        <a:t>*Resnet18 (Adam)</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en-US" sz="1000">
                          <a:effectLst/>
                          <a:latin typeface="Times" pitchFamily="2" charset="0"/>
                        </a:rPr>
                        <a:t>84.35</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en-US" sz="1000">
                          <a:effectLst/>
                          <a:latin typeface="Times" pitchFamily="2" charset="0"/>
                        </a:rPr>
                        <a:t>90.51</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en-US" sz="1000">
                          <a:effectLst/>
                          <a:latin typeface="Times" pitchFamily="2" charset="0"/>
                        </a:rPr>
                        <a:t>78.98</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34703992"/>
                  </a:ext>
                </a:extLst>
              </a:tr>
              <a:tr h="339932">
                <a:tc vMerge="1">
                  <a:txBody>
                    <a:bodyPr/>
                    <a:lstStyle/>
                    <a:p>
                      <a:endParaRPr lang="tr-TR"/>
                    </a:p>
                  </a:txBody>
                  <a:tcPr/>
                </a:tc>
                <a:tc>
                  <a:txBody>
                    <a:bodyPr/>
                    <a:lstStyle/>
                    <a:p>
                      <a:pPr algn="ctr">
                        <a:lnSpc>
                          <a:spcPct val="115000"/>
                        </a:lnSpc>
                      </a:pPr>
                      <a:r>
                        <a:rPr lang="en-US" sz="1000" dirty="0">
                          <a:effectLst/>
                          <a:latin typeface="Times" pitchFamily="2" charset="0"/>
                        </a:rPr>
                        <a:t>VGG19 (Adam)</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dirty="0">
                          <a:effectLst/>
                          <a:latin typeface="Times" pitchFamily="2" charset="0"/>
                        </a:rPr>
                        <a:t>83.33</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dirty="0">
                          <a:effectLst/>
                          <a:latin typeface="Times" pitchFamily="2" charset="0"/>
                        </a:rPr>
                        <a:t>89.20</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dirty="0">
                          <a:effectLst/>
                          <a:latin typeface="Times" pitchFamily="2" charset="0"/>
                        </a:rPr>
                        <a:t>78.06</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7999480"/>
                  </a:ext>
                </a:extLst>
              </a:tr>
              <a:tr h="359402">
                <a:tc vMerge="1">
                  <a:txBody>
                    <a:bodyPr/>
                    <a:lstStyle/>
                    <a:p>
                      <a:endParaRPr lang="tr-TR"/>
                    </a:p>
                  </a:txBody>
                  <a:tcPr/>
                </a:tc>
                <a:tc>
                  <a:txBody>
                    <a:bodyPr/>
                    <a:lstStyle/>
                    <a:p>
                      <a:pPr algn="ctr">
                        <a:lnSpc>
                          <a:spcPct val="115000"/>
                        </a:lnSpc>
                      </a:pPr>
                      <a:r>
                        <a:rPr lang="en-US" sz="1000" dirty="0">
                          <a:effectLst/>
                          <a:latin typeface="Times" pitchFamily="2" charset="0"/>
                        </a:rPr>
                        <a:t>VGG19 (</a:t>
                      </a:r>
                      <a:r>
                        <a:rPr lang="en-US" sz="1000" dirty="0" err="1">
                          <a:effectLst/>
                          <a:latin typeface="Times" pitchFamily="2" charset="0"/>
                        </a:rPr>
                        <a:t>SGD+Momentum</a:t>
                      </a:r>
                      <a:r>
                        <a:rPr lang="en-US" sz="1000" dirty="0">
                          <a:effectLst/>
                          <a:latin typeface="Times" pitchFamily="2" charset="0"/>
                        </a:rPr>
                        <a:t>)</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1000" dirty="0">
                          <a:effectLst/>
                          <a:latin typeface="Times" pitchFamily="2" charset="0"/>
                        </a:rPr>
                        <a:t>82.65</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1000" dirty="0">
                          <a:effectLst/>
                          <a:latin typeface="Times" pitchFamily="2" charset="0"/>
                        </a:rPr>
                        <a:t>86.01</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1000" dirty="0">
                          <a:effectLst/>
                          <a:latin typeface="Times" pitchFamily="2" charset="0"/>
                        </a:rPr>
                        <a:t>79.47</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5131579"/>
                  </a:ext>
                </a:extLst>
              </a:tr>
              <a:tr h="359402">
                <a:tc rowSpan="3">
                  <a:txBody>
                    <a:bodyPr/>
                    <a:lstStyle/>
                    <a:p>
                      <a:pPr algn="ctr">
                        <a:lnSpc>
                          <a:spcPct val="115000"/>
                        </a:lnSpc>
                      </a:pPr>
                      <a:r>
                        <a:rPr lang="en-US" sz="1000" dirty="0">
                          <a:effectLst/>
                          <a:latin typeface="Times" pitchFamily="2" charset="0"/>
                        </a:rPr>
                        <a:t>ML Classifier with Deep Features Extracted from CNN</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en-US" sz="1000" dirty="0">
                          <a:effectLst/>
                          <a:latin typeface="Times" pitchFamily="2" charset="0"/>
                        </a:rPr>
                        <a:t>SVM with feature extraction of Resnet18 </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en-US" sz="1000">
                          <a:effectLst/>
                          <a:latin typeface="Times" pitchFamily="2" charset="0"/>
                        </a:rPr>
                        <a:t>95.96</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en-US" sz="1000" dirty="0">
                          <a:effectLst/>
                          <a:latin typeface="Times" pitchFamily="2" charset="0"/>
                        </a:rPr>
                        <a:t>97.85</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en-US" sz="1000">
                          <a:effectLst/>
                          <a:latin typeface="Times" pitchFamily="2" charset="0"/>
                        </a:rPr>
                        <a:t>94.29</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69531695"/>
                  </a:ext>
                </a:extLst>
              </a:tr>
              <a:tr h="359402">
                <a:tc vMerge="1">
                  <a:txBody>
                    <a:bodyPr/>
                    <a:lstStyle/>
                    <a:p>
                      <a:endParaRPr lang="tr-TR"/>
                    </a:p>
                  </a:txBody>
                  <a:tcPr/>
                </a:tc>
                <a:tc>
                  <a:txBody>
                    <a:bodyPr/>
                    <a:lstStyle/>
                    <a:p>
                      <a:pPr algn="ctr">
                        <a:lnSpc>
                          <a:spcPct val="115000"/>
                        </a:lnSpc>
                      </a:pPr>
                      <a:r>
                        <a:rPr lang="en-US" sz="1000">
                          <a:effectLst/>
                          <a:latin typeface="Times" pitchFamily="2" charset="0"/>
                        </a:rPr>
                        <a:t>LR with feature extraction of Resnet18 </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a:effectLst/>
                          <a:latin typeface="Times" pitchFamily="2" charset="0"/>
                        </a:rPr>
                        <a:t>96.05</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dirty="0">
                          <a:effectLst/>
                          <a:latin typeface="Times" pitchFamily="2" charset="0"/>
                        </a:rPr>
                        <a:t>97.85</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dirty="0">
                          <a:effectLst/>
                          <a:latin typeface="Times" pitchFamily="2" charset="0"/>
                        </a:rPr>
                        <a:t>94.44</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3458121"/>
                  </a:ext>
                </a:extLst>
              </a:tr>
              <a:tr h="359402">
                <a:tc vMerge="1">
                  <a:txBody>
                    <a:bodyPr/>
                    <a:lstStyle/>
                    <a:p>
                      <a:endParaRPr lang="tr-TR"/>
                    </a:p>
                  </a:txBody>
                  <a:tcPr/>
                </a:tc>
                <a:tc>
                  <a:txBody>
                    <a:bodyPr/>
                    <a:lstStyle/>
                    <a:p>
                      <a:pPr algn="ctr">
                        <a:lnSpc>
                          <a:spcPct val="115000"/>
                        </a:lnSpc>
                      </a:pPr>
                      <a:r>
                        <a:rPr lang="en-US" sz="1000">
                          <a:effectLst/>
                          <a:latin typeface="Times" pitchFamily="2" charset="0"/>
                        </a:rPr>
                        <a:t>kNN with feature extraction of Resnet18 </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a:effectLst/>
                          <a:latin typeface="Times" pitchFamily="2" charset="0"/>
                        </a:rPr>
                        <a:t>93.02</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a:effectLst/>
                          <a:latin typeface="Times" pitchFamily="2" charset="0"/>
                        </a:rPr>
                        <a:t>90.71</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000" dirty="0">
                          <a:effectLst/>
                          <a:latin typeface="Times" pitchFamily="2" charset="0"/>
                        </a:rPr>
                        <a:t>95.48</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10583751"/>
                  </a:ext>
                </a:extLst>
              </a:tr>
            </a:tbl>
          </a:graphicData>
        </a:graphic>
      </p:graphicFrame>
      <p:sp>
        <p:nvSpPr>
          <p:cNvPr id="5" name="Title 4"/>
          <p:cNvSpPr>
            <a:spLocks noGrp="1"/>
          </p:cNvSpPr>
          <p:nvPr>
            <p:ph type="title"/>
          </p:nvPr>
        </p:nvSpPr>
        <p:spPr>
          <a:xfrm>
            <a:off x="838200" y="-280335"/>
            <a:ext cx="10515600" cy="1325563"/>
          </a:xfrm>
        </p:spPr>
        <p:txBody>
          <a:bodyPr/>
          <a:lstStyle/>
          <a:p>
            <a:pPr algn="ctr"/>
            <a:r>
              <a:rPr lang="en-US" dirty="0"/>
              <a:t>Result interpretation</a:t>
            </a:r>
          </a:p>
        </p:txBody>
      </p:sp>
      <p:graphicFrame>
        <p:nvGraphicFramePr>
          <p:cNvPr id="2" name="Tablo 1">
            <a:extLst>
              <a:ext uri="{FF2B5EF4-FFF2-40B4-BE49-F238E27FC236}">
                <a16:creationId xmlns:a16="http://schemas.microsoft.com/office/drawing/2014/main" id="{8F9AD2A4-D3EB-EF47-AAC0-CAF3876E9ABD}"/>
              </a:ext>
            </a:extLst>
          </p:cNvPr>
          <p:cNvGraphicFramePr>
            <a:graphicFrameLocks noGrp="1"/>
          </p:cNvGraphicFramePr>
          <p:nvPr>
            <p:extLst>
              <p:ext uri="{D42A27DB-BD31-4B8C-83A1-F6EECF244321}">
                <p14:modId xmlns:p14="http://schemas.microsoft.com/office/powerpoint/2010/main" val="665646235"/>
              </p:ext>
            </p:extLst>
          </p:nvPr>
        </p:nvGraphicFramePr>
        <p:xfrm>
          <a:off x="125801" y="616454"/>
          <a:ext cx="5114170" cy="2605929"/>
        </p:xfrm>
        <a:graphic>
          <a:graphicData uri="http://schemas.openxmlformats.org/drawingml/2006/table">
            <a:tbl>
              <a:tblPr firstRow="1" firstCol="1" bandRow="1">
                <a:tableStyleId>{7DF18680-E054-41AD-8BC1-D1AEF772440D}</a:tableStyleId>
              </a:tblPr>
              <a:tblGrid>
                <a:gridCol w="1006633">
                  <a:extLst>
                    <a:ext uri="{9D8B030D-6E8A-4147-A177-3AD203B41FA5}">
                      <a16:colId xmlns:a16="http://schemas.microsoft.com/office/drawing/2014/main" val="2429460431"/>
                    </a:ext>
                  </a:extLst>
                </a:gridCol>
                <a:gridCol w="1298299">
                  <a:extLst>
                    <a:ext uri="{9D8B030D-6E8A-4147-A177-3AD203B41FA5}">
                      <a16:colId xmlns:a16="http://schemas.microsoft.com/office/drawing/2014/main" val="3745528422"/>
                    </a:ext>
                  </a:extLst>
                </a:gridCol>
                <a:gridCol w="1445692">
                  <a:extLst>
                    <a:ext uri="{9D8B030D-6E8A-4147-A177-3AD203B41FA5}">
                      <a16:colId xmlns:a16="http://schemas.microsoft.com/office/drawing/2014/main" val="2912688677"/>
                    </a:ext>
                  </a:extLst>
                </a:gridCol>
                <a:gridCol w="1363546">
                  <a:extLst>
                    <a:ext uri="{9D8B030D-6E8A-4147-A177-3AD203B41FA5}">
                      <a16:colId xmlns:a16="http://schemas.microsoft.com/office/drawing/2014/main" val="1395098055"/>
                    </a:ext>
                  </a:extLst>
                </a:gridCol>
              </a:tblGrid>
              <a:tr h="214653">
                <a:tc>
                  <a:txBody>
                    <a:bodyPr/>
                    <a:lstStyle/>
                    <a:p>
                      <a:pPr algn="ctr">
                        <a:lnSpc>
                          <a:spcPct val="115000"/>
                        </a:lnSpc>
                      </a:pPr>
                      <a:r>
                        <a:rPr lang="en-US" sz="1200" dirty="0">
                          <a:effectLst/>
                          <a:latin typeface="Times" pitchFamily="2" charset="0"/>
                        </a:rPr>
                        <a:t> </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gridSpan="3">
                  <a:txBody>
                    <a:bodyPr/>
                    <a:lstStyle/>
                    <a:p>
                      <a:pPr algn="ctr">
                        <a:lnSpc>
                          <a:spcPct val="115000"/>
                        </a:lnSpc>
                      </a:pPr>
                      <a:r>
                        <a:rPr lang="en-US" sz="1200" dirty="0">
                          <a:effectLst/>
                          <a:latin typeface="Times" pitchFamily="2" charset="0"/>
                        </a:rPr>
                        <a:t>Test Accuracy (%)</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3730237566"/>
                  </a:ext>
                </a:extLst>
              </a:tr>
              <a:tr h="222009">
                <a:tc>
                  <a:txBody>
                    <a:bodyPr/>
                    <a:lstStyle/>
                    <a:p>
                      <a:pPr algn="ctr">
                        <a:lnSpc>
                          <a:spcPct val="115000"/>
                        </a:lnSpc>
                      </a:pPr>
                      <a:r>
                        <a:rPr lang="en-US" sz="1200" dirty="0">
                          <a:effectLst/>
                          <a:latin typeface="Times" pitchFamily="2" charset="0"/>
                        </a:rPr>
                        <a:t>CNN  Model</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200" dirty="0">
                          <a:effectLst/>
                          <a:latin typeface="Times" pitchFamily="2" charset="0"/>
                        </a:rPr>
                        <a:t>Adam</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200" dirty="0">
                          <a:effectLst/>
                          <a:latin typeface="Times" pitchFamily="2" charset="0"/>
                        </a:rPr>
                        <a:t>SGD Momentum</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pPr>
                      <a:r>
                        <a:rPr lang="en-US" sz="1200">
                          <a:effectLst/>
                          <a:latin typeface="Times" pitchFamily="2" charset="0"/>
                        </a:rPr>
                        <a:t>Padam</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19120384"/>
                  </a:ext>
                </a:extLst>
              </a:tr>
              <a:tr h="428637">
                <a:tc>
                  <a:txBody>
                    <a:bodyPr/>
                    <a:lstStyle/>
                    <a:p>
                      <a:pPr algn="just">
                        <a:lnSpc>
                          <a:spcPct val="115000"/>
                        </a:lnSpc>
                      </a:pPr>
                      <a:r>
                        <a:rPr lang="en-US" sz="1200" dirty="0">
                          <a:effectLst/>
                          <a:latin typeface="Times" pitchFamily="2" charset="0"/>
                        </a:rPr>
                        <a:t>Resnet18</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dirty="0">
                          <a:effectLst/>
                          <a:latin typeface="Times" pitchFamily="2" charset="0"/>
                        </a:rPr>
                        <a:t>*84.35(120 epoch)</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dirty="0">
                          <a:effectLst/>
                          <a:latin typeface="Times" pitchFamily="2" charset="0"/>
                        </a:rPr>
                        <a:t>80.95 (160 epoch)</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dirty="0">
                          <a:effectLst/>
                          <a:latin typeface="Times" pitchFamily="2" charset="0"/>
                        </a:rPr>
                        <a:t>79.93 (180 epoch)</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63262458"/>
                  </a:ext>
                </a:extLst>
              </a:tr>
              <a:tr h="437331">
                <a:tc>
                  <a:txBody>
                    <a:bodyPr/>
                    <a:lstStyle/>
                    <a:p>
                      <a:pPr algn="just">
                        <a:lnSpc>
                          <a:spcPct val="115000"/>
                        </a:lnSpc>
                      </a:pPr>
                      <a:r>
                        <a:rPr lang="en-US" sz="1200" dirty="0">
                          <a:effectLst/>
                          <a:latin typeface="Times" pitchFamily="2" charset="0"/>
                        </a:rPr>
                        <a:t>AlexNet</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a:effectLst/>
                          <a:latin typeface="Times" pitchFamily="2" charset="0"/>
                        </a:rPr>
                        <a:t>79.93 (60 epoch)</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dirty="0">
                          <a:effectLst/>
                          <a:latin typeface="Times" pitchFamily="2" charset="0"/>
                        </a:rPr>
                        <a:t>78.57 (80 epoch)</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a:effectLst/>
                          <a:latin typeface="Times" pitchFamily="2" charset="0"/>
                        </a:rPr>
                        <a:t>78.23 (180 epoch)</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6488966"/>
                  </a:ext>
                </a:extLst>
              </a:tr>
              <a:tr h="437331">
                <a:tc>
                  <a:txBody>
                    <a:bodyPr/>
                    <a:lstStyle/>
                    <a:p>
                      <a:pPr algn="just">
                        <a:lnSpc>
                          <a:spcPct val="115000"/>
                        </a:lnSpc>
                      </a:pPr>
                      <a:r>
                        <a:rPr lang="en-US" sz="1200" dirty="0">
                          <a:effectLst/>
                          <a:latin typeface="Times" pitchFamily="2" charset="0"/>
                        </a:rPr>
                        <a:t>VGG16</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dirty="0">
                          <a:effectLst/>
                          <a:latin typeface="Times" pitchFamily="2" charset="0"/>
                        </a:rPr>
                        <a:t>80.61 (20 epoch)</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dirty="0">
                          <a:effectLst/>
                          <a:latin typeface="Times" pitchFamily="2" charset="0"/>
                        </a:rPr>
                        <a:t>79.93 (80 epoch)</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dirty="0">
                          <a:effectLst/>
                          <a:latin typeface="Times" pitchFamily="2" charset="0"/>
                        </a:rPr>
                        <a:t>81.63 (190 epoch)</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3879477"/>
                  </a:ext>
                </a:extLst>
              </a:tr>
              <a:tr h="437331">
                <a:tc>
                  <a:txBody>
                    <a:bodyPr/>
                    <a:lstStyle/>
                    <a:p>
                      <a:pPr algn="just">
                        <a:lnSpc>
                          <a:spcPct val="115000"/>
                        </a:lnSpc>
                      </a:pPr>
                      <a:r>
                        <a:rPr lang="en-US" sz="1200" dirty="0">
                          <a:effectLst/>
                          <a:latin typeface="Times" pitchFamily="2" charset="0"/>
                        </a:rPr>
                        <a:t>VGG19</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a:effectLst/>
                          <a:latin typeface="Times" pitchFamily="2" charset="0"/>
                        </a:rPr>
                        <a:t>*83.33 (30 epoch)</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dirty="0">
                          <a:effectLst/>
                          <a:latin typeface="Times" pitchFamily="2" charset="0"/>
                        </a:rPr>
                        <a:t>*82.65 (100 epoch)</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dirty="0">
                          <a:effectLst/>
                          <a:latin typeface="Times" pitchFamily="2" charset="0"/>
                        </a:rPr>
                        <a:t>78.23 (60 epoch)</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59855940"/>
                  </a:ext>
                </a:extLst>
              </a:tr>
              <a:tr h="428637">
                <a:tc>
                  <a:txBody>
                    <a:bodyPr/>
                    <a:lstStyle/>
                    <a:p>
                      <a:pPr algn="just">
                        <a:lnSpc>
                          <a:spcPct val="115000"/>
                        </a:lnSpc>
                      </a:pPr>
                      <a:r>
                        <a:rPr lang="en-US" sz="1200" dirty="0">
                          <a:effectLst/>
                          <a:latin typeface="Times" pitchFamily="2" charset="0"/>
                        </a:rPr>
                        <a:t>DenseNet169</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a:effectLst/>
                          <a:latin typeface="Times" pitchFamily="2" charset="0"/>
                        </a:rPr>
                        <a:t>81.97 (40 epoch)</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a:effectLst/>
                          <a:latin typeface="Times" pitchFamily="2" charset="0"/>
                        </a:rPr>
                        <a:t>80.27 (50 epoch)</a:t>
                      </a:r>
                      <a:endParaRPr lang="tr-TR"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pPr>
                      <a:r>
                        <a:rPr lang="en-US" sz="1200" dirty="0">
                          <a:effectLst/>
                          <a:latin typeface="Times" pitchFamily="2" charset="0"/>
                        </a:rPr>
                        <a:t>79.59 (190 epoch)</a:t>
                      </a:r>
                      <a:endParaRPr lang="tr-TR"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38449628"/>
                  </a:ext>
                </a:extLst>
              </a:tr>
            </a:tbl>
          </a:graphicData>
        </a:graphic>
      </p:graphicFrame>
      <p:sp>
        <p:nvSpPr>
          <p:cNvPr id="4" name="Dikdörtgen 3">
            <a:extLst>
              <a:ext uri="{FF2B5EF4-FFF2-40B4-BE49-F238E27FC236}">
                <a16:creationId xmlns:a16="http://schemas.microsoft.com/office/drawing/2014/main" id="{C1100198-21BE-3C41-ADE0-E22857920D74}"/>
              </a:ext>
            </a:extLst>
          </p:cNvPr>
          <p:cNvSpPr/>
          <p:nvPr/>
        </p:nvSpPr>
        <p:spPr>
          <a:xfrm>
            <a:off x="1125186" y="1048322"/>
            <a:ext cx="1325880" cy="411480"/>
          </a:xfrm>
          <a:prstGeom prst="rect">
            <a:avLst/>
          </a:prstGeom>
          <a:solidFill>
            <a:srgbClr val="58FF4B">
              <a:alpha val="35000"/>
            </a:srgbClr>
          </a:solidFill>
          <a:ln w="19050">
            <a:solidFill>
              <a:srgbClr val="5CFA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6" name="Dikdörtgen 5">
            <a:extLst>
              <a:ext uri="{FF2B5EF4-FFF2-40B4-BE49-F238E27FC236}">
                <a16:creationId xmlns:a16="http://schemas.microsoft.com/office/drawing/2014/main" id="{20671779-821E-CA44-8F6B-882E6C67FA38}"/>
              </a:ext>
            </a:extLst>
          </p:cNvPr>
          <p:cNvSpPr/>
          <p:nvPr/>
        </p:nvSpPr>
        <p:spPr>
          <a:xfrm>
            <a:off x="3291839" y="4016087"/>
            <a:ext cx="468630" cy="308610"/>
          </a:xfrm>
          <a:prstGeom prst="rect">
            <a:avLst/>
          </a:prstGeom>
          <a:solidFill>
            <a:srgbClr val="87E499">
              <a:alpha val="32000"/>
            </a:srgbClr>
          </a:solidFill>
          <a:ln w="19050">
            <a:solidFill>
              <a:srgbClr val="58F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 name="Dikdörtgen 8">
            <a:extLst>
              <a:ext uri="{FF2B5EF4-FFF2-40B4-BE49-F238E27FC236}">
                <a16:creationId xmlns:a16="http://schemas.microsoft.com/office/drawing/2014/main" id="{685170AF-9A22-5C4C-ADF6-0EA59CA59B56}"/>
              </a:ext>
            </a:extLst>
          </p:cNvPr>
          <p:cNvSpPr/>
          <p:nvPr/>
        </p:nvSpPr>
        <p:spPr>
          <a:xfrm>
            <a:off x="3291839" y="6087241"/>
            <a:ext cx="468630" cy="308610"/>
          </a:xfrm>
          <a:prstGeom prst="rect">
            <a:avLst/>
          </a:prstGeom>
          <a:solidFill>
            <a:srgbClr val="87E499">
              <a:alpha val="32000"/>
            </a:srgbClr>
          </a:solidFill>
          <a:ln w="19050">
            <a:solidFill>
              <a:srgbClr val="58F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0" name="Dikdörtgen 9">
            <a:extLst>
              <a:ext uri="{FF2B5EF4-FFF2-40B4-BE49-F238E27FC236}">
                <a16:creationId xmlns:a16="http://schemas.microsoft.com/office/drawing/2014/main" id="{18A60C1C-D280-AD4D-9077-2B552FA301F9}"/>
              </a:ext>
            </a:extLst>
          </p:cNvPr>
          <p:cNvSpPr/>
          <p:nvPr/>
        </p:nvSpPr>
        <p:spPr>
          <a:xfrm>
            <a:off x="3291839" y="4712415"/>
            <a:ext cx="468630" cy="308610"/>
          </a:xfrm>
          <a:prstGeom prst="rect">
            <a:avLst/>
          </a:prstGeom>
          <a:solidFill>
            <a:srgbClr val="87E499">
              <a:alpha val="32000"/>
            </a:srgbClr>
          </a:solidFill>
          <a:ln w="19050">
            <a:solidFill>
              <a:srgbClr val="58F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11" name="Resim 91">
            <a:extLst>
              <a:ext uri="{FF2B5EF4-FFF2-40B4-BE49-F238E27FC236}">
                <a16:creationId xmlns:a16="http://schemas.microsoft.com/office/drawing/2014/main" id="{B201F7A5-E733-2445-84ED-C772E265B3D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266247" y="605242"/>
            <a:ext cx="3468077" cy="1968910"/>
          </a:xfrm>
          <a:prstGeom prst="rect">
            <a:avLst/>
          </a:prstGeom>
        </p:spPr>
      </p:pic>
      <p:pic>
        <p:nvPicPr>
          <p:cNvPr id="13" name="Resim 92">
            <a:extLst>
              <a:ext uri="{FF2B5EF4-FFF2-40B4-BE49-F238E27FC236}">
                <a16:creationId xmlns:a16="http://schemas.microsoft.com/office/drawing/2014/main" id="{51591C30-BBFD-8944-9BFF-93AD5404DC83}"/>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760600" y="605242"/>
            <a:ext cx="3434408" cy="1968910"/>
          </a:xfrm>
          <a:prstGeom prst="rect">
            <a:avLst/>
          </a:prstGeom>
        </p:spPr>
      </p:pic>
      <p:pic>
        <p:nvPicPr>
          <p:cNvPr id="14" name="Resim 93">
            <a:extLst>
              <a:ext uri="{FF2B5EF4-FFF2-40B4-BE49-F238E27FC236}">
                <a16:creationId xmlns:a16="http://schemas.microsoft.com/office/drawing/2014/main" id="{FB3D2F20-04D5-D548-95F6-99B4FD996B5E}"/>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266247" y="2603928"/>
            <a:ext cx="3459948" cy="1968910"/>
          </a:xfrm>
          <a:prstGeom prst="rect">
            <a:avLst/>
          </a:prstGeom>
        </p:spPr>
      </p:pic>
      <p:pic>
        <p:nvPicPr>
          <p:cNvPr id="15" name="Resim 94">
            <a:extLst>
              <a:ext uri="{FF2B5EF4-FFF2-40B4-BE49-F238E27FC236}">
                <a16:creationId xmlns:a16="http://schemas.microsoft.com/office/drawing/2014/main" id="{E007FB46-6C57-3048-BBF7-8BCB999E2C88}"/>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8760601" y="2614687"/>
            <a:ext cx="3431400" cy="1968909"/>
          </a:xfrm>
          <a:prstGeom prst="rect">
            <a:avLst/>
          </a:prstGeom>
        </p:spPr>
      </p:pic>
      <p:pic>
        <p:nvPicPr>
          <p:cNvPr id="19" name="Picture 18">
            <a:extLst>
              <a:ext uri="{FF2B5EF4-FFF2-40B4-BE49-F238E27FC236}">
                <a16:creationId xmlns:a16="http://schemas.microsoft.com/office/drawing/2014/main" id="{5937871E-508D-734A-8D79-963FD38A8A6E}"/>
              </a:ext>
            </a:extLst>
          </p:cNvPr>
          <p:cNvPicPr>
            <a:picLocks noChangeAspect="1"/>
          </p:cNvPicPr>
          <p:nvPr/>
        </p:nvPicPr>
        <p:blipFill>
          <a:blip r:embed="rId7"/>
          <a:stretch>
            <a:fillRect/>
          </a:stretch>
        </p:blipFill>
        <p:spPr>
          <a:xfrm>
            <a:off x="5359519" y="5021025"/>
            <a:ext cx="6707077" cy="1374674"/>
          </a:xfrm>
          <a:prstGeom prst="rect">
            <a:avLst/>
          </a:prstGeom>
        </p:spPr>
      </p:pic>
      <p:sp>
        <p:nvSpPr>
          <p:cNvPr id="20" name="Dikdörtgen 8">
            <a:extLst>
              <a:ext uri="{FF2B5EF4-FFF2-40B4-BE49-F238E27FC236}">
                <a16:creationId xmlns:a16="http://schemas.microsoft.com/office/drawing/2014/main" id="{6638DA50-C842-7843-B421-59A1D730F39C}"/>
              </a:ext>
            </a:extLst>
          </p:cNvPr>
          <p:cNvSpPr/>
          <p:nvPr/>
        </p:nvSpPr>
        <p:spPr>
          <a:xfrm>
            <a:off x="8381998" y="5554057"/>
            <a:ext cx="697455" cy="319618"/>
          </a:xfrm>
          <a:prstGeom prst="rect">
            <a:avLst/>
          </a:prstGeom>
          <a:solidFill>
            <a:srgbClr val="87E499">
              <a:alpha val="32000"/>
            </a:srgbClr>
          </a:solidFill>
          <a:ln w="19050">
            <a:solidFill>
              <a:srgbClr val="58F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21" name="Picture 20">
            <a:extLst>
              <a:ext uri="{FF2B5EF4-FFF2-40B4-BE49-F238E27FC236}">
                <a16:creationId xmlns:a16="http://schemas.microsoft.com/office/drawing/2014/main" id="{114D1309-7F14-BF45-8669-A073476F3340}"/>
              </a:ext>
            </a:extLst>
          </p:cNvPr>
          <p:cNvPicPr>
            <a:picLocks noChangeAspect="1"/>
          </p:cNvPicPr>
          <p:nvPr/>
        </p:nvPicPr>
        <p:blipFill>
          <a:blip r:embed="rId8"/>
          <a:stretch>
            <a:fillRect/>
          </a:stretch>
        </p:blipFill>
        <p:spPr>
          <a:xfrm>
            <a:off x="8214714" y="4339545"/>
            <a:ext cx="996686" cy="595178"/>
          </a:xfrm>
          <a:prstGeom prst="rect">
            <a:avLst/>
          </a:prstGeom>
        </p:spPr>
      </p:pic>
    </p:spTree>
    <p:extLst>
      <p:ext uri="{BB962C8B-B14F-4D97-AF65-F5344CB8AC3E}">
        <p14:creationId xmlns:p14="http://schemas.microsoft.com/office/powerpoint/2010/main" val="163098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par>
                                <p:cTn id="22" presetID="9"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ssolve">
                                      <p:cBhvr>
                                        <p:cTn id="24" dur="500"/>
                                        <p:tgtEl>
                                          <p:spTgt spid="14"/>
                                        </p:tgtEl>
                                      </p:cBhvr>
                                    </p:animEffect>
                                  </p:childTnLst>
                                </p:cTn>
                              </p:par>
                              <p:par>
                                <p:cTn id="25" presetID="9"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par>
                                <p:cTn id="28" presetID="9"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dissolve">
                                      <p:cBhvr>
                                        <p:cTn id="54" dur="500"/>
                                        <p:tgtEl>
                                          <p:spTgt spid="19"/>
                                        </p:tgtEl>
                                      </p:cBhvr>
                                    </p:animEffect>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0"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22225"/>
            <a:ext cx="10515600" cy="1325563"/>
          </a:xfrm>
        </p:spPr>
        <p:txBody>
          <a:bodyPr/>
          <a:lstStyle/>
          <a:p>
            <a:pPr algn="ctr"/>
            <a:r>
              <a:rPr lang="en-US" dirty="0"/>
              <a:t>Recap</a:t>
            </a:r>
          </a:p>
        </p:txBody>
      </p:sp>
      <p:sp>
        <p:nvSpPr>
          <p:cNvPr id="6" name="Content Placeholder 5"/>
          <p:cNvSpPr>
            <a:spLocks noGrp="1"/>
          </p:cNvSpPr>
          <p:nvPr>
            <p:ph idx="1"/>
          </p:nvPr>
        </p:nvSpPr>
        <p:spPr>
          <a:xfrm>
            <a:off x="664029" y="1243240"/>
            <a:ext cx="11353800" cy="4780370"/>
          </a:xfrm>
        </p:spPr>
        <p:txBody>
          <a:bodyPr>
            <a:normAutofit fontScale="92500"/>
          </a:bodyPr>
          <a:lstStyle/>
          <a:p>
            <a:r>
              <a:rPr lang="en-US" dirty="0"/>
              <a:t>Autism spectrum disorder (ASD) is a common </a:t>
            </a:r>
            <a:r>
              <a:rPr lang="en-US" dirty="0">
                <a:solidFill>
                  <a:srgbClr val="FFFF00"/>
                </a:solidFill>
              </a:rPr>
              <a:t>neuro developmental disorder</a:t>
            </a:r>
            <a:r>
              <a:rPr lang="en-US" dirty="0"/>
              <a:t>, which has affected a lot of cases. Hence It has been evaluated that it is crucial to </a:t>
            </a:r>
            <a:r>
              <a:rPr lang="en-US" dirty="0">
                <a:solidFill>
                  <a:srgbClr val="FFFF00"/>
                </a:solidFill>
              </a:rPr>
              <a:t>classify</a:t>
            </a:r>
            <a:r>
              <a:rPr lang="en-US" dirty="0"/>
              <a:t> autism spectrum disorder </a:t>
            </a:r>
            <a:r>
              <a:rPr lang="en-US" dirty="0">
                <a:solidFill>
                  <a:srgbClr val="FFFF00"/>
                </a:solidFill>
              </a:rPr>
              <a:t>quickly and effectively</a:t>
            </a:r>
            <a:r>
              <a:rPr lang="en-US" dirty="0"/>
              <a:t>.</a:t>
            </a:r>
          </a:p>
          <a:p>
            <a:r>
              <a:rPr lang="en-US" dirty="0"/>
              <a:t>We have used ResNet18, </a:t>
            </a:r>
            <a:r>
              <a:rPr lang="en-US" dirty="0" err="1"/>
              <a:t>AlexNet</a:t>
            </a:r>
            <a:r>
              <a:rPr lang="en-US" dirty="0"/>
              <a:t>, VGG16, VGG19 and DenseNet169 pre-trained models to </a:t>
            </a:r>
            <a:r>
              <a:rPr lang="en-US" dirty="0">
                <a:solidFill>
                  <a:srgbClr val="FFFF00"/>
                </a:solidFill>
              </a:rPr>
              <a:t>obtain a higher prediction accuracy</a:t>
            </a:r>
            <a:r>
              <a:rPr lang="en-US" dirty="0"/>
              <a:t> for dataset.</a:t>
            </a:r>
            <a:r>
              <a:rPr lang="tr-TR" dirty="0"/>
              <a:t> </a:t>
            </a:r>
          </a:p>
          <a:p>
            <a:r>
              <a:rPr lang="en-US" dirty="0"/>
              <a:t>The model that gives the </a:t>
            </a:r>
            <a:r>
              <a:rPr lang="en-US" dirty="0">
                <a:solidFill>
                  <a:srgbClr val="FFFF00"/>
                </a:solidFill>
              </a:rPr>
              <a:t>best result among the pre-train models </a:t>
            </a:r>
            <a:r>
              <a:rPr lang="en-US" dirty="0"/>
              <a:t>has been used to extract deep features of dataset, then the features were </a:t>
            </a:r>
            <a:r>
              <a:rPr lang="en-US" dirty="0">
                <a:solidFill>
                  <a:srgbClr val="FFFF00"/>
                </a:solidFill>
              </a:rPr>
              <a:t>inserted</a:t>
            </a:r>
            <a:r>
              <a:rPr lang="en-US" dirty="0"/>
              <a:t> </a:t>
            </a:r>
            <a:r>
              <a:rPr lang="en-US" dirty="0">
                <a:solidFill>
                  <a:srgbClr val="FFFF00"/>
                </a:solidFill>
              </a:rPr>
              <a:t>into ML algorithms to final classification</a:t>
            </a:r>
            <a:r>
              <a:rPr lang="en-US" dirty="0"/>
              <a:t>. </a:t>
            </a:r>
          </a:p>
          <a:p>
            <a:r>
              <a:rPr lang="en-US" dirty="0"/>
              <a:t>The </a:t>
            </a:r>
            <a:r>
              <a:rPr lang="en-US" dirty="0">
                <a:solidFill>
                  <a:srgbClr val="FFFF00"/>
                </a:solidFill>
              </a:rPr>
              <a:t>best results </a:t>
            </a:r>
            <a:r>
              <a:rPr lang="en-US" dirty="0"/>
              <a:t>were obtained with Logistic Regression using deep features from ResNet18 pre-trained model as the </a:t>
            </a:r>
            <a:r>
              <a:rPr lang="en-US" dirty="0">
                <a:solidFill>
                  <a:srgbClr val="FFFF00"/>
                </a:solidFill>
              </a:rPr>
              <a:t>accuracy of 96.05%.</a:t>
            </a:r>
          </a:p>
          <a:p>
            <a:endParaRPr lang="tr-TR" dirty="0"/>
          </a:p>
          <a:p>
            <a:endParaRPr lang="en-US" dirty="0"/>
          </a:p>
        </p:txBody>
      </p:sp>
    </p:spTree>
    <p:extLst>
      <p:ext uri="{BB962C8B-B14F-4D97-AF65-F5344CB8AC3E}">
        <p14:creationId xmlns:p14="http://schemas.microsoft.com/office/powerpoint/2010/main" val="198647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84BAE1C4-79F0-1A48-BBA7-9028241B7091}"/>
              </a:ext>
            </a:extLst>
          </p:cNvPr>
          <p:cNvSpPr txBox="1"/>
          <p:nvPr/>
        </p:nvSpPr>
        <p:spPr>
          <a:xfrm>
            <a:off x="4148254" y="2553629"/>
            <a:ext cx="4395755" cy="954107"/>
          </a:xfrm>
          <a:prstGeom prst="rect">
            <a:avLst/>
          </a:prstGeom>
          <a:noFill/>
        </p:spPr>
        <p:txBody>
          <a:bodyPr wrap="none" rtlCol="0">
            <a:spAutoFit/>
          </a:bodyPr>
          <a:lstStyle/>
          <a:p>
            <a:r>
              <a:rPr lang="tr-TR" sz="5600" i="1" dirty="0">
                <a:solidFill>
                  <a:srgbClr val="58FF4B"/>
                </a:solidFill>
                <a:latin typeface="Times" pitchFamily="2" charset="0"/>
              </a:rPr>
              <a:t>THANK YOU!</a:t>
            </a:r>
          </a:p>
        </p:txBody>
      </p:sp>
    </p:spTree>
    <p:extLst>
      <p:ext uri="{BB962C8B-B14F-4D97-AF65-F5344CB8AC3E}">
        <p14:creationId xmlns:p14="http://schemas.microsoft.com/office/powerpoint/2010/main" val="2208115277"/>
      </p:ext>
    </p:extLst>
  </p:cSld>
  <p:clrMapOvr>
    <a:masterClrMapping/>
  </p:clrMapOvr>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22057</TotalTime>
  <Words>1555</Words>
  <Application>Microsoft Macintosh PowerPoint</Application>
  <PresentationFormat>Widescreen</PresentationFormat>
  <Paragraphs>257</Paragraphs>
  <Slides>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Avenir Next</vt:lpstr>
      <vt:lpstr>Bradley Hand</vt:lpstr>
      <vt:lpstr>Calibri</vt:lpstr>
      <vt:lpstr>Cambria Math</vt:lpstr>
      <vt:lpstr>Century Gothic</vt:lpstr>
      <vt:lpstr>Helvetica Neue</vt:lpstr>
      <vt:lpstr>Times</vt:lpstr>
      <vt:lpstr>Times New Roman</vt:lpstr>
      <vt:lpstr>Office Theme</vt:lpstr>
      <vt:lpstr>BLG 561E  Deep Learning</vt:lpstr>
      <vt:lpstr>What is the problem to solve and why?</vt:lpstr>
      <vt:lpstr>Literature Review</vt:lpstr>
      <vt:lpstr>What is the solution and hypothesis?</vt:lpstr>
      <vt:lpstr>Objective function</vt:lpstr>
      <vt:lpstr>How to optimize the objective function?</vt:lpstr>
      <vt:lpstr>Result interpretation</vt:lpstr>
      <vt:lpstr>Recap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Islem Rekik (Staff)</dc:creator>
  <cp:lastModifiedBy>Ozan Güldali</cp:lastModifiedBy>
  <cp:revision>2396</cp:revision>
  <cp:lastPrinted>2017-03-02T20:45:41Z</cp:lastPrinted>
  <dcterms:created xsi:type="dcterms:W3CDTF">2017-01-09T11:39:11Z</dcterms:created>
  <dcterms:modified xsi:type="dcterms:W3CDTF">2020-12-20T16:42:04Z</dcterms:modified>
</cp:coreProperties>
</file>