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5"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B6735-69B4-4CB1-985B-0B53F2D99C54}" type="datetimeFigureOut">
              <a:rPr lang="tr-TR" smtClean="0"/>
              <a:t>17.01.2024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EBCD-F76E-4984-8C9A-96824AA5A681}" type="slidenum">
              <a:rPr lang="tr-TR" smtClean="0"/>
              <a:t>‹#›</a:t>
            </a:fld>
            <a:endParaRPr lang="tr-TR"/>
          </a:p>
        </p:txBody>
      </p:sp>
    </p:spTree>
    <p:extLst>
      <p:ext uri="{BB962C8B-B14F-4D97-AF65-F5344CB8AC3E}">
        <p14:creationId xmlns:p14="http://schemas.microsoft.com/office/powerpoint/2010/main" val="230720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C9BB46-2CFD-0C08-D131-8FA17D35C6B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0AE7AAE-71B6-D3CC-C62A-4CF4C11B9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72E5330-4940-8CDE-B036-706FA96BF36E}"/>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C718F48A-72AB-F875-F659-FF8297D8D8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59F715-698C-3764-7844-7E02D074237F}"/>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143709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BF0840-8027-E3AE-BAAB-A6384D3D7C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21642AF-DC13-12A6-0E82-9CD396A4896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4B9D593-245B-781A-1C0F-03042CDF8838}"/>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4C3BC6EC-A87E-86F0-C6C7-9899C17753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A6F2D2-211D-FDDE-D7E4-8454613F6950}"/>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422026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04004D4-4011-8639-F42F-66115D6AF8F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57DF5EC-1CBF-39F3-5CE1-CD38F22A0D4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E4BD53-C8DB-A684-7E03-96B3FA3E1999}"/>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C12036EE-886E-CE33-CFA2-6F0A8D2AA6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AD3416-D1DB-BA51-06D7-14B47F74E293}"/>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48501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FC3CF-C446-E104-A0D4-46B4879B47A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9069F3-5521-4E00-737D-A33062FBA81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053FD3-DF79-AF4C-4615-8DC04A39E5E6}"/>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3C1047A4-9ADE-682C-85D1-04376F3D4A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9F621B-2473-CBB2-5049-893F353174A2}"/>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237775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64FB4-7961-EF04-26B0-B6E15E33AB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3DCB249-6C69-A586-7085-F817F5984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C53ACD9-2771-B50E-660F-9EF43224463E}"/>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BCB7D628-F927-3437-A74C-A2D29C9B97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FF9CCC9-EA80-AC02-7D46-538ECEF351FD}"/>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395614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F19195-8EDA-4CD5-254F-87D086EAB9F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92514E1-77CF-17A5-1587-2F8E293BB7C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4A8C8D8-D5B0-33E6-984D-02BD7ECFF45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716EA6B-377D-BE4A-3AC0-E1E26FEF23F0}"/>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6" name="Alt Bilgi Yer Tutucusu 5">
            <a:extLst>
              <a:ext uri="{FF2B5EF4-FFF2-40B4-BE49-F238E27FC236}">
                <a16:creationId xmlns:a16="http://schemas.microsoft.com/office/drawing/2014/main" id="{AB12F23E-660E-51EE-8710-F9D2F49211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7523903-A821-537E-F8B5-03B91F8D10C0}"/>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292339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609D69-8063-DA59-9181-233033AAA2D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1EB73A6-A572-D5BC-886C-7896C5488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EBF3C95-1D2D-8B39-3FD3-487484BC84D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02C7C0F-837A-3E5D-7C94-0D48F6585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4EC3332-7176-84C9-9037-4FFE296AC53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E59D039-FA42-9AD5-B4B6-5A80353F86B0}"/>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8" name="Alt Bilgi Yer Tutucusu 7">
            <a:extLst>
              <a:ext uri="{FF2B5EF4-FFF2-40B4-BE49-F238E27FC236}">
                <a16:creationId xmlns:a16="http://schemas.microsoft.com/office/drawing/2014/main" id="{ADD828D0-B823-51AD-1F14-725FA01133A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599D07-AAC2-1C30-A9B7-46FAF39940EF}"/>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391641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67B481-C3F4-A7FD-2567-50135C551B0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3A225A-8740-C8CB-E5AC-DFBFD583F34B}"/>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4" name="Alt Bilgi Yer Tutucusu 3">
            <a:extLst>
              <a:ext uri="{FF2B5EF4-FFF2-40B4-BE49-F238E27FC236}">
                <a16:creationId xmlns:a16="http://schemas.microsoft.com/office/drawing/2014/main" id="{E796CFF2-3026-AAC3-8DD0-06BCFD40CB5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05E434B-CF44-0030-4DE7-FD0D352ECCDD}"/>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184466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2D7DCED-610D-028C-0721-3B90A610AAB8}"/>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3" name="Alt Bilgi Yer Tutucusu 2">
            <a:extLst>
              <a:ext uri="{FF2B5EF4-FFF2-40B4-BE49-F238E27FC236}">
                <a16:creationId xmlns:a16="http://schemas.microsoft.com/office/drawing/2014/main" id="{0EBCBA1D-6489-EE17-F3EF-6B7BC5A07BE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8A25004-7E2F-60AD-4634-573146C6BB4F}"/>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37873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DD57CC-7CA0-5368-CA24-2E9E04293E6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58FDBFA-BE74-E32C-BDD2-820815E81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422B6E4-736A-3CA9-3854-89D925015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55EC22F-61F9-D091-2BE9-5F8E21188D56}"/>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6" name="Alt Bilgi Yer Tutucusu 5">
            <a:extLst>
              <a:ext uri="{FF2B5EF4-FFF2-40B4-BE49-F238E27FC236}">
                <a16:creationId xmlns:a16="http://schemas.microsoft.com/office/drawing/2014/main" id="{FDE433C7-1236-9FFC-DB94-3E36E89F92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107DD0-1975-A48B-B94B-1F8BDE81EEF7}"/>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380398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217D95-BC33-5C33-95D0-D5E17B1FEA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A99C22E-FA47-9168-E678-E55119060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BEC7F78-A872-7D94-04BD-583558783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5FAD185-54E8-4BBD-6416-2830596F1C78}"/>
              </a:ext>
            </a:extLst>
          </p:cNvPr>
          <p:cNvSpPr>
            <a:spLocks noGrp="1"/>
          </p:cNvSpPr>
          <p:nvPr>
            <p:ph type="dt" sz="half" idx="10"/>
          </p:nvPr>
        </p:nvSpPr>
        <p:spPr/>
        <p:txBody>
          <a:bodyPr/>
          <a:lstStyle/>
          <a:p>
            <a:fld id="{4779A1BE-DA50-4923-9B06-9DABC5A54AF5}" type="datetimeFigureOut">
              <a:rPr lang="tr-TR" smtClean="0"/>
              <a:t>17.01.2024</a:t>
            </a:fld>
            <a:endParaRPr lang="tr-TR"/>
          </a:p>
        </p:txBody>
      </p:sp>
      <p:sp>
        <p:nvSpPr>
          <p:cNvPr id="6" name="Alt Bilgi Yer Tutucusu 5">
            <a:extLst>
              <a:ext uri="{FF2B5EF4-FFF2-40B4-BE49-F238E27FC236}">
                <a16:creationId xmlns:a16="http://schemas.microsoft.com/office/drawing/2014/main" id="{E2897999-C329-DA83-CBB2-F9A2E9A4152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036E422-AE8B-F3FA-60E8-53F4C7DA3CAB}"/>
              </a:ext>
            </a:extLst>
          </p:cNvPr>
          <p:cNvSpPr>
            <a:spLocks noGrp="1"/>
          </p:cNvSpPr>
          <p:nvPr>
            <p:ph type="sldNum" sz="quarter" idx="12"/>
          </p:nvPr>
        </p:nvSpPr>
        <p:spPr/>
        <p:txBody>
          <a:bodyPr/>
          <a:lstStyle/>
          <a:p>
            <a:fld id="{65525DAC-52B4-4421-AB3B-89DF18026F5F}" type="slidenum">
              <a:rPr lang="tr-TR" smtClean="0"/>
              <a:t>‹#›</a:t>
            </a:fld>
            <a:endParaRPr lang="tr-TR"/>
          </a:p>
        </p:txBody>
      </p:sp>
    </p:spTree>
    <p:extLst>
      <p:ext uri="{BB962C8B-B14F-4D97-AF65-F5344CB8AC3E}">
        <p14:creationId xmlns:p14="http://schemas.microsoft.com/office/powerpoint/2010/main" val="358345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12286F6-D897-FBAA-25E1-27338B0FF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C22059E-18E9-DA55-FFC2-E777177D3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188300-0D45-2954-5D82-9524BC0A8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9A1BE-DA50-4923-9B06-9DABC5A54AF5}" type="datetimeFigureOut">
              <a:rPr lang="tr-TR" smtClean="0"/>
              <a:t>17.01.2024</a:t>
            </a:fld>
            <a:endParaRPr lang="tr-TR"/>
          </a:p>
        </p:txBody>
      </p:sp>
      <p:sp>
        <p:nvSpPr>
          <p:cNvPr id="5" name="Alt Bilgi Yer Tutucusu 4">
            <a:extLst>
              <a:ext uri="{FF2B5EF4-FFF2-40B4-BE49-F238E27FC236}">
                <a16:creationId xmlns:a16="http://schemas.microsoft.com/office/drawing/2014/main" id="{BB00BB51-D8BF-B74A-6A4E-AB516D168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7417432-FDA2-E564-37F5-47324DE86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25DAC-52B4-4421-AB3B-89DF18026F5F}" type="slidenum">
              <a:rPr lang="tr-TR" smtClean="0"/>
              <a:t>‹#›</a:t>
            </a:fld>
            <a:endParaRPr lang="tr-TR"/>
          </a:p>
        </p:txBody>
      </p:sp>
    </p:spTree>
    <p:extLst>
      <p:ext uri="{BB962C8B-B14F-4D97-AF65-F5344CB8AC3E}">
        <p14:creationId xmlns:p14="http://schemas.microsoft.com/office/powerpoint/2010/main" val="29186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FD9EF-B13F-D36C-62E9-A1BF21715052}"/>
              </a:ext>
            </a:extLst>
          </p:cNvPr>
          <p:cNvSpPr>
            <a:spLocks noGrp="1"/>
          </p:cNvSpPr>
          <p:nvPr>
            <p:ph type="ctrTitle"/>
          </p:nvPr>
        </p:nvSpPr>
        <p:spPr>
          <a:xfrm>
            <a:off x="1524000" y="1341819"/>
            <a:ext cx="9144000" cy="2387600"/>
          </a:xfrm>
        </p:spPr>
        <p:txBody>
          <a:bodyPr>
            <a:normAutofit fontScale="90000"/>
          </a:bodyPr>
          <a:lstStyle/>
          <a:p>
            <a:r>
              <a:rPr lang="en-US" sz="6000" b="0" i="0" u="none" strike="noStrike" dirty="0">
                <a:solidFill>
                  <a:srgbClr val="000000"/>
                </a:solidFill>
                <a:effectLst/>
                <a:latin typeface="Arial" panose="020B0604020202020204" pitchFamily="34" charset="0"/>
              </a:rPr>
              <a:t>Adverse Weather Denoising from LiDAR </a:t>
            </a:r>
            <a:r>
              <a:rPr lang="tr-TR" sz="6000" dirty="0">
                <a:solidFill>
                  <a:srgbClr val="000000"/>
                </a:solidFill>
                <a:latin typeface="Arial" panose="020B0604020202020204" pitchFamily="34" charset="0"/>
              </a:rPr>
              <a:t>P</a:t>
            </a:r>
            <a:r>
              <a:rPr lang="en-US" sz="6000" b="0" i="0" u="none" strike="noStrike" dirty="0" err="1">
                <a:solidFill>
                  <a:srgbClr val="000000"/>
                </a:solidFill>
                <a:effectLst/>
                <a:latin typeface="Arial" panose="020B0604020202020204" pitchFamily="34" charset="0"/>
              </a:rPr>
              <a:t>oint</a:t>
            </a:r>
            <a:r>
              <a:rPr lang="en-US" sz="6000" b="0" i="0" u="none" strike="noStrike" dirty="0">
                <a:solidFill>
                  <a:srgbClr val="000000"/>
                </a:solidFill>
                <a:effectLst/>
                <a:latin typeface="Arial" panose="020B0604020202020204" pitchFamily="34" charset="0"/>
              </a:rPr>
              <a:t> </a:t>
            </a:r>
            <a:r>
              <a:rPr lang="tr-TR" sz="6000" b="0" i="0" u="none" strike="noStrike" dirty="0">
                <a:solidFill>
                  <a:srgbClr val="000000"/>
                </a:solidFill>
                <a:effectLst/>
                <a:latin typeface="Arial" panose="020B0604020202020204" pitchFamily="34" charset="0"/>
              </a:rPr>
              <a:t>C</a:t>
            </a:r>
            <a:r>
              <a:rPr lang="en-US" sz="6000" b="0" i="0" u="none" strike="noStrike" dirty="0">
                <a:solidFill>
                  <a:srgbClr val="000000"/>
                </a:solidFill>
                <a:effectLst/>
                <a:latin typeface="Arial" panose="020B0604020202020204" pitchFamily="34" charset="0"/>
              </a:rPr>
              <a:t>louds for </a:t>
            </a:r>
            <a:r>
              <a:rPr lang="tr-TR" sz="6000" b="0" i="0" u="none" strike="noStrike" dirty="0">
                <a:solidFill>
                  <a:srgbClr val="000000"/>
                </a:solidFill>
                <a:effectLst/>
                <a:latin typeface="Arial" panose="020B0604020202020204" pitchFamily="34" charset="0"/>
              </a:rPr>
              <a:t>A</a:t>
            </a:r>
            <a:r>
              <a:rPr lang="en-US" sz="6000" b="0" i="0" u="none" strike="noStrike" dirty="0" err="1">
                <a:solidFill>
                  <a:srgbClr val="000000"/>
                </a:solidFill>
                <a:effectLst/>
                <a:latin typeface="Arial" panose="020B0604020202020204" pitchFamily="34" charset="0"/>
              </a:rPr>
              <a:t>utonomous</a:t>
            </a:r>
            <a:r>
              <a:rPr lang="en-US" sz="6000" b="0" i="0" u="none" strike="noStrike" dirty="0">
                <a:solidFill>
                  <a:srgbClr val="000000"/>
                </a:solidFill>
                <a:effectLst/>
                <a:latin typeface="Arial" panose="020B0604020202020204" pitchFamily="34" charset="0"/>
              </a:rPr>
              <a:t> </a:t>
            </a:r>
            <a:r>
              <a:rPr lang="tr-TR" sz="6000" b="0" i="0" u="none" strike="noStrike" dirty="0">
                <a:solidFill>
                  <a:srgbClr val="000000"/>
                </a:solidFill>
                <a:effectLst/>
                <a:latin typeface="Arial" panose="020B0604020202020204" pitchFamily="34" charset="0"/>
              </a:rPr>
              <a:t>D</a:t>
            </a:r>
            <a:r>
              <a:rPr lang="en-US" sz="6000" b="0" i="0" u="none" strike="noStrike" dirty="0">
                <a:solidFill>
                  <a:srgbClr val="000000"/>
                </a:solidFill>
                <a:effectLst/>
                <a:latin typeface="Arial" panose="020B0604020202020204" pitchFamily="34" charset="0"/>
              </a:rPr>
              <a:t>riving</a:t>
            </a:r>
            <a:endParaRPr lang="tr-TR" dirty="0"/>
          </a:p>
        </p:txBody>
      </p:sp>
      <p:sp>
        <p:nvSpPr>
          <p:cNvPr id="3" name="Alt Başlık 2">
            <a:extLst>
              <a:ext uri="{FF2B5EF4-FFF2-40B4-BE49-F238E27FC236}">
                <a16:creationId xmlns:a16="http://schemas.microsoft.com/office/drawing/2014/main" id="{CCAFC30B-2ABE-4B83-101F-A43B957F2144}"/>
              </a:ext>
            </a:extLst>
          </p:cNvPr>
          <p:cNvSpPr>
            <a:spLocks noGrp="1"/>
          </p:cNvSpPr>
          <p:nvPr>
            <p:ph type="subTitle" idx="1"/>
          </p:nvPr>
        </p:nvSpPr>
        <p:spPr>
          <a:xfrm>
            <a:off x="1524000" y="4232974"/>
            <a:ext cx="9144000" cy="1655762"/>
          </a:xfrm>
        </p:spPr>
        <p:txBody>
          <a:bodyPr/>
          <a:lstStyle/>
          <a:p>
            <a:r>
              <a:rPr lang="tr-TR" b="0" i="0" dirty="0">
                <a:solidFill>
                  <a:srgbClr val="212529"/>
                </a:solidFill>
                <a:effectLst/>
                <a:latin typeface="-apple-system"/>
              </a:rPr>
              <a:t>BİLGİSAYARLI GÖRÜ DERİN ÖĞRENME UYGULAMALARI FİNAL PROJE SUNUMU</a:t>
            </a:r>
            <a:endParaRPr lang="tr-TR" dirty="0"/>
          </a:p>
          <a:p>
            <a:r>
              <a:rPr lang="tr-TR" dirty="0"/>
              <a:t>OZAN PEKER 23830604002</a:t>
            </a:r>
          </a:p>
        </p:txBody>
      </p:sp>
      <p:pic>
        <p:nvPicPr>
          <p:cNvPr id="4" name="Picture 2" descr="Gazi Üniversitesi - Vikipedi">
            <a:extLst>
              <a:ext uri="{FF2B5EF4-FFF2-40B4-BE49-F238E27FC236}">
                <a16:creationId xmlns:a16="http://schemas.microsoft.com/office/drawing/2014/main" id="{9FA2ADF8-EB74-C329-2CF8-247195E2F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4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CAFC30B-2ABE-4B83-101F-A43B957F2144}"/>
              </a:ext>
            </a:extLst>
          </p:cNvPr>
          <p:cNvSpPr>
            <a:spLocks noGrp="1"/>
          </p:cNvSpPr>
          <p:nvPr>
            <p:ph type="subTitle" idx="1"/>
          </p:nvPr>
        </p:nvSpPr>
        <p:spPr>
          <a:xfrm>
            <a:off x="832104" y="1298448"/>
            <a:ext cx="9808464" cy="4261104"/>
          </a:xfrm>
        </p:spPr>
        <p:txBody>
          <a:bodyPr>
            <a:normAutofit fontScale="92500" lnSpcReduction="10000"/>
          </a:bodyPr>
          <a:lstStyle/>
          <a:p>
            <a:r>
              <a:rPr lang="tr-TR" sz="3000" b="1" dirty="0">
                <a:latin typeface="Times New Roman" panose="02020603050405020304" pitchFamily="18" charset="0"/>
                <a:cs typeface="Times New Roman" panose="02020603050405020304" pitchFamily="18" charset="0"/>
              </a:rPr>
              <a:t>İÇİNDEKİLER</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GİRİŞ</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PROBLEM ve AMAÇ</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VERİ SETİ</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YÖNTEM </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SONUÇ</a:t>
            </a:r>
          </a:p>
          <a:p>
            <a:pPr marL="457200" indent="-457200" algn="l">
              <a:buFont typeface="+mj-lt"/>
              <a:buAutoNum type="arabicPeriod"/>
            </a:pPr>
            <a:r>
              <a:rPr lang="tr-TR" sz="4400" dirty="0">
                <a:latin typeface="Times New Roman" panose="02020603050405020304" pitchFamily="18" charset="0"/>
                <a:cs typeface="Times New Roman" panose="02020603050405020304" pitchFamily="18" charset="0"/>
              </a:rPr>
              <a:t>TARTIŞMA</a:t>
            </a:r>
          </a:p>
        </p:txBody>
      </p:sp>
      <p:pic>
        <p:nvPicPr>
          <p:cNvPr id="4" name="Picture 2" descr="Gazi Üniversitesi - Vikipedi">
            <a:extLst>
              <a:ext uri="{FF2B5EF4-FFF2-40B4-BE49-F238E27FC236}">
                <a16:creationId xmlns:a16="http://schemas.microsoft.com/office/drawing/2014/main" id="{7166E57B-FE22-8FA1-9AF7-8090F3306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9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1524776"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GİRİŞ</a:t>
            </a:r>
          </a:p>
        </p:txBody>
      </p:sp>
      <p:sp>
        <p:nvSpPr>
          <p:cNvPr id="8" name="Metin kutusu 7">
            <a:extLst>
              <a:ext uri="{FF2B5EF4-FFF2-40B4-BE49-F238E27FC236}">
                <a16:creationId xmlns:a16="http://schemas.microsoft.com/office/drawing/2014/main" id="{1FD791B6-525C-1B7C-DDA3-B8D06BC218A1}"/>
              </a:ext>
            </a:extLst>
          </p:cNvPr>
          <p:cNvSpPr txBox="1"/>
          <p:nvPr/>
        </p:nvSpPr>
        <p:spPr>
          <a:xfrm>
            <a:off x="531845" y="1267468"/>
            <a:ext cx="10431623" cy="4457952"/>
          </a:xfrm>
          <a:prstGeom prst="rect">
            <a:avLst/>
          </a:prstGeom>
          <a:noFill/>
        </p:spPr>
        <p:txBody>
          <a:bodyPr wrap="square" rtlCol="0">
            <a:spAutoFit/>
          </a:bodyPr>
          <a:lstStyle/>
          <a:p>
            <a:pPr algn="just">
              <a:lnSpc>
                <a:spcPct val="150000"/>
              </a:lnSpc>
            </a:pPr>
            <a:r>
              <a:rPr lang="tr-TR" sz="2400" dirty="0">
                <a:latin typeface="Times New Roman" panose="02020603050405020304" pitchFamily="18" charset="0"/>
                <a:cs typeface="Times New Roman" panose="02020603050405020304" pitchFamily="18" charset="0"/>
              </a:rPr>
              <a:t>Otonom araç teknolojisin her geçen gün gelişmesiyle birlikte gündelik hayatta kullanımı da paralel olarak artmaktadır. Buna bağlı olarak gerçek dünyada kullanılan araçların yaşadığı problemler teknolojiler için bir zorluk oluşturmaktadır. Bunlardan en önemli zorluklar arasında kötü hava koşulları gelmektedir.</a:t>
            </a:r>
          </a:p>
          <a:p>
            <a:pPr algn="just">
              <a:lnSpc>
                <a:spcPct val="150000"/>
              </a:lnSpc>
            </a:pPr>
            <a:r>
              <a:rPr lang="tr-TR" sz="2400" dirty="0">
                <a:latin typeface="Times New Roman" panose="02020603050405020304" pitchFamily="18" charset="0"/>
                <a:cs typeface="Times New Roman" panose="02020603050405020304" pitchFamily="18" charset="0"/>
              </a:rPr>
              <a:t>Kötü hava koşulları insan görüşünü etkilediği gibi aynı şekilde sensörlerinde görüşünü etkilemektedir. Bunun önüne geçmek için mevcut çalışmada kötü hava koşulların yarattığı etkilerinin iyileştirilmesine yönelik bir oto kodlayıcı çözümü önerilmiştir.</a:t>
            </a:r>
          </a:p>
        </p:txBody>
      </p:sp>
      <p:pic>
        <p:nvPicPr>
          <p:cNvPr id="2050" name="Picture 2" descr="Gazi Üniversitesi - Vikipedi">
            <a:extLst>
              <a:ext uri="{FF2B5EF4-FFF2-40B4-BE49-F238E27FC236}">
                <a16:creationId xmlns:a16="http://schemas.microsoft.com/office/drawing/2014/main" id="{BF4D6828-A95F-F97D-4D35-E50D1F4BA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09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4856394"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PROBLEM ve AMAÇ</a:t>
            </a:r>
          </a:p>
        </p:txBody>
      </p:sp>
      <p:sp>
        <p:nvSpPr>
          <p:cNvPr id="2" name="Metin kutusu 1">
            <a:extLst>
              <a:ext uri="{FF2B5EF4-FFF2-40B4-BE49-F238E27FC236}">
                <a16:creationId xmlns:a16="http://schemas.microsoft.com/office/drawing/2014/main" id="{764A1620-F1C8-9145-1205-C0218C4C87D8}"/>
              </a:ext>
            </a:extLst>
          </p:cNvPr>
          <p:cNvSpPr txBox="1"/>
          <p:nvPr/>
        </p:nvSpPr>
        <p:spPr>
          <a:xfrm>
            <a:off x="6428929" y="1820348"/>
            <a:ext cx="4735893" cy="1569660"/>
          </a:xfrm>
          <a:prstGeom prst="rect">
            <a:avLst/>
          </a:prstGeom>
          <a:noFill/>
        </p:spPr>
        <p:txBody>
          <a:bodyPr wrap="square" rtlCol="0">
            <a:spAutoFit/>
          </a:bodyPr>
          <a:lstStyle/>
          <a:p>
            <a:pPr algn="just"/>
            <a:r>
              <a:rPr lang="tr-TR" sz="2400" dirty="0">
                <a:solidFill>
                  <a:srgbClr val="FF0000"/>
                </a:solidFill>
                <a:latin typeface="Times New Roman" panose="02020603050405020304" pitchFamily="18" charset="0"/>
                <a:cs typeface="Times New Roman" panose="02020603050405020304" pitchFamily="18" charset="0"/>
              </a:rPr>
              <a:t>=&gt;</a:t>
            </a:r>
            <a:r>
              <a:rPr lang="tr-TR" sz="2400" dirty="0">
                <a:latin typeface="Times New Roman" panose="02020603050405020304" pitchFamily="18" charset="0"/>
                <a:cs typeface="Times New Roman" panose="02020603050405020304" pitchFamily="18" charset="0"/>
              </a:rPr>
              <a:t>Otonom araçların görsel algılama ve tanılamasını kötü hava koşullarının (karlı, sisli, yağmurlu) etkilemesi.</a:t>
            </a:r>
          </a:p>
        </p:txBody>
      </p:sp>
      <p:pic>
        <p:nvPicPr>
          <p:cNvPr id="1026" name="Picture 2" descr="Data in various weather conditions. Top: Image with LiDAR points... |  Download Scientific Diagram">
            <a:extLst>
              <a:ext uri="{FF2B5EF4-FFF2-40B4-BE49-F238E27FC236}">
                <a16:creationId xmlns:a16="http://schemas.microsoft.com/office/drawing/2014/main" id="{D6074649-FEB5-1CA4-716F-AE0610A6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2" y="1192518"/>
            <a:ext cx="5886386" cy="5023546"/>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74DDAF97-BF12-DA17-574E-B02915F9270B}"/>
              </a:ext>
            </a:extLst>
          </p:cNvPr>
          <p:cNvSpPr txBox="1"/>
          <p:nvPr/>
        </p:nvSpPr>
        <p:spPr>
          <a:xfrm>
            <a:off x="6428929" y="3429000"/>
            <a:ext cx="4735893" cy="1200329"/>
          </a:xfrm>
          <a:prstGeom prst="rect">
            <a:avLst/>
          </a:prstGeom>
          <a:noFill/>
        </p:spPr>
        <p:txBody>
          <a:bodyPr wrap="square" rtlCol="0">
            <a:spAutoFit/>
          </a:bodyPr>
          <a:lstStyle/>
          <a:p>
            <a:pPr algn="just"/>
            <a:r>
              <a:rPr lang="tr-TR" sz="2400" dirty="0">
                <a:solidFill>
                  <a:schemeClr val="accent6"/>
                </a:solidFill>
                <a:latin typeface="Times New Roman" panose="02020603050405020304" pitchFamily="18" charset="0"/>
                <a:cs typeface="Times New Roman" panose="02020603050405020304" pitchFamily="18" charset="0"/>
              </a:rPr>
              <a:t>=&gt;</a:t>
            </a:r>
            <a:r>
              <a:rPr lang="tr-TR" sz="2400" dirty="0">
                <a:latin typeface="Times New Roman" panose="02020603050405020304" pitchFamily="18" charset="0"/>
                <a:cs typeface="Times New Roman" panose="02020603050405020304" pitchFamily="18" charset="0"/>
              </a:rPr>
              <a:t>Oto kodlayıcılar ile kayıp noktalarının tespit edilmesi ve gürültülü görüntünün iyileştirilmesi.</a:t>
            </a:r>
          </a:p>
        </p:txBody>
      </p:sp>
      <p:pic>
        <p:nvPicPr>
          <p:cNvPr id="4" name="Picture 2" descr="Gazi Üniversitesi - Vikipedi">
            <a:extLst>
              <a:ext uri="{FF2B5EF4-FFF2-40B4-BE49-F238E27FC236}">
                <a16:creationId xmlns:a16="http://schemas.microsoft.com/office/drawing/2014/main" id="{D78D8E27-19F7-9284-28AB-00F677A92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8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2590774"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VERİ SETİ</a:t>
            </a:r>
          </a:p>
        </p:txBody>
      </p:sp>
      <p:pic>
        <p:nvPicPr>
          <p:cNvPr id="3" name="Resim 2">
            <a:extLst>
              <a:ext uri="{FF2B5EF4-FFF2-40B4-BE49-F238E27FC236}">
                <a16:creationId xmlns:a16="http://schemas.microsoft.com/office/drawing/2014/main" id="{5A568D81-E426-F71D-30CF-17C38B6B8B98}"/>
              </a:ext>
            </a:extLst>
          </p:cNvPr>
          <p:cNvPicPr>
            <a:picLocks noChangeAspect="1"/>
          </p:cNvPicPr>
          <p:nvPr/>
        </p:nvPicPr>
        <p:blipFill>
          <a:blip r:embed="rId2"/>
          <a:stretch>
            <a:fillRect/>
          </a:stretch>
        </p:blipFill>
        <p:spPr>
          <a:xfrm>
            <a:off x="1386840" y="887194"/>
            <a:ext cx="9418320" cy="4131942"/>
          </a:xfrm>
          <a:prstGeom prst="rect">
            <a:avLst/>
          </a:prstGeom>
        </p:spPr>
      </p:pic>
      <p:sp>
        <p:nvSpPr>
          <p:cNvPr id="7" name="Metin kutusu 6">
            <a:extLst>
              <a:ext uri="{FF2B5EF4-FFF2-40B4-BE49-F238E27FC236}">
                <a16:creationId xmlns:a16="http://schemas.microsoft.com/office/drawing/2014/main" id="{F1922E39-BD85-179F-8CDF-53E21511AC78}"/>
              </a:ext>
            </a:extLst>
          </p:cNvPr>
          <p:cNvSpPr txBox="1"/>
          <p:nvPr/>
        </p:nvSpPr>
        <p:spPr>
          <a:xfrm>
            <a:off x="265176" y="4728109"/>
            <a:ext cx="6181344" cy="1631216"/>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 to 100 m </a:t>
            </a:r>
            <a:r>
              <a:rPr lang="tr-TR" sz="2000" b="0" i="0" dirty="0">
                <a:effectLst/>
                <a:latin typeface="Times New Roman" panose="02020603050405020304" pitchFamily="18" charset="0"/>
                <a:cs typeface="Times New Roman" panose="02020603050405020304" pitchFamily="18" charset="0"/>
              </a:rPr>
              <a:t>menzil</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+/- 3 cm </a:t>
            </a:r>
            <a:r>
              <a:rPr lang="tr-TR" sz="2000" b="0" i="0" dirty="0">
                <a:effectLst/>
                <a:latin typeface="Times New Roman" panose="02020603050405020304" pitchFamily="18" charset="0"/>
                <a:cs typeface="Times New Roman" panose="02020603050405020304" pitchFamily="18" charset="0"/>
              </a:rPr>
              <a:t>doğruluk</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10 Hz </a:t>
            </a:r>
            <a:r>
              <a:rPr lang="tr-TR" sz="2000" b="0" i="0" dirty="0">
                <a:effectLst/>
                <a:latin typeface="Times New Roman" panose="02020603050405020304" pitchFamily="18" charset="0"/>
                <a:cs typeface="Times New Roman" panose="02020603050405020304" pitchFamily="18" charset="0"/>
              </a:rPr>
              <a:t>dönüş frekansı</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360° </a:t>
            </a:r>
            <a:r>
              <a:rPr lang="tr-TR" sz="2000" b="0" i="0" dirty="0">
                <a:effectLst/>
                <a:latin typeface="Times New Roman" panose="02020603050405020304" pitchFamily="18" charset="0"/>
                <a:cs typeface="Times New Roman" panose="02020603050405020304" pitchFamily="18" charset="0"/>
              </a:rPr>
              <a:t>yatay görüş</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+/- 15° </a:t>
            </a:r>
            <a:r>
              <a:rPr lang="tr-TR" sz="2000" b="0" i="0" dirty="0">
                <a:effectLst/>
                <a:latin typeface="Times New Roman" panose="02020603050405020304" pitchFamily="18" charset="0"/>
                <a:cs typeface="Times New Roman" panose="02020603050405020304" pitchFamily="18" charset="0"/>
              </a:rPr>
              <a:t>dikey görüş</a:t>
            </a:r>
            <a:r>
              <a:rPr lang="en-US" sz="2000" b="0" i="0" dirty="0">
                <a:effectLst/>
                <a:latin typeface="Times New Roman" panose="02020603050405020304" pitchFamily="18" charset="0"/>
                <a:cs typeface="Times New Roman" panose="02020603050405020304" pitchFamily="18" charset="0"/>
              </a:rPr>
              <a:t> </a:t>
            </a:r>
          </a:p>
        </p:txBody>
      </p:sp>
      <p:pic>
        <p:nvPicPr>
          <p:cNvPr id="10" name="Picture 2" descr="Gazi Üniversitesi - Vikipedi">
            <a:extLst>
              <a:ext uri="{FF2B5EF4-FFF2-40B4-BE49-F238E27FC236}">
                <a16:creationId xmlns:a16="http://schemas.microsoft.com/office/drawing/2014/main" id="{48D17283-8C9B-779B-0CB5-E4E0594B7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pic>
        <p:nvPicPr>
          <p:cNvPr id="12" name="Resim 11">
            <a:extLst>
              <a:ext uri="{FF2B5EF4-FFF2-40B4-BE49-F238E27FC236}">
                <a16:creationId xmlns:a16="http://schemas.microsoft.com/office/drawing/2014/main" id="{F5A3C997-DEB1-B505-FC8F-C40C8AB51BCF}"/>
              </a:ext>
            </a:extLst>
          </p:cNvPr>
          <p:cNvPicPr>
            <a:picLocks noChangeAspect="1"/>
          </p:cNvPicPr>
          <p:nvPr/>
        </p:nvPicPr>
        <p:blipFill>
          <a:blip r:embed="rId4"/>
          <a:stretch>
            <a:fillRect/>
          </a:stretch>
        </p:blipFill>
        <p:spPr>
          <a:xfrm>
            <a:off x="7141901" y="4728109"/>
            <a:ext cx="4397827" cy="1914822"/>
          </a:xfrm>
          <a:prstGeom prst="rect">
            <a:avLst/>
          </a:prstGeom>
        </p:spPr>
      </p:pic>
    </p:spTree>
    <p:extLst>
      <p:ext uri="{BB962C8B-B14F-4D97-AF65-F5344CB8AC3E}">
        <p14:creationId xmlns:p14="http://schemas.microsoft.com/office/powerpoint/2010/main" val="283260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2377574"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YÖNTEM</a:t>
            </a:r>
          </a:p>
        </p:txBody>
      </p:sp>
      <p:sp>
        <p:nvSpPr>
          <p:cNvPr id="4" name="Dikdörtgen 3">
            <a:extLst>
              <a:ext uri="{FF2B5EF4-FFF2-40B4-BE49-F238E27FC236}">
                <a16:creationId xmlns:a16="http://schemas.microsoft.com/office/drawing/2014/main" id="{426AFA03-16EC-67BA-D1E1-690CECDE5EA3}"/>
              </a:ext>
            </a:extLst>
          </p:cNvPr>
          <p:cNvSpPr/>
          <p:nvPr/>
        </p:nvSpPr>
        <p:spPr>
          <a:xfrm>
            <a:off x="640081" y="1484902"/>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err="1">
                <a:latin typeface="Times New Roman" panose="02020603050405020304" pitchFamily="18" charset="0"/>
                <a:cs typeface="Times New Roman" panose="02020603050405020304" pitchFamily="18" charset="0"/>
              </a:rPr>
              <a:t>Lidar</a:t>
            </a:r>
            <a:r>
              <a:rPr lang="tr-TR" sz="2800" dirty="0">
                <a:latin typeface="Times New Roman" panose="02020603050405020304" pitchFamily="18" charset="0"/>
                <a:cs typeface="Times New Roman" panose="02020603050405020304" pitchFamily="18" charset="0"/>
              </a:rPr>
              <a:t> Verisi</a:t>
            </a:r>
          </a:p>
        </p:txBody>
      </p:sp>
      <p:sp>
        <p:nvSpPr>
          <p:cNvPr id="7" name="Dikdörtgen 6">
            <a:extLst>
              <a:ext uri="{FF2B5EF4-FFF2-40B4-BE49-F238E27FC236}">
                <a16:creationId xmlns:a16="http://schemas.microsoft.com/office/drawing/2014/main" id="{006E11D3-5572-35A4-89F1-CED6E5C22BAE}"/>
              </a:ext>
            </a:extLst>
          </p:cNvPr>
          <p:cNvSpPr/>
          <p:nvPr/>
        </p:nvSpPr>
        <p:spPr>
          <a:xfrm>
            <a:off x="3261361" y="1484902"/>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a:latin typeface="Times New Roman" panose="02020603050405020304" pitchFamily="18" charset="0"/>
                <a:cs typeface="Times New Roman" panose="02020603050405020304" pitchFamily="18" charset="0"/>
              </a:rPr>
              <a:t>Atmosfer Modeli(LISA)</a:t>
            </a:r>
          </a:p>
        </p:txBody>
      </p:sp>
      <p:cxnSp>
        <p:nvCxnSpPr>
          <p:cNvPr id="10" name="Düz Ok Bağlayıcısı 9">
            <a:extLst>
              <a:ext uri="{FF2B5EF4-FFF2-40B4-BE49-F238E27FC236}">
                <a16:creationId xmlns:a16="http://schemas.microsoft.com/office/drawing/2014/main" id="{84A2888E-6B08-1C49-9093-F28BD633BA64}"/>
              </a:ext>
            </a:extLst>
          </p:cNvPr>
          <p:cNvCxnSpPr>
            <a:stCxn id="4" idx="3"/>
            <a:endCxn id="7" idx="1"/>
          </p:cNvCxnSpPr>
          <p:nvPr/>
        </p:nvCxnSpPr>
        <p:spPr>
          <a:xfrm>
            <a:off x="2965704" y="2054615"/>
            <a:ext cx="29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ikdörtgen 11">
            <a:extLst>
              <a:ext uri="{FF2B5EF4-FFF2-40B4-BE49-F238E27FC236}">
                <a16:creationId xmlns:a16="http://schemas.microsoft.com/office/drawing/2014/main" id="{975ACD14-9B0A-CCFA-3A64-28AF4157E9D5}"/>
              </a:ext>
            </a:extLst>
          </p:cNvPr>
          <p:cNvSpPr/>
          <p:nvPr/>
        </p:nvSpPr>
        <p:spPr>
          <a:xfrm>
            <a:off x="5882641" y="1484902"/>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err="1">
                <a:latin typeface="Times New Roman" panose="02020603050405020304" pitchFamily="18" charset="0"/>
                <a:cs typeface="Times New Roman" panose="02020603050405020304" pitchFamily="18" charset="0"/>
              </a:rPr>
              <a:t>Görültü</a:t>
            </a:r>
            <a:r>
              <a:rPr lang="tr-TR" sz="2800" dirty="0">
                <a:latin typeface="Times New Roman" panose="02020603050405020304" pitchFamily="18" charset="0"/>
                <a:cs typeface="Times New Roman" panose="02020603050405020304" pitchFamily="18" charset="0"/>
              </a:rPr>
              <a:t> Veri</a:t>
            </a:r>
          </a:p>
        </p:txBody>
      </p:sp>
      <p:cxnSp>
        <p:nvCxnSpPr>
          <p:cNvPr id="13" name="Düz Ok Bağlayıcısı 12">
            <a:extLst>
              <a:ext uri="{FF2B5EF4-FFF2-40B4-BE49-F238E27FC236}">
                <a16:creationId xmlns:a16="http://schemas.microsoft.com/office/drawing/2014/main" id="{CA001AED-8689-AE16-CA5F-B6917E063642}"/>
              </a:ext>
            </a:extLst>
          </p:cNvPr>
          <p:cNvCxnSpPr>
            <a:cxnSpLocks/>
            <a:stCxn id="7" idx="3"/>
            <a:endCxn id="12" idx="1"/>
          </p:cNvCxnSpPr>
          <p:nvPr/>
        </p:nvCxnSpPr>
        <p:spPr>
          <a:xfrm>
            <a:off x="5586984" y="2054615"/>
            <a:ext cx="29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ikdörtgen 17">
            <a:extLst>
              <a:ext uri="{FF2B5EF4-FFF2-40B4-BE49-F238E27FC236}">
                <a16:creationId xmlns:a16="http://schemas.microsoft.com/office/drawing/2014/main" id="{8175B75E-5C1A-A9A2-0413-300A27CC4E7A}"/>
              </a:ext>
            </a:extLst>
          </p:cNvPr>
          <p:cNvSpPr/>
          <p:nvPr/>
        </p:nvSpPr>
        <p:spPr>
          <a:xfrm>
            <a:off x="8721091" y="2138698"/>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a:latin typeface="Times New Roman" panose="02020603050405020304" pitchFamily="18" charset="0"/>
                <a:cs typeface="Times New Roman" panose="02020603050405020304" pitchFamily="18" charset="0"/>
              </a:rPr>
              <a:t>Model</a:t>
            </a:r>
          </a:p>
        </p:txBody>
      </p:sp>
      <p:cxnSp>
        <p:nvCxnSpPr>
          <p:cNvPr id="21" name="Bağlayıcı: Dirsek 20">
            <a:extLst>
              <a:ext uri="{FF2B5EF4-FFF2-40B4-BE49-F238E27FC236}">
                <a16:creationId xmlns:a16="http://schemas.microsoft.com/office/drawing/2014/main" id="{B2EF49A4-3BF4-F681-EBBB-187C90AA57AA}"/>
              </a:ext>
            </a:extLst>
          </p:cNvPr>
          <p:cNvCxnSpPr>
            <a:cxnSpLocks/>
            <a:stCxn id="4" idx="2"/>
            <a:endCxn id="35" idx="1"/>
          </p:cNvCxnSpPr>
          <p:nvPr/>
        </p:nvCxnSpPr>
        <p:spPr>
          <a:xfrm rot="16200000" flipH="1">
            <a:off x="1104197" y="3323023"/>
            <a:ext cx="1739146" cy="3417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Bağlayıcı: Dirsek 24">
            <a:extLst>
              <a:ext uri="{FF2B5EF4-FFF2-40B4-BE49-F238E27FC236}">
                <a16:creationId xmlns:a16="http://schemas.microsoft.com/office/drawing/2014/main" id="{B8530FFE-CC12-8ECF-ADEE-BC423D4F0604}"/>
              </a:ext>
            </a:extLst>
          </p:cNvPr>
          <p:cNvCxnSpPr>
            <a:cxnSpLocks/>
            <a:stCxn id="12" idx="3"/>
            <a:endCxn id="18" idx="0"/>
          </p:cNvCxnSpPr>
          <p:nvPr/>
        </p:nvCxnSpPr>
        <p:spPr>
          <a:xfrm>
            <a:off x="8208264" y="2054615"/>
            <a:ext cx="1675639" cy="84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Dirsek 30">
            <a:extLst>
              <a:ext uri="{FF2B5EF4-FFF2-40B4-BE49-F238E27FC236}">
                <a16:creationId xmlns:a16="http://schemas.microsoft.com/office/drawing/2014/main" id="{09874846-6874-4D50-C193-3D6336E36478}"/>
              </a:ext>
            </a:extLst>
          </p:cNvPr>
          <p:cNvCxnSpPr>
            <a:cxnSpLocks/>
            <a:stCxn id="18" idx="2"/>
            <a:endCxn id="34" idx="0"/>
          </p:cNvCxnSpPr>
          <p:nvPr/>
        </p:nvCxnSpPr>
        <p:spPr>
          <a:xfrm rot="5400000">
            <a:off x="9822681" y="3339346"/>
            <a:ext cx="12244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Dikdörtgen 33">
            <a:extLst>
              <a:ext uri="{FF2B5EF4-FFF2-40B4-BE49-F238E27FC236}">
                <a16:creationId xmlns:a16="http://schemas.microsoft.com/office/drawing/2014/main" id="{E7A962DF-E00D-34F8-B625-B91241CAB561}"/>
              </a:ext>
            </a:extLst>
          </p:cNvPr>
          <p:cNvSpPr/>
          <p:nvPr/>
        </p:nvSpPr>
        <p:spPr>
          <a:xfrm>
            <a:off x="8721091" y="3400569"/>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err="1">
                <a:latin typeface="Times New Roman" panose="02020603050405020304" pitchFamily="18" charset="0"/>
                <a:cs typeface="Times New Roman" panose="02020603050405020304" pitchFamily="18" charset="0"/>
              </a:rPr>
              <a:t>Görültü</a:t>
            </a:r>
            <a:r>
              <a:rPr lang="tr-TR" sz="2800" dirty="0">
                <a:latin typeface="Times New Roman" panose="02020603050405020304" pitchFamily="18" charset="0"/>
                <a:cs typeface="Times New Roman" panose="02020603050405020304" pitchFamily="18" charset="0"/>
              </a:rPr>
              <a:t> Giderilmiş Veri</a:t>
            </a:r>
          </a:p>
        </p:txBody>
      </p:sp>
      <p:sp>
        <p:nvSpPr>
          <p:cNvPr id="35" name="Dikdörtgen 34">
            <a:extLst>
              <a:ext uri="{FF2B5EF4-FFF2-40B4-BE49-F238E27FC236}">
                <a16:creationId xmlns:a16="http://schemas.microsoft.com/office/drawing/2014/main" id="{CBD144D6-2C3A-DD6B-C9B5-655ABAACEE1B}"/>
              </a:ext>
            </a:extLst>
          </p:cNvPr>
          <p:cNvSpPr/>
          <p:nvPr/>
        </p:nvSpPr>
        <p:spPr>
          <a:xfrm>
            <a:off x="2144648" y="3793761"/>
            <a:ext cx="2325623" cy="1139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800" dirty="0">
                <a:latin typeface="Times New Roman" panose="02020603050405020304" pitchFamily="18" charset="0"/>
                <a:cs typeface="Times New Roman" panose="02020603050405020304" pitchFamily="18" charset="0"/>
              </a:rPr>
              <a:t>Kayıp Hesabı</a:t>
            </a:r>
          </a:p>
        </p:txBody>
      </p:sp>
      <p:cxnSp>
        <p:nvCxnSpPr>
          <p:cNvPr id="47" name="Bağlayıcı: Dirsek 46">
            <a:extLst>
              <a:ext uri="{FF2B5EF4-FFF2-40B4-BE49-F238E27FC236}">
                <a16:creationId xmlns:a16="http://schemas.microsoft.com/office/drawing/2014/main" id="{DED8DCD1-E10B-5F61-52A1-8C34479E256D}"/>
              </a:ext>
            </a:extLst>
          </p:cNvPr>
          <p:cNvCxnSpPr>
            <a:cxnSpLocks/>
            <a:stCxn id="34" idx="2"/>
            <a:endCxn id="35" idx="3"/>
          </p:cNvCxnSpPr>
          <p:nvPr/>
        </p:nvCxnSpPr>
        <p:spPr>
          <a:xfrm rot="5400000" flipH="1">
            <a:off x="7088826" y="1744919"/>
            <a:ext cx="176521" cy="5413632"/>
          </a:xfrm>
          <a:prstGeom prst="bentConnector4">
            <a:avLst>
              <a:gd name="adj1" fmla="val -129503"/>
              <a:gd name="adj2" fmla="val 607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Bağlayıcı: Dirsek 54">
            <a:extLst>
              <a:ext uri="{FF2B5EF4-FFF2-40B4-BE49-F238E27FC236}">
                <a16:creationId xmlns:a16="http://schemas.microsoft.com/office/drawing/2014/main" id="{FFECA002-9DAA-DA6C-2754-E9FDAC7E3646}"/>
              </a:ext>
            </a:extLst>
          </p:cNvPr>
          <p:cNvCxnSpPr>
            <a:cxnSpLocks/>
            <a:stCxn id="35" idx="2"/>
            <a:endCxn id="18" idx="3"/>
          </p:cNvCxnSpPr>
          <p:nvPr/>
        </p:nvCxnSpPr>
        <p:spPr>
          <a:xfrm rot="5400000" flipH="1" flipV="1">
            <a:off x="6064699" y="-48828"/>
            <a:ext cx="2224776" cy="7739254"/>
          </a:xfrm>
          <a:prstGeom prst="bentConnector4">
            <a:avLst>
              <a:gd name="adj1" fmla="val -10275"/>
              <a:gd name="adj2" fmla="val 102954"/>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2" descr="Gazi Üniversitesi - Vikipedi">
            <a:extLst>
              <a:ext uri="{FF2B5EF4-FFF2-40B4-BE49-F238E27FC236}">
                <a16:creationId xmlns:a16="http://schemas.microsoft.com/office/drawing/2014/main" id="{DB5EFCE7-0377-D2E8-572D-BBF2AB526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8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2377574"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YÖNTEM</a:t>
            </a:r>
          </a:p>
        </p:txBody>
      </p:sp>
      <p:pic>
        <p:nvPicPr>
          <p:cNvPr id="3" name="Resim 2">
            <a:extLst>
              <a:ext uri="{FF2B5EF4-FFF2-40B4-BE49-F238E27FC236}">
                <a16:creationId xmlns:a16="http://schemas.microsoft.com/office/drawing/2014/main" id="{5C565D25-FF29-4B58-35AA-91C5A354948E}"/>
              </a:ext>
            </a:extLst>
          </p:cNvPr>
          <p:cNvPicPr>
            <a:picLocks noChangeAspect="1"/>
          </p:cNvPicPr>
          <p:nvPr/>
        </p:nvPicPr>
        <p:blipFill>
          <a:blip r:embed="rId2"/>
          <a:stretch>
            <a:fillRect/>
          </a:stretch>
        </p:blipFill>
        <p:spPr>
          <a:xfrm>
            <a:off x="64008" y="935909"/>
            <a:ext cx="5703045" cy="4986181"/>
          </a:xfrm>
          <a:prstGeom prst="rect">
            <a:avLst/>
          </a:prstGeom>
        </p:spPr>
      </p:pic>
      <p:pic>
        <p:nvPicPr>
          <p:cNvPr id="9" name="Resim 8">
            <a:extLst>
              <a:ext uri="{FF2B5EF4-FFF2-40B4-BE49-F238E27FC236}">
                <a16:creationId xmlns:a16="http://schemas.microsoft.com/office/drawing/2014/main" id="{F4CB1961-D7BC-0DAD-19EF-E3C6DBACBCDE}"/>
              </a:ext>
            </a:extLst>
          </p:cNvPr>
          <p:cNvPicPr>
            <a:picLocks noChangeAspect="1"/>
          </p:cNvPicPr>
          <p:nvPr/>
        </p:nvPicPr>
        <p:blipFill>
          <a:blip r:embed="rId3"/>
          <a:stretch>
            <a:fillRect/>
          </a:stretch>
        </p:blipFill>
        <p:spPr>
          <a:xfrm>
            <a:off x="6096000" y="887194"/>
            <a:ext cx="5738357" cy="1386960"/>
          </a:xfrm>
          <a:prstGeom prst="rect">
            <a:avLst/>
          </a:prstGeom>
        </p:spPr>
      </p:pic>
      <p:pic>
        <p:nvPicPr>
          <p:cNvPr id="11" name="Resim 10">
            <a:extLst>
              <a:ext uri="{FF2B5EF4-FFF2-40B4-BE49-F238E27FC236}">
                <a16:creationId xmlns:a16="http://schemas.microsoft.com/office/drawing/2014/main" id="{23BD232A-2FF6-6361-D015-0E3A70B23759}"/>
              </a:ext>
            </a:extLst>
          </p:cNvPr>
          <p:cNvPicPr>
            <a:picLocks noChangeAspect="1"/>
          </p:cNvPicPr>
          <p:nvPr/>
        </p:nvPicPr>
        <p:blipFill>
          <a:blip r:embed="rId4"/>
          <a:stretch>
            <a:fillRect/>
          </a:stretch>
        </p:blipFill>
        <p:spPr>
          <a:xfrm>
            <a:off x="6096000" y="2420726"/>
            <a:ext cx="5616427" cy="3406435"/>
          </a:xfrm>
          <a:prstGeom prst="rect">
            <a:avLst/>
          </a:prstGeom>
        </p:spPr>
      </p:pic>
      <p:pic>
        <p:nvPicPr>
          <p:cNvPr id="12" name="Picture 2" descr="Gazi Üniversitesi - Vikipedi">
            <a:extLst>
              <a:ext uri="{FF2B5EF4-FFF2-40B4-BE49-F238E27FC236}">
                <a16:creationId xmlns:a16="http://schemas.microsoft.com/office/drawing/2014/main" id="{6BF0C26C-758F-7F53-D074-31CB4021D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2946640"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SONUÇLAR</a:t>
            </a:r>
          </a:p>
        </p:txBody>
      </p:sp>
      <p:pic>
        <p:nvPicPr>
          <p:cNvPr id="3" name="Resim 2">
            <a:extLst>
              <a:ext uri="{FF2B5EF4-FFF2-40B4-BE49-F238E27FC236}">
                <a16:creationId xmlns:a16="http://schemas.microsoft.com/office/drawing/2014/main" id="{4062C630-5CB5-A8C6-31AF-454F10E24498}"/>
              </a:ext>
            </a:extLst>
          </p:cNvPr>
          <p:cNvPicPr>
            <a:picLocks noChangeAspect="1"/>
          </p:cNvPicPr>
          <p:nvPr/>
        </p:nvPicPr>
        <p:blipFill>
          <a:blip r:embed="rId2"/>
          <a:stretch>
            <a:fillRect/>
          </a:stretch>
        </p:blipFill>
        <p:spPr>
          <a:xfrm>
            <a:off x="137160" y="1156542"/>
            <a:ext cx="6318504" cy="5259262"/>
          </a:xfrm>
          <a:prstGeom prst="rect">
            <a:avLst/>
          </a:prstGeom>
        </p:spPr>
      </p:pic>
      <p:sp>
        <p:nvSpPr>
          <p:cNvPr id="4" name="Metin kutusu 3">
            <a:extLst>
              <a:ext uri="{FF2B5EF4-FFF2-40B4-BE49-F238E27FC236}">
                <a16:creationId xmlns:a16="http://schemas.microsoft.com/office/drawing/2014/main" id="{D3009DD6-0EE8-3D32-04A8-7583F3169655}"/>
              </a:ext>
            </a:extLst>
          </p:cNvPr>
          <p:cNvSpPr txBox="1"/>
          <p:nvPr/>
        </p:nvSpPr>
        <p:spPr>
          <a:xfrm>
            <a:off x="7203646" y="1156542"/>
            <a:ext cx="4242816" cy="369332"/>
          </a:xfrm>
          <a:prstGeom prst="rect">
            <a:avLst/>
          </a:prstGeom>
          <a:noFill/>
        </p:spPr>
        <p:txBody>
          <a:bodyPr wrap="square" rtlCol="0">
            <a:spAutoFit/>
          </a:bodyPr>
          <a:lstStyle/>
          <a:p>
            <a:r>
              <a:rPr lang="tr-TR" dirty="0">
                <a:solidFill>
                  <a:srgbClr val="FF0000"/>
                </a:solidFill>
              </a:rPr>
              <a:t>! Eğitim MSE çıktıları yer almaktadır.</a:t>
            </a:r>
          </a:p>
        </p:txBody>
      </p:sp>
      <p:pic>
        <p:nvPicPr>
          <p:cNvPr id="7" name="Picture 2" descr="Gazi Üniversitesi - Vikipedi">
            <a:extLst>
              <a:ext uri="{FF2B5EF4-FFF2-40B4-BE49-F238E27FC236}">
                <a16:creationId xmlns:a16="http://schemas.microsoft.com/office/drawing/2014/main" id="{2ED6CE33-B109-F515-AABC-DE9C7DECE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
        <p:nvSpPr>
          <p:cNvPr id="8" name="Dikdörtgen: Köşeleri Yuvarlatılmış 7">
            <a:extLst>
              <a:ext uri="{FF2B5EF4-FFF2-40B4-BE49-F238E27FC236}">
                <a16:creationId xmlns:a16="http://schemas.microsoft.com/office/drawing/2014/main" id="{9AB4D83E-20BB-7F12-AEB2-F86FB686B12D}"/>
              </a:ext>
            </a:extLst>
          </p:cNvPr>
          <p:cNvSpPr/>
          <p:nvPr/>
        </p:nvSpPr>
        <p:spPr>
          <a:xfrm>
            <a:off x="137160" y="4526280"/>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Köşeleri Yuvarlatılmış 8">
            <a:extLst>
              <a:ext uri="{FF2B5EF4-FFF2-40B4-BE49-F238E27FC236}">
                <a16:creationId xmlns:a16="http://schemas.microsoft.com/office/drawing/2014/main" id="{99064115-A900-910C-60B5-B14CCDC93FB2}"/>
              </a:ext>
            </a:extLst>
          </p:cNvPr>
          <p:cNvSpPr/>
          <p:nvPr/>
        </p:nvSpPr>
        <p:spPr>
          <a:xfrm>
            <a:off x="126873" y="4020221"/>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Köşeleri Yuvarlatılmış 9">
            <a:extLst>
              <a:ext uri="{FF2B5EF4-FFF2-40B4-BE49-F238E27FC236}">
                <a16:creationId xmlns:a16="http://schemas.microsoft.com/office/drawing/2014/main" id="{DDF5CE35-15C3-0344-A50C-09CE96CEF1DF}"/>
              </a:ext>
            </a:extLst>
          </p:cNvPr>
          <p:cNvSpPr/>
          <p:nvPr/>
        </p:nvSpPr>
        <p:spPr>
          <a:xfrm>
            <a:off x="137160" y="3521698"/>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Köşeleri Yuvarlatılmış 10">
            <a:extLst>
              <a:ext uri="{FF2B5EF4-FFF2-40B4-BE49-F238E27FC236}">
                <a16:creationId xmlns:a16="http://schemas.microsoft.com/office/drawing/2014/main" id="{859D0663-83FC-F8BB-A320-1EC46ECB7049}"/>
              </a:ext>
            </a:extLst>
          </p:cNvPr>
          <p:cNvSpPr/>
          <p:nvPr/>
        </p:nvSpPr>
        <p:spPr>
          <a:xfrm>
            <a:off x="137160" y="3021007"/>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Köşeleri Yuvarlatılmış 11">
            <a:extLst>
              <a:ext uri="{FF2B5EF4-FFF2-40B4-BE49-F238E27FC236}">
                <a16:creationId xmlns:a16="http://schemas.microsoft.com/office/drawing/2014/main" id="{701D5439-353E-219A-DB67-98611D88EDE1}"/>
              </a:ext>
            </a:extLst>
          </p:cNvPr>
          <p:cNvSpPr/>
          <p:nvPr/>
        </p:nvSpPr>
        <p:spPr>
          <a:xfrm>
            <a:off x="147447" y="2443653"/>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Köşeleri Yuvarlatılmış 12">
            <a:extLst>
              <a:ext uri="{FF2B5EF4-FFF2-40B4-BE49-F238E27FC236}">
                <a16:creationId xmlns:a16="http://schemas.microsoft.com/office/drawing/2014/main" id="{BE6BA08B-7DB8-C74C-1EDC-C34F1E8DAD94}"/>
              </a:ext>
            </a:extLst>
          </p:cNvPr>
          <p:cNvSpPr/>
          <p:nvPr/>
        </p:nvSpPr>
        <p:spPr>
          <a:xfrm>
            <a:off x="137160" y="1937594"/>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Köşeleri Yuvarlatılmış 13">
            <a:extLst>
              <a:ext uri="{FF2B5EF4-FFF2-40B4-BE49-F238E27FC236}">
                <a16:creationId xmlns:a16="http://schemas.microsoft.com/office/drawing/2014/main" id="{6ADCE6D7-BAB0-7C2E-E9A1-1B270B5DD262}"/>
              </a:ext>
            </a:extLst>
          </p:cNvPr>
          <p:cNvSpPr/>
          <p:nvPr/>
        </p:nvSpPr>
        <p:spPr>
          <a:xfrm>
            <a:off x="147447" y="1439071"/>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Köşeleri Yuvarlatılmış 15">
            <a:extLst>
              <a:ext uri="{FF2B5EF4-FFF2-40B4-BE49-F238E27FC236}">
                <a16:creationId xmlns:a16="http://schemas.microsoft.com/office/drawing/2014/main" id="{84BCD96A-F876-DB49-FE61-9D361B8E7712}"/>
              </a:ext>
            </a:extLst>
          </p:cNvPr>
          <p:cNvSpPr/>
          <p:nvPr/>
        </p:nvSpPr>
        <p:spPr>
          <a:xfrm>
            <a:off x="154369" y="6042174"/>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Köşeleri Yuvarlatılmış 16">
            <a:extLst>
              <a:ext uri="{FF2B5EF4-FFF2-40B4-BE49-F238E27FC236}">
                <a16:creationId xmlns:a16="http://schemas.microsoft.com/office/drawing/2014/main" id="{51C9B6CC-20A5-9002-71B4-2B98C0161A8F}"/>
              </a:ext>
            </a:extLst>
          </p:cNvPr>
          <p:cNvSpPr/>
          <p:nvPr/>
        </p:nvSpPr>
        <p:spPr>
          <a:xfrm>
            <a:off x="144082" y="5536115"/>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Dikdörtgen: Köşeleri Yuvarlatılmış 17">
            <a:extLst>
              <a:ext uri="{FF2B5EF4-FFF2-40B4-BE49-F238E27FC236}">
                <a16:creationId xmlns:a16="http://schemas.microsoft.com/office/drawing/2014/main" id="{49E2BB3E-A45D-A03A-A4EC-B77F079CD58C}"/>
              </a:ext>
            </a:extLst>
          </p:cNvPr>
          <p:cNvSpPr/>
          <p:nvPr/>
        </p:nvSpPr>
        <p:spPr>
          <a:xfrm>
            <a:off x="154369" y="5037592"/>
            <a:ext cx="4590288" cy="274320"/>
          </a:xfrm>
          <a:prstGeom prst="roundRect">
            <a:avLst/>
          </a:prstGeom>
          <a:solidFill>
            <a:srgbClr val="FFFF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2838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805252C0-03A3-0821-90D2-4AF923F4BFE5}"/>
              </a:ext>
            </a:extLst>
          </p:cNvPr>
          <p:cNvCxnSpPr/>
          <p:nvPr/>
        </p:nvCxnSpPr>
        <p:spPr>
          <a:xfrm>
            <a:off x="0" y="83210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7E1CCA47-2568-65A3-AA62-E626DFFDF07C}"/>
              </a:ext>
            </a:extLst>
          </p:cNvPr>
          <p:cNvSpPr txBox="1"/>
          <p:nvPr/>
        </p:nvSpPr>
        <p:spPr>
          <a:xfrm>
            <a:off x="64008" y="179308"/>
            <a:ext cx="2733697" cy="707886"/>
          </a:xfrm>
          <a:prstGeom prst="rect">
            <a:avLst/>
          </a:prstGeom>
          <a:noFill/>
        </p:spPr>
        <p:txBody>
          <a:bodyPr wrap="none" rtlCol="0">
            <a:spAutoFit/>
          </a:bodyPr>
          <a:lstStyle/>
          <a:p>
            <a:r>
              <a:rPr lang="tr-TR" sz="4000" dirty="0">
                <a:latin typeface="Times New Roman" panose="02020603050405020304" pitchFamily="18" charset="0"/>
                <a:cs typeface="Times New Roman" panose="02020603050405020304" pitchFamily="18" charset="0"/>
              </a:rPr>
              <a:t>TARTIŞMA</a:t>
            </a:r>
          </a:p>
        </p:txBody>
      </p:sp>
      <p:sp>
        <p:nvSpPr>
          <p:cNvPr id="2" name="Metin kutusu 1">
            <a:extLst>
              <a:ext uri="{FF2B5EF4-FFF2-40B4-BE49-F238E27FC236}">
                <a16:creationId xmlns:a16="http://schemas.microsoft.com/office/drawing/2014/main" id="{92F00737-1E86-DE0B-105A-B70F88F8FDD4}"/>
              </a:ext>
            </a:extLst>
          </p:cNvPr>
          <p:cNvSpPr txBox="1"/>
          <p:nvPr/>
        </p:nvSpPr>
        <p:spPr>
          <a:xfrm>
            <a:off x="64008" y="1161292"/>
            <a:ext cx="10532848" cy="4462760"/>
          </a:xfrm>
          <a:prstGeom prst="rect">
            <a:avLst/>
          </a:prstGeom>
          <a:noFill/>
        </p:spPr>
        <p:txBody>
          <a:bodyPr wrap="square" rtlCol="0">
            <a:spAutoFit/>
          </a:bodyPr>
          <a:lstStyle/>
          <a:p>
            <a:pPr algn="just"/>
            <a:r>
              <a:rPr lang="tr-TR" sz="2800" dirty="0">
                <a:latin typeface="Times New Roman" panose="02020603050405020304" pitchFamily="18" charset="0"/>
                <a:cs typeface="Times New Roman" panose="02020603050405020304" pitchFamily="18" charset="0"/>
              </a:rPr>
              <a:t>Özerk bir model tanımlanarak AUDI </a:t>
            </a:r>
            <a:r>
              <a:rPr lang="tr-TR" sz="2800" dirty="0" err="1">
                <a:latin typeface="Times New Roman" panose="02020603050405020304" pitchFamily="18" charset="0"/>
                <a:cs typeface="Times New Roman" panose="02020603050405020304" pitchFamily="18" charset="0"/>
              </a:rPr>
              <a:t>Lidar</a:t>
            </a:r>
            <a:r>
              <a:rPr lang="tr-TR" sz="2800" dirty="0">
                <a:latin typeface="Times New Roman" panose="02020603050405020304" pitchFamily="18" charset="0"/>
                <a:cs typeface="Times New Roman" panose="02020603050405020304" pitchFamily="18" charset="0"/>
              </a:rPr>
              <a:t> veri seti üzerine LISA atmosfer modeli uygulanarak kötü hava koşulları eklenmiştir. Elde edilen gürültülü görüntülerdeki hasarın giderilmesi için oto kodlayıcı çözümü önerilmiştir.</a:t>
            </a:r>
          </a:p>
          <a:p>
            <a:pPr algn="just"/>
            <a:r>
              <a:rPr lang="tr-TR" sz="2800" dirty="0">
                <a:latin typeface="Times New Roman" panose="02020603050405020304" pitchFamily="18" charset="0"/>
                <a:cs typeface="Times New Roman" panose="02020603050405020304" pitchFamily="18" charset="0"/>
              </a:rPr>
              <a:t>Önerilen yöntem geliştirme aşamasında olup mevcut oto kodlayıcı modelin </a:t>
            </a:r>
            <a:r>
              <a:rPr lang="tr-TR" sz="2800" dirty="0">
                <a:highlight>
                  <a:srgbClr val="FFFF00"/>
                </a:highlight>
                <a:latin typeface="Times New Roman" panose="02020603050405020304" pitchFamily="18" charset="0"/>
                <a:cs typeface="Times New Roman" panose="02020603050405020304" pitchFamily="18" charset="0"/>
              </a:rPr>
              <a:t>yetersiz kaldığı açık bir şekilde gözlemlenmiştir</a:t>
            </a:r>
            <a:r>
              <a:rPr lang="tr-TR" sz="2800" dirty="0">
                <a:latin typeface="Times New Roman" panose="02020603050405020304" pitchFamily="18" charset="0"/>
                <a:cs typeface="Times New Roman" panose="02020603050405020304" pitchFamily="18" charset="0"/>
              </a:rPr>
              <a:t>. Bu nedenle farklı konfigürasyonlar veya modeller kullanılarak geliştirmeye açıktır. Ayrıca gelecek çalışmalar </a:t>
            </a:r>
            <a:r>
              <a:rPr lang="tr-TR" sz="2800" dirty="0">
                <a:highlight>
                  <a:srgbClr val="FFFF00"/>
                </a:highlight>
                <a:latin typeface="Times New Roman" panose="02020603050405020304" pitchFamily="18" charset="0"/>
                <a:cs typeface="Times New Roman" panose="02020603050405020304" pitchFamily="18" charset="0"/>
              </a:rPr>
              <a:t>görüntü verilerinin de </a:t>
            </a:r>
            <a:r>
              <a:rPr lang="tr-TR" sz="2800" dirty="0" err="1">
                <a:highlight>
                  <a:srgbClr val="FFFF00"/>
                </a:highlight>
                <a:latin typeface="Times New Roman" panose="02020603050405020304" pitchFamily="18" charset="0"/>
                <a:cs typeface="Times New Roman" panose="02020603050405020304" pitchFamily="18" charset="0"/>
              </a:rPr>
              <a:t>lidar</a:t>
            </a:r>
            <a:r>
              <a:rPr lang="tr-TR" sz="2800" dirty="0">
                <a:highlight>
                  <a:srgbClr val="FFFF00"/>
                </a:highlight>
                <a:latin typeface="Times New Roman" panose="02020603050405020304" pitchFamily="18" charset="0"/>
                <a:cs typeface="Times New Roman" panose="02020603050405020304" pitchFamily="18" charset="0"/>
              </a:rPr>
              <a:t> verileriyle kullanılması </a:t>
            </a:r>
            <a:r>
              <a:rPr lang="tr-TR" sz="2800" dirty="0">
                <a:latin typeface="Times New Roman" panose="02020603050405020304" pitchFamily="18" charset="0"/>
                <a:cs typeface="Times New Roman" panose="02020603050405020304" pitchFamily="18" charset="0"/>
              </a:rPr>
              <a:t>ile daha yüksek başarımlar elde edilmesi olasıdır.</a:t>
            </a:r>
          </a:p>
          <a:p>
            <a:pPr algn="just"/>
            <a:endParaRPr lang="tr-TR" sz="3200" dirty="0">
              <a:latin typeface="Times New Roman" panose="02020603050405020304" pitchFamily="18" charset="0"/>
              <a:cs typeface="Times New Roman" panose="02020603050405020304" pitchFamily="18" charset="0"/>
            </a:endParaRPr>
          </a:p>
        </p:txBody>
      </p:sp>
      <p:pic>
        <p:nvPicPr>
          <p:cNvPr id="3" name="Picture 2" descr="Gazi Üniversitesi - Vikipedi">
            <a:extLst>
              <a:ext uri="{FF2B5EF4-FFF2-40B4-BE49-F238E27FC236}">
                <a16:creationId xmlns:a16="http://schemas.microsoft.com/office/drawing/2014/main" id="{2602A2B9-915F-6DA1-837A-3C47C5E77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322" y="43434"/>
            <a:ext cx="78867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5851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267</Words>
  <Application>Microsoft Office PowerPoint</Application>
  <PresentationFormat>Geniş ekran</PresentationFormat>
  <Paragraphs>35</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-apple-system</vt:lpstr>
      <vt:lpstr>Arial</vt:lpstr>
      <vt:lpstr>Calibri</vt:lpstr>
      <vt:lpstr>Calibri Light</vt:lpstr>
      <vt:lpstr>Times New Roman</vt:lpstr>
      <vt:lpstr>Office Teması</vt:lpstr>
      <vt:lpstr>Adverse Weather Denoising from LiDAR Point Clouds for Autonomous Driving</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OZAN PEKER</dc:creator>
  <cp:lastModifiedBy>OZAN PEKER</cp:lastModifiedBy>
  <cp:revision>11</cp:revision>
  <dcterms:created xsi:type="dcterms:W3CDTF">2024-01-17T11:18:20Z</dcterms:created>
  <dcterms:modified xsi:type="dcterms:W3CDTF">2024-01-17T16:36:24Z</dcterms:modified>
</cp:coreProperties>
</file>