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a:xfrm>
            <a:off x="3962399" y="5870575"/>
            <a:ext cx="4893958" cy="377825"/>
          </a:xfrm>
        </p:spPr>
        <p:txBody>
          <a:bodyPr/>
          <a:lstStyle/>
          <a:p>
            <a:endParaRPr lang="tr-TR"/>
          </a:p>
        </p:txBody>
      </p:sp>
      <p:sp>
        <p:nvSpPr>
          <p:cNvPr id="6" name="Slide Number Placeholder 5"/>
          <p:cNvSpPr>
            <a:spLocks noGrp="1"/>
          </p:cNvSpPr>
          <p:nvPr>
            <p:ph type="sldNum" sz="quarter" idx="12"/>
          </p:nvPr>
        </p:nvSpPr>
        <p:spPr>
          <a:xfrm>
            <a:off x="10608958" y="5870575"/>
            <a:ext cx="551167" cy="377825"/>
          </a:xfrm>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28033613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EBD3482-7454-42A7-A509-1AECCFFAF2EE}" type="datetimeFigureOut">
              <a:rPr lang="tr-TR" smtClean="0"/>
              <a:t>24.05.2017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275011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29903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90761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2944030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625692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341326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F24067-1E9A-4D0C-9E51-35D742974FA9}" type="slidenum">
              <a:rPr lang="tr-TR" smtClean="0"/>
              <a:t>‹#›</a:t>
            </a:fld>
            <a:endParaRPr lang="tr-TR"/>
          </a:p>
        </p:txBody>
      </p:sp>
      <p:sp>
        <p:nvSpPr>
          <p:cNvPr id="8" name="Title 1"/>
          <p:cNvSpPr>
            <a:spLocks noGrp="1"/>
          </p:cNvSpPr>
          <p:nvPr>
            <p:ph type="title"/>
          </p:nvPr>
        </p:nvSpPr>
        <p:spPr>
          <a:xfrm>
            <a:off x="685801" y="609600"/>
            <a:ext cx="10131425" cy="1456267"/>
          </a:xfrm>
        </p:spPr>
        <p:txBody>
          <a:bodyPr/>
          <a:lstStyle/>
          <a:p>
            <a:r>
              <a:rPr lang="tr-TR" smtClean="0"/>
              <a:t>Asıl başlık stili için tıklatın</a:t>
            </a:r>
            <a:endParaRPr lang="en-US" dirty="0"/>
          </a:p>
        </p:txBody>
      </p:sp>
    </p:spTree>
    <p:extLst>
      <p:ext uri="{BB962C8B-B14F-4D97-AF65-F5344CB8AC3E}">
        <p14:creationId xmlns:p14="http://schemas.microsoft.com/office/powerpoint/2010/main" val="3560754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119776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3600139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CEBD3482-7454-42A7-A509-1AECCFFAF2EE}" type="datetimeFigureOut">
              <a:rPr lang="tr-TR" smtClean="0"/>
              <a:t>24.05.2017</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308593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EBD3482-7454-42A7-A509-1AECCFFAF2EE}" type="datetimeFigureOut">
              <a:rPr lang="tr-TR" smtClean="0"/>
              <a:t>24.05.2017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140937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CEBD3482-7454-42A7-A509-1AECCFFAF2EE}" type="datetimeFigureOut">
              <a:rPr lang="tr-TR" smtClean="0"/>
              <a:t>24.05.2017</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3003926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BD3482-7454-42A7-A509-1AECCFFAF2EE}" type="datetimeFigureOut">
              <a:rPr lang="tr-TR" smtClean="0"/>
              <a:t>24.05.2017</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3165731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EBD3482-7454-42A7-A509-1AECCFFAF2EE}" type="datetimeFigureOut">
              <a:rPr lang="tr-TR" smtClean="0"/>
              <a:t>24.05.2017</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204119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EBD3482-7454-42A7-A509-1AECCFFAF2EE}" type="datetimeFigureOut">
              <a:rPr lang="tr-TR" smtClean="0"/>
              <a:t>24.05.2017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300617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EBD3482-7454-42A7-A509-1AECCFFAF2EE}" type="datetimeFigureOut">
              <a:rPr lang="tr-TR" smtClean="0"/>
              <a:t>24.05.2017</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1F24067-1E9A-4D0C-9E51-35D742974FA9}" type="slidenum">
              <a:rPr lang="tr-TR" smtClean="0"/>
              <a:t>‹#›</a:t>
            </a:fld>
            <a:endParaRPr lang="tr-TR"/>
          </a:p>
        </p:txBody>
      </p:sp>
    </p:spTree>
    <p:extLst>
      <p:ext uri="{BB962C8B-B14F-4D97-AF65-F5344CB8AC3E}">
        <p14:creationId xmlns:p14="http://schemas.microsoft.com/office/powerpoint/2010/main" val="316497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BD3482-7454-42A7-A509-1AECCFFAF2EE}" type="datetimeFigureOut">
              <a:rPr lang="tr-TR" smtClean="0"/>
              <a:t>24.05.2017</a:t>
            </a:fld>
            <a:endParaRPr lang="tr-T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F24067-1E9A-4D0C-9E51-35D742974FA9}" type="slidenum">
              <a:rPr lang="tr-TR" smtClean="0"/>
              <a:t>‹#›</a:t>
            </a:fld>
            <a:endParaRPr lang="tr-TR"/>
          </a:p>
        </p:txBody>
      </p:sp>
    </p:spTree>
    <p:extLst>
      <p:ext uri="{BB962C8B-B14F-4D97-AF65-F5344CB8AC3E}">
        <p14:creationId xmlns:p14="http://schemas.microsoft.com/office/powerpoint/2010/main" val="13672699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332376" y="465161"/>
            <a:ext cx="8825658" cy="3329581"/>
          </a:xfrm>
        </p:spPr>
        <p:txBody>
          <a:bodyPr/>
          <a:lstStyle/>
          <a:p>
            <a:pPr algn="ctr"/>
            <a:r>
              <a:rPr lang="tr-TR" sz="5400" b="1" dirty="0" smtClean="0"/>
              <a:t>Ödev Takip Sistemi</a:t>
            </a:r>
            <a:br>
              <a:rPr lang="tr-TR" sz="5400" b="1" dirty="0" smtClean="0"/>
            </a:br>
            <a:r>
              <a:rPr lang="tr-TR" sz="5400" b="1" dirty="0" smtClean="0"/>
              <a:t> Yazılım Geliştirme Raporu</a:t>
            </a:r>
            <a:endParaRPr lang="tr-TR" sz="5400" b="1" dirty="0"/>
          </a:p>
        </p:txBody>
      </p:sp>
      <p:sp>
        <p:nvSpPr>
          <p:cNvPr id="3" name="Alt Başlık 2"/>
          <p:cNvSpPr>
            <a:spLocks noGrp="1"/>
          </p:cNvSpPr>
          <p:nvPr>
            <p:ph type="subTitle" idx="1"/>
          </p:nvPr>
        </p:nvSpPr>
        <p:spPr>
          <a:xfrm>
            <a:off x="2038065" y="4413028"/>
            <a:ext cx="7197726" cy="1405467"/>
          </a:xfrm>
        </p:spPr>
        <p:txBody>
          <a:bodyPr/>
          <a:lstStyle/>
          <a:p>
            <a:pPr algn="ctr"/>
            <a:r>
              <a:rPr lang="tr-TR" b="1" dirty="0" smtClean="0"/>
              <a:t>151213092</a:t>
            </a:r>
          </a:p>
          <a:p>
            <a:pPr algn="ctr"/>
            <a:r>
              <a:rPr lang="tr-TR" b="1" dirty="0" smtClean="0"/>
              <a:t>İnayet Hakkı ÇİZMECİ</a:t>
            </a:r>
            <a:endParaRPr lang="tr-TR" b="1" dirty="0"/>
          </a:p>
        </p:txBody>
      </p:sp>
    </p:spTree>
    <p:extLst>
      <p:ext uri="{BB962C8B-B14F-4D97-AF65-F5344CB8AC3E}">
        <p14:creationId xmlns:p14="http://schemas.microsoft.com/office/powerpoint/2010/main" val="112254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V-Model uygulamalarının en önemli özelliklerinden biri de herhangi büyüklükte ve ölçekteki bir uygulama yazılım projesine adapte </a:t>
            </a:r>
            <a:r>
              <a:rPr lang="tr-TR" dirty="0" err="1"/>
              <a:t>edileblir</a:t>
            </a:r>
            <a:r>
              <a:rPr lang="tr-TR" dirty="0"/>
              <a:t> olma özelliğidir.</a:t>
            </a:r>
          </a:p>
          <a:p>
            <a:pPr lvl="1"/>
            <a:r>
              <a:rPr lang="tr-TR" dirty="0"/>
              <a:t>V-Modelinin belirlenmesi,</a:t>
            </a:r>
          </a:p>
          <a:p>
            <a:pPr lvl="1"/>
            <a:r>
              <a:rPr lang="tr-TR" dirty="0"/>
              <a:t>İş sahipleriyle çalışılarak model hakkındaki tavsiyelerin ve çıkarımların belirlenmesi,</a:t>
            </a:r>
          </a:p>
          <a:p>
            <a:pPr lvl="1"/>
            <a:r>
              <a:rPr lang="tr-TR" dirty="0"/>
              <a:t>Proje biçimlendirme çalışmaları sırasında:</a:t>
            </a:r>
          </a:p>
          <a:p>
            <a:pPr lvl="1"/>
            <a:r>
              <a:rPr lang="tr-TR" dirty="0"/>
              <a:t>Gerekli aktivite ve ürünlerin seçilmesi,</a:t>
            </a:r>
          </a:p>
          <a:p>
            <a:pPr lvl="1"/>
            <a:r>
              <a:rPr lang="tr-TR" dirty="0"/>
              <a:t>Proje için gereken diğer ayarlamaların yapılması,</a:t>
            </a:r>
          </a:p>
          <a:p>
            <a:pPr lvl="1"/>
            <a:r>
              <a:rPr lang="tr-TR" dirty="0"/>
              <a:t>Proje rehberinin oluşturulması,</a:t>
            </a:r>
          </a:p>
          <a:p>
            <a:pPr lvl="1"/>
            <a:r>
              <a:rPr lang="tr-TR" dirty="0"/>
              <a:t>Teknik çalışmalar sonucu değerlendirme ve maliyet analizi yapılması,</a:t>
            </a:r>
          </a:p>
          <a:p>
            <a:pPr lvl="1"/>
            <a:r>
              <a:rPr lang="tr-TR" dirty="0"/>
              <a:t>Proje Planının hazırlanması</a:t>
            </a:r>
          </a:p>
          <a:p>
            <a:endParaRPr lang="tr-TR" dirty="0"/>
          </a:p>
        </p:txBody>
      </p:sp>
    </p:spTree>
    <p:extLst>
      <p:ext uri="{BB962C8B-B14F-4D97-AF65-F5344CB8AC3E}">
        <p14:creationId xmlns:p14="http://schemas.microsoft.com/office/powerpoint/2010/main" val="126036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PLANLAMA</a:t>
            </a:r>
            <a:endParaRPr lang="tr-TR" dirty="0"/>
          </a:p>
        </p:txBody>
      </p:sp>
      <p:sp>
        <p:nvSpPr>
          <p:cNvPr id="3" name="İçerik Yer Tutucusu 2"/>
          <p:cNvSpPr>
            <a:spLocks noGrp="1"/>
          </p:cNvSpPr>
          <p:nvPr>
            <p:ph idx="1"/>
          </p:nvPr>
        </p:nvSpPr>
        <p:spPr/>
        <p:txBody>
          <a:bodyPr>
            <a:normAutofit lnSpcReduction="10000"/>
          </a:bodyPr>
          <a:lstStyle/>
          <a:p>
            <a:r>
              <a:rPr lang="tr-TR" dirty="0"/>
              <a:t> </a:t>
            </a:r>
          </a:p>
          <a:p>
            <a:r>
              <a:rPr lang="tr-TR" dirty="0"/>
              <a:t>Yazılım geliştirme sürecinin ilk aşaması olan Planlamada; başarılı bir proje geliştirilmesi için projenin tüm resminin çıkarılmasını sağlanmıştır.  Ödev takip sisteminin planlanması aşamasında yapılacak olan çalışmalar;</a:t>
            </a:r>
          </a:p>
          <a:p>
            <a:pPr lvl="1"/>
            <a:r>
              <a:rPr lang="tr-TR" dirty="0"/>
              <a:t>Proje genişliğinin belirlenmesi</a:t>
            </a:r>
          </a:p>
          <a:p>
            <a:pPr lvl="1"/>
            <a:r>
              <a:rPr lang="tr-TR" dirty="0"/>
              <a:t>Proje maliyetlerinin Kestirilmesi</a:t>
            </a:r>
          </a:p>
          <a:p>
            <a:pPr lvl="1"/>
            <a:r>
              <a:rPr lang="tr-TR" dirty="0"/>
              <a:t>Proje ekibinin oluşturulması</a:t>
            </a:r>
          </a:p>
          <a:p>
            <a:pPr lvl="1"/>
            <a:r>
              <a:rPr lang="tr-TR" dirty="0"/>
              <a:t>Ayrıntılı proje planı yapılması</a:t>
            </a:r>
          </a:p>
          <a:p>
            <a:pPr lvl="1"/>
            <a:r>
              <a:rPr lang="tr-TR" dirty="0"/>
              <a:t>Projenin izlenmesi</a:t>
            </a:r>
          </a:p>
          <a:p>
            <a:pPr lvl="1"/>
            <a:r>
              <a:rPr lang="tr-TR" dirty="0"/>
              <a:t>Şeklinde olacaktır.</a:t>
            </a:r>
          </a:p>
          <a:p>
            <a:endParaRPr lang="tr-TR" dirty="0"/>
          </a:p>
        </p:txBody>
      </p:sp>
    </p:spTree>
    <p:extLst>
      <p:ext uri="{BB962C8B-B14F-4D97-AF65-F5344CB8AC3E}">
        <p14:creationId xmlns:p14="http://schemas.microsoft.com/office/powerpoint/2010/main" val="67746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Proje Genişliğinin </a:t>
            </a:r>
            <a:r>
              <a:rPr lang="tr-TR" b="1" dirty="0" smtClean="0"/>
              <a:t>Belirlenmesi</a:t>
            </a:r>
            <a:endParaRPr lang="tr-TR" dirty="0"/>
          </a:p>
        </p:txBody>
      </p:sp>
      <p:sp>
        <p:nvSpPr>
          <p:cNvPr id="3" name="İçerik Yer Tutucusu 2"/>
          <p:cNvSpPr>
            <a:spLocks noGrp="1"/>
          </p:cNvSpPr>
          <p:nvPr>
            <p:ph idx="1"/>
          </p:nvPr>
        </p:nvSpPr>
        <p:spPr/>
        <p:txBody>
          <a:bodyPr>
            <a:normAutofit/>
          </a:bodyPr>
          <a:lstStyle/>
          <a:p>
            <a:r>
              <a:rPr lang="tr-TR" dirty="0"/>
              <a:t>Ödev takip sisteminde kullanılacak kaynaklar;</a:t>
            </a:r>
          </a:p>
          <a:p>
            <a:pPr lvl="0"/>
            <a:r>
              <a:rPr lang="tr-TR" dirty="0"/>
              <a:t>İnsan Kaynakları </a:t>
            </a:r>
          </a:p>
          <a:p>
            <a:pPr lvl="0"/>
            <a:r>
              <a:rPr lang="tr-TR" dirty="0"/>
              <a:t>Yazılım Kaynakları</a:t>
            </a:r>
          </a:p>
          <a:p>
            <a:pPr lvl="0"/>
            <a:r>
              <a:rPr lang="tr-TR" dirty="0"/>
              <a:t>Donanım Kaynakları</a:t>
            </a:r>
          </a:p>
          <a:p>
            <a:pPr marL="0" indent="0">
              <a:buNone/>
            </a:pPr>
            <a:endParaRPr lang="tr-TR" b="1" dirty="0" smtClean="0"/>
          </a:p>
          <a:p>
            <a:r>
              <a:rPr lang="tr-TR" b="1" dirty="0" smtClean="0"/>
              <a:t>İnsan kaynakları</a:t>
            </a:r>
            <a:r>
              <a:rPr lang="tr-TR" dirty="0"/>
              <a:t> </a:t>
            </a:r>
          </a:p>
          <a:p>
            <a:r>
              <a:rPr lang="tr-TR" dirty="0"/>
              <a:t>Oluşturacağımız web tabanlı ilaç sorgulama sisteminin geliştirme safhası süresince yazılım geliştiriciler ve yazılım yönlendiriciler olmak üzere iki alt grup sürekli dâhil edilecektir</a:t>
            </a:r>
            <a:r>
              <a:rPr lang="tr-TR" dirty="0" smtClean="0"/>
              <a:t>.</a:t>
            </a:r>
            <a:r>
              <a:rPr lang="tr-TR" dirty="0"/>
              <a:t> </a:t>
            </a:r>
          </a:p>
          <a:p>
            <a:endParaRPr lang="tr-TR" dirty="0"/>
          </a:p>
        </p:txBody>
      </p:sp>
    </p:spTree>
    <p:extLst>
      <p:ext uri="{BB962C8B-B14F-4D97-AF65-F5344CB8AC3E}">
        <p14:creationId xmlns:p14="http://schemas.microsoft.com/office/powerpoint/2010/main" val="363337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0"/>
            <a:r>
              <a:rPr lang="tr-TR" b="1" dirty="0"/>
              <a:t>Yazılım Geliştiriciler </a:t>
            </a:r>
            <a:endParaRPr lang="tr-TR" dirty="0"/>
          </a:p>
          <a:p>
            <a:r>
              <a:rPr lang="tr-TR" dirty="0"/>
              <a:t>Proje kapsamında 1 Proje Yöneticisi, 1 Süreç yöneticisi, 1 Yazılım Mühendisi, 1 Bilgisayar Mühendisi, 2 Programcı, 1 Tasarım Mühendisi, 1 Veri Tabanı Uzmanı, olmak üzere 8 kişi çalışacaktır.</a:t>
            </a:r>
          </a:p>
          <a:p>
            <a:r>
              <a:rPr lang="tr-TR" b="1" i="1" dirty="0"/>
              <a:t>Proje Yöneticisi:</a:t>
            </a:r>
            <a:r>
              <a:rPr lang="tr-TR" dirty="0"/>
              <a:t> Proje Yöneticisi, proje kapsamında çalışacak olanların görev sınırlarını belirler, projenin tüm aşamalarında denetçi olarak çalışır. Bu yüzden projede belirlenen her göreve dair bilgi birikimine sahip olmalıdır.</a:t>
            </a:r>
          </a:p>
          <a:p>
            <a:r>
              <a:rPr lang="tr-TR" dirty="0"/>
              <a:t> </a:t>
            </a:r>
          </a:p>
          <a:p>
            <a:r>
              <a:rPr lang="tr-TR" b="1" i="1" dirty="0"/>
              <a:t>Süreç Yöneticisi:</a:t>
            </a:r>
            <a:r>
              <a:rPr lang="tr-TR" dirty="0"/>
              <a:t> Proje sürecinin belirlenmesi görevini üstlenir. Gerekli fizibilite çalışmaları doğrultusunda kullanılacak kod sistemleri ve modülleri belirler. Ayrıca sistemde var olan sorunlara bir çözüm getirmek yahut var olan sistemi daha da geliştirmekle  de görevlidir.</a:t>
            </a:r>
          </a:p>
          <a:p>
            <a:endParaRPr lang="tr-TR" dirty="0"/>
          </a:p>
        </p:txBody>
      </p:sp>
    </p:spTree>
    <p:extLst>
      <p:ext uri="{BB962C8B-B14F-4D97-AF65-F5344CB8AC3E}">
        <p14:creationId xmlns:p14="http://schemas.microsoft.com/office/powerpoint/2010/main" val="141914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b="1" i="1" dirty="0"/>
              <a:t>Yazılım Mühendisi: </a:t>
            </a:r>
            <a:r>
              <a:rPr lang="tr-TR" dirty="0"/>
              <a:t>Programcıların yönetiminden sorumludur. Projenin yazılım kısımlarında görevlidir.</a:t>
            </a:r>
          </a:p>
          <a:p>
            <a:r>
              <a:rPr lang="tr-TR" dirty="0"/>
              <a:t> </a:t>
            </a:r>
          </a:p>
          <a:p>
            <a:r>
              <a:rPr lang="tr-TR" b="1" i="1" dirty="0"/>
              <a:t>Bilgisayar Mühendisi: </a:t>
            </a:r>
            <a:r>
              <a:rPr lang="tr-TR" dirty="0"/>
              <a:t>Proje için gerekli yazılım algoritmalarını belirler. Projenin senaryolarına uygun tasarım mimarisini ve modüler yapıları analistin verdiği bilgiler doğrultusunda inceler ve projenin iskeletini oluşturur.</a:t>
            </a:r>
          </a:p>
          <a:p>
            <a:r>
              <a:rPr lang="tr-TR" dirty="0"/>
              <a:t> </a:t>
            </a:r>
          </a:p>
          <a:p>
            <a:r>
              <a:rPr lang="tr-TR" b="1" i="1" dirty="0"/>
              <a:t>Programcı:</a:t>
            </a:r>
            <a:r>
              <a:rPr lang="tr-TR" dirty="0"/>
              <a:t> Projede kodlama işlemlerinden sorumludur.</a:t>
            </a:r>
          </a:p>
          <a:p>
            <a:r>
              <a:rPr lang="tr-TR" b="1" i="1" dirty="0"/>
              <a:t>Tasarım Mühendisi: </a:t>
            </a:r>
            <a:r>
              <a:rPr lang="tr-TR" dirty="0"/>
              <a:t>Projenin grafik işlemleriyle ilgilenir. Sistem analistinin belirlediği normlara uygun tasarımlar belirler.</a:t>
            </a:r>
          </a:p>
          <a:p>
            <a:r>
              <a:rPr lang="tr-TR" dirty="0"/>
              <a:t> </a:t>
            </a:r>
          </a:p>
          <a:p>
            <a:r>
              <a:rPr lang="tr-TR" b="1" i="1" dirty="0"/>
              <a:t>Veri Tabanı Uzmanı:</a:t>
            </a:r>
            <a:r>
              <a:rPr lang="tr-TR" dirty="0"/>
              <a:t> Veri tabanı mimarisini hazırlamakla görevlidir. Tablolar arası ilişkiler ve mantıksal yapıları da belirler.</a:t>
            </a:r>
          </a:p>
          <a:p>
            <a:endParaRPr lang="tr-TR" dirty="0"/>
          </a:p>
        </p:txBody>
      </p:sp>
    </p:spTree>
    <p:extLst>
      <p:ext uri="{BB962C8B-B14F-4D97-AF65-F5344CB8AC3E}">
        <p14:creationId xmlns:p14="http://schemas.microsoft.com/office/powerpoint/2010/main" val="323309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pPr lvl="0"/>
            <a:r>
              <a:rPr lang="tr-TR" b="1" dirty="0"/>
              <a:t>Yazılım Yönlendiriciler </a:t>
            </a:r>
            <a:endParaRPr lang="tr-TR" dirty="0"/>
          </a:p>
          <a:p>
            <a:r>
              <a:rPr lang="tr-TR" dirty="0"/>
              <a:t>Öğretmenler; ödev takip sistemi ile ilgili uzman fikirleri önemli olduğundan gerekli yerde bilgilerine başvurulmak üzere sisteme dahil edilirler</a:t>
            </a:r>
            <a:r>
              <a:rPr lang="tr-TR" dirty="0" smtClean="0"/>
              <a:t>.</a:t>
            </a:r>
          </a:p>
          <a:p>
            <a:r>
              <a:rPr lang="tr-TR" b="1" i="1" dirty="0" smtClean="0"/>
              <a:t>Donanım </a:t>
            </a:r>
            <a:r>
              <a:rPr lang="tr-TR" b="1" i="1" dirty="0"/>
              <a:t>kaynakları</a:t>
            </a:r>
          </a:p>
          <a:p>
            <a:r>
              <a:rPr lang="tr-TR" dirty="0"/>
              <a:t>Geliştirilecek olan sistemde kullanılacak olan donanım kaynakları şu şekilde olacaktır;</a:t>
            </a:r>
          </a:p>
          <a:p>
            <a:pPr lvl="1"/>
            <a:r>
              <a:rPr lang="tr-TR" dirty="0"/>
              <a:t>Ana Bilgisayar</a:t>
            </a:r>
          </a:p>
          <a:p>
            <a:pPr lvl="1"/>
            <a:r>
              <a:rPr lang="tr-TR" dirty="0"/>
              <a:t>Web Sunucusu ve </a:t>
            </a:r>
            <a:r>
              <a:rPr lang="tr-TR" dirty="0" err="1"/>
              <a:t>Veritabanı</a:t>
            </a:r>
            <a:r>
              <a:rPr lang="tr-TR" dirty="0"/>
              <a:t> Sunucusu </a:t>
            </a:r>
          </a:p>
          <a:p>
            <a:pPr lvl="1"/>
            <a:r>
              <a:rPr lang="tr-TR" dirty="0"/>
              <a:t>Kullanıcı Bilgisayarlar</a:t>
            </a:r>
          </a:p>
          <a:p>
            <a:pPr lvl="1"/>
            <a:r>
              <a:rPr lang="tr-TR" dirty="0"/>
              <a:t>Yerel alan ağı alt Yapısı </a:t>
            </a:r>
          </a:p>
          <a:p>
            <a:pPr lvl="1"/>
            <a:r>
              <a:rPr lang="tr-TR" dirty="0"/>
              <a:t>Geniş Alan Ağı Alt Yapısı </a:t>
            </a:r>
          </a:p>
          <a:p>
            <a:endParaRPr lang="tr-TR" dirty="0"/>
          </a:p>
        </p:txBody>
      </p:sp>
    </p:spTree>
    <p:extLst>
      <p:ext uri="{BB962C8B-B14F-4D97-AF65-F5344CB8AC3E}">
        <p14:creationId xmlns:p14="http://schemas.microsoft.com/office/powerpoint/2010/main" val="2921349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Yazılım kaynakları</a:t>
            </a:r>
            <a:endParaRPr lang="tr-TR" b="1" i="1" dirty="0"/>
          </a:p>
          <a:p>
            <a:pPr lvl="1"/>
            <a:r>
              <a:rPr lang="tr-TR" dirty="0"/>
              <a:t>Geliştirilecek olan sisteminde kullanılacak yazılım kaynakları şu şekilde olacaktır;</a:t>
            </a:r>
          </a:p>
          <a:p>
            <a:pPr lvl="1"/>
            <a:r>
              <a:rPr lang="tr-TR" dirty="0" err="1"/>
              <a:t>Veritabanı</a:t>
            </a:r>
            <a:r>
              <a:rPr lang="tr-TR" dirty="0"/>
              <a:t> yönetim sistemi: MYSQL</a:t>
            </a:r>
          </a:p>
          <a:p>
            <a:pPr lvl="1"/>
            <a:r>
              <a:rPr lang="tr-TR" dirty="0"/>
              <a:t>Programlama Dili Ve Geliştirme Platformu: PHP, XAMPP Server</a:t>
            </a:r>
          </a:p>
          <a:p>
            <a:pPr lvl="1"/>
            <a:r>
              <a:rPr lang="tr-TR" dirty="0"/>
              <a:t>Görsel Tasarım Araçları: Macromedia </a:t>
            </a:r>
            <a:r>
              <a:rPr lang="tr-TR" dirty="0" err="1"/>
              <a:t>Dreamweaver</a:t>
            </a:r>
            <a:r>
              <a:rPr lang="tr-TR" dirty="0"/>
              <a:t>, </a:t>
            </a:r>
            <a:r>
              <a:rPr lang="tr-TR" dirty="0" err="1"/>
              <a:t>Photoshop</a:t>
            </a:r>
            <a:r>
              <a:rPr lang="tr-TR" dirty="0"/>
              <a:t> CS6</a:t>
            </a:r>
          </a:p>
          <a:p>
            <a:endParaRPr lang="tr-TR" dirty="0"/>
          </a:p>
        </p:txBody>
      </p:sp>
    </p:spTree>
    <p:extLst>
      <p:ext uri="{BB962C8B-B14F-4D97-AF65-F5344CB8AC3E}">
        <p14:creationId xmlns:p14="http://schemas.microsoft.com/office/powerpoint/2010/main" val="2179653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cap="small" dirty="0"/>
              <a:t>Proje Maliyetinin Belirlenmesi</a:t>
            </a:r>
            <a:endParaRPr lang="tr-TR" dirty="0"/>
          </a:p>
        </p:txBody>
      </p:sp>
      <p:sp>
        <p:nvSpPr>
          <p:cNvPr id="3" name="İçerik Yer Tutucusu 2"/>
          <p:cNvSpPr>
            <a:spLocks noGrp="1"/>
          </p:cNvSpPr>
          <p:nvPr>
            <p:ph idx="1"/>
          </p:nvPr>
        </p:nvSpPr>
        <p:spPr/>
        <p:txBody>
          <a:bodyPr/>
          <a:lstStyle/>
          <a:p>
            <a:r>
              <a:rPr lang="tr-TR" dirty="0"/>
              <a:t>Projenin zaman ve bütçe planlaması açısından kullanılan maliyet kestirim yöntemlerinden Etkin Maliyet Yöntemi (COCOMO)</a:t>
            </a:r>
            <a:r>
              <a:rPr lang="tr-TR" b="1" dirty="0"/>
              <a:t>  </a:t>
            </a:r>
            <a:r>
              <a:rPr lang="tr-TR" dirty="0"/>
              <a:t>kullanılmıştır.</a:t>
            </a:r>
          </a:p>
          <a:p>
            <a:r>
              <a:rPr lang="tr-TR" dirty="0"/>
              <a:t>Bu modelde ilk olarak uygulamanın ayrıntı düzeyine göre uygun model seçilmiştir. Ayrıntı düzeyine göre modeller; Temel model, Ara Model, Ayrıntı Model olarak 3’ e ayrılmıştır.</a:t>
            </a:r>
          </a:p>
          <a:p>
            <a:r>
              <a:rPr lang="tr-TR" dirty="0"/>
              <a:t>COCOMO Modeli; girdi olarak temel satır sayısını alır, çıktı olarak iş-gücü ve zaman çıktılarını verir. </a:t>
            </a:r>
          </a:p>
          <a:p>
            <a:pPr marL="0" indent="0">
              <a:buNone/>
            </a:pPr>
            <a:endParaRPr lang="tr-TR" dirty="0"/>
          </a:p>
        </p:txBody>
      </p:sp>
    </p:spTree>
    <p:extLst>
      <p:ext uri="{BB962C8B-B14F-4D97-AF65-F5344CB8AC3E}">
        <p14:creationId xmlns:p14="http://schemas.microsoft.com/office/powerpoint/2010/main" val="3936077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lvl="0"/>
            <a:r>
              <a:rPr lang="tr-TR" dirty="0"/>
              <a:t>Belirlenmiş olan model ve sınıflandırmaya göre iş gücü ve zaman hesaplamalarında kullanılan formüller;</a:t>
            </a:r>
          </a:p>
          <a:p>
            <a:pPr lvl="1"/>
            <a:r>
              <a:rPr lang="tr-TR" dirty="0"/>
              <a:t>İş Gücü K=3,2*S</a:t>
            </a:r>
            <a:r>
              <a:rPr lang="tr-TR" baseline="30000" dirty="0"/>
              <a:t>1,05 </a:t>
            </a:r>
            <a:endParaRPr lang="tr-TR" dirty="0"/>
          </a:p>
          <a:p>
            <a:pPr lvl="1"/>
            <a:r>
              <a:rPr lang="tr-TR" dirty="0"/>
              <a:t>Zaman  T=2.5*Kd</a:t>
            </a:r>
            <a:r>
              <a:rPr lang="tr-TR" baseline="30000" dirty="0"/>
              <a:t>0,38</a:t>
            </a:r>
            <a:endParaRPr lang="tr-TR" dirty="0"/>
          </a:p>
          <a:p>
            <a:pPr lvl="1"/>
            <a:r>
              <a:rPr lang="tr-TR" dirty="0"/>
              <a:t>Düzeltilmiş İşgücü </a:t>
            </a:r>
            <a:r>
              <a:rPr lang="tr-TR" dirty="0" err="1"/>
              <a:t>Kd</a:t>
            </a:r>
            <a:r>
              <a:rPr lang="tr-TR" dirty="0"/>
              <a:t>= K * C</a:t>
            </a:r>
          </a:p>
          <a:p>
            <a:r>
              <a:rPr lang="tr-TR" dirty="0"/>
              <a:t>Formülde adı geçen “S” 1000 türünden satır sayısını ifade etmektedir. </a:t>
            </a:r>
          </a:p>
          <a:p>
            <a:r>
              <a:rPr lang="tr-TR" dirty="0"/>
              <a:t>Formülde adı geçen “C” maliyet çarpanı olarak adlandırılır ve 15 maliyet etmenin çarpılması sonucu elde edilir.</a:t>
            </a:r>
          </a:p>
          <a:p>
            <a:pPr lvl="1"/>
            <a:r>
              <a:rPr lang="tr-TR" dirty="0"/>
              <a:t>C= C1*C2*C3*...*</a:t>
            </a:r>
            <a:r>
              <a:rPr lang="tr-TR" dirty="0" smtClean="0"/>
              <a:t>C15</a:t>
            </a:r>
            <a:endParaRPr lang="tr-TR" dirty="0"/>
          </a:p>
          <a:p>
            <a:r>
              <a:rPr lang="tr-TR" dirty="0"/>
              <a:t>Satır sayısının hesaplanması için şu adımlar izlenmiştir;</a:t>
            </a:r>
          </a:p>
          <a:p>
            <a:endParaRPr lang="tr-TR" dirty="0"/>
          </a:p>
        </p:txBody>
      </p:sp>
    </p:spTree>
    <p:extLst>
      <p:ext uri="{BB962C8B-B14F-4D97-AF65-F5344CB8AC3E}">
        <p14:creationId xmlns:p14="http://schemas.microsoft.com/office/powerpoint/2010/main" val="2943188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nvPr>
        </p:nvGraphicFramePr>
        <p:xfrm>
          <a:off x="685800" y="3049683"/>
          <a:ext cx="10131426" cy="1833372"/>
        </p:xfrm>
        <a:graphic>
          <a:graphicData uri="http://schemas.openxmlformats.org/drawingml/2006/table">
            <a:tbl>
              <a:tblPr firstRow="1" firstCol="1" lastRow="1" lastCol="1" bandRow="1" bandCol="1">
                <a:tableStyleId>{5C22544A-7EE6-4342-B048-85BDC9FD1C3A}</a:tableStyleId>
              </a:tblPr>
              <a:tblGrid>
                <a:gridCol w="2869220"/>
                <a:gridCol w="980722"/>
                <a:gridCol w="545071"/>
                <a:gridCol w="1373821"/>
                <a:gridCol w="1375848"/>
                <a:gridCol w="1375848"/>
                <a:gridCol w="555202"/>
                <a:gridCol w="1055694"/>
              </a:tblGrid>
              <a:tr h="228600">
                <a:tc rowSpan="2">
                  <a:txBody>
                    <a:bodyPr/>
                    <a:lstStyle/>
                    <a:p>
                      <a:pPr algn="ctr">
                        <a:lnSpc>
                          <a:spcPct val="115000"/>
                        </a:lnSpc>
                        <a:spcAft>
                          <a:spcPts val="0"/>
                        </a:spcAft>
                      </a:pPr>
                      <a:r>
                        <a:rPr lang="tr-TR" sz="1200" dirty="0">
                          <a:effectLst/>
                        </a:rPr>
                        <a:t>Ölçüm Parametresi</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gn="ctr">
                        <a:lnSpc>
                          <a:spcPct val="115000"/>
                        </a:lnSpc>
                        <a:spcAft>
                          <a:spcPts val="0"/>
                        </a:spcAft>
                      </a:pPr>
                      <a:r>
                        <a:rPr lang="tr-TR" sz="1200">
                          <a:effectLst/>
                        </a:rPr>
                        <a:t>Sayı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15000"/>
                        </a:lnSpc>
                        <a:spcAft>
                          <a:spcPts val="0"/>
                        </a:spcAft>
                      </a:pPr>
                      <a:r>
                        <a:rPr lang="tr-TR" sz="1200">
                          <a:effectLst/>
                        </a:rPr>
                        <a:t> </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gridSpan="3">
                  <a:txBody>
                    <a:bodyPr/>
                    <a:lstStyle/>
                    <a:p>
                      <a:pPr algn="ctr">
                        <a:lnSpc>
                          <a:spcPct val="115000"/>
                        </a:lnSpc>
                        <a:spcAft>
                          <a:spcPts val="0"/>
                        </a:spcAft>
                      </a:pPr>
                      <a:r>
                        <a:rPr lang="tr-TR" sz="1200">
                          <a:effectLst/>
                        </a:rPr>
                        <a:t>Ağırlık Faktörü</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tr-TR"/>
                    </a:p>
                  </a:txBody>
                  <a:tcPr/>
                </a:tc>
                <a:tc hMerge="1">
                  <a:txBody>
                    <a:bodyPr/>
                    <a:lstStyle/>
                    <a:p>
                      <a:endParaRPr lang="tr-TR"/>
                    </a:p>
                  </a:txBody>
                  <a:tcPr/>
                </a:tc>
                <a:tc rowSpan="2">
                  <a:txBody>
                    <a:bodyPr/>
                    <a:lstStyle/>
                    <a:p>
                      <a:pPr>
                        <a:lnSpc>
                          <a:spcPct val="115000"/>
                        </a:lnSpc>
                        <a:spcAft>
                          <a:spcPts val="0"/>
                        </a:spcAft>
                      </a:pPr>
                      <a:r>
                        <a:rPr lang="tr-TR" sz="1200">
                          <a:effectLst/>
                        </a:rPr>
                        <a:t> </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rowSpan="2">
                  <a:txBody>
                    <a:bodyPr/>
                    <a:lstStyle/>
                    <a:p>
                      <a:pPr>
                        <a:lnSpc>
                          <a:spcPct val="115000"/>
                        </a:lnSpc>
                        <a:spcAft>
                          <a:spcPts val="0"/>
                        </a:spcAft>
                      </a:pPr>
                      <a:r>
                        <a:rPr lang="tr-TR" sz="1200">
                          <a:effectLst/>
                        </a:rPr>
                        <a:t> </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10312">
                <a:tc vMerge="1">
                  <a:txBody>
                    <a:bodyPr/>
                    <a:lstStyle/>
                    <a:p>
                      <a:endParaRPr lang="tr-TR"/>
                    </a:p>
                  </a:txBody>
                  <a:tcPr/>
                </a:tc>
                <a:tc vMerge="1">
                  <a:txBody>
                    <a:bodyPr/>
                    <a:lstStyle/>
                    <a:p>
                      <a:endParaRPr lang="tr-TR"/>
                    </a:p>
                  </a:txBody>
                  <a:tcPr/>
                </a:tc>
                <a:tc vMerge="1">
                  <a:txBody>
                    <a:bodyPr/>
                    <a:lstStyle/>
                    <a:p>
                      <a:endParaRPr lang="tr-TR"/>
                    </a:p>
                  </a:txBody>
                  <a:tcPr/>
                </a:tc>
                <a:tc>
                  <a:txBody>
                    <a:bodyPr/>
                    <a:lstStyle/>
                    <a:p>
                      <a:pPr algn="ctr">
                        <a:lnSpc>
                          <a:spcPct val="115000"/>
                        </a:lnSpc>
                        <a:spcAft>
                          <a:spcPts val="0"/>
                        </a:spcAft>
                      </a:pPr>
                      <a:r>
                        <a:rPr lang="tr-TR" sz="1200">
                          <a:effectLst/>
                        </a:rPr>
                        <a:t>Yalın</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Karmaşık</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Ortalama</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vMerge="1">
                  <a:txBody>
                    <a:bodyPr/>
                    <a:lstStyle/>
                    <a:p>
                      <a:endParaRPr lang="tr-TR"/>
                    </a:p>
                  </a:txBody>
                  <a:tcPr/>
                </a:tc>
                <a:tc vMerge="1">
                  <a:txBody>
                    <a:bodyPr/>
                    <a:lstStyle/>
                    <a:p>
                      <a:endParaRPr lang="tr-TR"/>
                    </a:p>
                  </a:txBody>
                  <a:tcPr/>
                </a:tc>
              </a:tr>
              <a:tr h="240030">
                <a:tc>
                  <a:txBody>
                    <a:bodyPr/>
                    <a:lstStyle/>
                    <a:p>
                      <a:pPr>
                        <a:lnSpc>
                          <a:spcPct val="115000"/>
                        </a:lnSpc>
                        <a:spcAft>
                          <a:spcPts val="0"/>
                        </a:spcAft>
                      </a:pPr>
                      <a:r>
                        <a:rPr lang="tr-TR" sz="1200">
                          <a:effectLst/>
                        </a:rPr>
                        <a:t>Kullanıcı Girdi Sayısı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4</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6</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18</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8600">
                <a:tc>
                  <a:txBody>
                    <a:bodyPr/>
                    <a:lstStyle/>
                    <a:p>
                      <a:pPr>
                        <a:lnSpc>
                          <a:spcPct val="115000"/>
                        </a:lnSpc>
                        <a:spcAft>
                          <a:spcPts val="0"/>
                        </a:spcAft>
                      </a:pPr>
                      <a:r>
                        <a:rPr lang="tr-TR" sz="1200">
                          <a:effectLst/>
                        </a:rPr>
                        <a:t>Kullanıcı Çıktı Sayısı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7</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4</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6</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7</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49</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8600">
                <a:tc>
                  <a:txBody>
                    <a:bodyPr/>
                    <a:lstStyle/>
                    <a:p>
                      <a:pPr>
                        <a:lnSpc>
                          <a:spcPct val="115000"/>
                        </a:lnSpc>
                        <a:spcAft>
                          <a:spcPts val="0"/>
                        </a:spcAft>
                      </a:pPr>
                      <a:r>
                        <a:rPr lang="tr-TR" sz="1200">
                          <a:effectLst/>
                        </a:rPr>
                        <a:t>Kullanıcı Sorgu Sayısı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12</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6</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60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8600">
                <a:tc>
                  <a:txBody>
                    <a:bodyPr/>
                    <a:lstStyle/>
                    <a:p>
                      <a:pPr>
                        <a:lnSpc>
                          <a:spcPct val="115000"/>
                        </a:lnSpc>
                        <a:spcAft>
                          <a:spcPts val="0"/>
                        </a:spcAft>
                      </a:pPr>
                      <a:r>
                        <a:rPr lang="tr-TR" sz="1200">
                          <a:effectLst/>
                        </a:rPr>
                        <a:t>Kütük Sayısı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7</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10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15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35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28600">
                <a:tc>
                  <a:txBody>
                    <a:bodyPr/>
                    <a:lstStyle/>
                    <a:p>
                      <a:pPr>
                        <a:lnSpc>
                          <a:spcPct val="115000"/>
                        </a:lnSpc>
                        <a:spcAft>
                          <a:spcPts val="0"/>
                        </a:spcAft>
                      </a:pPr>
                      <a:r>
                        <a:rPr lang="tr-TR" sz="1200" dirty="0">
                          <a:effectLst/>
                        </a:rPr>
                        <a:t>Dışsal Ara yüz Sayısı</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2</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8</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10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10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240030">
                <a:tc gridSpan="6">
                  <a:txBody>
                    <a:bodyPr/>
                    <a:lstStyle/>
                    <a:p>
                      <a:pPr>
                        <a:lnSpc>
                          <a:spcPct val="115000"/>
                        </a:lnSpc>
                        <a:spcAft>
                          <a:spcPts val="0"/>
                        </a:spcAft>
                      </a:pPr>
                      <a:r>
                        <a:rPr lang="tr-TR" sz="1200">
                          <a:effectLst/>
                        </a:rPr>
                        <a:t>Toplam Sayı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r>
                        <a:rPr lang="tr-TR" sz="1200">
                          <a:effectLst/>
                        </a:rPr>
                        <a:t>=</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dirty="0">
                          <a:effectLst/>
                        </a:rPr>
                        <a:t>172</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6" name="Dikdörtgen 5"/>
          <p:cNvSpPr/>
          <p:nvPr/>
        </p:nvSpPr>
        <p:spPr>
          <a:xfrm>
            <a:off x="685800" y="5069090"/>
            <a:ext cx="10131426" cy="646331"/>
          </a:xfrm>
          <a:prstGeom prst="rect">
            <a:avLst/>
          </a:prstGeom>
        </p:spPr>
        <p:txBody>
          <a:bodyPr wrap="square">
            <a:spAutoFit/>
          </a:bodyPr>
          <a:lstStyle/>
          <a:p>
            <a:pPr lvl="0" indent="449263" eaLnBrk="0" fontAlgn="base" hangingPunct="0">
              <a:spcBef>
                <a:spcPct val="0"/>
              </a:spcBef>
              <a:spcAft>
                <a:spcPct val="0"/>
              </a:spcAft>
              <a:buFontTx/>
              <a:buChar char="•"/>
            </a:pPr>
            <a:r>
              <a:rPr kumimoji="0" lang="tr-TR" altLang="tr-TR"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Problemim bilgi ortamının incelemesi;</a:t>
            </a:r>
            <a:endParaRPr kumimoji="0" lang="tr-TR" altLang="tr-TR" sz="1600" b="0" i="0" u="none" strike="noStrike" cap="none" normalizeH="0" baseline="0" dirty="0" smtClean="0">
              <a:ln>
                <a:noFill/>
              </a:ln>
              <a:solidFill>
                <a:schemeClr val="tx1"/>
              </a:solidFill>
              <a:effectLst/>
            </a:endParaRPr>
          </a:p>
          <a:p>
            <a:pPr lvl="0" indent="449263" eaLnBrk="0" fontAlgn="base" hangingPunct="0">
              <a:spcBef>
                <a:spcPct val="0"/>
              </a:spcBef>
              <a:spcAft>
                <a:spcPct val="0"/>
              </a:spcAft>
            </a:pPr>
            <a:r>
              <a:rPr kumimoji="0" lang="tr-TR" altLang="tr-TR"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Buna göre AİN (Ayarlanmamış İşlev Nokta sayısı)= 172 olarak hesaplanmıştır</a:t>
            </a:r>
            <a:r>
              <a:rPr kumimoji="0" lang="tr-TR" altLang="tr-TR" sz="1600" b="0" i="0" u="none" strike="noStrike" cap="none" normalizeH="0" baseline="0" dirty="0" smtClean="0">
                <a:ln>
                  <a:noFill/>
                </a:ln>
                <a:solidFill>
                  <a:schemeClr val="tx1"/>
                </a:solidFill>
                <a:effectLst/>
              </a:rPr>
              <a:t> </a:t>
            </a:r>
            <a:endParaRPr kumimoji="0" lang="tr-TR" altLang="tr-TR"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6160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PROJE AÇIKLAMASI</a:t>
            </a:r>
            <a:endParaRPr lang="tr-TR" dirty="0"/>
          </a:p>
        </p:txBody>
      </p:sp>
      <p:sp>
        <p:nvSpPr>
          <p:cNvPr id="3" name="İçerik Yer Tutucusu 2"/>
          <p:cNvSpPr>
            <a:spLocks noGrp="1"/>
          </p:cNvSpPr>
          <p:nvPr>
            <p:ph idx="1"/>
          </p:nvPr>
        </p:nvSpPr>
        <p:spPr/>
        <p:txBody>
          <a:bodyPr/>
          <a:lstStyle/>
          <a:p>
            <a:pPr algn="just"/>
            <a:r>
              <a:rPr lang="tr-TR" dirty="0"/>
              <a:t>Ödev, öğrencilerin derste öğrendiklerini pekiştirebilmesi için verilen uygulama veya teorik bilgi topluluğudur denilebilir. Ödevlerin öğrencilerin kişisel gelişimlerine göre bireysel olarak verilmesi hem de bu ödevlerin ders zamanında alınarak zaman kaybının engellenmesi için ödev takip sistemi geliştirilmiştir. Bu sistem ilkokuldan üniversiteye kadar tüm birimlerin hizmetini karşılayabilmektedir. . Ödev takip sistemi projesi genel anlamda öğrencilere ödev verme verilen ödevi zamanından önce teslim etme, aktif ödevleri görebilme, zamanı geçen ödevleri görebilme, bireysel öğrencilere ödev verebilme, bireysel olarak ödev zamanları belirleyebilme, öğrencilerin yaptıkları ödevleri sistem üzerinden gönderebilmeleri öğretmenin ödevleri sistem üzerinden kontrol edebilmeleri öğrenci silebilme, yeni öğrenci ekleyebilme, güncelleyebilme, raporlama gibi işlemleri içerecektir. Yazılım tamamıyla web tabanlı programlama teknikleri kullanılarak yapılacaktır.</a:t>
            </a:r>
            <a:endParaRPr lang="tr-TR" dirty="0"/>
          </a:p>
        </p:txBody>
      </p:sp>
    </p:spTree>
    <p:extLst>
      <p:ext uri="{BB962C8B-B14F-4D97-AF65-F5344CB8AC3E}">
        <p14:creationId xmlns:p14="http://schemas.microsoft.com/office/powerpoint/2010/main" val="3413233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nvPr>
        </p:nvGraphicFramePr>
        <p:xfrm>
          <a:off x="2623502" y="3206274"/>
          <a:ext cx="6256020" cy="1520190"/>
        </p:xfrm>
        <a:graphic>
          <a:graphicData uri="http://schemas.openxmlformats.org/drawingml/2006/table">
            <a:tbl>
              <a:tblPr firstRow="1" firstCol="1" bandRow="1">
                <a:tableStyleId>{5C22544A-7EE6-4342-B048-85BDC9FD1C3A}</a:tableStyleId>
              </a:tblPr>
              <a:tblGrid>
                <a:gridCol w="5784215"/>
                <a:gridCol w="471805"/>
              </a:tblGrid>
              <a:tr h="217170">
                <a:tc gridSpan="2">
                  <a:txBody>
                    <a:bodyPr/>
                    <a:lstStyle/>
                    <a:p>
                      <a:pPr>
                        <a:lnSpc>
                          <a:spcPct val="115000"/>
                        </a:lnSpc>
                        <a:spcAft>
                          <a:spcPts val="0"/>
                        </a:spcAft>
                      </a:pPr>
                      <a:r>
                        <a:rPr lang="tr-TR" sz="1200">
                          <a:effectLst/>
                        </a:rPr>
                        <a:t>Teknik Karmaşıklık Faktörü Katsayıları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tr-TR"/>
                    </a:p>
                  </a:txBody>
                  <a:tcPr/>
                </a:tc>
              </a:tr>
              <a:tr h="217170">
                <a:tc>
                  <a:txBody>
                    <a:bodyPr/>
                    <a:lstStyle/>
                    <a:p>
                      <a:pPr>
                        <a:lnSpc>
                          <a:spcPct val="115000"/>
                        </a:lnSpc>
                        <a:spcAft>
                          <a:spcPts val="0"/>
                        </a:spcAft>
                      </a:pPr>
                      <a:r>
                        <a:rPr lang="tr-TR" sz="1200">
                          <a:effectLst/>
                        </a:rPr>
                        <a:t>Hiçbir Etkisi Yok</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a:effectLst/>
                        </a:rPr>
                        <a:t>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17170">
                <a:tc>
                  <a:txBody>
                    <a:bodyPr/>
                    <a:lstStyle/>
                    <a:p>
                      <a:pPr>
                        <a:lnSpc>
                          <a:spcPct val="115000"/>
                        </a:lnSpc>
                        <a:spcAft>
                          <a:spcPts val="0"/>
                        </a:spcAft>
                      </a:pPr>
                      <a:r>
                        <a:rPr lang="tr-TR" sz="1200">
                          <a:effectLst/>
                        </a:rPr>
                        <a:t>Çok Az Etkisi Var</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a:effectLst/>
                        </a:rPr>
                        <a:t>1</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17170">
                <a:tc>
                  <a:txBody>
                    <a:bodyPr/>
                    <a:lstStyle/>
                    <a:p>
                      <a:pPr>
                        <a:lnSpc>
                          <a:spcPct val="115000"/>
                        </a:lnSpc>
                        <a:spcAft>
                          <a:spcPts val="0"/>
                        </a:spcAft>
                      </a:pPr>
                      <a:r>
                        <a:rPr lang="tr-TR" sz="1200">
                          <a:effectLst/>
                        </a:rPr>
                        <a:t>Etkisi Var</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a:effectLst/>
                        </a:rPr>
                        <a:t>2</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17170">
                <a:tc>
                  <a:txBody>
                    <a:bodyPr/>
                    <a:lstStyle/>
                    <a:p>
                      <a:pPr>
                        <a:lnSpc>
                          <a:spcPct val="115000"/>
                        </a:lnSpc>
                        <a:spcAft>
                          <a:spcPts val="0"/>
                        </a:spcAft>
                      </a:pPr>
                      <a:r>
                        <a:rPr lang="tr-TR" sz="1200">
                          <a:effectLst/>
                        </a:rPr>
                        <a:t>Ortalama Etkisi Var</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a:effectLst/>
                        </a:rPr>
                        <a:t>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17170">
                <a:tc>
                  <a:txBody>
                    <a:bodyPr/>
                    <a:lstStyle/>
                    <a:p>
                      <a:pPr>
                        <a:lnSpc>
                          <a:spcPct val="115000"/>
                        </a:lnSpc>
                        <a:spcAft>
                          <a:spcPts val="0"/>
                        </a:spcAft>
                      </a:pPr>
                      <a:r>
                        <a:rPr lang="tr-TR" sz="1200">
                          <a:effectLst/>
                        </a:rPr>
                        <a:t>Önemli Etkisi Var</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a:effectLst/>
                        </a:rPr>
                        <a:t>4</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17170">
                <a:tc>
                  <a:txBody>
                    <a:bodyPr/>
                    <a:lstStyle/>
                    <a:p>
                      <a:pPr>
                        <a:lnSpc>
                          <a:spcPct val="115000"/>
                        </a:lnSpc>
                        <a:spcAft>
                          <a:spcPts val="0"/>
                        </a:spcAft>
                      </a:pPr>
                      <a:r>
                        <a:rPr lang="tr-TR" sz="1200">
                          <a:effectLst/>
                        </a:rPr>
                        <a:t>Mutlaka olmalı, Kaçınılmaz</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dirty="0">
                          <a:effectLst/>
                        </a:rPr>
                        <a:t>5</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Rectangle 1"/>
          <p:cNvSpPr>
            <a:spLocks noChangeArrowheads="1"/>
          </p:cNvSpPr>
          <p:nvPr/>
        </p:nvSpPr>
        <p:spPr bwMode="auto">
          <a:xfrm>
            <a:off x="685801" y="2282129"/>
            <a:ext cx="101314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019550" algn="l"/>
              </a:tabLst>
              <a:defRPr>
                <a:solidFill>
                  <a:schemeClr val="tx1"/>
                </a:solidFill>
                <a:latin typeface="Arial" panose="020B0604020202020204" pitchFamily="34" charset="0"/>
              </a:defRPr>
            </a:lvl1pPr>
            <a:lvl2pPr eaLnBrk="0" fontAlgn="base" hangingPunct="0">
              <a:spcBef>
                <a:spcPct val="0"/>
              </a:spcBef>
              <a:spcAft>
                <a:spcPct val="0"/>
              </a:spcAft>
              <a:tabLst>
                <a:tab pos="4019550" algn="l"/>
              </a:tabLst>
              <a:defRPr>
                <a:solidFill>
                  <a:schemeClr val="tx1"/>
                </a:solidFill>
                <a:latin typeface="Arial" panose="020B0604020202020204" pitchFamily="34" charset="0"/>
              </a:defRPr>
            </a:lvl2pPr>
            <a:lvl3pPr eaLnBrk="0" fontAlgn="base" hangingPunct="0">
              <a:spcBef>
                <a:spcPct val="0"/>
              </a:spcBef>
              <a:spcAft>
                <a:spcPct val="0"/>
              </a:spcAft>
              <a:tabLst>
                <a:tab pos="4019550" algn="l"/>
              </a:tabLst>
              <a:defRPr>
                <a:solidFill>
                  <a:schemeClr val="tx1"/>
                </a:solidFill>
                <a:latin typeface="Arial" panose="020B0604020202020204" pitchFamily="34" charset="0"/>
              </a:defRPr>
            </a:lvl3pPr>
            <a:lvl4pPr eaLnBrk="0" fontAlgn="base" hangingPunct="0">
              <a:spcBef>
                <a:spcPct val="0"/>
              </a:spcBef>
              <a:spcAft>
                <a:spcPct val="0"/>
              </a:spcAft>
              <a:tabLst>
                <a:tab pos="4019550" algn="l"/>
              </a:tabLst>
              <a:defRPr>
                <a:solidFill>
                  <a:schemeClr val="tx1"/>
                </a:solidFill>
                <a:latin typeface="Arial" panose="020B0604020202020204" pitchFamily="34" charset="0"/>
              </a:defRPr>
            </a:lvl4pPr>
            <a:lvl5pPr eaLnBrk="0" fontAlgn="base" hangingPunct="0">
              <a:spcBef>
                <a:spcPct val="0"/>
              </a:spcBef>
              <a:spcAft>
                <a:spcPct val="0"/>
              </a:spcAft>
              <a:tabLst>
                <a:tab pos="4019550" algn="l"/>
              </a:tabLst>
              <a:defRPr>
                <a:solidFill>
                  <a:schemeClr val="tx1"/>
                </a:solidFill>
                <a:latin typeface="Arial" panose="020B0604020202020204" pitchFamily="34" charset="0"/>
              </a:defRPr>
            </a:lvl5pPr>
            <a:lvl6pPr eaLnBrk="0" fontAlgn="base" hangingPunct="0">
              <a:spcBef>
                <a:spcPct val="0"/>
              </a:spcBef>
              <a:spcAft>
                <a:spcPct val="0"/>
              </a:spcAft>
              <a:tabLst>
                <a:tab pos="4019550" algn="l"/>
              </a:tabLst>
              <a:defRPr>
                <a:solidFill>
                  <a:schemeClr val="tx1"/>
                </a:solidFill>
                <a:latin typeface="Arial" panose="020B0604020202020204" pitchFamily="34" charset="0"/>
              </a:defRPr>
            </a:lvl6pPr>
            <a:lvl7pPr eaLnBrk="0" fontAlgn="base" hangingPunct="0">
              <a:spcBef>
                <a:spcPct val="0"/>
              </a:spcBef>
              <a:spcAft>
                <a:spcPct val="0"/>
              </a:spcAft>
              <a:tabLst>
                <a:tab pos="4019550" algn="l"/>
              </a:tabLst>
              <a:defRPr>
                <a:solidFill>
                  <a:schemeClr val="tx1"/>
                </a:solidFill>
                <a:latin typeface="Arial" panose="020B0604020202020204" pitchFamily="34" charset="0"/>
              </a:defRPr>
            </a:lvl7pPr>
            <a:lvl8pPr eaLnBrk="0" fontAlgn="base" hangingPunct="0">
              <a:spcBef>
                <a:spcPct val="0"/>
              </a:spcBef>
              <a:spcAft>
                <a:spcPct val="0"/>
              </a:spcAft>
              <a:tabLst>
                <a:tab pos="4019550" algn="l"/>
              </a:tabLst>
              <a:defRPr>
                <a:solidFill>
                  <a:schemeClr val="tx1"/>
                </a:solidFill>
                <a:latin typeface="Arial" panose="020B0604020202020204" pitchFamily="34" charset="0"/>
              </a:defRPr>
            </a:lvl8pPr>
            <a:lvl9pPr eaLnBrk="0" fontAlgn="base" hangingPunct="0">
              <a:spcBef>
                <a:spcPct val="0"/>
              </a:spcBef>
              <a:spcAft>
                <a:spcPct val="0"/>
              </a:spcAft>
              <a:tabLst>
                <a:tab pos="40195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019550" algn="l"/>
              </a:tabLst>
            </a:pPr>
            <a:r>
              <a:rPr kumimoji="0" lang="tr-TR" altLang="tr-TR" sz="20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Problemin teknik karmaşıklığının incelenmesi;</a:t>
            </a:r>
            <a:endParaRPr kumimoji="0" lang="tr-TR" altLang="tr-T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019550" algn="l"/>
              </a:tabLst>
            </a:pPr>
            <a:r>
              <a:rPr kumimoji="0" lang="tr-TR" altLang="tr-TR" sz="20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tr-TR" altLang="tr-TR"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1170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988880722"/>
              </p:ext>
            </p:extLst>
          </p:nvPr>
        </p:nvGraphicFramePr>
        <p:xfrm>
          <a:off x="2550476" y="2455069"/>
          <a:ext cx="6382509" cy="3022600"/>
        </p:xfrm>
        <a:graphic>
          <a:graphicData uri="http://schemas.openxmlformats.org/drawingml/2006/table">
            <a:tbl>
              <a:tblPr firstRow="1" firstCol="1" lastRow="1" lastCol="1" bandRow="1" bandCol="1">
                <a:tableStyleId>{5C22544A-7EE6-4342-B048-85BDC9FD1C3A}</a:tableStyleId>
              </a:tblPr>
              <a:tblGrid>
                <a:gridCol w="5715264"/>
                <a:gridCol w="667245"/>
              </a:tblGrid>
              <a:tr h="448310">
                <a:tc>
                  <a:txBody>
                    <a:bodyPr/>
                    <a:lstStyle/>
                    <a:p>
                      <a:pPr algn="ctr">
                        <a:spcAft>
                          <a:spcPts val="0"/>
                        </a:spcAft>
                      </a:pPr>
                      <a:r>
                        <a:rPr lang="tr-TR" sz="1200">
                          <a:effectLst/>
                        </a:rPr>
                        <a:t> </a:t>
                      </a:r>
                    </a:p>
                    <a:p>
                      <a:pPr algn="ctr">
                        <a:spcAft>
                          <a:spcPts val="0"/>
                        </a:spcAft>
                      </a:pPr>
                      <a:r>
                        <a:rPr lang="tr-TR" sz="1200">
                          <a:effectLst/>
                        </a:rPr>
                        <a:t>Belirlenen Katsayılara Bağlı olarak TKF Hesaplanması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tr-TR" sz="1200">
                          <a:effectLst/>
                        </a:rPr>
                        <a:t> </a:t>
                      </a:r>
                    </a:p>
                    <a:p>
                      <a:pPr>
                        <a:spcAft>
                          <a:spcPts val="0"/>
                        </a:spcAft>
                      </a:pPr>
                      <a:r>
                        <a:rPr lang="tr-TR" sz="1200">
                          <a:effectLst/>
                        </a:rPr>
                        <a:t>Derece</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96850">
                <a:tc>
                  <a:txBody>
                    <a:bodyPr/>
                    <a:lstStyle/>
                    <a:p>
                      <a:pPr>
                        <a:spcAft>
                          <a:spcPts val="0"/>
                        </a:spcAft>
                      </a:pPr>
                      <a:r>
                        <a:rPr lang="tr-TR" sz="1200">
                          <a:effectLst/>
                        </a:rPr>
                        <a:t>Uygulama, güvenilir yedekleme ve kurtarma gerektiriyor mu?</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8435">
                <a:tc>
                  <a:txBody>
                    <a:bodyPr/>
                    <a:lstStyle/>
                    <a:p>
                      <a:pPr>
                        <a:spcAft>
                          <a:spcPts val="0"/>
                        </a:spcAft>
                      </a:pPr>
                      <a:r>
                        <a:rPr lang="tr-TR" sz="1200">
                          <a:effectLst/>
                        </a:rPr>
                        <a:t>Veri iletişimi gerekiyor mu?</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4</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47320">
                <a:tc>
                  <a:txBody>
                    <a:bodyPr/>
                    <a:lstStyle/>
                    <a:p>
                      <a:pPr>
                        <a:spcAft>
                          <a:spcPts val="0"/>
                        </a:spcAft>
                      </a:pPr>
                      <a:r>
                        <a:rPr lang="tr-TR" sz="1200">
                          <a:effectLst/>
                        </a:rPr>
                        <a:t>Dağıtık işlem işlevleri var mı?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1</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2085">
                <a:tc>
                  <a:txBody>
                    <a:bodyPr/>
                    <a:lstStyle/>
                    <a:p>
                      <a:pPr>
                        <a:spcAft>
                          <a:spcPts val="0"/>
                        </a:spcAft>
                      </a:pPr>
                      <a:r>
                        <a:rPr lang="tr-TR" sz="1200">
                          <a:effectLst/>
                        </a:rPr>
                        <a:t>Performans Kritik mi?</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8435">
                <a:tc>
                  <a:txBody>
                    <a:bodyPr/>
                    <a:lstStyle/>
                    <a:p>
                      <a:pPr>
                        <a:spcAft>
                          <a:spcPts val="0"/>
                        </a:spcAft>
                      </a:pPr>
                      <a:r>
                        <a:rPr lang="tr-TR" sz="1200">
                          <a:effectLst/>
                        </a:rPr>
                        <a:t>Sistem Mevcut ve ağır yükü olan bir işletim ortamında mı çalışacak?</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4</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8435">
                <a:tc>
                  <a:txBody>
                    <a:bodyPr/>
                    <a:lstStyle/>
                    <a:p>
                      <a:pPr>
                        <a:spcAft>
                          <a:spcPts val="0"/>
                        </a:spcAft>
                      </a:pPr>
                      <a:r>
                        <a:rPr lang="tr-TR" sz="1200">
                          <a:effectLst/>
                        </a:rPr>
                        <a:t>Sistem, çevrim içi veri girişi gerektiriyor mu?</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8435">
                <a:tc>
                  <a:txBody>
                    <a:bodyPr/>
                    <a:lstStyle/>
                    <a:p>
                      <a:pPr>
                        <a:spcAft>
                          <a:spcPts val="0"/>
                        </a:spcAft>
                      </a:pPr>
                      <a:r>
                        <a:rPr lang="tr-TR" sz="1200">
                          <a:effectLst/>
                        </a:rPr>
                        <a:t>Ana kütükler çevrim-içi olarak mı günleniyor?</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3</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8435">
                <a:tc>
                  <a:txBody>
                    <a:bodyPr/>
                    <a:lstStyle/>
                    <a:p>
                      <a:pPr>
                        <a:spcAft>
                          <a:spcPts val="0"/>
                        </a:spcAft>
                      </a:pPr>
                      <a:r>
                        <a:rPr lang="tr-TR" sz="1200">
                          <a:effectLst/>
                        </a:rPr>
                        <a:t>Girdiler, çıktılar, kütükler ya da sorgular karmaşık mı?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2</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8435">
                <a:tc>
                  <a:txBody>
                    <a:bodyPr/>
                    <a:lstStyle/>
                    <a:p>
                      <a:pPr>
                        <a:spcAft>
                          <a:spcPts val="0"/>
                        </a:spcAft>
                      </a:pPr>
                      <a:r>
                        <a:rPr lang="tr-TR" sz="1200">
                          <a:effectLst/>
                        </a:rPr>
                        <a:t>İçsel işlemler karmaşık mı?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2</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8435">
                <a:tc>
                  <a:txBody>
                    <a:bodyPr/>
                    <a:lstStyle/>
                    <a:p>
                      <a:pPr>
                        <a:spcAft>
                          <a:spcPts val="0"/>
                        </a:spcAft>
                      </a:pPr>
                      <a:r>
                        <a:rPr lang="tr-TR" sz="1200">
                          <a:effectLst/>
                        </a:rPr>
                        <a:t>Tasarlanacak kod, yeniden kullanılabilir mi olacak?</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8435">
                <a:tc>
                  <a:txBody>
                    <a:bodyPr/>
                    <a:lstStyle/>
                    <a:p>
                      <a:pPr>
                        <a:spcAft>
                          <a:spcPts val="0"/>
                        </a:spcAft>
                      </a:pPr>
                      <a:r>
                        <a:rPr lang="tr-TR" sz="1200">
                          <a:effectLst/>
                        </a:rPr>
                        <a:t>Dönüştürme ve kurulum tasarımda dikkate alınacak mı?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5</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78435">
                <a:tc>
                  <a:txBody>
                    <a:bodyPr/>
                    <a:lstStyle/>
                    <a:p>
                      <a:pPr>
                        <a:spcAft>
                          <a:spcPts val="0"/>
                        </a:spcAft>
                      </a:pPr>
                      <a:r>
                        <a:rPr lang="tr-TR" sz="1200">
                          <a:effectLst/>
                        </a:rPr>
                        <a:t>Sistem birden çok yerde yerleşik farklı kurumlar için mi geliştiriliyor?</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a:effectLst/>
                        </a:rPr>
                        <a:t>4</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187325">
                <a:tc>
                  <a:txBody>
                    <a:bodyPr/>
                    <a:lstStyle/>
                    <a:p>
                      <a:pPr>
                        <a:spcAft>
                          <a:spcPts val="0"/>
                        </a:spcAft>
                      </a:pPr>
                      <a:r>
                        <a:rPr lang="tr-TR" sz="1200">
                          <a:effectLst/>
                        </a:rPr>
                        <a:t>Tasarlama, uygulama, kolay kullanılabilir ve kullanıcı tarafından kolayca değiştirilebilir mi olacak?</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tr-TR" sz="1200" dirty="0">
                          <a:effectLst/>
                        </a:rPr>
                        <a:t>4</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1" y="0"/>
            <a:ext cx="1215474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tr-TR"/>
          </a:p>
        </p:txBody>
      </p:sp>
      <p:sp>
        <p:nvSpPr>
          <p:cNvPr id="6" name="Dikdörtgen 5"/>
          <p:cNvSpPr/>
          <p:nvPr/>
        </p:nvSpPr>
        <p:spPr>
          <a:xfrm>
            <a:off x="2480137" y="5682400"/>
            <a:ext cx="6804539" cy="507831"/>
          </a:xfrm>
          <a:prstGeom prst="rect">
            <a:avLst/>
          </a:prstGeom>
        </p:spPr>
        <p:txBody>
          <a:bodyPr wrap="square">
            <a:spAutoFit/>
          </a:bodyPr>
          <a:lstStyle/>
          <a:p>
            <a:pPr algn="just">
              <a:lnSpc>
                <a:spcPct val="150000"/>
              </a:lnSpc>
              <a:spcAft>
                <a:spcPts val="0"/>
              </a:spcAft>
            </a:pPr>
            <a:r>
              <a:rPr lang="tr-TR" dirty="0" smtClean="0">
                <a:effectLst/>
                <a:latin typeface="Calibri" panose="020F0502020204030204" pitchFamily="34" charset="0"/>
                <a:ea typeface="Times New Roman" panose="02020603050405020304" pitchFamily="18" charset="0"/>
              </a:rPr>
              <a:t>Buna göre TFK (Teknik Karmaşıklık Faktörü) =  49 olarak hesaplanmıştır.</a:t>
            </a:r>
            <a:endParaRPr lang="tr-TR"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91801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tr-TR" dirty="0"/>
              <a:t>İşlev Noktası Hesaplama</a:t>
            </a:r>
            <a:endParaRPr lang="tr-TR" b="1" dirty="0"/>
          </a:p>
          <a:p>
            <a:pPr marL="0" indent="0">
              <a:buNone/>
            </a:pPr>
            <a:endParaRPr lang="tr-TR" dirty="0"/>
          </a:p>
          <a:p>
            <a:r>
              <a:rPr lang="tr-TR" dirty="0"/>
              <a:t>İN(İşlev Nokta sayısı)=AİN x (0.65x0.01xTKF)</a:t>
            </a:r>
          </a:p>
          <a:p>
            <a:pPr marL="0" indent="0">
              <a:buNone/>
            </a:pPr>
            <a:r>
              <a:rPr lang="tr-TR" dirty="0"/>
              <a:t> </a:t>
            </a:r>
          </a:p>
          <a:p>
            <a:pPr lvl="1"/>
            <a:r>
              <a:rPr lang="tr-TR" dirty="0"/>
              <a:t>İN=172*(0.65*0.01*49)</a:t>
            </a:r>
          </a:p>
          <a:p>
            <a:pPr lvl="1"/>
            <a:r>
              <a:rPr lang="tr-TR" dirty="0"/>
              <a:t>İN=54,782 </a:t>
            </a:r>
          </a:p>
          <a:p>
            <a:pPr lvl="1"/>
            <a:r>
              <a:rPr lang="tr-TR" dirty="0"/>
              <a:t>İN≈ 55 olarak hesaplanmıştır.</a:t>
            </a:r>
          </a:p>
          <a:p>
            <a:r>
              <a:rPr lang="tr-TR" dirty="0"/>
              <a:t> </a:t>
            </a:r>
          </a:p>
          <a:p>
            <a:endParaRPr lang="tr-TR" dirty="0"/>
          </a:p>
        </p:txBody>
      </p:sp>
    </p:spTree>
    <p:extLst>
      <p:ext uri="{BB962C8B-B14F-4D97-AF65-F5344CB8AC3E}">
        <p14:creationId xmlns:p14="http://schemas.microsoft.com/office/powerpoint/2010/main" val="3770013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Buna göre;</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3320861666"/>
              </p:ext>
            </p:extLst>
          </p:nvPr>
        </p:nvGraphicFramePr>
        <p:xfrm>
          <a:off x="2826702" y="2914809"/>
          <a:ext cx="7791256" cy="2089849"/>
        </p:xfrm>
        <a:graphic>
          <a:graphicData uri="http://schemas.openxmlformats.org/drawingml/2006/table">
            <a:tbl>
              <a:tblPr firstRow="1" firstCol="1" lastRow="1" lastCol="1" bandRow="1" bandCol="1">
                <a:tableStyleId>{5C22544A-7EE6-4342-B048-85BDC9FD1C3A}</a:tableStyleId>
              </a:tblPr>
              <a:tblGrid>
                <a:gridCol w="3895628"/>
                <a:gridCol w="3895628"/>
              </a:tblGrid>
              <a:tr h="0">
                <a:tc>
                  <a:txBody>
                    <a:bodyPr/>
                    <a:lstStyle/>
                    <a:p>
                      <a:pPr algn="ctr">
                        <a:lnSpc>
                          <a:spcPct val="115000"/>
                        </a:lnSpc>
                        <a:spcAft>
                          <a:spcPts val="0"/>
                        </a:spcAft>
                      </a:pPr>
                      <a:r>
                        <a:rPr lang="tr-TR" sz="1200">
                          <a:effectLst/>
                        </a:rPr>
                        <a:t>Programlama Platformu</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Satır Sayısı/İN(Ortalama)</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15000"/>
                        </a:lnSpc>
                        <a:spcAft>
                          <a:spcPts val="0"/>
                        </a:spcAft>
                      </a:pPr>
                      <a:r>
                        <a:rPr lang="tr-TR" sz="1200">
                          <a:effectLst/>
                        </a:rPr>
                        <a:t>Assembly Dili</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300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15000"/>
                        </a:lnSpc>
                        <a:spcAft>
                          <a:spcPts val="0"/>
                        </a:spcAft>
                      </a:pPr>
                      <a:r>
                        <a:rPr lang="tr-TR" sz="1200">
                          <a:effectLst/>
                        </a:rPr>
                        <a:t>COBOL</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100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15000"/>
                        </a:lnSpc>
                        <a:spcAft>
                          <a:spcPts val="0"/>
                        </a:spcAft>
                      </a:pPr>
                      <a:r>
                        <a:rPr lang="tr-TR" sz="1200">
                          <a:effectLst/>
                        </a:rPr>
                        <a:t>FORTRAN</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100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15000"/>
                        </a:lnSpc>
                        <a:spcAft>
                          <a:spcPts val="0"/>
                        </a:spcAft>
                      </a:pPr>
                      <a:r>
                        <a:rPr lang="tr-TR" sz="1200">
                          <a:effectLst/>
                        </a:rPr>
                        <a:t>Pascal</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90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15000"/>
                        </a:lnSpc>
                        <a:spcAft>
                          <a:spcPts val="0"/>
                        </a:spcAft>
                      </a:pPr>
                      <a:r>
                        <a:rPr lang="tr-TR" sz="1200">
                          <a:effectLst/>
                        </a:rPr>
                        <a:t>C</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90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15000"/>
                        </a:lnSpc>
                        <a:spcAft>
                          <a:spcPts val="0"/>
                        </a:spcAft>
                      </a:pPr>
                      <a:r>
                        <a:rPr lang="tr-TR" sz="1200">
                          <a:effectLst/>
                        </a:rPr>
                        <a:t>Ada</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70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15000"/>
                        </a:lnSpc>
                        <a:spcAft>
                          <a:spcPts val="0"/>
                        </a:spcAft>
                      </a:pPr>
                      <a:r>
                        <a:rPr lang="tr-TR" sz="1200" dirty="0">
                          <a:solidFill>
                            <a:srgbClr val="FF0000"/>
                          </a:solidFill>
                          <a:effectLst/>
                        </a:rPr>
                        <a:t>Nesne Kökenli Diller</a:t>
                      </a:r>
                      <a:endPar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dirty="0">
                          <a:solidFill>
                            <a:srgbClr val="FF0000"/>
                          </a:solidFill>
                          <a:effectLst/>
                        </a:rPr>
                        <a:t>30</a:t>
                      </a:r>
                      <a:endParaRPr lang="tr-TR" sz="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15000"/>
                        </a:lnSpc>
                        <a:spcAft>
                          <a:spcPts val="0"/>
                        </a:spcAft>
                      </a:pPr>
                      <a:r>
                        <a:rPr lang="tr-TR" sz="1200">
                          <a:effectLst/>
                        </a:rPr>
                        <a:t>4. Kuşak Dilleri</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a:effectLst/>
                        </a:rPr>
                        <a:t>20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0">
                <a:tc>
                  <a:txBody>
                    <a:bodyPr/>
                    <a:lstStyle/>
                    <a:p>
                      <a:pPr>
                        <a:lnSpc>
                          <a:spcPct val="115000"/>
                        </a:lnSpc>
                        <a:spcAft>
                          <a:spcPts val="0"/>
                        </a:spcAft>
                      </a:pPr>
                      <a:r>
                        <a:rPr lang="tr-TR" sz="1200">
                          <a:effectLst/>
                        </a:rPr>
                        <a:t>Kod Üreticiler</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tr-TR" sz="1200" dirty="0">
                          <a:effectLst/>
                        </a:rPr>
                        <a:t>15</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Dikdörtgen 4"/>
          <p:cNvSpPr/>
          <p:nvPr/>
        </p:nvSpPr>
        <p:spPr>
          <a:xfrm>
            <a:off x="818866" y="5267235"/>
            <a:ext cx="9799092" cy="646331"/>
          </a:xfrm>
          <a:prstGeom prst="rect">
            <a:avLst/>
          </a:prstGeom>
        </p:spPr>
        <p:txBody>
          <a:bodyPr wrap="square">
            <a:spAutoFit/>
          </a:bodyPr>
          <a:lstStyle/>
          <a:p>
            <a:r>
              <a:rPr lang="tr-TR" dirty="0" smtClean="0">
                <a:effectLst/>
                <a:latin typeface="Calibri" panose="020F0502020204030204" pitchFamily="34" charset="0"/>
                <a:ea typeface="Times New Roman" panose="02020603050405020304" pitchFamily="18" charset="0"/>
              </a:rPr>
              <a:t> İN değeri 55 bulunduktan sonra kullanılan dil grubuna göre yaklaşık satır sayısı hesaplanmıştır. Kullanılan programlama platformu nesne kökenli olduğu için yaklaşık satır sayısı kestirimi; </a:t>
            </a:r>
            <a:endParaRPr lang="tr-TR" dirty="0"/>
          </a:p>
        </p:txBody>
      </p:sp>
    </p:spTree>
    <p:extLst>
      <p:ext uri="{BB962C8B-B14F-4D97-AF65-F5344CB8AC3E}">
        <p14:creationId xmlns:p14="http://schemas.microsoft.com/office/powerpoint/2010/main" val="3194029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49574" y="738610"/>
            <a:ext cx="10131425" cy="1456267"/>
          </a:xfrm>
        </p:spPr>
        <p:txBody>
          <a:bodyPr/>
          <a:lstStyle/>
          <a:p>
            <a:endParaRPr lang="tr-TR"/>
          </a:p>
        </p:txBody>
      </p:sp>
      <p:sp>
        <p:nvSpPr>
          <p:cNvPr id="3" name="İçerik Yer Tutucusu 2"/>
          <p:cNvSpPr>
            <a:spLocks noGrp="1"/>
          </p:cNvSpPr>
          <p:nvPr>
            <p:ph idx="1"/>
          </p:nvPr>
        </p:nvSpPr>
        <p:spPr/>
        <p:txBody>
          <a:bodyPr/>
          <a:lstStyle/>
          <a:p>
            <a:r>
              <a:rPr lang="tr-TR" dirty="0"/>
              <a:t>Satır Sayısı =55*30=1650 olacaktır.</a:t>
            </a:r>
          </a:p>
          <a:p>
            <a:r>
              <a:rPr lang="tr-TR" dirty="0"/>
              <a:t>Maliyet kestirimi için temel model kullanılmıştır. Buna göre;</a:t>
            </a:r>
          </a:p>
          <a:p>
            <a:r>
              <a:rPr lang="tr-TR" dirty="0"/>
              <a:t>       Ayrık Projeler</a:t>
            </a:r>
            <a:r>
              <a:rPr lang="tr-TR" b="1" dirty="0"/>
              <a:t>: </a:t>
            </a:r>
            <a:endParaRPr lang="tr-TR" dirty="0"/>
          </a:p>
          <a:p>
            <a:pPr lvl="0"/>
            <a:r>
              <a:rPr lang="tr-TR" dirty="0"/>
              <a:t>İş gücü(K)=3,2*S</a:t>
            </a:r>
            <a:r>
              <a:rPr lang="tr-TR" baseline="30000" dirty="0"/>
              <a:t>1,05</a:t>
            </a:r>
            <a:r>
              <a:rPr lang="tr-TR" dirty="0"/>
              <a:t>=3,2*1,65</a:t>
            </a:r>
            <a:r>
              <a:rPr lang="tr-TR" baseline="30000" dirty="0"/>
              <a:t>1,05 </a:t>
            </a:r>
            <a:r>
              <a:rPr lang="tr-TR" dirty="0"/>
              <a:t>=~5,5</a:t>
            </a:r>
          </a:p>
          <a:p>
            <a:pPr lvl="0"/>
            <a:r>
              <a:rPr lang="tr-TR" dirty="0"/>
              <a:t>Zaman(T)=2,5*K</a:t>
            </a:r>
            <a:r>
              <a:rPr lang="tr-TR" baseline="30000" dirty="0"/>
              <a:t>0,38</a:t>
            </a:r>
            <a:r>
              <a:rPr lang="tr-TR" dirty="0"/>
              <a:t>=2,5*5,5</a:t>
            </a:r>
            <a:r>
              <a:rPr lang="tr-TR" baseline="30000" dirty="0"/>
              <a:t>0,38 </a:t>
            </a:r>
            <a:r>
              <a:rPr lang="tr-TR" dirty="0"/>
              <a:t>=~ 5</a:t>
            </a:r>
          </a:p>
          <a:p>
            <a:endParaRPr lang="tr-TR" dirty="0"/>
          </a:p>
        </p:txBody>
      </p:sp>
      <p:sp>
        <p:nvSpPr>
          <p:cNvPr id="7"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sp>
        <p:nvSpPr>
          <p:cNvPr id="8" name="AutoShape 7"/>
          <p:cNvSpPr>
            <a:spLocks noChangeArrowheads="1"/>
          </p:cNvSpPr>
          <p:nvPr/>
        </p:nvSpPr>
        <p:spPr bwMode="auto">
          <a:xfrm>
            <a:off x="3600450" y="9266555"/>
            <a:ext cx="219075" cy="152400"/>
          </a:xfrm>
          <a:prstGeom prst="rightArrow">
            <a:avLst>
              <a:gd name="adj1" fmla="val 50000"/>
              <a:gd name="adj2" fmla="val 35938"/>
            </a:avLst>
          </a:prstGeom>
          <a:solidFill>
            <a:schemeClr val="tx1">
              <a:lumMod val="100000"/>
              <a:lumOff val="0"/>
            </a:schemeClr>
          </a:solidFill>
          <a:ln w="9525">
            <a:solidFill>
              <a:srgbClr val="000000"/>
            </a:solidFill>
            <a:miter lim="800000"/>
            <a:headEnd/>
            <a:tailEnd/>
          </a:ln>
        </p:spPr>
        <p:txBody>
          <a:bodyPr rot="0" vert="horz" wrap="square" lIns="91440" tIns="45720" rIns="91440" bIns="45720" anchor="t" anchorCtr="0" upright="1">
            <a:noAutofit/>
          </a:bodyPr>
          <a:lstStyle/>
          <a:p>
            <a:endParaRPr lang="tr-TR"/>
          </a:p>
        </p:txBody>
      </p:sp>
      <p:sp>
        <p:nvSpPr>
          <p:cNvPr id="9" name="Rectangle 6"/>
          <p:cNvSpPr>
            <a:spLocks noChangeArrowheads="1"/>
          </p:cNvSpPr>
          <p:nvPr/>
        </p:nvSpPr>
        <p:spPr bwMode="auto">
          <a:xfrm>
            <a:off x="986051" y="4761692"/>
            <a:ext cx="78752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smtClean="0">
                <a:ln>
                  <a:noFill/>
                </a:ln>
                <a:solidFill>
                  <a:schemeClr val="tx1"/>
                </a:solidFill>
                <a:effectLst/>
                <a:latin typeface="Arial" panose="020B0604020202020204" pitchFamily="34" charset="0"/>
              </a:rPr>
              <a:t>Üretkenlik=İN/Kişi-Ay           55/(8-5)=18,33</a:t>
            </a:r>
            <a:endParaRPr kumimoji="0" lang="tr-TR" altLang="tr-TR"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252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Maliyet Kestiriminde Maliyete Etki Edecek </a:t>
            </a:r>
            <a:r>
              <a:rPr lang="tr-TR" b="1" dirty="0" smtClean="0"/>
              <a:t>Etmenler</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258687727"/>
              </p:ext>
            </p:extLst>
          </p:nvPr>
        </p:nvGraphicFramePr>
        <p:xfrm>
          <a:off x="1146412" y="3108484"/>
          <a:ext cx="8871045" cy="1715770"/>
        </p:xfrm>
        <a:graphic>
          <a:graphicData uri="http://schemas.openxmlformats.org/drawingml/2006/table">
            <a:tbl>
              <a:tblPr firstRow="1" firstCol="1" bandRow="1">
                <a:tableStyleId>{5C22544A-7EE6-4342-B048-85BDC9FD1C3A}</a:tableStyleId>
              </a:tblPr>
              <a:tblGrid>
                <a:gridCol w="6972804"/>
                <a:gridCol w="1898241"/>
              </a:tblGrid>
              <a:tr h="245110">
                <a:tc gridSpan="2">
                  <a:txBody>
                    <a:bodyPr/>
                    <a:lstStyle/>
                    <a:p>
                      <a:pPr algn="l">
                        <a:lnSpc>
                          <a:spcPct val="115000"/>
                        </a:lnSpc>
                        <a:spcAft>
                          <a:spcPts val="0"/>
                        </a:spcAft>
                      </a:pPr>
                      <a:r>
                        <a:rPr lang="tr-TR" sz="1200">
                          <a:effectLst/>
                        </a:rPr>
                        <a:t>Maliyet Kestiriminde Maliyete Etki Edecek Etmenler</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hMerge="1">
                  <a:txBody>
                    <a:bodyPr/>
                    <a:lstStyle/>
                    <a:p>
                      <a:endParaRPr lang="tr-TR"/>
                    </a:p>
                  </a:txBody>
                  <a:tcPr/>
                </a:tc>
              </a:tr>
              <a:tr h="245110">
                <a:tc>
                  <a:txBody>
                    <a:bodyPr/>
                    <a:lstStyle/>
                    <a:p>
                      <a:pPr algn="l">
                        <a:lnSpc>
                          <a:spcPct val="115000"/>
                        </a:lnSpc>
                        <a:spcAft>
                          <a:spcPts val="0"/>
                        </a:spcAft>
                      </a:pPr>
                      <a:r>
                        <a:rPr lang="tr-TR" sz="1200">
                          <a:effectLst/>
                        </a:rPr>
                        <a:t>Projenin Toplam Süresi</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a:effectLst/>
                        </a:rPr>
                        <a:t>20 hafta</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45110">
                <a:tc>
                  <a:txBody>
                    <a:bodyPr/>
                    <a:lstStyle/>
                    <a:p>
                      <a:pPr algn="l">
                        <a:lnSpc>
                          <a:spcPct val="115000"/>
                        </a:lnSpc>
                        <a:spcAft>
                          <a:spcPts val="0"/>
                        </a:spcAft>
                      </a:pPr>
                      <a:r>
                        <a:rPr lang="tr-TR" sz="1200">
                          <a:effectLst/>
                        </a:rPr>
                        <a:t>Projenin Toplam Maliyeti (TL)</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a:effectLst/>
                        </a:rPr>
                        <a:t>65000 TL</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45110">
                <a:tc>
                  <a:txBody>
                    <a:bodyPr/>
                    <a:lstStyle/>
                    <a:p>
                      <a:pPr algn="l">
                        <a:lnSpc>
                          <a:spcPct val="115000"/>
                        </a:lnSpc>
                        <a:spcAft>
                          <a:spcPts val="0"/>
                        </a:spcAft>
                      </a:pPr>
                      <a:r>
                        <a:rPr lang="tr-TR" sz="1200">
                          <a:effectLst/>
                        </a:rPr>
                        <a:t>Toplam Satır Sayısı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dirty="0">
                          <a:effectLst/>
                        </a:rPr>
                        <a:t>1650</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45110">
                <a:tc>
                  <a:txBody>
                    <a:bodyPr/>
                    <a:lstStyle/>
                    <a:p>
                      <a:pPr algn="l">
                        <a:lnSpc>
                          <a:spcPct val="115000"/>
                        </a:lnSpc>
                        <a:spcAft>
                          <a:spcPts val="0"/>
                        </a:spcAft>
                      </a:pPr>
                      <a:r>
                        <a:rPr lang="tr-TR" sz="1200">
                          <a:effectLst/>
                        </a:rPr>
                        <a:t>Bir satırın Parasal Maliyeti (TL)</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dirty="0">
                          <a:effectLst/>
                        </a:rPr>
                        <a:t>10 TL</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45110">
                <a:tc>
                  <a:txBody>
                    <a:bodyPr/>
                    <a:lstStyle/>
                    <a:p>
                      <a:pPr algn="l">
                        <a:lnSpc>
                          <a:spcPct val="115000"/>
                        </a:lnSpc>
                        <a:spcAft>
                          <a:spcPts val="0"/>
                        </a:spcAft>
                      </a:pPr>
                      <a:r>
                        <a:rPr lang="tr-TR" sz="1200">
                          <a:effectLst/>
                        </a:rPr>
                        <a:t>Bir Kişi-Ay'da Gerçekleştirilen Satır Sayısı</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a:effectLst/>
                        </a:rPr>
                        <a:t>210</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r h="245110">
                <a:tc>
                  <a:txBody>
                    <a:bodyPr/>
                    <a:lstStyle/>
                    <a:p>
                      <a:pPr algn="l">
                        <a:lnSpc>
                          <a:spcPct val="115000"/>
                        </a:lnSpc>
                        <a:spcAft>
                          <a:spcPts val="0"/>
                        </a:spcAft>
                      </a:pPr>
                      <a:r>
                        <a:rPr lang="tr-TR" sz="1200">
                          <a:effectLst/>
                        </a:rPr>
                        <a:t>Bir Kişi-Ay Maliyeti    (TL)</a:t>
                      </a:r>
                      <a:endParaRPr lang="tr-TR"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ctr">
                        <a:lnSpc>
                          <a:spcPct val="115000"/>
                        </a:lnSpc>
                        <a:spcAft>
                          <a:spcPts val="0"/>
                        </a:spcAft>
                      </a:pPr>
                      <a:r>
                        <a:rPr lang="tr-TR" sz="1200" dirty="0">
                          <a:effectLst/>
                        </a:rPr>
                        <a:t>1200</a:t>
                      </a:r>
                      <a:endParaRPr lang="tr-TR"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b"/>
                </a:tc>
              </a:tr>
            </a:tbl>
          </a:graphicData>
        </a:graphic>
      </p:graphicFrame>
      <p:sp>
        <p:nvSpPr>
          <p:cNvPr id="5" name="Dikdörtgen 4"/>
          <p:cNvSpPr/>
          <p:nvPr/>
        </p:nvSpPr>
        <p:spPr>
          <a:xfrm>
            <a:off x="1146411" y="4970524"/>
            <a:ext cx="8966579" cy="923330"/>
          </a:xfrm>
          <a:prstGeom prst="rect">
            <a:avLst/>
          </a:prstGeom>
        </p:spPr>
        <p:txBody>
          <a:bodyPr wrap="square">
            <a:spAutoFit/>
          </a:bodyPr>
          <a:lstStyle/>
          <a:p>
            <a:pPr algn="just">
              <a:lnSpc>
                <a:spcPct val="150000"/>
              </a:lnSpc>
              <a:spcAft>
                <a:spcPts val="1200"/>
              </a:spcAft>
            </a:pPr>
            <a:r>
              <a:rPr lang="tr-TR" dirty="0" smtClean="0">
                <a:effectLst/>
                <a:latin typeface="Calibri" panose="020F0502020204030204" pitchFamily="34" charset="0"/>
                <a:ea typeface="Times New Roman" panose="02020603050405020304" pitchFamily="18" charset="0"/>
              </a:rPr>
              <a:t>Projenin tamamlanma süresi 5 ay çıkmış olup, bir aylık giderin 13000 TL olduğu göz önünde bulundurulursa toplam proje maliyeti 65000 TL olarak hesaplanmıştır.  </a:t>
            </a:r>
            <a:endParaRPr lang="tr-TR"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39800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Proje Ekip Yapısının Oluşturulması</a:t>
            </a:r>
            <a:endParaRPr lang="tr-TR" dirty="0"/>
          </a:p>
        </p:txBody>
      </p:sp>
      <p:sp>
        <p:nvSpPr>
          <p:cNvPr id="3" name="İçerik Yer Tutucusu 2"/>
          <p:cNvSpPr>
            <a:spLocks noGrp="1"/>
          </p:cNvSpPr>
          <p:nvPr>
            <p:ph idx="1"/>
          </p:nvPr>
        </p:nvSpPr>
        <p:spPr/>
        <p:txBody>
          <a:bodyPr/>
          <a:lstStyle/>
          <a:p>
            <a:r>
              <a:rPr lang="tr-TR" dirty="0"/>
              <a:t>Proje ekip yapısının oluşturulmasında proje ekip yapısı, hem projeyi yüklenici kuruluş hem de proje sahibi kuruluş tarafından oluşturulacaktır. Yüklenici tarafında oluşturulacak yapı temel olarak projenin geliştirilmesine, iş sahibi tarafında oluşturulacak ekip ise projenin koordinasyonuna yönelik olacaktır.</a:t>
            </a:r>
          </a:p>
          <a:p>
            <a:endParaRPr lang="tr-TR" dirty="0"/>
          </a:p>
        </p:txBody>
      </p:sp>
    </p:spTree>
    <p:extLst>
      <p:ext uri="{BB962C8B-B14F-4D97-AF65-F5344CB8AC3E}">
        <p14:creationId xmlns:p14="http://schemas.microsoft.com/office/powerpoint/2010/main" val="264862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b="1" dirty="0"/>
              <a:t>Yüklenici proje ekip yapısı</a:t>
            </a:r>
            <a:endParaRPr lang="tr-TR" b="1" i="1" dirty="0"/>
          </a:p>
          <a:p>
            <a:pPr marL="0" indent="0">
              <a:buNone/>
            </a:pPr>
            <a:r>
              <a:rPr lang="tr-TR" dirty="0"/>
              <a:t> </a:t>
            </a:r>
          </a:p>
          <a:p>
            <a:pPr lvl="1"/>
            <a:r>
              <a:rPr lang="tr-TR" dirty="0"/>
              <a:t>Projenin Denetiminden Sorumlu Birim</a:t>
            </a:r>
          </a:p>
          <a:p>
            <a:pPr lvl="1"/>
            <a:r>
              <a:rPr lang="tr-TR" dirty="0"/>
              <a:t>Projenin Yönetiminden Sorumlu Birim</a:t>
            </a:r>
          </a:p>
          <a:p>
            <a:pPr lvl="1"/>
            <a:r>
              <a:rPr lang="tr-TR" dirty="0"/>
              <a:t>Projenin Kalitesinden Sorumlu Birim</a:t>
            </a:r>
          </a:p>
          <a:p>
            <a:pPr lvl="1"/>
            <a:r>
              <a:rPr lang="tr-TR" dirty="0"/>
              <a:t>Proje Ofisi</a:t>
            </a:r>
          </a:p>
          <a:p>
            <a:pPr lvl="1"/>
            <a:r>
              <a:rPr lang="tr-TR" dirty="0"/>
              <a:t>Teknik Destek Birimi</a:t>
            </a:r>
          </a:p>
          <a:p>
            <a:pPr lvl="1"/>
            <a:r>
              <a:rPr lang="tr-TR" dirty="0"/>
              <a:t>Yazılım Üretim Eşgüdüm Birimi</a:t>
            </a:r>
          </a:p>
          <a:p>
            <a:pPr lvl="1"/>
            <a:r>
              <a:rPr lang="tr-TR" dirty="0"/>
              <a:t>Eğitim Birimi</a:t>
            </a:r>
          </a:p>
          <a:p>
            <a:pPr lvl="1"/>
            <a:r>
              <a:rPr lang="tr-TR" dirty="0"/>
              <a:t>Uygulama Destek Birimi</a:t>
            </a:r>
          </a:p>
          <a:p>
            <a:pPr lvl="1"/>
            <a:r>
              <a:rPr lang="tr-TR" dirty="0"/>
              <a:t>Test Birimi</a:t>
            </a:r>
            <a:endParaRPr lang="tr-TR" dirty="0"/>
          </a:p>
        </p:txBody>
      </p:sp>
    </p:spTree>
    <p:extLst>
      <p:ext uri="{BB962C8B-B14F-4D97-AF65-F5344CB8AC3E}">
        <p14:creationId xmlns:p14="http://schemas.microsoft.com/office/powerpoint/2010/main" val="2707408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lstStyle/>
          <a:p>
            <a:r>
              <a:rPr lang="tr-TR" b="1" dirty="0"/>
              <a:t>İş Sahibi Proje Ekip </a:t>
            </a:r>
            <a:r>
              <a:rPr lang="tr-TR" b="1" dirty="0" smtClean="0"/>
              <a:t>Yapısı</a:t>
            </a:r>
            <a:endParaRPr lang="tr-TR" b="1" i="1" dirty="0"/>
          </a:p>
          <a:p>
            <a:r>
              <a:rPr lang="tr-TR" b="1" dirty="0"/>
              <a:t> </a:t>
            </a:r>
            <a:endParaRPr lang="tr-TR" b="1" i="1" dirty="0"/>
          </a:p>
          <a:p>
            <a:pPr lvl="1"/>
            <a:r>
              <a:rPr lang="tr-TR" sz="1800" dirty="0"/>
              <a:t>Proje Takip Birimi</a:t>
            </a:r>
          </a:p>
          <a:p>
            <a:pPr lvl="1"/>
            <a:r>
              <a:rPr lang="tr-TR" sz="1800" dirty="0"/>
              <a:t>Kalite Takip Birimi</a:t>
            </a:r>
          </a:p>
          <a:p>
            <a:pPr lvl="1"/>
            <a:r>
              <a:rPr lang="tr-TR" sz="1800" dirty="0"/>
              <a:t>Proje Ofisi</a:t>
            </a:r>
          </a:p>
          <a:p>
            <a:pPr lvl="1"/>
            <a:r>
              <a:rPr lang="tr-TR" sz="1800" dirty="0"/>
              <a:t>Teknik Altyapı İzleme Birimi</a:t>
            </a:r>
          </a:p>
          <a:p>
            <a:pPr lvl="1"/>
            <a:r>
              <a:rPr lang="tr-TR" sz="1800" dirty="0"/>
              <a:t>Yazılım Üretim İzleme Birimi</a:t>
            </a:r>
          </a:p>
          <a:p>
            <a:endParaRPr lang="tr-TR" dirty="0"/>
          </a:p>
        </p:txBody>
      </p:sp>
    </p:spTree>
    <p:extLst>
      <p:ext uri="{BB962C8B-B14F-4D97-AF65-F5344CB8AC3E}">
        <p14:creationId xmlns:p14="http://schemas.microsoft.com/office/powerpoint/2010/main" val="3285307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Ayrıntılı Proje Planının Oluşturulması</a:t>
            </a:r>
            <a:endParaRPr lang="tr-TR" dirty="0"/>
          </a:p>
        </p:txBody>
      </p:sp>
      <p:sp>
        <p:nvSpPr>
          <p:cNvPr id="3" name="İçerik Yer Tutucusu 2"/>
          <p:cNvSpPr>
            <a:spLocks noGrp="1"/>
          </p:cNvSpPr>
          <p:nvPr>
            <p:ph idx="1"/>
          </p:nvPr>
        </p:nvSpPr>
        <p:spPr/>
        <p:txBody>
          <a:bodyPr/>
          <a:lstStyle/>
          <a:p>
            <a:r>
              <a:rPr lang="tr-TR" b="1" dirty="0"/>
              <a:t>Proje iş –zaman planı oluşturulması</a:t>
            </a:r>
            <a:endParaRPr lang="tr-TR" b="1" i="1" dirty="0"/>
          </a:p>
          <a:p>
            <a:r>
              <a:rPr lang="tr-TR" dirty="0"/>
              <a:t> </a:t>
            </a:r>
          </a:p>
          <a:p>
            <a:r>
              <a:rPr lang="tr-TR" dirty="0"/>
              <a:t>Bu planda projede yapılacak işlerin iş adımları, zamanlaması, ara ürünlerin neler olacağı ve ne zaman üretileceği türündeki bilgiler yer almaktadır.</a:t>
            </a:r>
          </a:p>
          <a:p>
            <a:r>
              <a:rPr lang="tr-TR" dirty="0"/>
              <a:t>Kütüphane Otomasyon Sistemi projesinin Proje İş-Zaman planı için araç olarak MS-Project kullanılarak Kütüphane Otomasyonu isminde plan oluşturulmuştur ve belirtilen plan genel olarak şu şekildedir;</a:t>
            </a:r>
          </a:p>
          <a:p>
            <a:pPr marL="0" indent="0">
              <a:buNone/>
            </a:pPr>
            <a:endParaRPr lang="tr-TR" dirty="0"/>
          </a:p>
        </p:txBody>
      </p:sp>
    </p:spTree>
    <p:extLst>
      <p:ext uri="{BB962C8B-B14F-4D97-AF65-F5344CB8AC3E}">
        <p14:creationId xmlns:p14="http://schemas.microsoft.com/office/powerpoint/2010/main" val="404505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PROJENİN </a:t>
            </a:r>
            <a:r>
              <a:rPr lang="tr-TR" dirty="0"/>
              <a:t>ÖZELLİKLERİ</a:t>
            </a:r>
            <a:endParaRPr lang="tr-TR" dirty="0"/>
          </a:p>
        </p:txBody>
      </p:sp>
      <p:sp>
        <p:nvSpPr>
          <p:cNvPr id="3" name="İçerik Yer Tutucusu 2"/>
          <p:cNvSpPr>
            <a:spLocks noGrp="1"/>
          </p:cNvSpPr>
          <p:nvPr>
            <p:ph idx="1"/>
          </p:nvPr>
        </p:nvSpPr>
        <p:spPr/>
        <p:txBody>
          <a:bodyPr>
            <a:normAutofit fontScale="92500" lnSpcReduction="10000"/>
          </a:bodyPr>
          <a:lstStyle/>
          <a:p>
            <a:pPr lvl="0"/>
            <a:r>
              <a:rPr lang="tr-TR" dirty="0"/>
              <a:t>Proje web tabanlı olacak; bu sayede sistem kurulum ve kullanım esnekliği sağlanacaktır.</a:t>
            </a:r>
          </a:p>
          <a:p>
            <a:pPr lvl="0"/>
            <a:r>
              <a:rPr lang="tr-TR" dirty="0"/>
              <a:t>Proje ilk olarak kayıtlı kullanıcıların giriş yapabileceği modülden oluşacaktır. Sistem içeriğine sadece kayıtlı kişiler erişebilecektir.</a:t>
            </a:r>
          </a:p>
          <a:p>
            <a:pPr lvl="0"/>
            <a:r>
              <a:rPr lang="tr-TR" dirty="0"/>
              <a:t>Öğrenci bölümde aktif ödevleri, zamanı geçmiş ödevlerle ilgili bilgileri görebileceklerdir.</a:t>
            </a:r>
          </a:p>
          <a:p>
            <a:pPr lvl="0"/>
            <a:r>
              <a:rPr lang="tr-TR" dirty="0"/>
              <a:t>Kullanıcılar aktif ödevi ne zaman başlayıp ne zaman son bulacağını sistemden görebileceklerdir.</a:t>
            </a:r>
          </a:p>
          <a:p>
            <a:pPr lvl="0"/>
            <a:r>
              <a:rPr lang="tr-TR" dirty="0"/>
              <a:t>Geçmiş ödevler kısmında zamanı geçen ödevlerin listesine ulaşabileceklerdir.</a:t>
            </a:r>
          </a:p>
          <a:p>
            <a:pPr lvl="0"/>
            <a:r>
              <a:rPr lang="tr-TR" dirty="0"/>
              <a:t>Projede otomasyon sistemine giriş için gerekli olan üyelik sistemini öğretmen gerçekleştirmektedir. Otomasyon sisteminden sadece sisteme üye olan öğrencilerin faydalanması sağlanacaktır.</a:t>
            </a:r>
          </a:p>
          <a:p>
            <a:pPr lvl="0"/>
            <a:r>
              <a:rPr lang="tr-TR" dirty="0"/>
              <a:t>Sisteme başarılı giriş dâhilinde, sisteme son giriş ve çıkış tarihleri güncellenecektir.</a:t>
            </a:r>
          </a:p>
          <a:p>
            <a:pPr lvl="0"/>
            <a:r>
              <a:rPr lang="tr-TR" dirty="0"/>
              <a:t>Sistemdeki öğrenciler, kendi sistemlerine girdiklerinde kendilerine verilen bireysel ödevi görebileceklerdir.</a:t>
            </a:r>
          </a:p>
          <a:p>
            <a:endParaRPr lang="tr-TR" dirty="0"/>
          </a:p>
        </p:txBody>
      </p:sp>
    </p:spTree>
    <p:extLst>
      <p:ext uri="{BB962C8B-B14F-4D97-AF65-F5344CB8AC3E}">
        <p14:creationId xmlns:p14="http://schemas.microsoft.com/office/powerpoint/2010/main" val="28349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3439937049"/>
              </p:ext>
            </p:extLst>
          </p:nvPr>
        </p:nvGraphicFramePr>
        <p:xfrm>
          <a:off x="685802" y="609599"/>
          <a:ext cx="10131423" cy="5246964"/>
        </p:xfrm>
        <a:graphic>
          <a:graphicData uri="http://schemas.openxmlformats.org/drawingml/2006/table">
            <a:tbl>
              <a:tblPr>
                <a:tableStyleId>{5C22544A-7EE6-4342-B048-85BDC9FD1C3A}</a:tableStyleId>
              </a:tblPr>
              <a:tblGrid>
                <a:gridCol w="2273028"/>
                <a:gridCol w="1391184"/>
                <a:gridCol w="1694181"/>
                <a:gridCol w="1694181"/>
                <a:gridCol w="1693096"/>
                <a:gridCol w="1385753"/>
              </a:tblGrid>
              <a:tr h="423860">
                <a:tc rowSpan="2">
                  <a:txBody>
                    <a:bodyPr/>
                    <a:lstStyle/>
                    <a:p>
                      <a:pPr algn="ctr">
                        <a:lnSpc>
                          <a:spcPct val="115000"/>
                        </a:lnSpc>
                        <a:spcBef>
                          <a:spcPts val="1400"/>
                        </a:spcBef>
                        <a:spcAft>
                          <a:spcPts val="0"/>
                        </a:spcAft>
                      </a:pPr>
                      <a:r>
                        <a:rPr lang="tr-TR" sz="800">
                          <a:effectLst/>
                        </a:rPr>
                        <a:t>İş Paketi Ad/Tanım</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gridSpan="5">
                  <a:txBody>
                    <a:bodyPr/>
                    <a:lstStyle/>
                    <a:p>
                      <a:pPr algn="ctr">
                        <a:lnSpc>
                          <a:spcPct val="115000"/>
                        </a:lnSpc>
                        <a:spcBef>
                          <a:spcPts val="200"/>
                        </a:spcBef>
                        <a:spcAft>
                          <a:spcPts val="200"/>
                        </a:spcAft>
                      </a:pPr>
                      <a:r>
                        <a:rPr lang="tr-TR" sz="700">
                          <a:effectLst/>
                        </a:rPr>
                        <a:t>AYLAR</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423860">
                <a:tc vMerge="1">
                  <a:txBody>
                    <a:bodyPr/>
                    <a:lstStyle/>
                    <a:p>
                      <a:endParaRPr lang="tr-TR"/>
                    </a:p>
                  </a:txBody>
                  <a:tcPr/>
                </a:tc>
                <a:tc>
                  <a:txBody>
                    <a:bodyPr/>
                    <a:lstStyle/>
                    <a:p>
                      <a:pPr algn="ctr">
                        <a:lnSpc>
                          <a:spcPct val="115000"/>
                        </a:lnSpc>
                        <a:spcBef>
                          <a:spcPts val="1400"/>
                        </a:spcBef>
                        <a:spcAft>
                          <a:spcPts val="0"/>
                        </a:spcAft>
                      </a:pPr>
                      <a:r>
                        <a:rPr lang="tr-TR" sz="700">
                          <a:effectLst/>
                        </a:rPr>
                        <a:t>1</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700">
                          <a:effectLst/>
                        </a:rPr>
                        <a:t>2</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700">
                          <a:effectLst/>
                        </a:rPr>
                        <a:t>3</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700">
                          <a:effectLst/>
                        </a:rPr>
                        <a:t>4</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700">
                          <a:effectLst/>
                        </a:rPr>
                        <a:t>5</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r>
              <a:tr h="674915">
                <a:tc>
                  <a:txBody>
                    <a:bodyPr/>
                    <a:lstStyle/>
                    <a:p>
                      <a:pPr>
                        <a:lnSpc>
                          <a:spcPct val="115000"/>
                        </a:lnSpc>
                        <a:spcBef>
                          <a:spcPts val="1400"/>
                        </a:spcBef>
                        <a:spcAft>
                          <a:spcPts val="0"/>
                        </a:spcAft>
                      </a:pPr>
                      <a:r>
                        <a:rPr lang="tr-TR" sz="700">
                          <a:effectLst/>
                        </a:rPr>
                        <a:t>1. Proje planlama işlemlerinin yapılması ve planlama raporunun hazırlanması</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01.01.2017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03.02.2017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r>
              <a:tr h="575336">
                <a:tc>
                  <a:txBody>
                    <a:bodyPr/>
                    <a:lstStyle/>
                    <a:p>
                      <a:pPr>
                        <a:lnSpc>
                          <a:spcPct val="115000"/>
                        </a:lnSpc>
                        <a:spcBef>
                          <a:spcPts val="1400"/>
                        </a:spcBef>
                        <a:spcAft>
                          <a:spcPts val="0"/>
                        </a:spcAft>
                      </a:pPr>
                      <a:r>
                        <a:rPr lang="tr-TR" sz="700">
                          <a:effectLst/>
                        </a:rPr>
                        <a:t>2. Sistem çözümleme işlemleri ve sistem çözümleme raporu</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05.02.2017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15.03.2017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r>
              <a:tr h="573977">
                <a:tc>
                  <a:txBody>
                    <a:bodyPr/>
                    <a:lstStyle/>
                    <a:p>
                      <a:pPr>
                        <a:lnSpc>
                          <a:spcPct val="115000"/>
                        </a:lnSpc>
                        <a:spcBef>
                          <a:spcPts val="1400"/>
                        </a:spcBef>
                        <a:spcAft>
                          <a:spcPts val="0"/>
                        </a:spcAft>
                      </a:pPr>
                      <a:r>
                        <a:rPr lang="tr-TR" sz="700">
                          <a:effectLst/>
                        </a:rPr>
                        <a:t>3. Tasarım işlemleri ve tasarım raporu</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08.03.2017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27.04.2017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r>
              <a:tr h="669074">
                <a:tc>
                  <a:txBody>
                    <a:bodyPr/>
                    <a:lstStyle/>
                    <a:p>
                      <a:pPr>
                        <a:lnSpc>
                          <a:spcPct val="115000"/>
                        </a:lnSpc>
                        <a:spcBef>
                          <a:spcPts val="1400"/>
                        </a:spcBef>
                        <a:spcAft>
                          <a:spcPts val="0"/>
                        </a:spcAft>
                      </a:pPr>
                      <a:r>
                        <a:rPr lang="tr-TR" sz="700">
                          <a:effectLst/>
                        </a:rPr>
                        <a:t>4. Proje gerçekleştirim işlemleri ve gerçekleştirim raporu</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28.03.2017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22.05.2017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r>
              <a:tr h="635314">
                <a:tc>
                  <a:txBody>
                    <a:bodyPr/>
                    <a:lstStyle/>
                    <a:p>
                      <a:pPr>
                        <a:lnSpc>
                          <a:spcPct val="115000"/>
                        </a:lnSpc>
                        <a:spcBef>
                          <a:spcPts val="1400"/>
                        </a:spcBef>
                        <a:spcAft>
                          <a:spcPts val="0"/>
                        </a:spcAft>
                      </a:pPr>
                      <a:r>
                        <a:rPr lang="tr-TR" sz="700">
                          <a:effectLst/>
                        </a:rPr>
                        <a:t>5. Yazılım doğrulama ve gerçekleme işlemeleri ve raporları</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20.06.2017</a:t>
                      </a:r>
                      <a:endParaRPr lang="tr-TR" sz="900">
                        <a:effectLst/>
                      </a:endParaRPr>
                    </a:p>
                    <a:p>
                      <a:pPr algn="ctr">
                        <a:lnSpc>
                          <a:spcPct val="115000"/>
                        </a:lnSpc>
                        <a:spcBef>
                          <a:spcPts val="1400"/>
                        </a:spcBef>
                        <a:spcAft>
                          <a:spcPts val="0"/>
                        </a:spcAft>
                      </a:pPr>
                      <a:r>
                        <a:rPr lang="tr-TR" sz="800">
                          <a:effectLst/>
                        </a:rPr>
                        <a:t>27.06.2017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ctr">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r>
              <a:tr h="635314">
                <a:tc>
                  <a:txBody>
                    <a:bodyPr/>
                    <a:lstStyle/>
                    <a:p>
                      <a:pPr>
                        <a:lnSpc>
                          <a:spcPct val="115000"/>
                        </a:lnSpc>
                        <a:spcBef>
                          <a:spcPts val="1400"/>
                        </a:spcBef>
                        <a:spcAft>
                          <a:spcPts val="0"/>
                        </a:spcAft>
                      </a:pPr>
                      <a:r>
                        <a:rPr lang="tr-TR" sz="700">
                          <a:effectLst/>
                        </a:rPr>
                        <a:t>6. Kurulum işlemleri ve gerekli eğitim işlemleri</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a:effectLst/>
                        </a:rPr>
                        <a:t>27.05.2017</a:t>
                      </a:r>
                      <a:endParaRPr lang="tr-TR" sz="900">
                        <a:effectLst/>
                      </a:endParaRPr>
                    </a:p>
                    <a:p>
                      <a:pPr algn="just">
                        <a:lnSpc>
                          <a:spcPct val="115000"/>
                        </a:lnSpc>
                        <a:spcBef>
                          <a:spcPts val="1400"/>
                        </a:spcBef>
                        <a:spcAft>
                          <a:spcPts val="0"/>
                        </a:spcAft>
                      </a:pPr>
                      <a:r>
                        <a:rPr lang="tr-TR" sz="800">
                          <a:effectLst/>
                        </a:rPr>
                        <a:t>30.05.2017</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r>
              <a:tr h="635314">
                <a:tc>
                  <a:txBody>
                    <a:bodyPr/>
                    <a:lstStyle/>
                    <a:p>
                      <a:pPr>
                        <a:lnSpc>
                          <a:spcPct val="115000"/>
                        </a:lnSpc>
                        <a:spcBef>
                          <a:spcPts val="1400"/>
                        </a:spcBef>
                        <a:spcAft>
                          <a:spcPts val="0"/>
                        </a:spcAft>
                      </a:pPr>
                      <a:r>
                        <a:rPr lang="tr-TR" sz="700">
                          <a:effectLst/>
                        </a:rPr>
                        <a:t>7. Bakım işlemleri</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a:effectLst/>
                        </a:rPr>
                        <a:t> </a:t>
                      </a:r>
                      <a:endParaRPr lang="tr-TR" sz="9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c>
                  <a:txBody>
                    <a:bodyPr/>
                    <a:lstStyle/>
                    <a:p>
                      <a:pPr algn="just">
                        <a:lnSpc>
                          <a:spcPct val="115000"/>
                        </a:lnSpc>
                        <a:spcBef>
                          <a:spcPts val="1400"/>
                        </a:spcBef>
                        <a:spcAft>
                          <a:spcPts val="0"/>
                        </a:spcAft>
                      </a:pPr>
                      <a:r>
                        <a:rPr lang="tr-TR" sz="800" dirty="0">
                          <a:effectLst/>
                        </a:rPr>
                        <a:t>27.05.2017</a:t>
                      </a:r>
                      <a:endParaRPr lang="tr-TR" sz="900" dirty="0">
                        <a:effectLst/>
                      </a:endParaRPr>
                    </a:p>
                    <a:p>
                      <a:pPr algn="just">
                        <a:lnSpc>
                          <a:spcPct val="115000"/>
                        </a:lnSpc>
                        <a:spcBef>
                          <a:spcPts val="1400"/>
                        </a:spcBef>
                        <a:spcAft>
                          <a:spcPts val="0"/>
                        </a:spcAft>
                      </a:pPr>
                      <a:r>
                        <a:rPr lang="tr-TR" sz="800" dirty="0">
                          <a:effectLst/>
                        </a:rPr>
                        <a:t>30.05.2017</a:t>
                      </a:r>
                      <a:endParaRPr lang="tr-TR" sz="9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1" marR="52911" marT="0" marB="0" anchor="ctr"/>
                </a:tc>
              </a:tr>
            </a:tbl>
          </a:graphicData>
        </a:graphic>
      </p:graphicFrame>
    </p:spTree>
    <p:extLst>
      <p:ext uri="{BB962C8B-B14F-4D97-AF65-F5344CB8AC3E}">
        <p14:creationId xmlns:p14="http://schemas.microsoft.com/office/powerpoint/2010/main" val="788967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t>Kalite sağlama </a:t>
            </a:r>
            <a:r>
              <a:rPr lang="tr-TR" b="1" dirty="0" smtClean="0"/>
              <a:t>planı</a:t>
            </a:r>
            <a:endParaRPr lang="tr-TR" dirty="0"/>
          </a:p>
        </p:txBody>
      </p:sp>
      <p:sp>
        <p:nvSpPr>
          <p:cNvPr id="3" name="İçerik Yer Tutucusu 2"/>
          <p:cNvSpPr>
            <a:spLocks noGrp="1"/>
          </p:cNvSpPr>
          <p:nvPr>
            <p:ph idx="1"/>
          </p:nvPr>
        </p:nvSpPr>
        <p:spPr/>
        <p:txBody>
          <a:bodyPr/>
          <a:lstStyle/>
          <a:p>
            <a:pPr algn="just"/>
            <a:r>
              <a:rPr lang="tr-TR" dirty="0"/>
              <a:t>Ödev Takip sisteminin yapılma aşamasında her işin doğruluğu kalite denetleme birimi tarafından denetlenerek onay verilecektir. Onay verilmeyen işlemler tekrar düzenlenmek için gerekli birime iade edilecektir. Böylece projenin kalitesinin incelenmesi sağlanmış olacaktır</a:t>
            </a:r>
            <a:r>
              <a:rPr lang="tr-TR" dirty="0" smtClean="0"/>
              <a:t>.</a:t>
            </a:r>
          </a:p>
          <a:p>
            <a:pPr algn="just"/>
            <a:r>
              <a:rPr lang="tr-TR" b="1" dirty="0"/>
              <a:t>Kaynak yönetim </a:t>
            </a:r>
            <a:r>
              <a:rPr lang="tr-TR" b="1" dirty="0" smtClean="0"/>
              <a:t>planı</a:t>
            </a:r>
          </a:p>
          <a:p>
            <a:pPr algn="just"/>
            <a:r>
              <a:rPr lang="tr-TR" dirty="0"/>
              <a:t>Projenin üretimi boyunca daha önce belirlenen donanım, yazılım, insan kaynakları sürekli olarak temin edilebilir şekilde olacaktır. Bu kaynakları temin etmekle görevli birim kaynakları daha önceden hazır etmiş şekilde olacak, bunun için öncesinde bir ücret planı oluşturup bunu yönetime sunacak ve sonuca göre kaynakları sorunsuz şekilde hazır bulunduracaklardır</a:t>
            </a:r>
            <a:r>
              <a:rPr lang="tr-TR" dirty="0" smtClean="0"/>
              <a:t>.</a:t>
            </a:r>
            <a:endParaRPr lang="tr-TR" dirty="0"/>
          </a:p>
          <a:p>
            <a:endParaRPr lang="tr-TR" dirty="0"/>
          </a:p>
        </p:txBody>
      </p:sp>
    </p:spTree>
    <p:extLst>
      <p:ext uri="{BB962C8B-B14F-4D97-AF65-F5344CB8AC3E}">
        <p14:creationId xmlns:p14="http://schemas.microsoft.com/office/powerpoint/2010/main" val="38332705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Proje eğitim planı </a:t>
            </a:r>
            <a:endParaRPr lang="tr-TR" b="1" dirty="0" smtClean="0"/>
          </a:p>
          <a:p>
            <a:r>
              <a:rPr lang="tr-TR" dirty="0"/>
              <a:t>Planlanan projenin mevcut sisteme entegrasyonu için sistemi kullanacak olan şirket elemanlarına yirmi günlük uygulama yazılımının kullanılabilirliğini artırma eğitimi verilecektir. Bu eğitim öncesinde yazılımı kullanılacak olan personelin bilgisayar kullanmayı bildiği varsayılmaktadır. </a:t>
            </a:r>
          </a:p>
          <a:p>
            <a:r>
              <a:rPr lang="tr-TR" dirty="0"/>
              <a:t>Öğretmenlerin ve öğrencilerin programı kullanma eğilimi ve istekleri üzerine bu süre uzatılabilir ya da kısaltılabilir. </a:t>
            </a:r>
          </a:p>
        </p:txBody>
      </p:sp>
    </p:spTree>
    <p:extLst>
      <p:ext uri="{BB962C8B-B14F-4D97-AF65-F5344CB8AC3E}">
        <p14:creationId xmlns:p14="http://schemas.microsoft.com/office/powerpoint/2010/main" val="639195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b="1" dirty="0"/>
              <a:t>Proje sınama planı </a:t>
            </a:r>
            <a:endParaRPr lang="tr-TR" b="1" dirty="0" smtClean="0"/>
          </a:p>
          <a:p>
            <a:r>
              <a:rPr lang="tr-TR" dirty="0"/>
              <a:t>Geliştirilecek olan projenin proje talebinde bulunan şirketin istekleri ve sistem gereksinimlerini karşılayıp karşılamadığının belirlenmesi ve sistemle olan uyumunun denetlenmesi için yazılım geliştirme sürecince sınmalar gerçekleştirilecektir. Bu sınamalar yazım talebinde bulunan şirketin, proje geliştirici ekip ile görüşmeleriyle sağlanacaktır</a:t>
            </a:r>
            <a:r>
              <a:rPr lang="tr-TR" dirty="0" smtClean="0"/>
              <a:t>.</a:t>
            </a:r>
          </a:p>
          <a:p>
            <a:r>
              <a:rPr lang="tr-TR" b="1" dirty="0"/>
              <a:t>Proje bakım planı </a:t>
            </a:r>
            <a:endParaRPr lang="tr-TR" dirty="0"/>
          </a:p>
          <a:p>
            <a:r>
              <a:rPr lang="tr-TR" dirty="0"/>
              <a:t>Ödev takip sisteminin geliştirilip kullanıcı alanına yüklenmesinden sonra kullanıcılar şirket yazılım ile ilgili istek, talep ve şikâyetleri bunun yanında karşılaşılan hataları yerinde Destek Ekibine bildirebilmeleriyle beraber Yazılım Şirketimizin iletişim adresleriyle bağlantıya geçerek direkte temas kurabileceklerdir. İstek ve şikâyetler hemen değerlendirilip başarılı bir şekilde sonuca ulaştırılacaktır. Bunun yanında periyodik olarak her 3 ayda bir bakım yapılarak düzeltmeler ve yükseltmeler sağlanacaktır. Bakım planı genel olarak bu şekilde belirlenmiştir.</a:t>
            </a:r>
          </a:p>
          <a:p>
            <a:endParaRPr lang="tr-TR" dirty="0"/>
          </a:p>
        </p:txBody>
      </p:sp>
    </p:spTree>
    <p:extLst>
      <p:ext uri="{BB962C8B-B14F-4D97-AF65-F5344CB8AC3E}">
        <p14:creationId xmlns:p14="http://schemas.microsoft.com/office/powerpoint/2010/main" val="2760822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SİSTEM ÇÖZÜMLEME </a:t>
            </a:r>
            <a:endParaRPr lang="tr-TR" dirty="0"/>
          </a:p>
        </p:txBody>
      </p:sp>
      <p:sp>
        <p:nvSpPr>
          <p:cNvPr id="3" name="İçerik Yer Tutucusu 2"/>
          <p:cNvSpPr>
            <a:spLocks noGrp="1"/>
          </p:cNvSpPr>
          <p:nvPr>
            <p:ph idx="1"/>
          </p:nvPr>
        </p:nvSpPr>
        <p:spPr/>
        <p:txBody>
          <a:bodyPr/>
          <a:lstStyle/>
          <a:p>
            <a:r>
              <a:rPr lang="tr-TR" dirty="0"/>
              <a:t>Bu aşamada mevcut sistemin nasıl çalıştığı araştırılıp ve gereksinimler belirlenmiştir. Mevcut sistemin incelenmesi sırasında temel hedef gereksinimleri saptanarak, bu işlem ardından önerilen sistem için modelleme yapılmıştır</a:t>
            </a:r>
            <a:r>
              <a:rPr lang="tr-TR" dirty="0" smtClean="0"/>
              <a:t>.</a:t>
            </a:r>
          </a:p>
          <a:p>
            <a:endParaRPr lang="tr-TR" dirty="0"/>
          </a:p>
        </p:txBody>
      </p:sp>
    </p:spTree>
    <p:extLst>
      <p:ext uri="{BB962C8B-B14F-4D97-AF65-F5344CB8AC3E}">
        <p14:creationId xmlns:p14="http://schemas.microsoft.com/office/powerpoint/2010/main" val="4247871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0" y="2141538"/>
            <a:ext cx="9799093" cy="4245614"/>
          </a:xfrm>
          <a:prstGeom prst="rect">
            <a:avLst/>
          </a:prstGeom>
        </p:spPr>
      </p:pic>
    </p:spTree>
    <p:extLst>
      <p:ext uri="{BB962C8B-B14F-4D97-AF65-F5344CB8AC3E}">
        <p14:creationId xmlns:p14="http://schemas.microsoft.com/office/powerpoint/2010/main" val="3192904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Veri modelleme </a:t>
            </a:r>
            <a:endParaRPr lang="tr-TR" b="1" dirty="0" smtClean="0"/>
          </a:p>
          <a:p>
            <a:r>
              <a:rPr lang="tr-TR" dirty="0"/>
              <a:t>Önerilmekte olan sistemin mantıksal modelinde veri yapısını açıklamak amacıyla kullanılan Veri Modelleme yöntemlerinden Nesne İlişki Şemaları ve Veri Sözlüğü kullanılmıştır.</a:t>
            </a:r>
          </a:p>
          <a:p>
            <a:r>
              <a:rPr lang="tr-TR" b="1" dirty="0"/>
              <a:t>Nesne – İlişki Şeması (ER Diyagramı)</a:t>
            </a:r>
            <a:endParaRPr lang="tr-TR" dirty="0"/>
          </a:p>
          <a:p>
            <a:endParaRPr lang="tr-TR" dirty="0"/>
          </a:p>
        </p:txBody>
      </p:sp>
    </p:spTree>
    <p:extLst>
      <p:ext uri="{BB962C8B-B14F-4D97-AF65-F5344CB8AC3E}">
        <p14:creationId xmlns:p14="http://schemas.microsoft.com/office/powerpoint/2010/main" val="38007689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5802" y="2141538"/>
            <a:ext cx="10131424" cy="4013602"/>
          </a:xfrm>
          <a:prstGeom prst="rect">
            <a:avLst/>
          </a:prstGeom>
        </p:spPr>
      </p:pic>
    </p:spTree>
    <p:extLst>
      <p:ext uri="{BB962C8B-B14F-4D97-AF65-F5344CB8AC3E}">
        <p14:creationId xmlns:p14="http://schemas.microsoft.com/office/powerpoint/2010/main" val="3842692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ARAYÜZ GEREKLERİ</a:t>
            </a:r>
            <a:endParaRPr lang="tr-TR" dirty="0"/>
          </a:p>
        </p:txBody>
      </p:sp>
      <p:sp>
        <p:nvSpPr>
          <p:cNvPr id="6" name="İçerik Yer Tutucusu 5"/>
          <p:cNvSpPr>
            <a:spLocks noGrp="1"/>
          </p:cNvSpPr>
          <p:nvPr>
            <p:ph idx="1"/>
          </p:nvPr>
        </p:nvSpPr>
        <p:spPr/>
        <p:txBody>
          <a:bodyPr/>
          <a:lstStyle/>
          <a:p>
            <a:endParaRPr lang="tr-TR" dirty="0"/>
          </a:p>
        </p:txBody>
      </p:sp>
      <p:sp>
        <p:nvSpPr>
          <p:cNvPr id="7"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lvl1pPr indent="44926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49263" algn="l" defTabSz="914400" rtl="0" eaLnBrk="0" fontAlgn="base" latinLnBrk="0" hangingPunct="0">
              <a:lnSpc>
                <a:spcPct val="100000"/>
              </a:lnSpc>
              <a:spcBef>
                <a:spcPct val="0"/>
              </a:spcBef>
              <a:spcAft>
                <a:spcPct val="0"/>
              </a:spcAft>
              <a:buClrTx/>
              <a:buSzTx/>
              <a:buFontTx/>
              <a:buNone/>
              <a:tabLst/>
            </a:pPr>
            <a:r>
              <a:rPr kumimoji="0" lang="tr-TR" altLang="tr-TR" sz="1200" b="1" i="0" u="none" strike="noStrike" cap="none" normalizeH="0" baseline="0" smtClean="0">
                <a:ln>
                  <a:noFill/>
                </a:ln>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Öğrenci giriş web sayfası ara yüzü</a:t>
            </a:r>
            <a:endParaRPr kumimoji="0" lang="tr-TR" altLang="tr-TR" sz="1200" b="0" i="1" u="none" strike="noStrike" cap="none" normalizeH="0" baseline="0" smtClean="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smtClean="0">
              <a:ln>
                <a:noFill/>
              </a:ln>
              <a:solidFill>
                <a:schemeClr val="tx1"/>
              </a:solidFill>
              <a:effectLst/>
              <a:latin typeface="Arial" panose="020B0604020202020204" pitchFamily="34" charset="0"/>
            </a:endParaRPr>
          </a:p>
        </p:txBody>
      </p:sp>
      <p:pic>
        <p:nvPicPr>
          <p:cNvPr id="8196" name="Resim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698" y="2469431"/>
            <a:ext cx="9140589" cy="299440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0" y="309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1976938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endParaRPr lang="tr-TR"/>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685801" y="2142066"/>
            <a:ext cx="10131425" cy="3649133"/>
          </a:xfrm>
          <a:prstGeom prst="rect">
            <a:avLst/>
          </a:prstGeom>
          <a:noFill/>
          <a:ln>
            <a:noFill/>
          </a:ln>
        </p:spPr>
      </p:pic>
    </p:spTree>
    <p:extLst>
      <p:ext uri="{BB962C8B-B14F-4D97-AF65-F5344CB8AC3E}">
        <p14:creationId xmlns:p14="http://schemas.microsoft.com/office/powerpoint/2010/main" val="135261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lvl="0"/>
            <a:r>
              <a:rPr lang="tr-TR" dirty="0"/>
              <a:t> Öğrenciler kendilerine verilen ödevi yaptıktan sonra sistem üzerinden öğretmenine gönderim işlemini gerçekleştirebilecektir.</a:t>
            </a:r>
          </a:p>
          <a:p>
            <a:pPr lvl="0"/>
            <a:r>
              <a:rPr lang="tr-TR" dirty="0"/>
              <a:t>Sisteme kayıtlı öğretmenler, ödev vermek istedikleri öğrencileri seçebileceklerdir.</a:t>
            </a:r>
          </a:p>
          <a:p>
            <a:pPr lvl="0"/>
            <a:r>
              <a:rPr lang="tr-TR" dirty="0"/>
              <a:t>Öğretmenler ödevleri hangi süre içerisinde göndermeleri gerektiğini belirtebileceklerdir.</a:t>
            </a:r>
          </a:p>
          <a:p>
            <a:pPr lvl="0"/>
            <a:r>
              <a:rPr lang="tr-TR" dirty="0"/>
              <a:t>Sistem yöneticisi ilgili öğretmenleri sisteme ekleyebilecektir.</a:t>
            </a:r>
          </a:p>
          <a:p>
            <a:pPr lvl="0"/>
            <a:r>
              <a:rPr lang="tr-TR" dirty="0"/>
              <a:t>Öğretmenlere sistemde yönetici tarafından sistemde mevcut olan yetki seçeneklerine göre yetkiler verilip, yetki dâhilinde sistemin belirli alanlarını kullanabileceklerdir.</a:t>
            </a:r>
          </a:p>
          <a:p>
            <a:pPr lvl="0"/>
            <a:r>
              <a:rPr lang="tr-TR" dirty="0"/>
              <a:t>Öğretmenler gönderilen ödevleri indirebileceklerdir.</a:t>
            </a:r>
          </a:p>
          <a:p>
            <a:pPr lvl="0"/>
            <a:r>
              <a:rPr lang="tr-TR" dirty="0"/>
              <a:t>Sistem tarihine paralel olarak zamanında yapılmayan ödevler öğretmenlere bilgilenmeleri sağlanacaktır.</a:t>
            </a:r>
          </a:p>
          <a:p>
            <a:pPr lvl="0"/>
            <a:r>
              <a:rPr lang="tr-TR" dirty="0"/>
              <a:t>Yapılan her işlemden sonra kullanıcıya yaptığı işlemin başarılı olup olmadığıyla ilgili uyarı mesajları verilecektir</a:t>
            </a:r>
            <a:r>
              <a:rPr lang="tr-TR" dirty="0" smtClean="0"/>
              <a:t>.</a:t>
            </a:r>
            <a:endParaRPr lang="tr-TR" dirty="0"/>
          </a:p>
        </p:txBody>
      </p:sp>
    </p:spTree>
    <p:extLst>
      <p:ext uri="{BB962C8B-B14F-4D97-AF65-F5344CB8AC3E}">
        <p14:creationId xmlns:p14="http://schemas.microsoft.com/office/powerpoint/2010/main" val="7643308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Aktif ödev ara yüzü</a:t>
            </a: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8866" y="2141538"/>
            <a:ext cx="9998360" cy="3649662"/>
          </a:xfrm>
          <a:prstGeom prst="rect">
            <a:avLst/>
          </a:prstGeom>
          <a:noFill/>
          <a:ln>
            <a:noFill/>
          </a:ln>
        </p:spPr>
      </p:pic>
    </p:spTree>
    <p:extLst>
      <p:ext uri="{BB962C8B-B14F-4D97-AF65-F5344CB8AC3E}">
        <p14:creationId xmlns:p14="http://schemas.microsoft.com/office/powerpoint/2010/main" val="2715585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Geçmiş ödev ara yüzü </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2142067"/>
            <a:ext cx="10131425" cy="3649133"/>
          </a:xfrm>
          <a:prstGeom prst="rect">
            <a:avLst/>
          </a:prstGeom>
          <a:noFill/>
          <a:ln>
            <a:noFill/>
          </a:ln>
        </p:spPr>
      </p:pic>
    </p:spTree>
    <p:extLst>
      <p:ext uri="{BB962C8B-B14F-4D97-AF65-F5344CB8AC3E}">
        <p14:creationId xmlns:p14="http://schemas.microsoft.com/office/powerpoint/2010/main" val="3199217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Ödev gönderim işlemi ara yüzü </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65867"/>
            <a:ext cx="10314295" cy="3725333"/>
          </a:xfrm>
          <a:prstGeom prst="rect">
            <a:avLst/>
          </a:prstGeom>
          <a:noFill/>
          <a:ln>
            <a:noFill/>
          </a:ln>
        </p:spPr>
      </p:pic>
    </p:spTree>
    <p:extLst>
      <p:ext uri="{BB962C8B-B14F-4D97-AF65-F5344CB8AC3E}">
        <p14:creationId xmlns:p14="http://schemas.microsoft.com/office/powerpoint/2010/main" val="2249504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Öğretmen Ara Yüzü</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685801" y="2142067"/>
            <a:ext cx="10131425" cy="3649133"/>
          </a:xfrm>
          <a:prstGeom prst="rect">
            <a:avLst/>
          </a:prstGeom>
          <a:noFill/>
          <a:ln>
            <a:noFill/>
          </a:ln>
        </p:spPr>
      </p:pic>
    </p:spTree>
    <p:extLst>
      <p:ext uri="{BB962C8B-B14F-4D97-AF65-F5344CB8AC3E}">
        <p14:creationId xmlns:p14="http://schemas.microsoft.com/office/powerpoint/2010/main" val="3436390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Öğrenci işlemlerinin yapıldığı ara </a:t>
            </a:r>
            <a:r>
              <a:rPr lang="tr-TR" b="1" dirty="0" smtClean="0"/>
              <a:t>yüzü</a:t>
            </a: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2065867"/>
            <a:ext cx="10131425" cy="3649662"/>
          </a:xfrm>
          <a:prstGeom prst="rect">
            <a:avLst/>
          </a:prstGeom>
          <a:noFill/>
          <a:ln>
            <a:noFill/>
          </a:ln>
        </p:spPr>
      </p:pic>
    </p:spTree>
    <p:extLst>
      <p:ext uri="{BB962C8B-B14F-4D97-AF65-F5344CB8AC3E}">
        <p14:creationId xmlns:p14="http://schemas.microsoft.com/office/powerpoint/2010/main" val="2421756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Öğrenci ekleme ara yüzü </a:t>
            </a:r>
            <a:endParaRPr lang="tr-TR" dirty="0"/>
          </a:p>
        </p:txBody>
      </p:sp>
      <p:pic>
        <p:nvPicPr>
          <p:cNvPr id="4" name="İçerik Yer Tutucusu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2065867"/>
            <a:ext cx="10559954" cy="3649662"/>
          </a:xfrm>
          <a:prstGeom prst="rect">
            <a:avLst/>
          </a:prstGeom>
          <a:noFill/>
          <a:ln>
            <a:noFill/>
          </a:ln>
        </p:spPr>
      </p:pic>
    </p:spTree>
    <p:extLst>
      <p:ext uri="{BB962C8B-B14F-4D97-AF65-F5344CB8AC3E}">
        <p14:creationId xmlns:p14="http://schemas.microsoft.com/office/powerpoint/2010/main" val="3169415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TASARIM ÇALIŞMASI </a:t>
            </a:r>
            <a:endParaRPr lang="tr-TR" dirty="0"/>
          </a:p>
        </p:txBody>
      </p:sp>
      <p:sp>
        <p:nvSpPr>
          <p:cNvPr id="3" name="İçerik Yer Tutucusu 2"/>
          <p:cNvSpPr>
            <a:spLocks noGrp="1"/>
          </p:cNvSpPr>
          <p:nvPr>
            <p:ph idx="1"/>
          </p:nvPr>
        </p:nvSpPr>
        <p:spPr/>
        <p:txBody>
          <a:bodyPr/>
          <a:lstStyle/>
          <a:p>
            <a:r>
              <a:rPr lang="tr-TR" dirty="0"/>
              <a:t>Önerilen ödev takip sistemin sistem çözümleme aşamasında üretilen mantıksal modeli fiziksel modele dönüştürülmüştür. Bu sisteminin hangi parçalardan oluşacağı, bu parçalar arasındaki ilişkilerin neler olacağı, parçaların içyapısının ayrıntıları </a:t>
            </a:r>
            <a:r>
              <a:rPr lang="tr-TR" dirty="0" smtClean="0"/>
              <a:t>belirtilmiştir.</a:t>
            </a:r>
          </a:p>
          <a:p>
            <a:r>
              <a:rPr lang="tr-TR" b="1" dirty="0"/>
              <a:t>Tanımlar, kısa adlar, kısaltmalar </a:t>
            </a:r>
            <a:endParaRPr lang="tr-TR" b="1" i="1" dirty="0"/>
          </a:p>
          <a:p>
            <a:r>
              <a:rPr lang="tr-TR" dirty="0"/>
              <a:t>Modülerlik: Bütün karmaşıklığın tek bir modül de toplanması yerine anlaşıla bilirlik ve dolayısıyla yazılımın zihinsel kontrol altında tutulabilmesi için sistemin birçok modüle ayrılmasıdır.</a:t>
            </a:r>
            <a:r>
              <a:rPr lang="tr-TR" b="1" dirty="0"/>
              <a:t/>
            </a:r>
            <a:br>
              <a:rPr lang="tr-TR" b="1" dirty="0"/>
            </a:br>
            <a:endParaRPr lang="tr-TR" dirty="0"/>
          </a:p>
          <a:p>
            <a:r>
              <a:rPr lang="tr-TR" dirty="0" smtClean="0"/>
              <a:t>İşlevsel </a:t>
            </a:r>
            <a:r>
              <a:rPr lang="tr-TR" dirty="0"/>
              <a:t>Bağımsızlık: Modüller arası ilişkinin az olması durumudur.</a:t>
            </a:r>
          </a:p>
          <a:p>
            <a:r>
              <a:rPr lang="tr-TR" dirty="0"/>
              <a:t>Bağlaşım: Modüller arası bağlılığın ölçülmesi için kullanılan bir ölçüttür</a:t>
            </a:r>
            <a:endParaRPr lang="tr-TR" dirty="0"/>
          </a:p>
        </p:txBody>
      </p:sp>
    </p:spTree>
    <p:extLst>
      <p:ext uri="{BB962C8B-B14F-4D97-AF65-F5344CB8AC3E}">
        <p14:creationId xmlns:p14="http://schemas.microsoft.com/office/powerpoint/2010/main" val="3637060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TASARIMI </a:t>
            </a:r>
            <a:endParaRPr lang="tr-TR" dirty="0"/>
          </a:p>
        </p:txBody>
      </p:sp>
      <p:sp>
        <p:nvSpPr>
          <p:cNvPr id="3" name="İçerik Yer Tutucusu 2"/>
          <p:cNvSpPr>
            <a:spLocks noGrp="1"/>
          </p:cNvSpPr>
          <p:nvPr>
            <p:ph idx="1"/>
          </p:nvPr>
        </p:nvSpPr>
        <p:spPr/>
        <p:txBody>
          <a:bodyPr/>
          <a:lstStyle/>
          <a:p>
            <a:r>
              <a:rPr lang="tr-TR" b="1" dirty="0"/>
              <a:t>Tablo İlişki Şemaları ve Database Diyagramları</a:t>
            </a:r>
          </a:p>
          <a:p>
            <a:r>
              <a:rPr lang="tr-TR" dirty="0"/>
              <a:t>ER diyagramı çözümleme aşamasında çizilmiş olan </a:t>
            </a:r>
            <a:r>
              <a:rPr lang="tr-TR" dirty="0" err="1"/>
              <a:t>veritabanı</a:t>
            </a:r>
            <a:r>
              <a:rPr lang="tr-TR" dirty="0"/>
              <a:t> MYSQL Server da oluşturularak, bu veri tabanının Database Tasarım Diyagramı </a:t>
            </a:r>
            <a:endParaRPr lang="tr-TR" dirty="0" smtClean="0"/>
          </a:p>
          <a:p>
            <a:endParaRPr lang="tr-TR" b="1" dirty="0"/>
          </a:p>
          <a:p>
            <a:endParaRPr lang="tr-TR" b="1" dirty="0" smtClean="0"/>
          </a:p>
          <a:p>
            <a:endParaRPr lang="tr-TR" b="1" dirty="0"/>
          </a:p>
          <a:p>
            <a:endParaRPr lang="tr-TR" b="1" dirty="0" smtClean="0"/>
          </a:p>
          <a:p>
            <a:endParaRPr lang="tr-TR" b="1" dirty="0"/>
          </a:p>
          <a:p>
            <a:endParaRPr lang="tr-TR"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1037230" y="3396730"/>
            <a:ext cx="9779996" cy="3067050"/>
          </a:xfrm>
          <a:prstGeom prst="rect">
            <a:avLst/>
          </a:prstGeom>
          <a:noFill/>
          <a:ln>
            <a:noFill/>
          </a:ln>
        </p:spPr>
      </p:pic>
    </p:spTree>
    <p:extLst>
      <p:ext uri="{BB962C8B-B14F-4D97-AF65-F5344CB8AC3E}">
        <p14:creationId xmlns:p14="http://schemas.microsoft.com/office/powerpoint/2010/main" val="1042209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GERÇEKLEŞTİRİM</a:t>
            </a:r>
            <a:endParaRPr lang="tr-TR" dirty="0"/>
          </a:p>
        </p:txBody>
      </p:sp>
      <p:sp>
        <p:nvSpPr>
          <p:cNvPr id="3" name="İçerik Yer Tutucusu 2"/>
          <p:cNvSpPr>
            <a:spLocks noGrp="1"/>
          </p:cNvSpPr>
          <p:nvPr>
            <p:ph idx="1"/>
          </p:nvPr>
        </p:nvSpPr>
        <p:spPr/>
        <p:txBody>
          <a:bodyPr>
            <a:normAutofit lnSpcReduction="10000"/>
          </a:bodyPr>
          <a:lstStyle/>
          <a:p>
            <a:r>
              <a:rPr lang="tr-TR" dirty="0"/>
              <a:t>Bu aşamada tasarım sonucu üretilen süreç ve </a:t>
            </a:r>
            <a:r>
              <a:rPr lang="tr-TR" dirty="0" err="1"/>
              <a:t>veritabanı</a:t>
            </a:r>
            <a:r>
              <a:rPr lang="tr-TR" dirty="0"/>
              <a:t> yazılım biçimine dönüştürülmüştür</a:t>
            </a:r>
            <a:r>
              <a:rPr lang="tr-TR" dirty="0" smtClean="0"/>
              <a:t>.</a:t>
            </a:r>
          </a:p>
          <a:p>
            <a:endParaRPr lang="tr-TR" dirty="0"/>
          </a:p>
          <a:p>
            <a:r>
              <a:rPr lang="tr-TR" b="1" dirty="0"/>
              <a:t>Yazılım Geliştirme Ortamları </a:t>
            </a:r>
            <a:endParaRPr lang="tr-TR" dirty="0"/>
          </a:p>
          <a:p>
            <a:r>
              <a:rPr lang="tr-TR" dirty="0"/>
              <a:t>Geliştirilecek projenin koda dökülmesi için daha önce belirtilmiş ve planlanmış olan geliştirme ortamları olarak aşağıdakiler kullanılmıştır; </a:t>
            </a:r>
            <a:r>
              <a:rPr lang="tr-TR" b="1" dirty="0"/>
              <a:t>	</a:t>
            </a:r>
            <a:endParaRPr lang="tr-TR" b="1" dirty="0" smtClean="0"/>
          </a:p>
          <a:p>
            <a:endParaRPr lang="tr-TR" b="1" dirty="0" smtClean="0"/>
          </a:p>
          <a:p>
            <a:r>
              <a:rPr lang="tr-TR" b="1" dirty="0"/>
              <a:t>Programlama dili ve geliştirme </a:t>
            </a:r>
            <a:r>
              <a:rPr lang="tr-TR" b="1" dirty="0" smtClean="0"/>
              <a:t>platformu</a:t>
            </a:r>
            <a:endParaRPr lang="tr-TR" dirty="0"/>
          </a:p>
          <a:p>
            <a:r>
              <a:rPr lang="tr-TR" dirty="0" err="1"/>
              <a:t>Xampp</a:t>
            </a:r>
            <a:r>
              <a:rPr lang="tr-TR" dirty="0"/>
              <a:t> sunucu kullanılarak PHP programlama dili ile yazılım gerçekleştirilmiştir. </a:t>
            </a:r>
            <a:r>
              <a:rPr lang="tr-TR" dirty="0" err="1"/>
              <a:t>Php</a:t>
            </a:r>
            <a:r>
              <a:rPr lang="tr-TR" dirty="0"/>
              <a:t> programlama dilinin seçilmesi sistemin web ortamında performansın yüksek şekilde sağlanması için tercih edilmiştir ve güncel web teknoloji avantajlarından yararlanılmıştır.</a:t>
            </a:r>
          </a:p>
          <a:p>
            <a:endParaRPr lang="tr-TR" dirty="0"/>
          </a:p>
          <a:p>
            <a:endParaRPr lang="tr-TR" dirty="0"/>
          </a:p>
        </p:txBody>
      </p:sp>
    </p:spTree>
    <p:extLst>
      <p:ext uri="{BB962C8B-B14F-4D97-AF65-F5344CB8AC3E}">
        <p14:creationId xmlns:p14="http://schemas.microsoft.com/office/powerpoint/2010/main" val="463679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YAZILIM DOĞRULAMA VE GEÇERLEME</a:t>
            </a:r>
            <a:endParaRPr lang="tr-TR" dirty="0"/>
          </a:p>
        </p:txBody>
      </p:sp>
      <p:sp>
        <p:nvSpPr>
          <p:cNvPr id="3" name="İçerik Yer Tutucusu 2"/>
          <p:cNvSpPr>
            <a:spLocks noGrp="1"/>
          </p:cNvSpPr>
          <p:nvPr>
            <p:ph idx="1"/>
          </p:nvPr>
        </p:nvSpPr>
        <p:spPr/>
        <p:txBody>
          <a:bodyPr/>
          <a:lstStyle/>
          <a:p>
            <a:r>
              <a:rPr lang="tr-TR" b="1" dirty="0"/>
              <a:t>Tanım ve </a:t>
            </a:r>
            <a:r>
              <a:rPr lang="tr-TR" b="1" dirty="0" smtClean="0"/>
              <a:t>kısaltmalar</a:t>
            </a:r>
            <a:endParaRPr lang="tr-TR" dirty="0"/>
          </a:p>
          <a:p>
            <a:r>
              <a:rPr lang="tr-TR" dirty="0"/>
              <a:t>Doğrulama: Ürünü kullanacak olan kişilerin isteklerinin karşılanıp karşılanmadığının tespiti için yapılan etkinlikler bütünüdür. </a:t>
            </a:r>
          </a:p>
          <a:p>
            <a:r>
              <a:rPr lang="tr-TR" dirty="0"/>
              <a:t>Geçerleme: Ürünün içsel niteliğine ilişkin izleme ve denetim etkinliklerinin bütünüdür.</a:t>
            </a:r>
          </a:p>
          <a:p>
            <a:endParaRPr lang="tr-TR" dirty="0"/>
          </a:p>
        </p:txBody>
      </p:sp>
    </p:spTree>
    <p:extLst>
      <p:ext uri="{BB962C8B-B14F-4D97-AF65-F5344CB8AC3E}">
        <p14:creationId xmlns:p14="http://schemas.microsoft.com/office/powerpoint/2010/main" val="84676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Sonuç olarak bu proje sayesinde ödevlerin takibinin gerçekleştirilmesi işlemleri bilgisayar ortamında gerçekleştirilerek karmaşıklıktan arındırılmış, dağıtık kullanıma izin veren, kullanım ve izlenimi kolay olan bir yapı oluşturulmuş olup öğretmenin ve öğrencinin iş yükünü azaltacaktır</a:t>
            </a:r>
            <a:r>
              <a:rPr lang="tr-TR" dirty="0" smtClean="0"/>
              <a:t>.</a:t>
            </a:r>
            <a:endParaRPr lang="tr-TR" dirty="0"/>
          </a:p>
        </p:txBody>
      </p:sp>
    </p:spTree>
    <p:extLst>
      <p:ext uri="{BB962C8B-B14F-4D97-AF65-F5344CB8AC3E}">
        <p14:creationId xmlns:p14="http://schemas.microsoft.com/office/powerpoint/2010/main" val="186025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KURULUM ve BAKIM</a:t>
            </a:r>
            <a:endParaRPr lang="tr-TR" dirty="0"/>
          </a:p>
        </p:txBody>
      </p:sp>
      <p:sp>
        <p:nvSpPr>
          <p:cNvPr id="3" name="İçerik Yer Tutucusu 2"/>
          <p:cNvSpPr>
            <a:spLocks noGrp="1"/>
          </p:cNvSpPr>
          <p:nvPr>
            <p:ph idx="1"/>
          </p:nvPr>
        </p:nvSpPr>
        <p:spPr/>
        <p:txBody>
          <a:bodyPr/>
          <a:lstStyle/>
          <a:p>
            <a:r>
              <a:rPr lang="tr-TR" dirty="0"/>
              <a:t>Bu aşamaya kadar ulaşan yazılımımız tamamlanmış demektir. Bu aşamadan sonra yazılımın yüklemesi ve hayata geçirilmesi aşamasına geçilir</a:t>
            </a:r>
            <a:r>
              <a:rPr lang="tr-TR" b="1" dirty="0"/>
              <a:t>.</a:t>
            </a:r>
            <a:endParaRPr lang="tr-TR" dirty="0"/>
          </a:p>
          <a:p>
            <a:pPr marL="0" indent="0">
              <a:buNone/>
            </a:pPr>
            <a:endParaRPr lang="tr-TR" dirty="0"/>
          </a:p>
          <a:p>
            <a:pPr lvl="0"/>
            <a:r>
              <a:rPr lang="tr-TR" dirty="0"/>
              <a:t>Gerekli ortam oluşturulur.</a:t>
            </a:r>
          </a:p>
          <a:p>
            <a:pPr lvl="0"/>
            <a:r>
              <a:rPr lang="tr-TR" dirty="0"/>
              <a:t>Gerekli donanım ve yazılımlar temin edilir.</a:t>
            </a:r>
          </a:p>
          <a:p>
            <a:pPr lvl="0"/>
            <a:r>
              <a:rPr lang="tr-TR" dirty="0"/>
              <a:t>Proje sisteme yüklenir.</a:t>
            </a:r>
          </a:p>
          <a:p>
            <a:pPr lvl="0"/>
            <a:r>
              <a:rPr lang="tr-TR" dirty="0"/>
              <a:t>Hayata geçirilen proje zaman içinde değerlendirilir.</a:t>
            </a:r>
          </a:p>
          <a:p>
            <a:endParaRPr lang="tr-TR" dirty="0"/>
          </a:p>
        </p:txBody>
      </p:sp>
    </p:spTree>
    <p:extLst>
      <p:ext uri="{BB962C8B-B14F-4D97-AF65-F5344CB8AC3E}">
        <p14:creationId xmlns:p14="http://schemas.microsoft.com/office/powerpoint/2010/main" val="11469547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Yazılım </a:t>
            </a:r>
            <a:r>
              <a:rPr lang="tr-TR" b="1" dirty="0" smtClean="0"/>
              <a:t>Bakımı</a:t>
            </a:r>
            <a:endParaRPr lang="tr-TR" dirty="0"/>
          </a:p>
          <a:p>
            <a:r>
              <a:rPr lang="tr-TR" dirty="0"/>
              <a:t>Bu aşama ise analiz aşamasında belirlenen şartlara göre hayata geçirilir. Yani ilk üç ay içerisinde oluşan hatalar maliyetsiz olarak şirket tarafından karşılanır. Ancak daha sonra oluşan hatalar belirli bir ücret karşılığında giderilmeye çalışılır. Son olarak eğer müşteri yeni bir modül eklenmesini isterse bunun içinde ayrı bir ücretlendirmeye tabi </a:t>
            </a:r>
            <a:r>
              <a:rPr lang="tr-TR"/>
              <a:t>tutulacaktır</a:t>
            </a:r>
            <a:r>
              <a:rPr lang="tr-TR" smtClean="0"/>
              <a:t>.</a:t>
            </a:r>
          </a:p>
          <a:p>
            <a:endParaRPr lang="tr-TR" dirty="0" smtClean="0"/>
          </a:p>
          <a:p>
            <a:r>
              <a:rPr lang="tr-TR" b="1" dirty="0"/>
              <a:t>Risk Analizi Ve Kalite </a:t>
            </a:r>
            <a:r>
              <a:rPr lang="tr-TR" b="1" dirty="0" smtClean="0"/>
              <a:t>Kontrolü</a:t>
            </a:r>
            <a:r>
              <a:rPr lang="tr-TR" dirty="0" smtClean="0"/>
              <a:t>   </a:t>
            </a:r>
            <a:endParaRPr lang="tr-TR" dirty="0"/>
          </a:p>
          <a:p>
            <a:r>
              <a:rPr lang="tr-TR" dirty="0"/>
              <a:t>Risk analizi yapıldı. Yani sistem kurulmadan önce şartlar ve eldeki sonuçlar değerlendirildi. Daha sonra gerekli yazılımların yüklenmesine karar verildi.</a:t>
            </a:r>
          </a:p>
          <a:p>
            <a:endParaRPr lang="tr-TR" dirty="0"/>
          </a:p>
        </p:txBody>
      </p:sp>
    </p:spTree>
    <p:extLst>
      <p:ext uri="{BB962C8B-B14F-4D97-AF65-F5344CB8AC3E}">
        <p14:creationId xmlns:p14="http://schemas.microsoft.com/office/powerpoint/2010/main" val="605056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YAZILIM GELİŞTİRME YAŞAM DÖNGÜSÜ </a:t>
            </a:r>
            <a:endParaRPr lang="tr-TR" dirty="0"/>
          </a:p>
        </p:txBody>
      </p:sp>
      <p:sp>
        <p:nvSpPr>
          <p:cNvPr id="3" name="İçerik Yer Tutucusu 2"/>
          <p:cNvSpPr>
            <a:spLocks noGrp="1"/>
          </p:cNvSpPr>
          <p:nvPr>
            <p:ph idx="1"/>
          </p:nvPr>
        </p:nvSpPr>
        <p:spPr/>
        <p:txBody>
          <a:bodyPr/>
          <a:lstStyle/>
          <a:p>
            <a:pPr algn="just"/>
            <a:r>
              <a:rPr lang="tr-TR" dirty="0"/>
              <a:t>Geliştirilen yazılımın, üretim aşaması ve kullanım süreci boyunca geçirdiği tüm aşamalar "Yazılım Geliştirme Yaşam Döngüsü" olarak tanımlanır. Yazılımın üretildiği aşamadan itibaren işlevsellik ile gereksinimleri sürekli değişecek ve bu değişiklikler de yazılımın genişlemesine neden olacaktır. Dolayısı ile bu aşamalar bir döngü olarak ele alınmak zorundadır. Bu döngü doğrusal ve tek bir yöne ilerleyen bir döngü değildir. Çünkü herhangi bir aşamada geriye dönmek, geliştirmeyi yapmak ve tekrar ilerlemek mümkündür. Bu aşamalar, yazılım işlevleri ile ilgili gereksinim ve ihtiyaçlar sürekli değiştiği ve genişlediği için döngü biçiminde uygulanacak ve gelinen aşamada geriye dönülecek ve tekrar ilerlemek mümkün olacaktır. Yazılım geliştirme yaşam döngüsünün temel adımları aşağıdaki gibidir;</a:t>
            </a:r>
          </a:p>
          <a:p>
            <a:endParaRPr lang="tr-TR" dirty="0"/>
          </a:p>
        </p:txBody>
      </p:sp>
    </p:spTree>
    <p:extLst>
      <p:ext uri="{BB962C8B-B14F-4D97-AF65-F5344CB8AC3E}">
        <p14:creationId xmlns:p14="http://schemas.microsoft.com/office/powerpoint/2010/main" val="100047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1"/>
            <a:r>
              <a:rPr lang="tr-TR" dirty="0"/>
              <a:t>Planlama </a:t>
            </a:r>
          </a:p>
          <a:p>
            <a:pPr lvl="1"/>
            <a:r>
              <a:rPr lang="tr-TR" dirty="0"/>
              <a:t>Çözümleme </a:t>
            </a:r>
          </a:p>
          <a:p>
            <a:pPr lvl="1"/>
            <a:r>
              <a:rPr lang="tr-TR" dirty="0"/>
              <a:t>Tasarım</a:t>
            </a:r>
          </a:p>
          <a:p>
            <a:pPr lvl="1"/>
            <a:r>
              <a:rPr lang="tr-TR" dirty="0"/>
              <a:t>Gerçekleştirim</a:t>
            </a:r>
          </a:p>
          <a:p>
            <a:pPr lvl="1"/>
            <a:r>
              <a:rPr lang="tr-TR" dirty="0"/>
              <a:t>Yazılım Doğrulama ve Geçerleme</a:t>
            </a:r>
          </a:p>
          <a:p>
            <a:pPr lvl="1"/>
            <a:r>
              <a:rPr lang="tr-TR" dirty="0"/>
              <a:t>Kurulum ve Bakım </a:t>
            </a:r>
          </a:p>
          <a:p>
            <a:r>
              <a:rPr lang="tr-TR" dirty="0"/>
              <a:t>Projede belirtilen adımlar takip edilecektir. Belirtilen adımların geliştirme aşamasında, nasıl uygulanacağını tanımlayan V Süreç Modeli </a:t>
            </a:r>
            <a:r>
              <a:rPr lang="tr-TR" dirty="0" smtClean="0"/>
              <a:t>seçilmiştir</a:t>
            </a:r>
            <a:endParaRPr lang="tr-TR" dirty="0"/>
          </a:p>
        </p:txBody>
      </p:sp>
    </p:spTree>
    <p:extLst>
      <p:ext uri="{BB962C8B-B14F-4D97-AF65-F5344CB8AC3E}">
        <p14:creationId xmlns:p14="http://schemas.microsoft.com/office/powerpoint/2010/main" val="144635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b="1" i="1" dirty="0"/>
              <a:t>V Süreç modelinin seçilme nedenleri aşağıdaki gibidir:</a:t>
            </a:r>
            <a:endParaRPr lang="tr-TR" dirty="0"/>
          </a:p>
          <a:p>
            <a:pPr lvl="0"/>
            <a:r>
              <a:rPr lang="tr-TR" dirty="0"/>
              <a:t>Sonuç ürünün iş sahipleri tarafından proje başında arzu edilen ürün olması </a:t>
            </a:r>
          </a:p>
          <a:p>
            <a:pPr lvl="0"/>
            <a:r>
              <a:rPr lang="tr-TR" dirty="0"/>
              <a:t>İçerdiği kaliteli teknik dokümantasyon sayesinde kişilerden bağımsız olması. (Bu sistem ile yazılım geliştirici mühendislerin herhangi bir sebepten dolayı gerek proje üretim aşamasında gerekse sürüm sonrası ayrılmaları durumunda mevcut dokümantasyon ile yeni başlayan mühendislerin hızlı adaptasyonu ile sağlanan kişilerden bağımsızlık)</a:t>
            </a:r>
          </a:p>
          <a:p>
            <a:pPr lvl="0"/>
            <a:r>
              <a:rPr lang="tr-TR" dirty="0"/>
              <a:t>Paralel yürüyebilecek işlerin aynı zamanlamalarla yapılması sayesinde işin </a:t>
            </a:r>
            <a:r>
              <a:rPr lang="tr-TR" dirty="0" err="1"/>
              <a:t>kollektif</a:t>
            </a:r>
            <a:r>
              <a:rPr lang="tr-TR" dirty="0"/>
              <a:t> metotlara göre çok daha hızlı sonuca ulaşması.</a:t>
            </a:r>
          </a:p>
          <a:p>
            <a:pPr lvl="0"/>
            <a:r>
              <a:rPr lang="tr-TR" dirty="0"/>
              <a:t>Proje sürecinin herhangi bir yerinde iş sahibi tarafından yeni gereksinim istenmesi durumunda bunların projeye kolayca entegrasyonunun sağlanması.</a:t>
            </a:r>
          </a:p>
          <a:p>
            <a:pPr lvl="0"/>
            <a:r>
              <a:rPr lang="tr-TR" dirty="0"/>
              <a:t>Geliştirme sırasında ortaya çıkabilecek sorun ve  hususların çok daha önceden belirlenebilmesi.</a:t>
            </a:r>
          </a:p>
          <a:p>
            <a:endParaRPr lang="tr-TR" dirty="0"/>
          </a:p>
        </p:txBody>
      </p:sp>
    </p:spTree>
    <p:extLst>
      <p:ext uri="{BB962C8B-B14F-4D97-AF65-F5344CB8AC3E}">
        <p14:creationId xmlns:p14="http://schemas.microsoft.com/office/powerpoint/2010/main" val="388444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lvl="0"/>
            <a:r>
              <a:rPr lang="tr-TR" dirty="0"/>
              <a:t>Standartlara bağlı geliştirme süreci sayesinde programın uygulanabilirliğinin yüksek ve modüler yapıda olması.</a:t>
            </a:r>
          </a:p>
          <a:p>
            <a:pPr lvl="0"/>
            <a:r>
              <a:rPr lang="tr-TR" dirty="0"/>
              <a:t>Sorunsuz bilgi aktarımı sayesinde kolayca uygulanabilen Risk Yönetimi.</a:t>
            </a:r>
          </a:p>
          <a:p>
            <a:pPr lvl="0"/>
            <a:r>
              <a:rPr lang="tr-TR" dirty="0"/>
              <a:t>İlerideki düşünülebilecek yeni modüllerin mevcut tasarıma uygun ve kolay adapte edilebilir şekilde entegrasyonuna izin vermesi.</a:t>
            </a:r>
          </a:p>
          <a:p>
            <a:pPr lvl="0"/>
            <a:r>
              <a:rPr lang="tr-TR" dirty="0"/>
              <a:t>Halen yürürlükte olan EURO-METHOD ile birebir uygunluk arz ettiğinden Avrupa Birliği standartlarına uygunluk. </a:t>
            </a:r>
          </a:p>
          <a:p>
            <a:pPr lvl="0"/>
            <a:r>
              <a:rPr lang="tr-TR" dirty="0"/>
              <a:t>Avrupa Birliği yüksek güvenlik seviyeli yazılımlar standartlarına uygunluk.</a:t>
            </a:r>
          </a:p>
          <a:p>
            <a:pPr lvl="0"/>
            <a:r>
              <a:rPr lang="tr-TR" dirty="0"/>
              <a:t>Bakım maliyetlerinin en az seviyeye çekilmesi.</a:t>
            </a:r>
          </a:p>
          <a:p>
            <a:pPr marL="0" indent="0">
              <a:buNone/>
            </a:pPr>
            <a:endParaRPr lang="tr-TR" dirty="0"/>
          </a:p>
        </p:txBody>
      </p:sp>
    </p:spTree>
    <p:extLst>
      <p:ext uri="{BB962C8B-B14F-4D97-AF65-F5344CB8AC3E}">
        <p14:creationId xmlns:p14="http://schemas.microsoft.com/office/powerpoint/2010/main" val="29889842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Gökyüzü</Template>
  <TotalTime>32</TotalTime>
  <Words>2308</Words>
  <Application>Microsoft Office PowerPoint</Application>
  <PresentationFormat>Geniş ekran</PresentationFormat>
  <Paragraphs>398</Paragraphs>
  <Slides>51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51</vt:i4>
      </vt:variant>
    </vt:vector>
  </HeadingPairs>
  <TitlesOfParts>
    <vt:vector size="57" baseType="lpstr">
      <vt:lpstr>Arial</vt:lpstr>
      <vt:lpstr>Calibri</vt:lpstr>
      <vt:lpstr>Calibri Light</vt:lpstr>
      <vt:lpstr>Cambria</vt:lpstr>
      <vt:lpstr>Times New Roman</vt:lpstr>
      <vt:lpstr>Gökyüzü</vt:lpstr>
      <vt:lpstr>Ödev Takip Sistemi  Yazılım Geliştirme Raporu</vt:lpstr>
      <vt:lpstr>PROJE AÇIKLAMASI</vt:lpstr>
      <vt:lpstr>PROJENİN ÖZELLİKLERİ</vt:lpstr>
      <vt:lpstr>PowerPoint Sunusu</vt:lpstr>
      <vt:lpstr>PowerPoint Sunusu</vt:lpstr>
      <vt:lpstr>YAZILIM GELİŞTİRME YAŞAM DÖNGÜSÜ </vt:lpstr>
      <vt:lpstr>PowerPoint Sunusu</vt:lpstr>
      <vt:lpstr>PowerPoint Sunusu</vt:lpstr>
      <vt:lpstr>PowerPoint Sunusu</vt:lpstr>
      <vt:lpstr>PowerPoint Sunusu</vt:lpstr>
      <vt:lpstr>PLANLAMA</vt:lpstr>
      <vt:lpstr>Proje Genişliğinin Belirlenmesi</vt:lpstr>
      <vt:lpstr>PowerPoint Sunusu</vt:lpstr>
      <vt:lpstr>PowerPoint Sunusu</vt:lpstr>
      <vt:lpstr>PowerPoint Sunusu</vt:lpstr>
      <vt:lpstr>PowerPoint Sunusu</vt:lpstr>
      <vt:lpstr>Proje Maliyetinin Belirlenmesi</vt:lpstr>
      <vt:lpstr>PowerPoint Sunusu</vt:lpstr>
      <vt:lpstr>PowerPoint Sunusu</vt:lpstr>
      <vt:lpstr>PowerPoint Sunusu</vt:lpstr>
      <vt:lpstr>PowerPoint Sunusu</vt:lpstr>
      <vt:lpstr>PowerPoint Sunusu</vt:lpstr>
      <vt:lpstr>PowerPoint Sunusu</vt:lpstr>
      <vt:lpstr>PowerPoint Sunusu</vt:lpstr>
      <vt:lpstr>Maliyet Kestiriminde Maliyete Etki Edecek Etmenler</vt:lpstr>
      <vt:lpstr>Proje Ekip Yapısının Oluşturulması</vt:lpstr>
      <vt:lpstr>PowerPoint Sunusu</vt:lpstr>
      <vt:lpstr>PowerPoint Sunusu</vt:lpstr>
      <vt:lpstr>Ayrıntılı Proje Planının Oluşturulması</vt:lpstr>
      <vt:lpstr>PowerPoint Sunusu</vt:lpstr>
      <vt:lpstr>Kalite sağlama planı</vt:lpstr>
      <vt:lpstr>PowerPoint Sunusu</vt:lpstr>
      <vt:lpstr>PowerPoint Sunusu</vt:lpstr>
      <vt:lpstr>SİSTEM ÇÖZÜMLEME </vt:lpstr>
      <vt:lpstr>PowerPoint Sunusu</vt:lpstr>
      <vt:lpstr>PowerPoint Sunusu</vt:lpstr>
      <vt:lpstr>PowerPoint Sunusu</vt:lpstr>
      <vt:lpstr>ARAYÜZ GEREKLERİ</vt:lpstr>
      <vt:lpstr>PowerPoint Sunusu</vt:lpstr>
      <vt:lpstr>Aktif ödev ara yüzü</vt:lpstr>
      <vt:lpstr>Geçmiş ödev ara yüzü </vt:lpstr>
      <vt:lpstr>Ödev gönderim işlemi ara yüzü </vt:lpstr>
      <vt:lpstr>Öğretmen Ara Yüzü</vt:lpstr>
      <vt:lpstr>Öğrenci işlemlerinin yapıldığı ara yüzü</vt:lpstr>
      <vt:lpstr>Öğrenci ekleme ara yüzü </vt:lpstr>
      <vt:lpstr>TASARIM ÇALIŞMASI </vt:lpstr>
      <vt:lpstr>VERİ TASARIMI </vt:lpstr>
      <vt:lpstr>GERÇEKLEŞTİRİM</vt:lpstr>
      <vt:lpstr>YAZILIM DOĞRULAMA VE GEÇERLEME</vt:lpstr>
      <vt:lpstr>KURULUM ve BAKIM</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Ödev Takip Sistemi  Yazılım Geliştirme Raporu</dc:title>
  <dc:creator>inayet</dc:creator>
  <cp:lastModifiedBy>inayet</cp:lastModifiedBy>
  <cp:revision>39</cp:revision>
  <dcterms:created xsi:type="dcterms:W3CDTF">2017-05-24T10:39:01Z</dcterms:created>
  <dcterms:modified xsi:type="dcterms:W3CDTF">2017-05-24T11:11:37Z</dcterms:modified>
</cp:coreProperties>
</file>