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58" r:id="rId6"/>
    <p:sldId id="260" r:id="rId7"/>
    <p:sldId id="263" r:id="rId8"/>
    <p:sldId id="272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ZAN\Desktop\Yeni%20klas&#246;r\shape%20facto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ZAN\Desktop\Yeni%20klas&#246;r\shape%20facto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mü0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1"/>
            <c:trendlineLbl>
              <c:layout>
                <c:manualLayout>
                  <c:x val="-3.2680664916885392E-2"/>
                  <c:y val="0.104021216097987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y = 2E-07x</a:t>
                    </a:r>
                    <a:r>
                      <a:rPr lang="en-US" b="1" baseline="30000"/>
                      <a:t>6</a:t>
                    </a:r>
                    <a:r>
                      <a:rPr lang="en-US" b="1" baseline="0"/>
                      <a:t> - 1E-05x</a:t>
                    </a:r>
                    <a:r>
                      <a:rPr lang="en-US" b="1" baseline="30000"/>
                      <a:t>5</a:t>
                    </a:r>
                    <a:r>
                      <a:rPr lang="en-US" b="1" baseline="0"/>
                      <a:t> + 0,0004x</a:t>
                    </a:r>
                    <a:r>
                      <a:rPr lang="en-US" b="1" baseline="30000"/>
                      <a:t>4</a:t>
                    </a:r>
                    <a:r>
                      <a:rPr lang="en-US" b="1" baseline="0"/>
                      <a:t> - 0,0046x</a:t>
                    </a:r>
                    <a:r>
                      <a:rPr lang="en-US" b="1" baseline="30000"/>
                      <a:t>3</a:t>
                    </a:r>
                    <a:r>
                      <a:rPr lang="en-US" b="1" baseline="0"/>
                      <a:t> + 0,0307x</a:t>
                    </a:r>
                    <a:r>
                      <a:rPr lang="en-US" b="1" baseline="30000"/>
                      <a:t>2</a:t>
                    </a:r>
                    <a:r>
                      <a:rPr lang="en-US" b="1" baseline="0"/>
                      <a:t> - 0,0993x + 0,995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</c:trendlineLbl>
          </c:trendline>
          <c:xVal>
            <c:numRef>
              <c:f>Sayfa1!$N$2:$N$22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Sayfa1!$O$2:$O$22</c:f>
              <c:numCache>
                <c:formatCode>General</c:formatCode>
                <c:ptCount val="21"/>
                <c:pt idx="0">
                  <c:v>1</c:v>
                </c:pt>
                <c:pt idx="1">
                  <c:v>0.91</c:v>
                </c:pt>
                <c:pt idx="2">
                  <c:v>0.89</c:v>
                </c:pt>
                <c:pt idx="3">
                  <c:v>0.88</c:v>
                </c:pt>
                <c:pt idx="4">
                  <c:v>0.875</c:v>
                </c:pt>
                <c:pt idx="5">
                  <c:v>0.87</c:v>
                </c:pt>
                <c:pt idx="6">
                  <c:v>0.86899999999999999</c:v>
                </c:pt>
                <c:pt idx="7">
                  <c:v>0.86699999999999999</c:v>
                </c:pt>
                <c:pt idx="8">
                  <c:v>0.86499999999999999</c:v>
                </c:pt>
                <c:pt idx="9">
                  <c:v>0.86299999999999999</c:v>
                </c:pt>
                <c:pt idx="10">
                  <c:v>0.86099999999999999</c:v>
                </c:pt>
                <c:pt idx="11">
                  <c:v>0.86080000000000001</c:v>
                </c:pt>
                <c:pt idx="12">
                  <c:v>0.86050000000000004</c:v>
                </c:pt>
                <c:pt idx="13">
                  <c:v>0.86029999999999995</c:v>
                </c:pt>
                <c:pt idx="14">
                  <c:v>0.86009999999999998</c:v>
                </c:pt>
                <c:pt idx="15">
                  <c:v>0.86</c:v>
                </c:pt>
                <c:pt idx="16">
                  <c:v>0.86</c:v>
                </c:pt>
                <c:pt idx="17">
                  <c:v>0.86</c:v>
                </c:pt>
                <c:pt idx="18">
                  <c:v>0.86</c:v>
                </c:pt>
                <c:pt idx="19">
                  <c:v>0.86</c:v>
                </c:pt>
                <c:pt idx="20">
                  <c:v>0.86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466224"/>
        <c:axId val="82472384"/>
      </c:scatterChart>
      <c:valAx>
        <c:axId val="8246622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D/B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2472384"/>
        <c:crosses val="autoZero"/>
        <c:crossBetween val="midCat"/>
        <c:majorUnit val="1"/>
      </c:valAx>
      <c:valAx>
        <c:axId val="8247238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Mü0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2466224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46599856836076E-2"/>
          <c:y val="4.1372807196795369E-2"/>
          <c:w val="0.72985661916227418"/>
          <c:h val="0.87137469666358069"/>
        </c:manualLayout>
      </c:layout>
      <c:scatterChart>
        <c:scatterStyle val="smoothMarker"/>
        <c:varyColors val="0"/>
        <c:ser>
          <c:idx val="0"/>
          <c:order val="0"/>
          <c:tx>
            <c:v>mü1iki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Sayfa1!$B$79:$B$102</c:f>
              <c:numCache>
                <c:formatCode>General</c:formatCode>
                <c:ptCount val="24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  <c:pt idx="3">
                  <c:v>0.9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40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3">
                  <c:v>1000</c:v>
                </c:pt>
              </c:numCache>
            </c:numRef>
          </c:xVal>
          <c:yVal>
            <c:numRef>
              <c:f>Sayfa1!$C$79:$C$102</c:f>
              <c:numCache>
                <c:formatCode>General</c:formatCode>
                <c:ptCount val="2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0.30499999999999999</c:v>
                </c:pt>
                <c:pt idx="4">
                  <c:v>0.35</c:v>
                </c:pt>
                <c:pt idx="5">
                  <c:v>0.6</c:v>
                </c:pt>
                <c:pt idx="6">
                  <c:v>0.70499999999999996</c:v>
                </c:pt>
                <c:pt idx="7">
                  <c:v>0.79</c:v>
                </c:pt>
                <c:pt idx="8">
                  <c:v>0.82</c:v>
                </c:pt>
                <c:pt idx="9">
                  <c:v>0.85</c:v>
                </c:pt>
                <c:pt idx="10">
                  <c:v>0.88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0.93</c:v>
                </c:pt>
                <c:pt idx="15">
                  <c:v>0.94</c:v>
                </c:pt>
                <c:pt idx="16">
                  <c:v>0.95</c:v>
                </c:pt>
                <c:pt idx="17">
                  <c:v>0.95</c:v>
                </c:pt>
                <c:pt idx="18">
                  <c:v>0.95</c:v>
                </c:pt>
                <c:pt idx="19">
                  <c:v>0.95</c:v>
                </c:pt>
                <c:pt idx="20">
                  <c:v>0.95</c:v>
                </c:pt>
                <c:pt idx="21">
                  <c:v>0.95</c:v>
                </c:pt>
                <c:pt idx="22">
                  <c:v>0.95</c:v>
                </c:pt>
                <c:pt idx="23">
                  <c:v>0.95</c:v>
                </c:pt>
              </c:numCache>
            </c:numRef>
          </c:yVal>
          <c:smooth val="1"/>
        </c:ser>
        <c:ser>
          <c:idx val="1"/>
          <c:order val="1"/>
          <c:tx>
            <c:v>mü1squareya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Sayfa1!$B$43:$B$75</c:f>
              <c:numCache>
                <c:formatCode>General</c:formatCode>
                <c:ptCount val="33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  <c:pt idx="23">
                  <c:v>20</c:v>
                </c:pt>
                <c:pt idx="24">
                  <c:v>21</c:v>
                </c:pt>
                <c:pt idx="25">
                  <c:v>22</c:v>
                </c:pt>
                <c:pt idx="26">
                  <c:v>23</c:v>
                </c:pt>
                <c:pt idx="27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100</c:v>
                </c:pt>
                <c:pt idx="32">
                  <c:v>1000</c:v>
                </c:pt>
              </c:numCache>
            </c:numRef>
          </c:xVal>
          <c:yVal>
            <c:numRef>
              <c:f>Sayfa1!$C$43:$C$75</c:f>
              <c:numCache>
                <c:formatCode>General</c:formatCode>
                <c:ptCount val="3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0.28999999999999998</c:v>
                </c:pt>
                <c:pt idx="4">
                  <c:v>0.35</c:v>
                </c:pt>
                <c:pt idx="5">
                  <c:v>0.5</c:v>
                </c:pt>
                <c:pt idx="6">
                  <c:v>0.57999999999999996</c:v>
                </c:pt>
                <c:pt idx="7">
                  <c:v>0.61</c:v>
                </c:pt>
                <c:pt idx="8">
                  <c:v>0.63</c:v>
                </c:pt>
                <c:pt idx="9">
                  <c:v>0.65</c:v>
                </c:pt>
                <c:pt idx="10">
                  <c:v>0.66</c:v>
                </c:pt>
                <c:pt idx="11">
                  <c:v>0.67</c:v>
                </c:pt>
                <c:pt idx="12">
                  <c:v>0.68</c:v>
                </c:pt>
                <c:pt idx="13">
                  <c:v>0.69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  <c:pt idx="17">
                  <c:v>0.7</c:v>
                </c:pt>
                <c:pt idx="18">
                  <c:v>0.7</c:v>
                </c:pt>
                <c:pt idx="19">
                  <c:v>0.7</c:v>
                </c:pt>
                <c:pt idx="20">
                  <c:v>0.7</c:v>
                </c:pt>
                <c:pt idx="21">
                  <c:v>0.7</c:v>
                </c:pt>
                <c:pt idx="22">
                  <c:v>0.7</c:v>
                </c:pt>
                <c:pt idx="23">
                  <c:v>0.7</c:v>
                </c:pt>
                <c:pt idx="24">
                  <c:v>0.7</c:v>
                </c:pt>
                <c:pt idx="25">
                  <c:v>0.7</c:v>
                </c:pt>
                <c:pt idx="26">
                  <c:v>0.7</c:v>
                </c:pt>
                <c:pt idx="27">
                  <c:v>0.7</c:v>
                </c:pt>
                <c:pt idx="28">
                  <c:v>0.7</c:v>
                </c:pt>
                <c:pt idx="29">
                  <c:v>0.7</c:v>
                </c:pt>
                <c:pt idx="30">
                  <c:v>0.7</c:v>
                </c:pt>
                <c:pt idx="31">
                  <c:v>0.7</c:v>
                </c:pt>
                <c:pt idx="32">
                  <c:v>0.71</c:v>
                </c:pt>
              </c:numCache>
            </c:numRef>
          </c:yVal>
          <c:smooth val="1"/>
        </c:ser>
        <c:ser>
          <c:idx val="2"/>
          <c:order val="2"/>
          <c:tx>
            <c:v>mü1circla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Sayfa1!$K$42:$K$74</c:f>
              <c:numCache>
                <c:formatCode>General</c:formatCode>
                <c:ptCount val="33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  <c:pt idx="23">
                  <c:v>20</c:v>
                </c:pt>
                <c:pt idx="24">
                  <c:v>21</c:v>
                </c:pt>
                <c:pt idx="25">
                  <c:v>22</c:v>
                </c:pt>
                <c:pt idx="26">
                  <c:v>23</c:v>
                </c:pt>
                <c:pt idx="27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100</c:v>
                </c:pt>
                <c:pt idx="32">
                  <c:v>1000</c:v>
                </c:pt>
              </c:numCache>
            </c:numRef>
          </c:xVal>
          <c:yVal>
            <c:numRef>
              <c:f>Sayfa1!$L$42:$L$74</c:f>
              <c:numCache>
                <c:formatCode>General</c:formatCode>
                <c:ptCount val="3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0.28999999999999998</c:v>
                </c:pt>
                <c:pt idx="4">
                  <c:v>0.35</c:v>
                </c:pt>
                <c:pt idx="5">
                  <c:v>0.48</c:v>
                </c:pt>
                <c:pt idx="6">
                  <c:v>0.52</c:v>
                </c:pt>
                <c:pt idx="7">
                  <c:v>0.56000000000000005</c:v>
                </c:pt>
                <c:pt idx="8">
                  <c:v>0.57999999999999996</c:v>
                </c:pt>
                <c:pt idx="9">
                  <c:v>0.59</c:v>
                </c:pt>
                <c:pt idx="10">
                  <c:v>0.6</c:v>
                </c:pt>
                <c:pt idx="11">
                  <c:v>0.6</c:v>
                </c:pt>
                <c:pt idx="12">
                  <c:v>0.60499999999999998</c:v>
                </c:pt>
                <c:pt idx="13">
                  <c:v>0.61</c:v>
                </c:pt>
                <c:pt idx="14">
                  <c:v>0.63</c:v>
                </c:pt>
                <c:pt idx="15">
                  <c:v>0.63</c:v>
                </c:pt>
                <c:pt idx="16">
                  <c:v>0.63</c:v>
                </c:pt>
                <c:pt idx="17">
                  <c:v>0.63</c:v>
                </c:pt>
                <c:pt idx="18">
                  <c:v>0.63</c:v>
                </c:pt>
                <c:pt idx="19">
                  <c:v>0.63</c:v>
                </c:pt>
                <c:pt idx="20">
                  <c:v>0.63</c:v>
                </c:pt>
                <c:pt idx="21">
                  <c:v>0.63</c:v>
                </c:pt>
                <c:pt idx="22">
                  <c:v>0.63</c:v>
                </c:pt>
                <c:pt idx="23">
                  <c:v>0.63</c:v>
                </c:pt>
                <c:pt idx="24">
                  <c:v>0.63</c:v>
                </c:pt>
                <c:pt idx="25">
                  <c:v>0.63</c:v>
                </c:pt>
                <c:pt idx="26">
                  <c:v>0.63</c:v>
                </c:pt>
                <c:pt idx="27">
                  <c:v>0.63</c:v>
                </c:pt>
                <c:pt idx="28">
                  <c:v>0.63</c:v>
                </c:pt>
                <c:pt idx="29">
                  <c:v>0.63</c:v>
                </c:pt>
                <c:pt idx="30">
                  <c:v>0.63</c:v>
                </c:pt>
                <c:pt idx="31">
                  <c:v>0.63</c:v>
                </c:pt>
                <c:pt idx="32">
                  <c:v>0.63</c:v>
                </c:pt>
              </c:numCache>
            </c:numRef>
          </c:yVal>
          <c:smooth val="1"/>
        </c:ser>
        <c:ser>
          <c:idx val="4"/>
          <c:order val="3"/>
          <c:tx>
            <c:v>mü1beslik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Sayfa1!$J$98:$J$124</c:f>
              <c:numCache>
                <c:formatCode>General</c:formatCode>
                <c:ptCount val="27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  <c:pt idx="3">
                  <c:v>0.9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40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3">
                  <c:v>200</c:v>
                </c:pt>
                <c:pt idx="24">
                  <c:v>300</c:v>
                </c:pt>
                <c:pt idx="25">
                  <c:v>400</c:v>
                </c:pt>
                <c:pt idx="26">
                  <c:v>1000</c:v>
                </c:pt>
              </c:numCache>
            </c:numRef>
          </c:xVal>
          <c:yVal>
            <c:numRef>
              <c:f>Sayfa1!$K$98:$K$124</c:f>
              <c:numCache>
                <c:formatCode>General</c:formatCode>
                <c:ptCount val="2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0.30499999999999999</c:v>
                </c:pt>
                <c:pt idx="4">
                  <c:v>0.35</c:v>
                </c:pt>
                <c:pt idx="5">
                  <c:v>0.6</c:v>
                </c:pt>
                <c:pt idx="6">
                  <c:v>0.8</c:v>
                </c:pt>
                <c:pt idx="7">
                  <c:v>0.9</c:v>
                </c:pt>
                <c:pt idx="8">
                  <c:v>1</c:v>
                </c:pt>
                <c:pt idx="9">
                  <c:v>1.05</c:v>
                </c:pt>
                <c:pt idx="10">
                  <c:v>1.0900000000000001</c:v>
                </c:pt>
                <c:pt idx="11">
                  <c:v>1.105</c:v>
                </c:pt>
                <c:pt idx="12">
                  <c:v>1.1299999999999999</c:v>
                </c:pt>
                <c:pt idx="13">
                  <c:v>1.1499999999999999</c:v>
                </c:pt>
                <c:pt idx="14">
                  <c:v>1.24</c:v>
                </c:pt>
                <c:pt idx="15">
                  <c:v>1.28</c:v>
                </c:pt>
                <c:pt idx="16">
                  <c:v>1.3</c:v>
                </c:pt>
                <c:pt idx="17">
                  <c:v>1.31</c:v>
                </c:pt>
                <c:pt idx="18">
                  <c:v>1.32</c:v>
                </c:pt>
                <c:pt idx="19">
                  <c:v>1.33</c:v>
                </c:pt>
                <c:pt idx="20">
                  <c:v>1.34</c:v>
                </c:pt>
                <c:pt idx="21">
                  <c:v>1.35</c:v>
                </c:pt>
                <c:pt idx="22">
                  <c:v>1.35</c:v>
                </c:pt>
                <c:pt idx="23">
                  <c:v>1.37</c:v>
                </c:pt>
                <c:pt idx="24">
                  <c:v>1.38</c:v>
                </c:pt>
                <c:pt idx="25">
                  <c:v>1.39</c:v>
                </c:pt>
                <c:pt idx="26">
                  <c:v>1.39</c:v>
                </c:pt>
              </c:numCache>
            </c:numRef>
          </c:yVal>
          <c:smooth val="1"/>
        </c:ser>
        <c:ser>
          <c:idx val="3"/>
          <c:order val="4"/>
          <c:tx>
            <c:v>mü1onluk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Sayfa1!$M$98:$M$128</c:f>
              <c:numCache>
                <c:formatCode>General</c:formatCode>
                <c:ptCount val="31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  <c:pt idx="3">
                  <c:v>0.9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20</c:v>
                </c:pt>
                <c:pt idx="14">
                  <c:v>30</c:v>
                </c:pt>
                <c:pt idx="15">
                  <c:v>40</c:v>
                </c:pt>
                <c:pt idx="16">
                  <c:v>50</c:v>
                </c:pt>
                <c:pt idx="17">
                  <c:v>60</c:v>
                </c:pt>
                <c:pt idx="18">
                  <c:v>70</c:v>
                </c:pt>
                <c:pt idx="19">
                  <c:v>80</c:v>
                </c:pt>
                <c:pt idx="20">
                  <c:v>90</c:v>
                </c:pt>
                <c:pt idx="21">
                  <c:v>100</c:v>
                </c:pt>
                <c:pt idx="22">
                  <c:v>200</c:v>
                </c:pt>
                <c:pt idx="23">
                  <c:v>300</c:v>
                </c:pt>
                <c:pt idx="24">
                  <c:v>400</c:v>
                </c:pt>
                <c:pt idx="25">
                  <c:v>500</c:v>
                </c:pt>
                <c:pt idx="26">
                  <c:v>600</c:v>
                </c:pt>
                <c:pt idx="27">
                  <c:v>700</c:v>
                </c:pt>
                <c:pt idx="28">
                  <c:v>800</c:v>
                </c:pt>
                <c:pt idx="29">
                  <c:v>900</c:v>
                </c:pt>
                <c:pt idx="30">
                  <c:v>1000</c:v>
                </c:pt>
              </c:numCache>
            </c:numRef>
          </c:xVal>
          <c:yVal>
            <c:numRef>
              <c:f>Sayfa1!$N$98:$N$128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0.30499999999999999</c:v>
                </c:pt>
                <c:pt idx="4">
                  <c:v>0.35</c:v>
                </c:pt>
                <c:pt idx="5">
                  <c:v>0.6</c:v>
                </c:pt>
                <c:pt idx="6">
                  <c:v>0.8</c:v>
                </c:pt>
                <c:pt idx="7">
                  <c:v>0.9</c:v>
                </c:pt>
                <c:pt idx="8">
                  <c:v>1.1000000000000001</c:v>
                </c:pt>
                <c:pt idx="9">
                  <c:v>1.18</c:v>
                </c:pt>
                <c:pt idx="10">
                  <c:v>1.21</c:v>
                </c:pt>
                <c:pt idx="11">
                  <c:v>1.25</c:v>
                </c:pt>
                <c:pt idx="12">
                  <c:v>1.29</c:v>
                </c:pt>
                <c:pt idx="13">
                  <c:v>1.43</c:v>
                </c:pt>
                <c:pt idx="14">
                  <c:v>1.5</c:v>
                </c:pt>
                <c:pt idx="15">
                  <c:v>1.54</c:v>
                </c:pt>
                <c:pt idx="16">
                  <c:v>1.57</c:v>
                </c:pt>
                <c:pt idx="17">
                  <c:v>1.59</c:v>
                </c:pt>
                <c:pt idx="18">
                  <c:v>1.6</c:v>
                </c:pt>
                <c:pt idx="19">
                  <c:v>1.6</c:v>
                </c:pt>
                <c:pt idx="20">
                  <c:v>1.605</c:v>
                </c:pt>
                <c:pt idx="21">
                  <c:v>1.61</c:v>
                </c:pt>
                <c:pt idx="22">
                  <c:v>1.65</c:v>
                </c:pt>
                <c:pt idx="23">
                  <c:v>1.67</c:v>
                </c:pt>
                <c:pt idx="24">
                  <c:v>1.68</c:v>
                </c:pt>
                <c:pt idx="25">
                  <c:v>1.69</c:v>
                </c:pt>
                <c:pt idx="26">
                  <c:v>1.69</c:v>
                </c:pt>
                <c:pt idx="27">
                  <c:v>1.69</c:v>
                </c:pt>
                <c:pt idx="28">
                  <c:v>1.6950000000000001</c:v>
                </c:pt>
                <c:pt idx="29">
                  <c:v>1.6950000000000001</c:v>
                </c:pt>
                <c:pt idx="30">
                  <c:v>1.6950000000000001</c:v>
                </c:pt>
              </c:numCache>
            </c:numRef>
          </c:yVal>
          <c:smooth val="1"/>
        </c:ser>
        <c:ser>
          <c:idx val="5"/>
          <c:order val="5"/>
          <c:tx>
            <c:v>mü1infinitli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Sayfa1!$L$133:$L$149</c:f>
              <c:numCache>
                <c:formatCode>General</c:formatCode>
                <c:ptCount val="17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  <c:pt idx="3">
                  <c:v>0.9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15</c:v>
                </c:pt>
                <c:pt idx="15">
                  <c:v>20</c:v>
                </c:pt>
                <c:pt idx="16">
                  <c:v>23</c:v>
                </c:pt>
              </c:numCache>
            </c:numRef>
          </c:xVal>
          <c:yVal>
            <c:numRef>
              <c:f>Sayfa1!$M$133:$M$149</c:f>
              <c:numCache>
                <c:formatCode>General</c:formatCode>
                <c:ptCount val="1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0.30499999999999999</c:v>
                </c:pt>
                <c:pt idx="4">
                  <c:v>0.35</c:v>
                </c:pt>
                <c:pt idx="5">
                  <c:v>0.6</c:v>
                </c:pt>
                <c:pt idx="6">
                  <c:v>0.8</c:v>
                </c:pt>
                <c:pt idx="7">
                  <c:v>0.9</c:v>
                </c:pt>
                <c:pt idx="8">
                  <c:v>1</c:v>
                </c:pt>
                <c:pt idx="9">
                  <c:v>1.1000000000000001</c:v>
                </c:pt>
                <c:pt idx="10">
                  <c:v>1.19</c:v>
                </c:pt>
                <c:pt idx="11">
                  <c:v>1.26</c:v>
                </c:pt>
                <c:pt idx="12">
                  <c:v>1.31</c:v>
                </c:pt>
                <c:pt idx="13">
                  <c:v>1.34</c:v>
                </c:pt>
                <c:pt idx="14">
                  <c:v>1.5</c:v>
                </c:pt>
                <c:pt idx="15">
                  <c:v>1.63</c:v>
                </c:pt>
                <c:pt idx="16">
                  <c:v>1.7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477424"/>
        <c:axId val="82477984"/>
      </c:scatterChart>
      <c:valAx>
        <c:axId val="82477424"/>
        <c:scaling>
          <c:logBase val="10"/>
          <c:orientation val="minMax"/>
          <c:max val="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H/B</a:t>
                </a:r>
              </a:p>
            </c:rich>
          </c:tx>
          <c:layout>
            <c:manualLayout>
              <c:xMode val="edge"/>
              <c:yMode val="edge"/>
              <c:x val="0.82311568078783537"/>
              <c:y val="0.931527856011969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2477984"/>
        <c:crosses val="autoZero"/>
        <c:crossBetween val="midCat"/>
        <c:majorUnit val="10"/>
      </c:valAx>
      <c:valAx>
        <c:axId val="82477984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Mü1</a:t>
                </a:r>
              </a:p>
            </c:rich>
          </c:tx>
          <c:layout>
            <c:manualLayout>
              <c:xMode val="edge"/>
              <c:yMode val="edge"/>
              <c:x val="0"/>
              <c:y val="0.345419405356964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2477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974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49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5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28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3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72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7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33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87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26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763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B07E-3B0E-406E-A759-2B2F188CFFA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44C9-852E-44FC-A572-727EE7843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19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982" y="277237"/>
            <a:ext cx="12095017" cy="1343746"/>
          </a:xfrm>
        </p:spPr>
        <p:txBody>
          <a:bodyPr>
            <a:norm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CE461-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OMPUTER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PPLICATIONS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tr-T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OUNDATION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72490" y="2466108"/>
            <a:ext cx="9144000" cy="2618509"/>
          </a:xfrm>
        </p:spPr>
        <p:txBody>
          <a:bodyPr/>
          <a:lstStyle/>
          <a:p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Settlement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Clay</a:t>
            </a: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  <a:p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tr-TR" dirty="0" err="1" smtClean="0">
                <a:solidFill>
                  <a:schemeClr val="tx1"/>
                </a:solidFill>
              </a:rPr>
              <a:t>Immediate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settlement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were determined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/>
            <a:r>
              <a:rPr lang="tr-TR" dirty="0" smtClean="0">
                <a:solidFill>
                  <a:schemeClr val="tx1"/>
                </a:solidFill>
              </a:rPr>
              <a:t>A </a:t>
            </a:r>
            <a:r>
              <a:rPr lang="tr-TR" dirty="0" err="1" smtClean="0">
                <a:solidFill>
                  <a:schemeClr val="tx1"/>
                </a:solidFill>
              </a:rPr>
              <a:t>simple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hand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design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were</a:t>
            </a:r>
            <a:r>
              <a:rPr lang="tr-TR" dirty="0" smtClean="0">
                <a:solidFill>
                  <a:schemeClr val="tx1"/>
                </a:solidFill>
              </a:rPr>
              <a:t> done.</a:t>
            </a:r>
          </a:p>
          <a:p>
            <a:pPr marL="285750" indent="-285750"/>
            <a:r>
              <a:rPr lang="tr-TR" dirty="0" err="1" smtClean="0">
                <a:solidFill>
                  <a:schemeClr val="tx1"/>
                </a:solidFill>
              </a:rPr>
              <a:t>Different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found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formulations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were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brought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together</a:t>
            </a:r>
            <a:r>
              <a:rPr lang="tr-TR" dirty="0" smtClean="0">
                <a:solidFill>
                  <a:schemeClr val="tx1"/>
                </a:solidFill>
              </a:rPr>
              <a:t> in MATLAB GUI.</a:t>
            </a:r>
          </a:p>
          <a:p>
            <a:pPr marL="285750" indent="-285750"/>
            <a:r>
              <a:rPr lang="tr-TR" dirty="0" err="1" smtClean="0">
                <a:solidFill>
                  <a:schemeClr val="tx1"/>
                </a:solidFill>
              </a:rPr>
              <a:t>Algorithm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was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developed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 err="1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coded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51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32164" y="1437697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settlement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.q.B/E</a:t>
            </a:r>
          </a:p>
          <a:p>
            <a:pPr marL="0" indent="0">
              <a:buNone/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settlement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clay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(mm)</a:t>
            </a:r>
          </a:p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kPa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elasticity of the soil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MPa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3" y="374071"/>
            <a:ext cx="9772635" cy="4170219"/>
          </a:xfrm>
        </p:spPr>
      </p:pic>
      <p:sp>
        <p:nvSpPr>
          <p:cNvPr id="6" name="Metin kutusu 5"/>
          <p:cNvSpPr txBox="1"/>
          <p:nvPr/>
        </p:nvSpPr>
        <p:spPr>
          <a:xfrm>
            <a:off x="1177636" y="4807527"/>
            <a:ext cx="106125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dimensionless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46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(m)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vertical distance between hard stratum and the base of the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(m)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(m)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29" y="926720"/>
            <a:ext cx="5006390" cy="3885208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926720"/>
            <a:ext cx="6124575" cy="386715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039092" y="5098472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Janbu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Bjerrum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Kjaernsli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(1956)</a:t>
            </a:r>
          </a:p>
        </p:txBody>
      </p:sp>
    </p:spTree>
    <p:extLst>
      <p:ext uri="{BB962C8B-B14F-4D97-AF65-F5344CB8AC3E}">
        <p14:creationId xmlns:p14="http://schemas.microsoft.com/office/powerpoint/2010/main" val="12854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597292"/>
              </p:ext>
            </p:extLst>
          </p:nvPr>
        </p:nvGraphicFramePr>
        <p:xfrm>
          <a:off x="6512069" y="1123860"/>
          <a:ext cx="5487256" cy="348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8" y="931647"/>
            <a:ext cx="6124575" cy="386715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-1385453" y="4567964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Janbu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Bjerrum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Kjaernsli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(1956)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6788727" y="4567963"/>
            <a:ext cx="495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8" y="952789"/>
            <a:ext cx="4978682" cy="3863705"/>
          </a:xfrm>
        </p:spPr>
      </p:pic>
      <p:graphicFrame>
        <p:nvGraphicFramePr>
          <p:cNvPr id="5" name="Grafi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911427"/>
              </p:ext>
            </p:extLst>
          </p:nvPr>
        </p:nvGraphicFramePr>
        <p:xfrm>
          <a:off x="6098041" y="952788"/>
          <a:ext cx="578711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-1551708" y="4816494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Janbu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Bjerrum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Kjaernsli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(1956)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6428509" y="4816493"/>
            <a:ext cx="495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491" y="1728643"/>
            <a:ext cx="10515600" cy="4351338"/>
          </a:xfrm>
        </p:spPr>
        <p:txBody>
          <a:bodyPr/>
          <a:lstStyle/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calculation of the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curve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fitted in excel and equation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the code.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rigidity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</a:t>
            </a:r>
            <a:r>
              <a:rPr lang="tr-T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CE366 Foundation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519545" y="761999"/>
            <a:ext cx="1004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3" y="232352"/>
            <a:ext cx="11480614" cy="6196157"/>
          </a:xfrm>
        </p:spPr>
      </p:pic>
    </p:spTree>
    <p:extLst>
      <p:ext uri="{BB962C8B-B14F-4D97-AF65-F5344CB8AC3E}">
        <p14:creationId xmlns:p14="http://schemas.microsoft.com/office/powerpoint/2010/main" val="21833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238</Words>
  <Application>Microsoft Office PowerPoint</Application>
  <PresentationFormat>Geniş ekran</PresentationFormat>
  <Paragraphs>36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Teması</vt:lpstr>
      <vt:lpstr>CE461- COMPUTER APPLICATIONS IN FOUNDATION ENGINEERING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What I Did?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17</cp:revision>
  <dcterms:created xsi:type="dcterms:W3CDTF">2017-01-22T19:24:59Z</dcterms:created>
  <dcterms:modified xsi:type="dcterms:W3CDTF">2023-11-24T22:11:17Z</dcterms:modified>
</cp:coreProperties>
</file>