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5" r:id="rId1"/>
  </p:sldMasterIdLst>
  <p:notesMasterIdLst>
    <p:notesMasterId r:id="rId11"/>
  </p:notesMasterIdLst>
  <p:sldIdLst>
    <p:sldId id="257" r:id="rId2"/>
    <p:sldId id="258" r:id="rId3"/>
    <p:sldId id="262" r:id="rId4"/>
    <p:sldId id="264" r:id="rId5"/>
    <p:sldId id="260" r:id="rId6"/>
    <p:sldId id="265" r:id="rId7"/>
    <p:sldId id="261" r:id="rId8"/>
    <p:sldId id="266"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C381A-22B5-4948-90FD-21486C23753F}" type="datetimeFigureOut">
              <a:rPr lang="tr-TR"/>
              <a:t>25.11.2023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87F58-41D1-4948-A190-81968B7F0DE4}" type="slidenum">
              <a:rPr lang="tr-TR"/>
              <a:t>‹#›</a:t>
            </a:fld>
            <a:endParaRPr lang="tr-TR"/>
          </a:p>
        </p:txBody>
      </p:sp>
    </p:spTree>
    <p:extLst>
      <p:ext uri="{BB962C8B-B14F-4D97-AF65-F5344CB8AC3E}">
        <p14:creationId xmlns:p14="http://schemas.microsoft.com/office/powerpoint/2010/main" val="150583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1</a:t>
            </a:fld>
            <a:endParaRPr lang="tr-TR"/>
          </a:p>
        </p:txBody>
      </p:sp>
    </p:spTree>
    <p:extLst>
      <p:ext uri="{BB962C8B-B14F-4D97-AF65-F5344CB8AC3E}">
        <p14:creationId xmlns:p14="http://schemas.microsoft.com/office/powerpoint/2010/main" val="203752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2</a:t>
            </a:fld>
            <a:endParaRPr lang="tr-TR"/>
          </a:p>
        </p:txBody>
      </p:sp>
    </p:spTree>
    <p:extLst>
      <p:ext uri="{BB962C8B-B14F-4D97-AF65-F5344CB8AC3E}">
        <p14:creationId xmlns:p14="http://schemas.microsoft.com/office/powerpoint/2010/main" val="172420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3</a:t>
            </a:fld>
            <a:endParaRPr lang="tr-TR"/>
          </a:p>
        </p:txBody>
      </p:sp>
    </p:spTree>
    <p:extLst>
      <p:ext uri="{BB962C8B-B14F-4D97-AF65-F5344CB8AC3E}">
        <p14:creationId xmlns:p14="http://schemas.microsoft.com/office/powerpoint/2010/main" val="389764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4</a:t>
            </a:fld>
            <a:endParaRPr lang="tr-TR"/>
          </a:p>
        </p:txBody>
      </p:sp>
    </p:spTree>
    <p:extLst>
      <p:ext uri="{BB962C8B-B14F-4D97-AF65-F5344CB8AC3E}">
        <p14:creationId xmlns:p14="http://schemas.microsoft.com/office/powerpoint/2010/main" val="136948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5</a:t>
            </a:fld>
            <a:endParaRPr lang="tr-TR"/>
          </a:p>
        </p:txBody>
      </p:sp>
    </p:spTree>
    <p:extLst>
      <p:ext uri="{BB962C8B-B14F-4D97-AF65-F5344CB8AC3E}">
        <p14:creationId xmlns:p14="http://schemas.microsoft.com/office/powerpoint/2010/main" val="372166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6</a:t>
            </a:fld>
            <a:endParaRPr lang="tr-TR"/>
          </a:p>
        </p:txBody>
      </p:sp>
    </p:spTree>
    <p:extLst>
      <p:ext uri="{BB962C8B-B14F-4D97-AF65-F5344CB8AC3E}">
        <p14:creationId xmlns:p14="http://schemas.microsoft.com/office/powerpoint/2010/main" val="25635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7</a:t>
            </a:fld>
            <a:endParaRPr lang="tr-TR"/>
          </a:p>
        </p:txBody>
      </p:sp>
    </p:spTree>
    <p:extLst>
      <p:ext uri="{BB962C8B-B14F-4D97-AF65-F5344CB8AC3E}">
        <p14:creationId xmlns:p14="http://schemas.microsoft.com/office/powerpoint/2010/main" val="1510635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8</a:t>
            </a:fld>
            <a:endParaRPr lang="tr-TR"/>
          </a:p>
        </p:txBody>
      </p:sp>
    </p:spTree>
    <p:extLst>
      <p:ext uri="{BB962C8B-B14F-4D97-AF65-F5344CB8AC3E}">
        <p14:creationId xmlns:p14="http://schemas.microsoft.com/office/powerpoint/2010/main" val="368183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F787F58-41D1-4948-A190-81968B7F0DE4}" type="slidenum">
              <a:rPr lang="tr-TR"/>
              <a:t>9</a:t>
            </a:fld>
            <a:endParaRPr lang="tr-TR"/>
          </a:p>
        </p:txBody>
      </p:sp>
    </p:spTree>
    <p:extLst>
      <p:ext uri="{BB962C8B-B14F-4D97-AF65-F5344CB8AC3E}">
        <p14:creationId xmlns:p14="http://schemas.microsoft.com/office/powerpoint/2010/main" val="4892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dirty="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52589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dirty="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60529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dirty="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dirty="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A84BC-3F9E-4B08-9743-FC4E27FA5126}"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221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dirty="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dirty="0"/>
              <a:t>Asıl metin stillerini düzenle</a:t>
            </a:r>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794431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dirty="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dirty="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dirty="0"/>
              <a:t>Asıl metin stillerini düzenle</a:t>
            </a:r>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A84BC-3F9E-4B08-9743-FC4E27FA5126}"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2753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dirty="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dirty="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dirty="0"/>
              <a:t>Asıl metin stillerini düzenle</a:t>
            </a:r>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3213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19774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dirty="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0710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dirty="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77309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dirty="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a:t>
            </a:r>
          </a:p>
        </p:txBody>
      </p:sp>
      <p:sp>
        <p:nvSpPr>
          <p:cNvPr id="4" name="Date Placeholder 3"/>
          <p:cNvSpPr>
            <a:spLocks noGrp="1"/>
          </p:cNvSpPr>
          <p:nvPr>
            <p:ph type="dt" sz="half" idx="10"/>
          </p:nvPr>
        </p:nvSpPr>
        <p:spPr/>
        <p:txBody>
          <a:bodyPr/>
          <a:lstStyle/>
          <a:p>
            <a:fld id="{E2072480-10DA-4FB4-BEAE-2A1DEA90F248}" type="datetimeFigureOut">
              <a:rPr lang="tr-TR" smtClean="0"/>
              <a:t>25.11.2023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51439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dirty="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7013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dirty="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25.11.2023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22680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Asıl başlık stili için tıklatın</a:t>
            </a:r>
            <a:endParaRPr lang="en-US" dirty="0"/>
          </a:p>
        </p:txBody>
      </p:sp>
      <p:sp>
        <p:nvSpPr>
          <p:cNvPr id="3" name="Date Placeholder 2"/>
          <p:cNvSpPr>
            <a:spLocks noGrp="1"/>
          </p:cNvSpPr>
          <p:nvPr>
            <p:ph type="dt" sz="half" idx="10"/>
          </p:nvPr>
        </p:nvSpPr>
        <p:spPr/>
        <p:txBody>
          <a:bodyPr/>
          <a:lstStyle/>
          <a:p>
            <a:fld id="{E2072480-10DA-4FB4-BEAE-2A1DEA90F248}" type="datetimeFigureOut">
              <a:rPr lang="tr-TR" smtClean="0"/>
              <a:t>25.11.2023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6414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2480-10DA-4FB4-BEAE-2A1DEA90F248}" type="datetimeFigureOut">
              <a:rPr lang="tr-TR" smtClean="0"/>
              <a:t>25.11.2023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25094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dirty="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a:t>
            </a:r>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5967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dirty="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a:t>
            </a:r>
          </a:p>
        </p:txBody>
      </p:sp>
      <p:sp>
        <p:nvSpPr>
          <p:cNvPr id="5" name="Date Placeholder 4"/>
          <p:cNvSpPr>
            <a:spLocks noGrp="1"/>
          </p:cNvSpPr>
          <p:nvPr>
            <p:ph type="dt" sz="half" idx="10"/>
          </p:nvPr>
        </p:nvSpPr>
        <p:spPr/>
        <p:txBody>
          <a:bodyPr/>
          <a:lstStyle/>
          <a:p>
            <a:fld id="{E2072480-10DA-4FB4-BEAE-2A1DEA90F248}" type="datetimeFigureOut">
              <a:rPr lang="tr-TR" smtClean="0"/>
              <a:t>25.11.2023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8682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dirty="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072480-10DA-4FB4-BEAE-2A1DEA90F248}" type="datetimeFigureOut">
              <a:rPr lang="tr-TR" smtClean="0"/>
              <a:t>25.11.2023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59919499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computerworld.com/article/2468474/mobile-apps/iphone-vs--android--five-points-of-difference.html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ipod.about.com/od/iphonevscompetitors/tp/Iphone-Or-Android-which-to-buy.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mtClean="0">
                <a:solidFill>
                  <a:srgbClr val="000000"/>
                </a:solidFill>
                <a:latin typeface="Century Gothic" charset="0"/>
              </a:rPr>
              <a:t> </a:t>
            </a:r>
            <a:r>
              <a:rPr lang="en-US" dirty="0">
                <a:latin typeface="Century Gothic" charset="0"/>
              </a:rPr>
              <a:t/>
            </a:r>
            <a:br>
              <a:rPr lang="en-US" dirty="0">
                <a:latin typeface="Century Gothic" charset="0"/>
              </a:rPr>
            </a:br>
            <a:r>
              <a:rPr lang="en-US" dirty="0">
                <a:solidFill>
                  <a:srgbClr val="000000"/>
                </a:solidFill>
                <a:latin typeface="Century Gothic" charset="0"/>
              </a:rPr>
              <a:t>From Department of Civil Engineering</a:t>
            </a:r>
            <a:endParaRPr lang="tr-TR" dirty="0">
              <a:solidFill>
                <a:srgbClr val="000000"/>
              </a:solidFill>
              <a:latin typeface="Century Gothic" charset="0"/>
            </a:endParaRPr>
          </a:p>
        </p:txBody>
      </p:sp>
    </p:spTree>
    <p:extLst>
      <p:ext uri="{BB962C8B-B14F-4D97-AF65-F5344CB8AC3E}">
        <p14:creationId xmlns:p14="http://schemas.microsoft.com/office/powerpoint/2010/main" val="42131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98952" y="77537"/>
            <a:ext cx="12089815" cy="2262188"/>
          </a:xfrm>
        </p:spPr>
        <p:txBody>
          <a:bodyPr>
            <a:normAutofit/>
          </a:bodyPr>
          <a:lstStyle/>
          <a:p>
            <a:r>
              <a:rPr lang="en-US" sz="4400" dirty="0">
                <a:solidFill>
                  <a:srgbClr val="000000"/>
                </a:solidFill>
              </a:rPr>
              <a:t>Differences between Iphone and Android</a:t>
            </a:r>
            <a:r>
              <a:rPr lang="tr-TR" sz="4400" dirty="0">
                <a:solidFill>
                  <a:srgbClr val="000000"/>
                </a:solidFill>
              </a:rPr>
              <a:t>?</a:t>
            </a:r>
            <a:r>
              <a:rPr lang="tr-TR" dirty="0"/>
              <a:t/>
            </a:r>
            <a:br>
              <a:rPr lang="tr-TR" dirty="0"/>
            </a:br>
            <a:endParaRPr lang="tr-TR" dirty="0"/>
          </a:p>
        </p:txBody>
      </p:sp>
      <p:pic>
        <p:nvPicPr>
          <p:cNvPr id="4" name="Resim 3" descr="n98637 - Kopya (2).jpg"/>
          <p:cNvPicPr>
            <a:picLocks noChangeAspect="1"/>
          </p:cNvPicPr>
          <p:nvPr/>
        </p:nvPicPr>
        <p:blipFill>
          <a:blip r:embed="rId3"/>
          <a:stretch>
            <a:fillRect/>
          </a:stretch>
        </p:blipFill>
        <p:spPr>
          <a:xfrm>
            <a:off x="3810052" y="1606216"/>
            <a:ext cx="5826626" cy="4980390"/>
          </a:xfrm>
          <a:prstGeom prst="rect">
            <a:avLst/>
          </a:prstGeom>
        </p:spPr>
      </p:pic>
    </p:spTree>
    <p:extLst>
      <p:ext uri="{BB962C8B-B14F-4D97-AF65-F5344CB8AC3E}">
        <p14:creationId xmlns:p14="http://schemas.microsoft.com/office/powerpoint/2010/main" val="195925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3" y="745958"/>
            <a:ext cx="8915400" cy="4030830"/>
          </a:xfrm>
        </p:spPr>
        <p:txBody>
          <a:bodyPr>
            <a:normAutofit/>
          </a:bodyPr>
          <a:lstStyle/>
          <a:p>
            <a:r>
              <a:rPr lang="tr-TR" sz="4400" dirty="0">
                <a:solidFill>
                  <a:srgbClr val="000000"/>
                </a:solidFill>
                <a:latin typeface="Century Gothic" charset="0"/>
              </a:rPr>
              <a:t>Outline</a:t>
            </a:r>
            <a:br>
              <a:rPr lang="tr-TR" sz="4400" dirty="0">
                <a:solidFill>
                  <a:srgbClr val="000000"/>
                </a:solidFill>
                <a:latin typeface="Century Gothic" charset="0"/>
              </a:rPr>
            </a:br>
            <a:r>
              <a:rPr lang="tr-TR" sz="4400" dirty="0">
                <a:solidFill>
                  <a:srgbClr val="000000"/>
                </a:solidFill>
                <a:latin typeface="Century Gothic" charset="0"/>
              </a:rPr>
              <a:t/>
            </a:r>
            <a:br>
              <a:rPr lang="tr-TR" sz="4400" dirty="0">
                <a:solidFill>
                  <a:srgbClr val="000000"/>
                </a:solidFill>
                <a:latin typeface="Century Gothic" charset="0"/>
              </a:rPr>
            </a:br>
            <a:r>
              <a:rPr lang="tr-TR" sz="3600" dirty="0">
                <a:solidFill>
                  <a:srgbClr val="000000"/>
                </a:solidFill>
                <a:latin typeface="Century Gothic" charset="0"/>
              </a:rPr>
              <a:t>• Software </a:t>
            </a:r>
            <a:r>
              <a:rPr lang="tr-TR" dirty="0">
                <a:latin typeface="Century Gothic" charset="0"/>
              </a:rPr>
              <a:t/>
            </a:r>
            <a:br>
              <a:rPr lang="tr-TR" dirty="0">
                <a:latin typeface="Century Gothic" charset="0"/>
              </a:rPr>
            </a:br>
            <a:r>
              <a:rPr lang="tr-TR" sz="3600" dirty="0">
                <a:solidFill>
                  <a:srgbClr val="000000"/>
                </a:solidFill>
                <a:latin typeface="Century Gothic" charset="0"/>
              </a:rPr>
              <a:t>• Hardware</a:t>
            </a:r>
            <a:r>
              <a:rPr lang="tr-TR" dirty="0">
                <a:latin typeface="Century Gothic" charset="0"/>
              </a:rPr>
              <a:t/>
            </a:r>
            <a:br>
              <a:rPr lang="tr-TR" dirty="0">
                <a:latin typeface="Century Gothic" charset="0"/>
              </a:rPr>
            </a:br>
            <a:endParaRPr lang="tr-TR" dirty="0">
              <a:latin typeface="Century Gothic" charset="0"/>
            </a:endParaRPr>
          </a:p>
        </p:txBody>
      </p:sp>
    </p:spTree>
    <p:extLst>
      <p:ext uri="{BB962C8B-B14F-4D97-AF65-F5344CB8AC3E}">
        <p14:creationId xmlns:p14="http://schemas.microsoft.com/office/powerpoint/2010/main" val="133446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httpwww.forbes.comsitesgordonkelly20141107ios-8-vs-android-5-0-lollipop-review.png"/>
          <p:cNvPicPr>
            <a:picLocks noChangeAspect="1"/>
          </p:cNvPicPr>
          <p:nvPr/>
        </p:nvPicPr>
        <p:blipFill>
          <a:blip r:embed="rId3"/>
          <a:stretch>
            <a:fillRect/>
          </a:stretch>
        </p:blipFill>
        <p:spPr>
          <a:xfrm>
            <a:off x="2999391" y="1533930"/>
            <a:ext cx="6665447" cy="4832396"/>
          </a:xfrm>
          <a:prstGeom prst="rect">
            <a:avLst/>
          </a:prstGeom>
        </p:spPr>
      </p:pic>
      <p:sp>
        <p:nvSpPr>
          <p:cNvPr id="3" name="Metin kutusu 2"/>
          <p:cNvSpPr txBox="1"/>
          <p:nvPr/>
        </p:nvSpPr>
        <p:spPr>
          <a:xfrm>
            <a:off x="1610827" y="664365"/>
            <a:ext cx="2743200" cy="646331"/>
          </a:xfrm>
          <a:prstGeom prst="rect">
            <a:avLst/>
          </a:prstGeom>
        </p:spPr>
        <p:txBody>
          <a:bodyPr rtlCol="0">
            <a:spAutoFit/>
          </a:bodyPr>
          <a:lstStyle/>
          <a:p>
            <a:pPr algn="ctr"/>
            <a:r>
              <a:rPr lang="tr-TR" sz="3600"/>
              <a:t>Software</a:t>
            </a:r>
            <a:endParaRPr lang="tr-TR"/>
          </a:p>
        </p:txBody>
      </p:sp>
    </p:spTree>
    <p:extLst>
      <p:ext uri="{BB962C8B-B14F-4D97-AF65-F5344CB8AC3E}">
        <p14:creationId xmlns:p14="http://schemas.microsoft.com/office/powerpoint/2010/main" val="320997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400">
                <a:solidFill>
                  <a:srgbClr val="000000"/>
                </a:solidFill>
              </a:rPr>
              <a:t>Software</a:t>
            </a:r>
          </a:p>
        </p:txBody>
      </p:sp>
      <p:sp>
        <p:nvSpPr>
          <p:cNvPr id="3" name="Metin Yer Tutucusu 2"/>
          <p:cNvSpPr>
            <a:spLocks noGrp="1"/>
          </p:cNvSpPr>
          <p:nvPr>
            <p:ph type="body" idx="1"/>
          </p:nvPr>
        </p:nvSpPr>
        <p:spPr/>
        <p:txBody>
          <a:bodyPr/>
          <a:lstStyle/>
          <a:p>
            <a:r>
              <a:rPr lang="tr-TR" sz="3600"/>
              <a:t>iOS</a:t>
            </a:r>
          </a:p>
        </p:txBody>
      </p:sp>
      <p:sp>
        <p:nvSpPr>
          <p:cNvPr id="4" name="İçerik Yer Tutucusu 3"/>
          <p:cNvSpPr>
            <a:spLocks noGrp="1"/>
          </p:cNvSpPr>
          <p:nvPr>
            <p:ph sz="half" idx="2"/>
          </p:nvPr>
        </p:nvSpPr>
        <p:spPr/>
        <p:txBody>
          <a:bodyPr vert="horz" lIns="91440" tIns="45720" rIns="91440" bIns="45720" rtlCol="0" anchor="t">
            <a:normAutofit/>
          </a:bodyPr>
          <a:lstStyle/>
          <a:p>
            <a:r>
              <a:rPr lang="tr-TR" sz="2400"/>
              <a:t>Closed source</a:t>
            </a:r>
          </a:p>
          <a:p>
            <a:r>
              <a:rPr lang="tr-TR" sz="2400"/>
              <a:t>High security</a:t>
            </a:r>
          </a:p>
          <a:p>
            <a:endParaRPr lang="tr-TR" sz="2400"/>
          </a:p>
        </p:txBody>
      </p:sp>
      <p:sp>
        <p:nvSpPr>
          <p:cNvPr id="5" name="Metin Yer Tutucusu 4"/>
          <p:cNvSpPr>
            <a:spLocks noGrp="1"/>
          </p:cNvSpPr>
          <p:nvPr>
            <p:ph type="body" sz="quarter" idx="3"/>
          </p:nvPr>
        </p:nvSpPr>
        <p:spPr/>
        <p:txBody>
          <a:bodyPr/>
          <a:lstStyle/>
          <a:p>
            <a:r>
              <a:rPr lang="tr-TR" sz="3600"/>
              <a:t>Android</a:t>
            </a:r>
          </a:p>
        </p:txBody>
      </p:sp>
      <p:sp>
        <p:nvSpPr>
          <p:cNvPr id="6" name="İçerik Yer Tutucusu 5"/>
          <p:cNvSpPr>
            <a:spLocks noGrp="1"/>
          </p:cNvSpPr>
          <p:nvPr>
            <p:ph sz="quarter" idx="4"/>
          </p:nvPr>
        </p:nvSpPr>
        <p:spPr/>
        <p:txBody>
          <a:bodyPr vert="horz" lIns="91440" tIns="45720" rIns="91440" bIns="45720" rtlCol="0" anchor="t">
            <a:normAutofit/>
          </a:bodyPr>
          <a:lstStyle/>
          <a:p>
            <a:r>
              <a:rPr lang="tr-TR" sz="2400"/>
              <a:t>Open source</a:t>
            </a:r>
          </a:p>
          <a:p>
            <a:r>
              <a:rPr lang="tr-TR" sz="2400"/>
              <a:t>Low security</a:t>
            </a:r>
          </a:p>
          <a:p>
            <a:endParaRPr lang="tr-TR" sz="2400"/>
          </a:p>
        </p:txBody>
      </p:sp>
    </p:spTree>
    <p:extLst>
      <p:ext uri="{BB962C8B-B14F-4D97-AF65-F5344CB8AC3E}">
        <p14:creationId xmlns:p14="http://schemas.microsoft.com/office/powerpoint/2010/main" val="11840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httpwww.pocket-lint.comnews130279-10-reasons-to-ditch-the-apple-iphone-for-android.jpg"/>
          <p:cNvPicPr>
            <a:picLocks noChangeAspect="1"/>
          </p:cNvPicPr>
          <p:nvPr/>
        </p:nvPicPr>
        <p:blipFill>
          <a:blip r:embed="rId3"/>
          <a:stretch>
            <a:fillRect/>
          </a:stretch>
        </p:blipFill>
        <p:spPr>
          <a:xfrm>
            <a:off x="2851015" y="1427177"/>
            <a:ext cx="7183319" cy="4752480"/>
          </a:xfrm>
          <a:prstGeom prst="rect">
            <a:avLst/>
          </a:prstGeom>
        </p:spPr>
      </p:pic>
      <p:sp>
        <p:nvSpPr>
          <p:cNvPr id="3" name="Metin kutusu 2"/>
          <p:cNvSpPr txBox="1"/>
          <p:nvPr/>
        </p:nvSpPr>
        <p:spPr>
          <a:xfrm>
            <a:off x="1997480" y="644015"/>
            <a:ext cx="2743200" cy="646331"/>
          </a:xfrm>
          <a:prstGeom prst="rect">
            <a:avLst/>
          </a:prstGeom>
        </p:spPr>
        <p:txBody>
          <a:bodyPr rtlCol="0">
            <a:spAutoFit/>
          </a:bodyPr>
          <a:lstStyle/>
          <a:p>
            <a:pPr algn="ctr"/>
            <a:r>
              <a:rPr lang="tr-TR" sz="3600"/>
              <a:t>Hardware</a:t>
            </a:r>
            <a:endParaRPr lang="tr-TR"/>
          </a:p>
        </p:txBody>
      </p:sp>
    </p:spTree>
    <p:extLst>
      <p:ext uri="{BB962C8B-B14F-4D97-AF65-F5344CB8AC3E}">
        <p14:creationId xmlns:p14="http://schemas.microsoft.com/office/powerpoint/2010/main" val="395113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400">
                <a:solidFill>
                  <a:srgbClr val="000000"/>
                </a:solidFill>
              </a:rPr>
              <a:t>Hardware</a:t>
            </a:r>
          </a:p>
        </p:txBody>
      </p:sp>
      <p:sp>
        <p:nvSpPr>
          <p:cNvPr id="3" name="Metin Yer Tutucusu 2"/>
          <p:cNvSpPr>
            <a:spLocks noGrp="1"/>
          </p:cNvSpPr>
          <p:nvPr>
            <p:ph type="body" idx="1"/>
          </p:nvPr>
        </p:nvSpPr>
        <p:spPr/>
        <p:txBody>
          <a:bodyPr/>
          <a:lstStyle/>
          <a:p>
            <a:r>
              <a:rPr lang="tr-TR" sz="3600"/>
              <a:t>Iphone </a:t>
            </a:r>
          </a:p>
        </p:txBody>
      </p:sp>
      <p:sp>
        <p:nvSpPr>
          <p:cNvPr id="4" name="İçerik Yer Tutucusu 3"/>
          <p:cNvSpPr>
            <a:spLocks noGrp="1"/>
          </p:cNvSpPr>
          <p:nvPr>
            <p:ph sz="half" idx="2"/>
          </p:nvPr>
        </p:nvSpPr>
        <p:spPr/>
        <p:txBody>
          <a:bodyPr vert="horz" lIns="91440" tIns="45720" rIns="91440" bIns="45720" rtlCol="0" anchor="t">
            <a:normAutofit/>
          </a:bodyPr>
          <a:lstStyle/>
          <a:p>
            <a:r>
              <a:rPr lang="tr-TR" sz="2400" dirty="0">
                <a:latin typeface="Century Gothic" charset="0"/>
              </a:rPr>
              <a:t>Only Apple Inc.</a:t>
            </a:r>
          </a:p>
          <a:p>
            <a:r>
              <a:rPr lang="tr-TR" sz="2400"/>
              <a:t>Short battery life</a:t>
            </a:r>
          </a:p>
          <a:p>
            <a:endParaRPr lang="tr-TR"/>
          </a:p>
        </p:txBody>
      </p:sp>
      <p:sp>
        <p:nvSpPr>
          <p:cNvPr id="5" name="Metin Yer Tutucusu 4"/>
          <p:cNvSpPr>
            <a:spLocks noGrp="1"/>
          </p:cNvSpPr>
          <p:nvPr>
            <p:ph type="body" sz="quarter" idx="3"/>
          </p:nvPr>
        </p:nvSpPr>
        <p:spPr>
          <a:xfrm>
            <a:off x="6975367" y="1970088"/>
            <a:ext cx="4711808" cy="576262"/>
          </a:xfrm>
        </p:spPr>
        <p:txBody>
          <a:bodyPr/>
          <a:lstStyle/>
          <a:p>
            <a:r>
              <a:rPr lang="tr-TR" sz="3600">
                <a:solidFill>
                  <a:srgbClr val="404040"/>
                </a:solidFill>
              </a:rPr>
              <a:t>     Android</a:t>
            </a:r>
          </a:p>
        </p:txBody>
      </p:sp>
      <p:sp>
        <p:nvSpPr>
          <p:cNvPr id="6" name="İçerik Yer Tutucusu 5"/>
          <p:cNvSpPr>
            <a:spLocks noGrp="1"/>
          </p:cNvSpPr>
          <p:nvPr>
            <p:ph sz="quarter" idx="4"/>
          </p:nvPr>
        </p:nvSpPr>
        <p:spPr/>
        <p:txBody>
          <a:bodyPr vert="horz" lIns="91440" tIns="45720" rIns="91440" bIns="45720" rtlCol="0" anchor="t">
            <a:normAutofit/>
          </a:bodyPr>
          <a:lstStyle/>
          <a:p>
            <a:r>
              <a:rPr lang="en-US" sz="2400" dirty="0">
                <a:latin typeface="Century Gothic" charset="0"/>
              </a:rPr>
              <a:t>Many device manufacturer(LG,Samsung,HTC,Sony,Motorola,and many more)</a:t>
            </a:r>
            <a:endParaRPr lang="tr-TR" sz="2400" dirty="0">
              <a:latin typeface="Century Gothic" charset="0"/>
            </a:endParaRPr>
          </a:p>
          <a:p>
            <a:r>
              <a:rPr lang="en-US" sz="2400" dirty="0"/>
              <a:t>Long </a:t>
            </a:r>
            <a:r>
              <a:rPr lang="tr-TR" sz="2400"/>
              <a:t>battery</a:t>
            </a:r>
            <a:r>
              <a:rPr lang="en-US" sz="2400"/>
              <a:t> life</a:t>
            </a:r>
          </a:p>
          <a:p>
            <a:endParaRPr lang="tr-TR"/>
          </a:p>
        </p:txBody>
      </p:sp>
    </p:spTree>
    <p:extLst>
      <p:ext uri="{BB962C8B-B14F-4D97-AF65-F5344CB8AC3E}">
        <p14:creationId xmlns:p14="http://schemas.microsoft.com/office/powerpoint/2010/main" val="80590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70163" y="2027153"/>
            <a:ext cx="8915400" cy="2101935"/>
          </a:xfrm>
        </p:spPr>
        <p:txBody>
          <a:bodyPr>
            <a:normAutofit fontScale="90000"/>
          </a:bodyPr>
          <a:lstStyle/>
          <a:p>
            <a:r>
              <a:rPr lang="tr-TR" sz="2400">
                <a:solidFill>
                  <a:srgbClr val="000000"/>
                </a:solidFill>
              </a:rPr>
              <a:t>" Apple offers users a single</a:t>
            </a:r>
            <a:r>
              <a:rPr lang="tr-TR" sz="2400"/>
              <a:t> </a:t>
            </a:r>
            <a:r>
              <a:rPr lang="tr-TR" sz="2400">
                <a:solidFill>
                  <a:srgbClr val="000000"/>
                </a:solidFill>
              </a:rPr>
              <a:t>choice:what model of iPhone do you want(6 Plus,6,5S,5C),not what company's phone and then what model.Of course,some</a:t>
            </a:r>
            <a:r>
              <a:rPr lang="tr-TR" sz="2400"/>
              <a:t> </a:t>
            </a:r>
            <a:r>
              <a:rPr lang="tr-TR" sz="2400">
                <a:solidFill>
                  <a:srgbClr val="000000"/>
                </a:solidFill>
              </a:rPr>
              <a:t>people may prefer the greater choice Android offers.Others,though,will appreciate the simplicity and quality offered by the iPhone." </a:t>
            </a:r>
            <a:r>
              <a:rPr lang="tr-TR" sz="2400" dirty="0">
                <a:solidFill>
                  <a:srgbClr val="000000"/>
                </a:solidFill>
              </a:rPr>
              <a:t/>
            </a:r>
            <a:br>
              <a:rPr lang="tr-TR" sz="2400" dirty="0">
                <a:solidFill>
                  <a:srgbClr val="000000"/>
                </a:solidFill>
              </a:rPr>
            </a:br>
            <a:r>
              <a:rPr lang="tr-TR" sz="2400" dirty="0">
                <a:solidFill>
                  <a:srgbClr val="000000"/>
                </a:solidFill>
              </a:rPr>
              <a:t/>
            </a:r>
            <a:br>
              <a:rPr lang="tr-TR" sz="2400" dirty="0">
                <a:solidFill>
                  <a:srgbClr val="000000"/>
                </a:solidFill>
              </a:rPr>
            </a:br>
            <a:r>
              <a:rPr lang="tr-TR" sz="2400">
                <a:solidFill>
                  <a:srgbClr val="000000"/>
                </a:solidFill>
              </a:rPr>
              <a:t>                                                                                 </a:t>
            </a:r>
            <a:r>
              <a:rPr lang="tr-TR" sz="2400">
                <a:solidFill>
                  <a:srgbClr val="000000"/>
                </a:solidFill>
                <a:latin typeface="Century Gothic"/>
              </a:rPr>
              <a:t>Sam Costello</a:t>
            </a:r>
            <a:r>
              <a:rPr lang="tr-TR" sz="2400" dirty="0">
                <a:solidFill>
                  <a:srgbClr val="000000"/>
                </a:solidFill>
                <a:latin typeface="Century Gothic"/>
              </a:rPr>
              <a:t/>
            </a:r>
            <a:br>
              <a:rPr lang="tr-TR" sz="2400" dirty="0">
                <a:solidFill>
                  <a:srgbClr val="000000"/>
                </a:solidFill>
                <a:latin typeface="Century Gothic"/>
              </a:rPr>
            </a:br>
            <a:r>
              <a:rPr lang="tr-TR" sz="2400">
                <a:solidFill>
                  <a:srgbClr val="000000"/>
                </a:solidFill>
                <a:latin typeface="Century Gothic"/>
              </a:rPr>
              <a:t>                                                                             iPod/iPhone Expert</a:t>
            </a:r>
          </a:p>
        </p:txBody>
      </p:sp>
    </p:spTree>
    <p:extLst>
      <p:ext uri="{BB962C8B-B14F-4D97-AF65-F5344CB8AC3E}">
        <p14:creationId xmlns:p14="http://schemas.microsoft.com/office/powerpoint/2010/main" val="361038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4400" u="sng">
                <a:solidFill>
                  <a:srgbClr val="000000"/>
                </a:solidFill>
              </a:rPr>
              <a:t>References</a:t>
            </a:r>
          </a:p>
        </p:txBody>
      </p:sp>
      <p:sp>
        <p:nvSpPr>
          <p:cNvPr id="3" name="İçerik Yer Tutucusu 2"/>
          <p:cNvSpPr>
            <a:spLocks noGrp="1"/>
          </p:cNvSpPr>
          <p:nvPr>
            <p:ph idx="1"/>
          </p:nvPr>
        </p:nvSpPr>
        <p:spPr/>
        <p:txBody>
          <a:bodyPr vert="horz" lIns="91440" tIns="45720" rIns="91440" bIns="45720" rtlCol="0" anchor="t">
            <a:normAutofit/>
          </a:bodyPr>
          <a:lstStyle/>
          <a:p>
            <a:r>
              <a:rPr lang="tr-TR" sz="2400" dirty="0">
                <a:solidFill>
                  <a:srgbClr val="000000"/>
                </a:solidFill>
                <a:latin typeface="Century Gothic" charset="0"/>
                <a:hlinkClick r:id="rId3"/>
              </a:rPr>
              <a:t>http://www.computerworld.com/article/2468474/mobile-apps/iphone-vs--android--five-points-of-difference.html4</a:t>
            </a:r>
          </a:p>
          <a:p>
            <a:r>
              <a:rPr lang="tr-TR" sz="2400" dirty="0">
                <a:solidFill>
                  <a:srgbClr val="000000"/>
                </a:solidFill>
                <a:latin typeface="Century Gothic" charset="0"/>
                <a:hlinkClick r:id="rId4"/>
              </a:rPr>
              <a:t>http://ipod.about.com/od/iphonevscompetitors/tp/Iphone-Or-Android-which-to-buy.htm</a:t>
            </a:r>
          </a:p>
          <a:p>
            <a:r>
              <a:rPr lang="tr-TR" sz="2400" dirty="0">
                <a:solidFill>
                  <a:srgbClr val="31B4E6"/>
                </a:solidFill>
                <a:latin typeface="Century Gothic" charset="0"/>
              </a:rPr>
              <a:t>http://www.emarketer.com/Article/Smartphone-Users-Worldwide-Will-Total-175-Billion-2014/1010536</a:t>
            </a:r>
          </a:p>
          <a:p>
            <a:endParaRPr lang="tr-TR"/>
          </a:p>
          <a:p>
            <a:endParaRPr lang="tr-TR"/>
          </a:p>
        </p:txBody>
      </p:sp>
    </p:spTree>
    <p:extLst>
      <p:ext uri="{BB962C8B-B14F-4D97-AF65-F5344CB8AC3E}">
        <p14:creationId xmlns:p14="http://schemas.microsoft.com/office/powerpoint/2010/main" val="1164331502"/>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106</Words>
  <Application>Microsoft Office PowerPoint</Application>
  <PresentationFormat>Geniş ekran</PresentationFormat>
  <Paragraphs>33</Paragraphs>
  <Slides>9</Slides>
  <Notes>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Century Gothic</vt:lpstr>
      <vt:lpstr>Wingdings 3</vt:lpstr>
      <vt:lpstr>Duman</vt:lpstr>
      <vt:lpstr>  From Department of Civil Engineering</vt:lpstr>
      <vt:lpstr>Differences between Iphone and Android? </vt:lpstr>
      <vt:lpstr>Outline  • Software  • Hardware </vt:lpstr>
      <vt:lpstr>PowerPoint Sunusu</vt:lpstr>
      <vt:lpstr>Software</vt:lpstr>
      <vt:lpstr>PowerPoint Sunusu</vt:lpstr>
      <vt:lpstr>Hardware</vt:lpstr>
      <vt:lpstr>" Apple offers users a single choice:what model of iPhone do you want(6 Plus,6,5S,5C),not what company's phone and then what model.Of course,some people may prefer the greater choice Android offers.Others,though,will appreciate the simplicity and quality offered by the iPhone."                                                                                    Sam Costello                                                                              iPod/iPhone Expert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cp:revision>
  <dcterms:created xsi:type="dcterms:W3CDTF">2012-08-15T22:53:30Z</dcterms:created>
  <dcterms:modified xsi:type="dcterms:W3CDTF">2023-11-24T21:23:46Z</dcterms:modified>
</cp:coreProperties>
</file>