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2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3A81B-74A1-4E5C-A28E-3B514882875D}" type="datetimeFigureOut">
              <a:rPr lang="tr-TR"/>
              <a:t>25.11.2023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C261-B57E-4E94-AB90-AE5597FCE7D2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01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80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23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49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603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25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51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58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90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67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4C261-B57E-4E94-AB90-AE5597FCE7D2}" type="slidenum">
              <a:rPr lang="tr-TR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3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23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70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01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57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71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45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8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87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2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1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7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2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87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43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8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25.11.2023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8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living.lovetoknow.com/Reusing_Plastic_Water_Bott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atist.com/health/why-you-should-never-buy-disposable-water-bottles-again" TargetMode="External"/><Relationship Id="rId5" Type="http://schemas.openxmlformats.org/officeDocument/2006/relationships/hyperlink" Target="http://www.csgnetwork.com/tapwaterbottledwatercostcalc.html" TargetMode="External"/><Relationship Id="rId4" Type="http://schemas.openxmlformats.org/officeDocument/2006/relationships/hyperlink" Target="http://www.isustainableearth.com/green-products/reusable-water-bottles-help-you-go-green-and-stay-health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>
                <a:solidFill>
                  <a:srgbClr val="000000"/>
                </a:solidFill>
                <a:latin typeface="Century Gothic" charset="0"/>
              </a:rPr>
              <a:t>  </a:t>
            </a:r>
            <a:r>
              <a:rPr lang="en-US" dirty="0">
                <a:latin typeface="Century Gothic" charset="0"/>
              </a:rPr>
              <a:t/>
            </a:r>
            <a:br>
              <a:rPr lang="en-US" dirty="0">
                <a:latin typeface="Century Gothic" charset="0"/>
              </a:rPr>
            </a:br>
            <a:r>
              <a:rPr lang="en-US" sz="4000" dirty="0">
                <a:solidFill>
                  <a:srgbClr val="000000"/>
                </a:solidFill>
                <a:latin typeface="Century Gothic" charset="0"/>
              </a:rPr>
              <a:t>From Department of Civil Engineering</a:t>
            </a:r>
            <a:endParaRPr lang="tr-TR" sz="4000" dirty="0">
              <a:solidFill>
                <a:srgbClr val="000000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883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rgbClr val="000000"/>
                </a:solidFill>
              </a:rPr>
              <a:t>Reference </a:t>
            </a:r>
            <a:r>
              <a:rPr lang="tr-TR" sz="4000" dirty="0" err="1">
                <a:solidFill>
                  <a:srgbClr val="000000"/>
                </a:solidFill>
              </a:rPr>
              <a:t>List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3" y="1556085"/>
            <a:ext cx="8915400" cy="43557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 err="1">
                <a:latin typeface="Century Gothic" charset="0"/>
              </a:rPr>
              <a:t>Ketcham</a:t>
            </a:r>
            <a:r>
              <a:rPr lang="en-US" sz="2000" dirty="0">
                <a:latin typeface="Century Gothic" charset="0"/>
              </a:rPr>
              <a:t>, S.(</a:t>
            </a:r>
            <a:r>
              <a:rPr lang="en-US" sz="2000" dirty="0" err="1">
                <a:latin typeface="Century Gothic" charset="0"/>
              </a:rPr>
              <a:t>n.d.</a:t>
            </a:r>
            <a:r>
              <a:rPr lang="en-US" sz="2000" dirty="0">
                <a:latin typeface="Century Gothic" charset="0"/>
              </a:rPr>
              <a:t>).</a:t>
            </a:r>
            <a:r>
              <a:rPr lang="en-US" sz="2000" i="1" dirty="0">
                <a:latin typeface="Century Gothic" charset="0"/>
                <a:cs typeface="Arial" charset="0"/>
              </a:rPr>
              <a:t>Reusing Plastic Water Bottles</a:t>
            </a:r>
            <a:r>
              <a:rPr lang="en-US" sz="2000" dirty="0">
                <a:latin typeface="Century Gothic" charset="0"/>
                <a:cs typeface="Arial" charset="0"/>
              </a:rPr>
              <a:t>.Retrieved June 4, 2015, from </a:t>
            </a:r>
            <a:r>
              <a:rPr lang="en-US" sz="2000" dirty="0">
                <a:latin typeface="Century Gothic" charset="0"/>
                <a:cs typeface="Arial" charset="0"/>
                <a:hlinkClick r:id="rId3"/>
              </a:rPr>
              <a:t>http://greenliving.lovetoknow.com/Reusing_Plastic_Water_Bottles</a:t>
            </a:r>
          </a:p>
          <a:p>
            <a:r>
              <a:rPr lang="en-US" sz="2000" dirty="0" err="1">
                <a:latin typeface="Century Gothic" charset="0"/>
                <a:cs typeface="Arial" charset="0"/>
              </a:rPr>
              <a:t>Speer,A</a:t>
            </a:r>
            <a:r>
              <a:rPr lang="en-US" sz="2000" dirty="0">
                <a:latin typeface="Century Gothic" charset="0"/>
                <a:cs typeface="Arial" charset="0"/>
              </a:rPr>
              <a:t>.(2012,January 6).</a:t>
            </a:r>
            <a:r>
              <a:rPr lang="en-US" sz="2000" i="1" dirty="0">
                <a:solidFill>
                  <a:srgbClr val="151516"/>
                </a:solidFill>
                <a:latin typeface="Century Gothic" charset="0"/>
                <a:cs typeface="Arial" charset="0"/>
              </a:rPr>
              <a:t>Reusable Water Bottles Help You Go Green and Stay Healthy</a:t>
            </a:r>
            <a:r>
              <a:rPr lang="en-US" sz="2000" dirty="0">
                <a:solidFill>
                  <a:srgbClr val="151516"/>
                </a:solidFill>
                <a:latin typeface="Century Gothic" charset="0"/>
                <a:cs typeface="Arial" charset="0"/>
              </a:rPr>
              <a:t>.</a:t>
            </a:r>
            <a:r>
              <a:rPr lang="tr-TR" sz="2000" dirty="0">
                <a:solidFill>
                  <a:srgbClr val="151516"/>
                </a:solidFill>
                <a:latin typeface="Century Gothic" charset="0"/>
                <a:cs typeface="Arial" charset="0"/>
              </a:rPr>
              <a:t>Retrieved </a:t>
            </a:r>
            <a:r>
              <a:rPr lang="tr-TR" sz="2000" dirty="0" err="1">
                <a:solidFill>
                  <a:srgbClr val="151516"/>
                </a:solidFill>
                <a:latin typeface="Century Gothic" charset="0"/>
                <a:cs typeface="Arial" charset="0"/>
              </a:rPr>
              <a:t>June</a:t>
            </a:r>
            <a:r>
              <a:rPr lang="tr-TR" sz="2000" dirty="0">
                <a:solidFill>
                  <a:srgbClr val="151516"/>
                </a:solidFill>
                <a:latin typeface="Century Gothic" charset="0"/>
                <a:cs typeface="Arial" charset="0"/>
              </a:rPr>
              <a:t> 4, </a:t>
            </a:r>
            <a:r>
              <a:rPr lang="en-US" sz="2000" dirty="0">
                <a:solidFill>
                  <a:srgbClr val="151516"/>
                </a:solidFill>
                <a:latin typeface="Century Gothic" charset="0"/>
                <a:cs typeface="Arial" charset="0"/>
              </a:rPr>
              <a:t>2015, from</a:t>
            </a:r>
            <a:r>
              <a:rPr lang="en-US" sz="2000" dirty="0">
                <a:solidFill>
                  <a:srgbClr val="151516"/>
                </a:solidFill>
                <a:latin typeface="Century Gothic" charset="0"/>
                <a:cs typeface="Arial" charset="0"/>
                <a:hlinkClick r:id="rId4"/>
              </a:rPr>
              <a:t>http://www.isustainableearth.com/green-products/reusable-water-bottles-help-you-go-green-and-stay-healthy</a:t>
            </a:r>
          </a:p>
          <a:p>
            <a:r>
              <a:rPr lang="en-US" sz="2000" i="1" dirty="0">
                <a:solidFill>
                  <a:srgbClr val="333333"/>
                </a:solidFill>
                <a:latin typeface="Century Gothic" charset="0"/>
                <a:cs typeface="Arial" charset="0"/>
              </a:rPr>
              <a:t>Tap Water Bottled Water Cost Calculator</a:t>
            </a:r>
            <a:r>
              <a:rPr lang="en-US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entury Gothic" charset="0"/>
                <a:cs typeface="Arial" charset="0"/>
              </a:rPr>
              <a:t>n.d.</a:t>
            </a:r>
            <a:r>
              <a:rPr lang="en-US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).Retrieved June 4, 2015, from </a:t>
            </a:r>
            <a:r>
              <a:rPr lang="en-US" sz="2000" dirty="0">
                <a:solidFill>
                  <a:srgbClr val="333333"/>
                </a:solidFill>
                <a:latin typeface="Century Gothic" charset="0"/>
                <a:cs typeface="Arial" charset="0"/>
                <a:hlinkClick r:id="rId5"/>
              </a:rPr>
              <a:t>http://www.csgnetwork.com/tapwaterbottledwatercostcalc.html</a:t>
            </a:r>
          </a:p>
          <a:p>
            <a:r>
              <a:rPr lang="en-US" sz="2000" i="1" dirty="0">
                <a:solidFill>
                  <a:srgbClr val="333333"/>
                </a:solidFill>
                <a:latin typeface="Century Gothic" charset="0"/>
                <a:cs typeface="Arial" charset="0"/>
              </a:rPr>
              <a:t>Why You Should Never Buy Disposable Water Bottles Again</a:t>
            </a:r>
            <a:r>
              <a:rPr lang="en-US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(2015, January 20). </a:t>
            </a:r>
            <a:r>
              <a:rPr lang="tr-TR" sz="2000" dirty="0" err="1">
                <a:solidFill>
                  <a:srgbClr val="333333"/>
                </a:solidFill>
                <a:latin typeface="Century Gothic" charset="0"/>
                <a:cs typeface="Arial" charset="0"/>
              </a:rPr>
              <a:t>Retrieved</a:t>
            </a:r>
            <a:r>
              <a:rPr lang="tr-TR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 </a:t>
            </a:r>
            <a:r>
              <a:rPr lang="tr-TR" sz="2000" dirty="0" err="1">
                <a:solidFill>
                  <a:srgbClr val="333333"/>
                </a:solidFill>
                <a:latin typeface="Century Gothic" charset="0"/>
                <a:cs typeface="Arial" charset="0"/>
              </a:rPr>
              <a:t>June</a:t>
            </a:r>
            <a:r>
              <a:rPr lang="tr-TR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 4, 2015, </a:t>
            </a:r>
            <a:r>
              <a:rPr lang="tr-TR" sz="2000" dirty="0" err="1">
                <a:solidFill>
                  <a:srgbClr val="333333"/>
                </a:solidFill>
                <a:latin typeface="Century Gothic" charset="0"/>
                <a:cs typeface="Arial" charset="0"/>
              </a:rPr>
              <a:t>from</a:t>
            </a:r>
            <a:r>
              <a:rPr lang="tr-TR" sz="2000" dirty="0">
                <a:solidFill>
                  <a:srgbClr val="333333"/>
                </a:solidFill>
                <a:latin typeface="Century Gothic" charset="0"/>
                <a:cs typeface="Arial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Century Gothic" charset="0"/>
                <a:cs typeface="Arial" charset="0"/>
                <a:hlinkClick r:id="rId6"/>
              </a:rPr>
              <a:t>http://greatist.com/health/why-you-should-never-buy-disposable-water-bottles-again</a:t>
            </a:r>
          </a:p>
          <a:p>
            <a:endParaRPr lang="tr-TR" sz="2000" dirty="0">
              <a:solidFill>
                <a:srgbClr val="333333"/>
              </a:solidFill>
              <a:latin typeface="Century Gothic" charset="0"/>
              <a:cs typeface="Arial" charset="0"/>
            </a:endParaRPr>
          </a:p>
          <a:p>
            <a:endParaRPr lang="en-US" sz="1600" dirty="0">
              <a:solidFill>
                <a:srgbClr val="151516"/>
              </a:solidFill>
              <a:latin typeface="Century Gothic" charset="0"/>
              <a:cs typeface="Arial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6458712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teach-your-child-to-recycle-1000x66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34" y="511594"/>
            <a:ext cx="8864349" cy="59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898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err="1">
                <a:solidFill>
                  <a:srgbClr val="000000"/>
                </a:solidFill>
              </a:rPr>
              <a:t>The</a:t>
            </a:r>
            <a:r>
              <a:rPr lang="tr-TR" sz="4000" dirty="0">
                <a:solidFill>
                  <a:srgbClr val="000000"/>
                </a:solidFill>
              </a:rPr>
              <a:t> </a:t>
            </a:r>
            <a:r>
              <a:rPr lang="tr-TR" sz="4000" dirty="0" err="1">
                <a:solidFill>
                  <a:srgbClr val="000000"/>
                </a:solidFill>
              </a:rPr>
              <a:t>Reasons</a:t>
            </a:r>
            <a:r>
              <a:rPr lang="tr-TR" sz="4000" dirty="0">
                <a:solidFill>
                  <a:srgbClr val="000000"/>
                </a:solidFill>
              </a:rPr>
              <a:t> of </a:t>
            </a:r>
            <a:r>
              <a:rPr lang="tr-TR" sz="4000" dirty="0" err="1">
                <a:solidFill>
                  <a:srgbClr val="000000"/>
                </a:solidFill>
              </a:rPr>
              <a:t>the</a:t>
            </a:r>
            <a:r>
              <a:rPr lang="tr-TR" sz="4000" dirty="0">
                <a:solidFill>
                  <a:srgbClr val="000000"/>
                </a:solidFill>
              </a:rPr>
              <a:t> Using </a:t>
            </a:r>
            <a:r>
              <a:rPr lang="tr-TR" sz="4000" dirty="0" err="1">
                <a:solidFill>
                  <a:srgbClr val="000000"/>
                </a:solidFill>
              </a:rPr>
              <a:t>Reusable</a:t>
            </a:r>
            <a:r>
              <a:rPr lang="tr-TR" sz="4000" dirty="0">
                <a:solidFill>
                  <a:srgbClr val="000000"/>
                </a:solidFill>
              </a:rPr>
              <a:t> </a:t>
            </a:r>
            <a:r>
              <a:rPr lang="tr-TR" sz="4000" dirty="0" err="1">
                <a:solidFill>
                  <a:srgbClr val="000000"/>
                </a:solidFill>
              </a:rPr>
              <a:t>Water</a:t>
            </a:r>
            <a:r>
              <a:rPr lang="tr-TR" sz="4000" dirty="0">
                <a:solidFill>
                  <a:srgbClr val="000000"/>
                </a:solidFill>
              </a:rPr>
              <a:t> </a:t>
            </a:r>
            <a:r>
              <a:rPr lang="tr-TR" sz="4000" dirty="0" err="1">
                <a:solidFill>
                  <a:srgbClr val="000000"/>
                </a:solidFill>
              </a:rPr>
              <a:t>Bottles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3200" dirty="0" err="1">
                <a:solidFill>
                  <a:srgbClr val="000000"/>
                </a:solidFill>
              </a:rPr>
              <a:t>Environmental</a:t>
            </a:r>
          </a:p>
          <a:p>
            <a:endParaRPr lang="tr-TR" sz="2400" dirty="0" err="1"/>
          </a:p>
          <a:p>
            <a:r>
              <a:rPr lang="tr-TR" sz="3200" dirty="0" err="1">
                <a:solidFill>
                  <a:srgbClr val="000000"/>
                </a:solidFill>
              </a:rPr>
              <a:t>Economical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887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xzfndf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51" y="444250"/>
            <a:ext cx="6398209" cy="63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22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>
                <a:solidFill>
                  <a:srgbClr val="000000"/>
                </a:solidFill>
              </a:rPr>
              <a:t>Enviromental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-1158541" y="1481138"/>
            <a:ext cx="1055746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Ketcham</a:t>
            </a:r>
            <a:r>
              <a:rPr lang="tr-TR" dirty="0"/>
              <a:t>;</a:t>
            </a:r>
          </a:p>
          <a:p>
            <a:pPr algn="ctr"/>
            <a:r>
              <a:rPr lang="tr-TR" dirty="0"/>
              <a:t>                                                        </a:t>
            </a:r>
            <a:r>
              <a:rPr lang="tr-TR" dirty="0" err="1"/>
              <a:t>The</a:t>
            </a:r>
            <a:r>
              <a:rPr lang="tr-TR" dirty="0"/>
              <a:t> time of </a:t>
            </a:r>
            <a:r>
              <a:rPr lang="tr-TR" dirty="0" err="1"/>
              <a:t>decomposition</a:t>
            </a:r>
            <a:r>
              <a:rPr lang="tr-TR" dirty="0"/>
              <a:t> of </a:t>
            </a:r>
            <a:r>
              <a:rPr lang="tr-TR" dirty="0" err="1"/>
              <a:t>plastic</a:t>
            </a:r>
            <a:r>
              <a:rPr lang="tr-TR" dirty="0"/>
              <a:t> </a:t>
            </a:r>
            <a:r>
              <a:rPr lang="tr-TR" dirty="0" err="1"/>
              <a:t>bottles</a:t>
            </a:r>
            <a:r>
              <a:rPr lang="tr-TR" dirty="0"/>
              <a:t> is 700 </a:t>
            </a:r>
            <a:r>
              <a:rPr lang="tr-TR" dirty="0" err="1"/>
              <a:t>years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421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>
                <a:solidFill>
                  <a:srgbClr val="000000"/>
                </a:solidFill>
              </a:rPr>
              <a:t>Enviromental</a:t>
            </a:r>
          </a:p>
        </p:txBody>
      </p:sp>
      <p:pic>
        <p:nvPicPr>
          <p:cNvPr id="4" name="Resim 3" descr="sdhbdzfnh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1838417"/>
            <a:ext cx="9424903" cy="38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7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>
                <a:solidFill>
                  <a:srgbClr val="000000"/>
                </a:solidFill>
              </a:rPr>
              <a:t>Economical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296068" y="1427497"/>
            <a:ext cx="680318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dirty="0"/>
              <a:t>Tap </a:t>
            </a:r>
            <a:r>
              <a:rPr lang="tr-TR" dirty="0" err="1"/>
              <a:t>water</a:t>
            </a:r>
            <a:r>
              <a:rPr lang="tr-TR" dirty="0"/>
              <a:t> (in </a:t>
            </a:r>
            <a:r>
              <a:rPr lang="tr-TR" dirty="0" err="1"/>
              <a:t>reusable</a:t>
            </a:r>
            <a:r>
              <a:rPr lang="tr-TR" dirty="0"/>
              <a:t> </a:t>
            </a:r>
            <a:r>
              <a:rPr lang="tr-TR" dirty="0" err="1"/>
              <a:t>water</a:t>
            </a:r>
            <a:r>
              <a:rPr lang="tr-TR" dirty="0"/>
              <a:t> </a:t>
            </a:r>
            <a:r>
              <a:rPr lang="tr-TR" dirty="0" err="1"/>
              <a:t>bottles</a:t>
            </a:r>
            <a:r>
              <a:rPr lang="tr-TR" dirty="0"/>
              <a:t>)</a:t>
            </a:r>
          </a:p>
          <a:p>
            <a:pPr algn="ctr"/>
            <a:r>
              <a:rPr lang="tr-TR" dirty="0" err="1"/>
              <a:t>Bottled</a:t>
            </a:r>
            <a:r>
              <a:rPr lang="tr-TR" dirty="0"/>
              <a:t> </a:t>
            </a:r>
            <a:r>
              <a:rPr lang="tr-TR" dirty="0" err="1"/>
              <a:t>water</a:t>
            </a:r>
            <a:r>
              <a:rPr lang="tr-TR" dirty="0"/>
              <a:t> (in </a:t>
            </a:r>
            <a:r>
              <a:rPr lang="tr-TR" dirty="0" err="1"/>
              <a:t>plastic</a:t>
            </a:r>
            <a:r>
              <a:rPr lang="tr-TR" dirty="0"/>
              <a:t> </a:t>
            </a:r>
            <a:r>
              <a:rPr lang="tr-TR" dirty="0" err="1"/>
              <a:t>water</a:t>
            </a:r>
            <a:r>
              <a:rPr lang="tr-TR" dirty="0"/>
              <a:t> </a:t>
            </a:r>
            <a:r>
              <a:rPr lang="tr-TR" dirty="0" err="1"/>
              <a:t>bottles</a:t>
            </a:r>
            <a:r>
              <a:rPr lang="tr-TR" dirty="0"/>
              <a:t>)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5592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>
                <a:solidFill>
                  <a:srgbClr val="000000"/>
                </a:solidFill>
              </a:rPr>
              <a:t>Economical</a:t>
            </a:r>
          </a:p>
        </p:txBody>
      </p:sp>
      <p:pic>
        <p:nvPicPr>
          <p:cNvPr id="4" name="Resim 3" descr="zsdfndf45345 - Kopy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09" y="1441450"/>
            <a:ext cx="7062145" cy="52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>
                <a:solidFill>
                  <a:srgbClr val="000000"/>
                </a:solidFill>
              </a:rPr>
              <a:t>Economical</a:t>
            </a:r>
          </a:p>
        </p:txBody>
      </p:sp>
      <p:pic>
        <p:nvPicPr>
          <p:cNvPr id="3" name="Resim 2" descr="zsdfndf45345 - Kopya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24" y="1444625"/>
            <a:ext cx="7055101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39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</Words>
  <Application>Microsoft Office PowerPoint</Application>
  <PresentationFormat>Geniş ekran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Duman</vt:lpstr>
      <vt:lpstr>   From Department of Civil Engineering</vt:lpstr>
      <vt:lpstr>PowerPoint Sunusu</vt:lpstr>
      <vt:lpstr>The Reasons of the Using Reusable Water Bottles</vt:lpstr>
      <vt:lpstr>PowerPoint Sunusu</vt:lpstr>
      <vt:lpstr>Enviromental</vt:lpstr>
      <vt:lpstr>Enviromental</vt:lpstr>
      <vt:lpstr>Economical</vt:lpstr>
      <vt:lpstr>Economical</vt:lpstr>
      <vt:lpstr>Economical</vt:lpstr>
      <vt:lpstr>Reference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created xsi:type="dcterms:W3CDTF">2012-08-15T22:53:30Z</dcterms:created>
  <dcterms:modified xsi:type="dcterms:W3CDTF">2023-11-24T21:24:06Z</dcterms:modified>
</cp:coreProperties>
</file>