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4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61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tr-TR" sz="1400" b="0" i="0" baseline="0" dirty="0">
                <a:solidFill>
                  <a:schemeClr val="tx1"/>
                </a:solidFill>
                <a:effectLst/>
              </a:rPr>
              <a:t>ESTIMATED POPULATION </a:t>
            </a:r>
            <a:r>
              <a:rPr lang="tr-TR" sz="1400" b="0" i="0" baseline="0" dirty="0" smtClean="0">
                <a:solidFill>
                  <a:schemeClr val="tx1"/>
                </a:solidFill>
                <a:effectLst/>
              </a:rPr>
              <a:t>- </a:t>
            </a:r>
            <a:r>
              <a:rPr lang="tr-TR" sz="1400" b="0" i="0" baseline="0" dirty="0">
                <a:solidFill>
                  <a:schemeClr val="tx1"/>
                </a:solidFill>
                <a:effectLst/>
              </a:rPr>
              <a:t>YEARS</a:t>
            </a:r>
            <a:endParaRPr lang="tr-TR" sz="1400" dirty="0"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 dirty="0"/>
          </a:p>
        </c:rich>
      </c:tx>
      <c:layout>
        <c:manualLayout>
          <c:xMode val="edge"/>
          <c:yMode val="edge"/>
          <c:x val="0.36732417770192421"/>
          <c:y val="2.45955974710524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>
        <c:manualLayout>
          <c:layoutTarget val="inner"/>
          <c:xMode val="edge"/>
          <c:yMode val="edge"/>
          <c:x val="0.15959486545663273"/>
          <c:y val="0.13564572425828972"/>
          <c:w val="0.79596069009892279"/>
          <c:h val="0.57027352929051411"/>
        </c:manualLayout>
      </c:layout>
      <c:scatterChart>
        <c:scatterStyle val="lineMarker"/>
        <c:varyColors val="0"/>
        <c:ser>
          <c:idx val="0"/>
          <c:order val="0"/>
          <c:tx>
            <c:v>İLLER BANKASI METHOD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NÜFUS!$P$59:$P$66</c:f>
              <c:numCache>
                <c:formatCode>0</c:formatCode>
                <c:ptCount val="8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  <c:pt idx="4">
                  <c:v>2035</c:v>
                </c:pt>
                <c:pt idx="5">
                  <c:v>2040</c:v>
                </c:pt>
                <c:pt idx="6">
                  <c:v>2045</c:v>
                </c:pt>
                <c:pt idx="7">
                  <c:v>2050</c:v>
                </c:pt>
              </c:numCache>
            </c:numRef>
          </c:xVal>
          <c:yVal>
            <c:numRef>
              <c:f>NÜFUS!$D$34:$K$34</c:f>
              <c:numCache>
                <c:formatCode>0</c:formatCode>
                <c:ptCount val="8"/>
                <c:pt idx="0">
                  <c:v>1195.5060000000001</c:v>
                </c:pt>
                <c:pt idx="1">
                  <c:v>1331.6228898391914</c:v>
                </c:pt>
                <c:pt idx="2">
                  <c:v>1483.2376589859682</c:v>
                </c:pt>
                <c:pt idx="3">
                  <c:v>1652.1148516002529</c:v>
                </c:pt>
                <c:pt idx="4">
                  <c:v>1840.2199177872596</c:v>
                </c:pt>
                <c:pt idx="5">
                  <c:v>2049.7420881731327</c:v>
                </c:pt>
                <c:pt idx="6">
                  <c:v>2283.1198529142684</c:v>
                </c:pt>
                <c:pt idx="7">
                  <c:v>2543.0693416736744</c:v>
                </c:pt>
              </c:numCache>
            </c:numRef>
          </c:yVal>
          <c:smooth val="0"/>
        </c:ser>
        <c:ser>
          <c:idx val="1"/>
          <c:order val="1"/>
          <c:tx>
            <c:v>ARITHMETIC INCREASE METHOD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NÜFUS!$F$59:$F$66</c:f>
              <c:numCache>
                <c:formatCode>0</c:formatCode>
                <c:ptCount val="8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  <c:pt idx="4">
                  <c:v>2035</c:v>
                </c:pt>
                <c:pt idx="5">
                  <c:v>2040</c:v>
                </c:pt>
                <c:pt idx="6">
                  <c:v>2045</c:v>
                </c:pt>
                <c:pt idx="7">
                  <c:v>2050</c:v>
                </c:pt>
              </c:numCache>
            </c:numRef>
          </c:xVal>
          <c:yVal>
            <c:numRef>
              <c:f>NÜFUS!$R$59:$R$66</c:f>
              <c:numCache>
                <c:formatCode>#,##0</c:formatCode>
                <c:ptCount val="8"/>
                <c:pt idx="0">
                  <c:v>1190.8599999999999</c:v>
                </c:pt>
                <c:pt idx="1">
                  <c:v>1295.1600000000001</c:v>
                </c:pt>
                <c:pt idx="2">
                  <c:v>1399.46</c:v>
                </c:pt>
                <c:pt idx="3">
                  <c:v>1503.76</c:v>
                </c:pt>
                <c:pt idx="4">
                  <c:v>1608.06</c:v>
                </c:pt>
                <c:pt idx="5">
                  <c:v>1712.3600000000001</c:v>
                </c:pt>
                <c:pt idx="6">
                  <c:v>1816.6599999999999</c:v>
                </c:pt>
                <c:pt idx="7">
                  <c:v>1920.96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004384"/>
        <c:axId val="212004944"/>
      </c:scatterChart>
      <c:valAx>
        <c:axId val="212004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YEARS</a:t>
                </a:r>
              </a:p>
            </c:rich>
          </c:tx>
          <c:layout>
            <c:manualLayout>
              <c:xMode val="edge"/>
              <c:yMode val="edge"/>
              <c:x val="0.51439426553162337"/>
              <c:y val="0.767866320374874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12004944"/>
        <c:crosses val="autoZero"/>
        <c:crossBetween val="midCat"/>
      </c:valAx>
      <c:valAx>
        <c:axId val="21200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ESTIMATED 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12004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7877626407810135"/>
          <c:y val="0.84978116282585092"/>
          <c:w val="0.49194683997833605"/>
          <c:h val="0.147252339530857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80AE-DF45-47F5-9718-CF1A5049E41D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BF1E-47A3-418B-B83D-C74F74C85A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609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80AE-DF45-47F5-9718-CF1A5049E41D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BF1E-47A3-418B-B83D-C74F74C85A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353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80AE-DF45-47F5-9718-CF1A5049E41D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BF1E-47A3-418B-B83D-C74F74C85A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9343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80AE-DF45-47F5-9718-CF1A5049E41D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BF1E-47A3-418B-B83D-C74F74C85AF2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92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80AE-DF45-47F5-9718-CF1A5049E41D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BF1E-47A3-418B-B83D-C74F74C85A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018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80AE-DF45-47F5-9718-CF1A5049E41D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BF1E-47A3-418B-B83D-C74F74C85A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4556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80AE-DF45-47F5-9718-CF1A5049E41D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BF1E-47A3-418B-B83D-C74F74C85A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2158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80AE-DF45-47F5-9718-CF1A5049E41D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BF1E-47A3-418B-B83D-C74F74C85A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8729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80AE-DF45-47F5-9718-CF1A5049E41D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BF1E-47A3-418B-B83D-C74F74C85A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860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80AE-DF45-47F5-9718-CF1A5049E41D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BF1E-47A3-418B-B83D-C74F74C85A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168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80AE-DF45-47F5-9718-CF1A5049E41D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BF1E-47A3-418B-B83D-C74F74C85A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980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80AE-DF45-47F5-9718-CF1A5049E41D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BF1E-47A3-418B-B83D-C74F74C85A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367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80AE-DF45-47F5-9718-CF1A5049E41D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BF1E-47A3-418B-B83D-C74F74C85A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85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80AE-DF45-47F5-9718-CF1A5049E41D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BF1E-47A3-418B-B83D-C74F74C85A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362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80AE-DF45-47F5-9718-CF1A5049E41D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BF1E-47A3-418B-B83D-C74F74C85A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414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80AE-DF45-47F5-9718-CF1A5049E41D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BF1E-47A3-418B-B83D-C74F74C85A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10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80AE-DF45-47F5-9718-CF1A5049E41D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BF1E-47A3-418B-B83D-C74F74C85A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655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2580AE-DF45-47F5-9718-CF1A5049E41D}" type="datetimeFigureOut">
              <a:rPr lang="tr-TR" smtClean="0"/>
              <a:t>06.12.2023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BF1E-47A3-418B-B83D-C74F74C85A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861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tr/images/constructionofpipe" TargetMode="External"/><Relationship Id="rId2" Type="http://schemas.openxmlformats.org/officeDocument/2006/relationships/hyperlink" Target="http://www.tuik.gov.t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527" y="407993"/>
            <a:ext cx="8688946" cy="1609859"/>
          </a:xfrm>
        </p:spPr>
        <p:txBody>
          <a:bodyPr>
            <a:normAutofit/>
          </a:bodyPr>
          <a:lstStyle/>
          <a:p>
            <a:r>
              <a:rPr lang="tr-T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 SUPPLY SYSYTEM</a:t>
            </a:r>
            <a:endParaRPr lang="tr-T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2516" y="2949869"/>
            <a:ext cx="9144000" cy="3065171"/>
          </a:xfrm>
        </p:spPr>
        <p:txBody>
          <a:bodyPr>
            <a:normAutofit/>
          </a:bodyPr>
          <a:lstStyle/>
          <a:p>
            <a:pPr algn="ctr"/>
            <a:r>
              <a:rPr lang="tr-TR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BASTON CONSTRUCTION</a:t>
            </a: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Advısor</a:t>
            </a:r>
            <a:r>
              <a:rPr lang="tr-TR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99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15837" y="12105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2.2: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Estimated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Populations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12" y="2130724"/>
            <a:ext cx="9751775" cy="305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lang="tr-TR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tr-TR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tr-TR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742536"/>
                <a:ext cx="8946541" cy="450586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tr-T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Arithmetic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</a:t>
                </a:r>
                <a:r>
                  <a:rPr lang="tr-T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arithmetic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tr-TR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calculated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following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census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taken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tr-T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tr-T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tr-TR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census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tr-TR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firtst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census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tr-TR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year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census</a:t>
                </a:r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tr-TR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year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census</a:t>
                </a:r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742536"/>
                <a:ext cx="8946541" cy="4505863"/>
              </a:xfrm>
              <a:blipFill rotWithShape="0"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25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199" y="8010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Estimated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Populations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İsaören</a:t>
            </a:r>
            <a:endParaRPr lang="tr-TR"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701" y="2126602"/>
            <a:ext cx="4712597" cy="393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63364" y="738820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tr-TR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tr-TR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tr-TR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tr-TR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tr-TR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tr-TR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İsaören</a:t>
            </a:r>
            <a:endParaRPr lang="tr-TR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Grafik 3"/>
          <p:cNvGraphicFramePr/>
          <p:nvPr>
            <p:extLst>
              <p:ext uri="{D42A27DB-BD31-4B8C-83A1-F6EECF244321}">
                <p14:modId xmlns:p14="http://schemas.microsoft.com/office/powerpoint/2010/main" val="36865364"/>
              </p:ext>
            </p:extLst>
          </p:nvPr>
        </p:nvGraphicFramePr>
        <p:xfrm>
          <a:off x="1518249" y="2139350"/>
          <a:ext cx="8307237" cy="361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85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07211" y="13657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2.4: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Populations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Preferred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31" y="2579297"/>
            <a:ext cx="8038138" cy="282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279302" y="862884"/>
            <a:ext cx="9144000" cy="2060620"/>
          </a:xfrm>
        </p:spPr>
        <p:txBody>
          <a:bodyPr>
            <a:noAutofit/>
          </a:bodyPr>
          <a:lstStyle/>
          <a:p>
            <a:pPr algn="ctr"/>
            <a:r>
              <a:rPr lang="tr-T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III</a:t>
            </a:r>
            <a:br>
              <a:rPr lang="tr-T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AMOUNT OF DRINKING WATER</a:t>
            </a:r>
            <a:endParaRPr lang="tr-T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279302" y="3981600"/>
            <a:ext cx="9144000" cy="220633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DSI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11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39409" y="737390"/>
            <a:ext cx="9404723" cy="1400530"/>
          </a:xfrm>
        </p:spPr>
        <p:txBody>
          <a:bodyPr/>
          <a:lstStyle/>
          <a:p>
            <a:pPr algn="ctr"/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People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Animals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68499" y="2441106"/>
            <a:ext cx="8946541" cy="4195481"/>
          </a:xfrm>
        </p:spPr>
        <p:txBody>
          <a:bodyPr/>
          <a:lstStyle/>
          <a:p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districts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150 l/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person-day</a:t>
            </a: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2045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170 l/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person-day</a:t>
            </a: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bovine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animals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50 l/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head-day</a:t>
            </a: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ovine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animals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 15 l/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head-day</a:t>
            </a: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77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91779" y="747278"/>
            <a:ext cx="9404723" cy="1400530"/>
          </a:xfrm>
        </p:spPr>
        <p:txBody>
          <a:bodyPr/>
          <a:lstStyle/>
          <a:p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 </a:t>
            </a:r>
            <a:r>
              <a:rPr lang="tr-T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28550" y="2337590"/>
            <a:ext cx="11163450" cy="4195481"/>
          </a:xfrm>
        </p:spPr>
        <p:txBody>
          <a:bodyPr>
            <a:normAutofit/>
          </a:bodyPr>
          <a:lstStyle/>
          <a:p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boarding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schools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l/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non-boarding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schools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l/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military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soldier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 l/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Factories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50 l/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tourism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l/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tr-T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tr-TR" sz="3200" dirty="0"/>
              <a:t>								</a:t>
            </a:r>
          </a:p>
          <a:p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5175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48368" y="1889016"/>
            <a:ext cx="8946541" cy="4195481"/>
          </a:xfrm>
        </p:spPr>
        <p:txBody>
          <a:bodyPr/>
          <a:lstStyle/>
          <a:p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Unusual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ituations</a:t>
            </a: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( 1.5 &amp; 2.0 )</a:t>
            </a:r>
          </a:p>
          <a:p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tr-T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                 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800" baseline="-25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baseline="-25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daily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800" baseline="-25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baseline="-25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daily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Peak coefficient</a:t>
            </a:r>
            <a:endParaRPr lang="tr-TR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51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58255" y="685631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tr-TR" sz="4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tr-TR" sz="4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Crowded</a:t>
            </a:r>
            <a:r>
              <a:rPr lang="tr-TR" sz="4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</a:t>
            </a:r>
            <a:r>
              <a:rPr lang="tr-TR" sz="4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İsaören</a:t>
            </a:r>
            <a:r>
              <a:rPr lang="tr-TR" sz="4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4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68835"/>
            <a:ext cx="8947150" cy="376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1941"/>
            <a:ext cx="10515600" cy="1325563"/>
          </a:xfrm>
        </p:spPr>
        <p:txBody>
          <a:bodyPr/>
          <a:lstStyle/>
          <a:p>
            <a:pPr algn="ctr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0771"/>
            <a:ext cx="10515600" cy="4026191"/>
          </a:xfrm>
        </p:spPr>
        <p:txBody>
          <a:bodyPr>
            <a:normAutofit/>
          </a:bodyPr>
          <a:lstStyle/>
          <a:p>
            <a:pPr algn="ctr"/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ctr"/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FORECASTING</a:t>
            </a:r>
          </a:p>
          <a:p>
            <a:pPr algn="ctr"/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FORECASTING AMOUNT OF DRINKING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</a:p>
          <a:p>
            <a:pPr algn="ctr"/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WATER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TANKS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WATER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algn="ctr"/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PIPE SIZES</a:t>
            </a:r>
          </a:p>
          <a:p>
            <a:pPr algn="ctr"/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839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1415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Table</a:t>
            </a:r>
            <a:r>
              <a:rPr lang="tr-TR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3.7: General Daily </a:t>
            </a:r>
            <a:r>
              <a:rPr lang="tr-TR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Water</a:t>
            </a:r>
            <a:r>
              <a:rPr lang="tr-TR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tr-TR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Consumptions</a:t>
            </a:r>
            <a:r>
              <a:rPr lang="tr-TR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(l/s)</a:t>
            </a:r>
            <a:endParaRPr lang="tr-TR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1832"/>
            <a:ext cx="10515600" cy="36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54955" y="1617469"/>
            <a:ext cx="9144000" cy="2998877"/>
          </a:xfrm>
        </p:spPr>
        <p:txBody>
          <a:bodyPr>
            <a:normAutofit/>
          </a:bodyPr>
          <a:lstStyle/>
          <a:p>
            <a:pPr algn="ctr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tr-T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IV</a:t>
            </a:r>
            <a:br>
              <a:rPr lang="tr-T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WATER   TANK &amp; WATER RESOURCE</a:t>
            </a:r>
            <a:endParaRPr lang="tr-T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0398" y="823654"/>
            <a:ext cx="9404723" cy="1400530"/>
          </a:xfrm>
        </p:spPr>
        <p:txBody>
          <a:bodyPr/>
          <a:lstStyle/>
          <a:p>
            <a:pPr algn="ctr"/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62" y="1877141"/>
            <a:ext cx="7819220" cy="37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8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55069" y="822809"/>
            <a:ext cx="9404723" cy="1400530"/>
          </a:xfrm>
        </p:spPr>
        <p:txBody>
          <a:bodyPr/>
          <a:lstStyle/>
          <a:p>
            <a:pPr algn="ctr"/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Zones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360" y="2223339"/>
            <a:ext cx="7847280" cy="29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42926" y="763269"/>
            <a:ext cx="9404723" cy="1400530"/>
          </a:xfrm>
        </p:spPr>
        <p:txBody>
          <a:bodyPr/>
          <a:lstStyle/>
          <a:p>
            <a:pPr algn="ctr"/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tank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5141"/>
            <a:ext cx="10515600" cy="31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06497" y="1402886"/>
            <a:ext cx="9404723" cy="1400530"/>
          </a:xfrm>
        </p:spPr>
        <p:txBody>
          <a:bodyPr/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DECIDE ;</a:t>
            </a:r>
            <a:b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06497" y="2803416"/>
            <a:ext cx="10973669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tanks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İSAÖREN, DİPSİZGÖL, KARAKADI, İCLALİYE</a:t>
            </a:r>
          </a:p>
          <a:p>
            <a:pPr>
              <a:lnSpc>
                <a:spcPct val="150000"/>
              </a:lnSpc>
            </a:pP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tank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KESTANEALANI</a:t>
            </a:r>
          </a:p>
          <a:p>
            <a:pPr>
              <a:lnSpc>
                <a:spcPct val="150000"/>
              </a:lnSpc>
            </a:pP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tank can be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fixing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ESKİKÖY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09411" y="211665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tr-T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</a:t>
            </a:r>
            <a:r>
              <a:rPr lang="tr-T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PIPE SIZES AND LENGTHS</a:t>
            </a:r>
            <a:endParaRPr lang="tr-T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1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53478" y="1440443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Q= V*A</a:t>
            </a:r>
          </a:p>
          <a:p>
            <a:pPr>
              <a:lnSpc>
                <a:spcPct val="150000"/>
              </a:lnSpc>
            </a:pP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Q= </a:t>
            </a:r>
            <a:r>
              <a:rPr lang="tr-T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discharge</a:t>
            </a: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(m3/s)</a:t>
            </a:r>
          </a:p>
          <a:p>
            <a:pPr>
              <a:lnSpc>
                <a:spcPct val="150000"/>
              </a:lnSpc>
            </a:pP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V= </a:t>
            </a:r>
            <a:r>
              <a:rPr lang="tr-T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</a:t>
            </a: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(m/s)</a:t>
            </a:r>
          </a:p>
          <a:p>
            <a:pPr>
              <a:lnSpc>
                <a:spcPct val="150000"/>
              </a:lnSpc>
            </a:pP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tr-T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(m2)</a:t>
            </a:r>
          </a:p>
          <a:p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8955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72323" y="944423"/>
            <a:ext cx="9404723" cy="1400530"/>
          </a:xfrm>
        </p:spPr>
        <p:txBody>
          <a:bodyPr/>
          <a:lstStyle/>
          <a:p>
            <a:pPr algn="ctr"/>
            <a:r>
              <a:rPr lang="tr-T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Sizes</a:t>
            </a:r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Lengths</a:t>
            </a:r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</a:t>
            </a:r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tr-T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403" y="2031687"/>
            <a:ext cx="76371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Sizes</a:t>
            </a:r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Lengths</a:t>
            </a:r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</a:t>
            </a:r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tr-T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832" y="1941535"/>
            <a:ext cx="71603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05365"/>
          </a:xfrm>
        </p:spPr>
        <p:txBody>
          <a:bodyPr>
            <a:normAutofit/>
          </a:bodyPr>
          <a:lstStyle/>
          <a:p>
            <a:pPr algn="ctr"/>
            <a:r>
              <a:rPr lang="tr-T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  <a:r>
              <a:rPr lang="tr-T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14121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947" y="839577"/>
            <a:ext cx="10515600" cy="5005365"/>
          </a:xfrm>
        </p:spPr>
        <p:txBody>
          <a:bodyPr>
            <a:normAutofit/>
          </a:bodyPr>
          <a:lstStyle/>
          <a:p>
            <a:pPr algn="ctr"/>
            <a:r>
              <a:rPr lang="tr-T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PART</a:t>
            </a:r>
            <a:r>
              <a:rPr lang="tr-T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tr-T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br>
              <a:rPr lang="tr-T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OF RESULTS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286941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49" y="858159"/>
            <a:ext cx="9404723" cy="1400530"/>
          </a:xfrm>
        </p:spPr>
        <p:txBody>
          <a:bodyPr/>
          <a:lstStyle/>
          <a:p>
            <a:pPr algn="ctr"/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was done?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449733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population</a:t>
            </a:r>
          </a:p>
          <a:p>
            <a:pPr>
              <a:lnSpc>
                <a:spcPct val="200000"/>
              </a:lnSpc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daily drinking water demand</a:t>
            </a:r>
          </a:p>
        </p:txBody>
      </p:sp>
    </p:spTree>
    <p:extLst>
      <p:ext uri="{BB962C8B-B14F-4D97-AF65-F5344CB8AC3E}">
        <p14:creationId xmlns:p14="http://schemas.microsoft.com/office/powerpoint/2010/main" val="37346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449263" algn="ctr" defTabSz="914400" eaLnBrk="0" fontAlgn="base" hangingPunct="0">
              <a:spcAft>
                <a:spcPct val="0"/>
              </a:spcAft>
            </a:pPr>
            <a:r>
              <a:rPr lang="en-US" altLang="tr-TR" sz="44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</a:t>
            </a:r>
            <a:r>
              <a:rPr lang="tr-TR" altLang="tr-TR" sz="4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altLang="tr-TR" sz="4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.1</a:t>
            </a:r>
            <a:r>
              <a:rPr lang="en-US" altLang="tr-TR" sz="44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Estimations of 2050 for each districts</a:t>
            </a:r>
            <a:r>
              <a:rPr lang="tr-TR" altLang="tr-TR" sz="4000" dirty="0">
                <a:solidFill>
                  <a:schemeClr val="tx1"/>
                </a:solidFill>
              </a:rPr>
              <a:t/>
            </a:r>
            <a:br>
              <a:rPr lang="tr-TR" altLang="tr-TR" sz="4000" dirty="0">
                <a:solidFill>
                  <a:schemeClr val="tx1"/>
                </a:solidFill>
              </a:rPr>
            </a:br>
            <a:r>
              <a:rPr lang="tr-TR" altLang="tr-TR" sz="60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tr-TR" altLang="tr-TR" sz="6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tr-T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7912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24" y="2286000"/>
            <a:ext cx="6964504" cy="36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i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was done?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location and volume of water tanks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sources of the water tanks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pipeline alternatives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properties of pipes</a:t>
            </a:r>
          </a:p>
          <a:p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194" y="721216"/>
            <a:ext cx="8157640" cy="1132031"/>
          </a:xfrm>
        </p:spPr>
        <p:txBody>
          <a:bodyPr/>
          <a:lstStyle/>
          <a:p>
            <a:pPr algn="ctr"/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tr-TR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</a:t>
            </a:r>
            <a:r>
              <a:rPr lang="tr-T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ipes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tr-TR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 </a:t>
            </a:r>
            <a:r>
              <a:rPr lang="tr-T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lternatives</a:t>
            </a:r>
            <a:r>
              <a:rPr lang="tr-T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343" y="2587924"/>
            <a:ext cx="6707342" cy="34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163" y="528034"/>
            <a:ext cx="8260671" cy="1325214"/>
          </a:xfrm>
        </p:spPr>
        <p:txBody>
          <a:bodyPr/>
          <a:lstStyle/>
          <a:p>
            <a:pPr algn="ctr"/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tr-TR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.3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Advantages and </a:t>
            </a:r>
            <a:r>
              <a:rPr lang="tr-TR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isadvantages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tr-TR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lternatives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33" y="2458528"/>
            <a:ext cx="7030529" cy="36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1014697"/>
            <a:ext cx="9404723" cy="1400530"/>
          </a:xfrm>
        </p:spPr>
        <p:txBody>
          <a:bodyPr/>
          <a:lstStyle/>
          <a:p>
            <a:pPr algn="ctr"/>
            <a:r>
              <a:rPr lang="en-GB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alternative should be chose</a:t>
            </a:r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GB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415227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800" dirty="0" smtClean="0"/>
              <a:t>Alternative 1</a:t>
            </a:r>
          </a:p>
          <a:p>
            <a:pPr>
              <a:lnSpc>
                <a:spcPct val="200000"/>
              </a:lnSpc>
            </a:pPr>
            <a:r>
              <a:rPr lang="en-GB" sz="2800" dirty="0" smtClean="0"/>
              <a:t>Alternative 2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45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tr-TR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tr-TR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http://www.tuik.gov.tr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x-non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İÇMESUYU TESİSLERİ ETÜT, 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FİZİBİLİTE </a:t>
            </a:r>
            <a:r>
              <a:rPr lang="x-non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PROJELER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İNİN</a:t>
            </a:r>
            <a:r>
              <a:rPr lang="x-non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HAZIRLANMASINA AİT TEKNİK ŞARTNAME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İller Bankası in 2013</a:t>
            </a:r>
          </a:p>
          <a:p>
            <a:pPr lvl="0">
              <a:lnSpc>
                <a:spcPct val="150000"/>
              </a:lnSpc>
            </a:pP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NÜFUS VE İÇMESUYU TAHMİN ESASLARI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DSI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Inventories prepared by TEMELSU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tr-TR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https://www.google.com.tr/images/constructionofpipe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tr-TR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tr-TR" u="sng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www.kalkinma.gov.tr</a:t>
            </a:r>
            <a:endParaRPr lang="tr-TR" u="sng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061" y="495850"/>
            <a:ext cx="9404723" cy="1400530"/>
          </a:xfrm>
        </p:spPr>
        <p:txBody>
          <a:bodyPr/>
          <a:lstStyle/>
          <a:p>
            <a:pPr algn="ctr"/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Water Supply System ?</a:t>
            </a:r>
            <a:endParaRPr lang="tr-T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50" y="2111229"/>
            <a:ext cx="6371543" cy="3892756"/>
          </a:xfrm>
        </p:spPr>
      </p:pic>
    </p:spTree>
    <p:extLst>
      <p:ext uri="{BB962C8B-B14F-4D97-AF65-F5344CB8AC3E}">
        <p14:creationId xmlns:p14="http://schemas.microsoft.com/office/powerpoint/2010/main" val="20280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653"/>
            <a:ext cx="10515600" cy="1325563"/>
          </a:xfrm>
        </p:spPr>
        <p:txBody>
          <a:bodyPr/>
          <a:lstStyle/>
          <a:p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water supply is important ?</a:t>
            </a:r>
            <a:endParaRPr lang="tr-T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2221"/>
            <a:ext cx="10515600" cy="435133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Turkey has 112 billion m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total and 1500 m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wastable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 potential. </a:t>
            </a: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is a neccessity for life and our mission as an engineer is bringing that water to the people.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0785"/>
            <a:ext cx="10515600" cy="1325563"/>
          </a:xfrm>
        </p:spPr>
        <p:txBody>
          <a:bodyPr/>
          <a:lstStyle/>
          <a:p>
            <a:pPr algn="ctr"/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 Supply System will be designed in our project for following villages</a:t>
            </a:r>
            <a:endParaRPr lang="tr-T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Eskiköy</a:t>
            </a: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Dipsizgöl</a:t>
            </a: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İclaliye</a:t>
            </a: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İsaören</a:t>
            </a: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Karakadı</a:t>
            </a: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Kestanealan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338024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tr-T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II</a:t>
            </a:r>
            <a:br>
              <a:rPr lang="tr-T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FORECASTING</a:t>
            </a:r>
            <a:endParaRPr lang="tr-T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4697593"/>
            <a:ext cx="9144000" cy="1655762"/>
          </a:xfrm>
        </p:spPr>
        <p:txBody>
          <a:bodyPr/>
          <a:lstStyle/>
          <a:p>
            <a:pPr algn="l"/>
            <a:r>
              <a:rPr lang="tr-T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İller Bankası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Arıthmetıc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8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76223" y="16318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Census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Districts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1985 </a:t>
            </a:r>
            <a:r>
              <a:rPr lang="tr-TR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46" y="2294627"/>
            <a:ext cx="9684600" cy="268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5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İller Bankası </a:t>
            </a:r>
            <a:r>
              <a:rPr lang="tr-TR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tr-TR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tr-TR" sz="2200" dirty="0" smtClean="0"/>
                  <a:t>  </a:t>
                </a:r>
                <a:r>
                  <a:rPr lang="tr-TR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tr-TR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(Ç) is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calculated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firstly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following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tr-TR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tr-TR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>
                          <a:latin typeface="Cambria Math" panose="02040503050406030204" pitchFamily="18" charset="0"/>
                        </a:rPr>
                        <m:t>Ç = [ </m:t>
                      </m:r>
                      <m:sSup>
                        <m:sSup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2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tr-TR" sz="2200">
                              <a:latin typeface="Cambria Math" panose="02040503050406030204" pitchFamily="18" charset="0"/>
                            </a:rPr>
                            <m:t> / </m:t>
                          </m:r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sz="22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tr-TR" sz="22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tr-TR" sz="2200">
                          <a:latin typeface="Cambria Math" panose="02040503050406030204" pitchFamily="18" charset="0"/>
                        </a:rPr>
                        <m:t> – 1 ] </m:t>
                      </m:r>
                      <m:r>
                        <m:rPr>
                          <m:sty m:val="p"/>
                        </m:rPr>
                        <a:rPr lang="tr-TR" sz="22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tr-TR" sz="2200">
                          <a:latin typeface="Cambria Math" panose="02040503050406030204" pitchFamily="18" charset="0"/>
                        </a:rPr>
                        <m:t> 100</m:t>
                      </m:r>
                    </m:oMath>
                  </m:oMathPara>
                </a14:m>
                <a:endParaRPr lang="tr-T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tr-TR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tr-TR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tr-TR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census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endParaRPr lang="tr-TR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tr-TR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tr-TR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firtst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census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endParaRPr lang="tr-T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tr-TR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tr-TR" sz="22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year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census</a:t>
                </a:r>
                <a:endParaRPr lang="tr-T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tr-TR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tr-TR" sz="22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year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</a:t>
                </a:r>
                <a:r>
                  <a:rPr lang="tr-T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census</a:t>
                </a:r>
                <a:endParaRPr lang="tr-T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0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377</TotalTime>
  <Words>569</Words>
  <Application>Microsoft Office PowerPoint</Application>
  <PresentationFormat>Geniş ekran</PresentationFormat>
  <Paragraphs>121</Paragraphs>
  <Slides>37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İyon</vt:lpstr>
      <vt:lpstr>THE WATER SUPPLY SYSYTEM</vt:lpstr>
      <vt:lpstr>OUTLINE</vt:lpstr>
      <vt:lpstr>  PART I INTRODUCTION</vt:lpstr>
      <vt:lpstr>What is Water Supply System ?</vt:lpstr>
      <vt:lpstr>Why water supply is important ?</vt:lpstr>
      <vt:lpstr>The Water Supply System will be designed in our project for following villages</vt:lpstr>
      <vt:lpstr>PART II POPULATION FORECASTING</vt:lpstr>
      <vt:lpstr>Table 1: Population Census Results of the Districts from 1985 to 2014 </vt:lpstr>
      <vt:lpstr>İller Bankası Method</vt:lpstr>
      <vt:lpstr>Table 2.2: Estimated Populations for Each District</vt:lpstr>
      <vt:lpstr>Arithmetic Increase Method</vt:lpstr>
      <vt:lpstr>Table 2.3: Chosen Arithmetic Increase Coefficient and Estimated Populations for İsaören</vt:lpstr>
      <vt:lpstr>Comparison of two methods on same graph for İsaören</vt:lpstr>
      <vt:lpstr>Table 2.4: Populations for Each District According to Preferred Method</vt:lpstr>
      <vt:lpstr>PART III FORECASTING AMOUNT OF DRINKING WATER</vt:lpstr>
      <vt:lpstr>Daily Water Consumption for People and Animals</vt:lpstr>
      <vt:lpstr>Daily Water Consumption for Facilities</vt:lpstr>
      <vt:lpstr>PowerPoint Sunusu</vt:lpstr>
      <vt:lpstr>Most Crowded District İsaören </vt:lpstr>
      <vt:lpstr>Table 3.7: General Daily Water Consumptions (l/s)</vt:lpstr>
      <vt:lpstr>   PART IV DETERMINATION of WATER   TANK &amp; WATER RESOURCE</vt:lpstr>
      <vt:lpstr>Determination of Static Pressure for Each District</vt:lpstr>
      <vt:lpstr>Determination Static Pressure After Divided into Two Zones</vt:lpstr>
      <vt:lpstr>Determination of Static Pressure for Districts which have one tank</vt:lpstr>
      <vt:lpstr>WE DECIDE ; </vt:lpstr>
      <vt:lpstr>PART V DETERMINATION of PIPE SIZES AND LENGTHS</vt:lpstr>
      <vt:lpstr>PowerPoint Sunusu</vt:lpstr>
      <vt:lpstr>Pipe Sizes and Lengths for Alternative 1</vt:lpstr>
      <vt:lpstr>Determination of Pipe Sizes and Lengths for Alternative 2</vt:lpstr>
      <vt:lpstr> LAST PART CONCLUSION AND DISCUSSION OF RESULTS</vt:lpstr>
      <vt:lpstr>What was done?</vt:lpstr>
      <vt:lpstr>Table 6.1: Estimations of 2050 for each districts  </vt:lpstr>
      <vt:lpstr>What was done?</vt:lpstr>
      <vt:lpstr>Table 6.2: Number of Pipes for Each Alternatives </vt:lpstr>
      <vt:lpstr>Table 6.3: Advantages and Disadvantages of Alternatives</vt:lpstr>
      <vt:lpstr>Which alternative should be chosen?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HYDRO-1  Water Supply System</dc:title>
  <cp:revision>21</cp:revision>
  <dcterms:created xsi:type="dcterms:W3CDTF">2015-11-24T20:03:13Z</dcterms:created>
  <dcterms:modified xsi:type="dcterms:W3CDTF">2023-12-05T23:00:56Z</dcterms:modified>
</cp:coreProperties>
</file>