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31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8" autoAdjust="0"/>
    <p:restoredTop sz="94660"/>
  </p:normalViewPr>
  <p:slideViewPr>
    <p:cSldViewPr>
      <p:cViewPr varScale="1">
        <p:scale>
          <a:sx n="42" d="100"/>
          <a:sy n="42" d="100"/>
        </p:scale>
        <p:origin x="137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FC6B8D-2628-4812-BD94-1E1001D17DB2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384146-7CFC-4629-9D26-CDCEE325C8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84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B8D-2628-4812-BD94-1E1001D17DB2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4146-7CFC-4629-9D26-CDCEE325C8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21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FC6B8D-2628-4812-BD94-1E1001D17DB2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384146-7CFC-4629-9D26-CDCEE325C8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01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B8D-2628-4812-BD94-1E1001D17DB2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4146-7CFC-4629-9D26-CDCEE325C8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29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FC6B8D-2628-4812-BD94-1E1001D17DB2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384146-7CFC-4629-9D26-CDCEE325C8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25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B8D-2628-4812-BD94-1E1001D17DB2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4146-7CFC-4629-9D26-CDCEE325C8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88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B8D-2628-4812-BD94-1E1001D17DB2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4146-7CFC-4629-9D26-CDCEE325C8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09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B8D-2628-4812-BD94-1E1001D17DB2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4146-7CFC-4629-9D26-CDCEE325C8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04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B8D-2628-4812-BD94-1E1001D17DB2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4146-7CFC-4629-9D26-CDCEE325C8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2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FC6B8D-2628-4812-BD94-1E1001D17DB2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384146-7CFC-4629-9D26-CDCEE325C8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39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B8D-2628-4812-BD94-1E1001D17DB2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4146-7CFC-4629-9D26-CDCEE325C8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84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5FC6B8D-2628-4812-BD94-1E1001D17DB2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F384146-7CFC-4629-9D26-CDCEE325C8A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5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pak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99468"/>
            <a:ext cx="8208912" cy="328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31420" y="919341"/>
            <a:ext cx="7281159" cy="2210999"/>
          </a:xfrm>
        </p:spPr>
        <p:txBody>
          <a:bodyPr/>
          <a:lstStyle/>
          <a:p>
            <a:r>
              <a:rPr lang="tr-TR" dirty="0" smtClean="0"/>
              <a:t>DesIgn of H</a:t>
            </a:r>
            <a:r>
              <a:rPr lang="tr-TR" dirty="0"/>
              <a:t>I</a:t>
            </a:r>
            <a:r>
              <a:rPr lang="tr-TR" dirty="0" smtClean="0"/>
              <a:t>ghway BrIdge</a:t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52" y="692696"/>
            <a:ext cx="1563266" cy="11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Cross-sect</a:t>
            </a:r>
            <a:r>
              <a:rPr lang="tr-TR" dirty="0" smtClean="0"/>
              <a:t>I</a:t>
            </a:r>
            <a:r>
              <a:rPr lang="en-US" dirty="0" smtClean="0"/>
              <a:t>on Select</a:t>
            </a:r>
            <a:r>
              <a:rPr lang="tr-TR" dirty="0" smtClean="0"/>
              <a:t>I</a:t>
            </a:r>
            <a:r>
              <a:rPr lang="en-US" dirty="0" smtClean="0"/>
              <a:t>on</a:t>
            </a:r>
            <a:r>
              <a:rPr lang="en-US" dirty="0"/>
              <a:t>: Support Section</a:t>
            </a:r>
          </a:p>
        </p:txBody>
      </p:sp>
      <p:pic>
        <p:nvPicPr>
          <p:cNvPr id="4" name="Content Placeholder 3" descr="C:\Users\PC\Desktop\support x-sec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988" y="2493168"/>
            <a:ext cx="7881425" cy="3507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14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Cross-sect</a:t>
            </a:r>
            <a:r>
              <a:rPr lang="tr-TR" dirty="0" smtClean="0"/>
              <a:t>I</a:t>
            </a:r>
            <a:r>
              <a:rPr lang="en-US" dirty="0" smtClean="0"/>
              <a:t>on Select</a:t>
            </a:r>
            <a:r>
              <a:rPr lang="tr-TR" dirty="0" smtClean="0"/>
              <a:t>I</a:t>
            </a:r>
            <a:r>
              <a:rPr lang="en-US" dirty="0" smtClean="0"/>
              <a:t>on</a:t>
            </a:r>
            <a:r>
              <a:rPr lang="en-US" dirty="0"/>
              <a:t>: </a:t>
            </a:r>
            <a:r>
              <a:rPr lang="en-US" dirty="0" smtClean="0"/>
              <a:t>M</a:t>
            </a:r>
            <a:r>
              <a:rPr lang="tr-TR" dirty="0" smtClean="0"/>
              <a:t>I</a:t>
            </a:r>
            <a:r>
              <a:rPr lang="en-US" dirty="0" smtClean="0"/>
              <a:t>d-span</a:t>
            </a:r>
            <a:endParaRPr lang="en-US" dirty="0"/>
          </a:p>
        </p:txBody>
      </p:sp>
      <p:pic>
        <p:nvPicPr>
          <p:cNvPr id="4" name="Content Placeholder 3" descr="C:\Users\PC\Desktop\mid-span x-sec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55748"/>
            <a:ext cx="7886700" cy="3745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8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Diaphragms in support cross-section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78" y="2545923"/>
            <a:ext cx="5022209" cy="2758679"/>
          </a:xfrm>
        </p:spPr>
      </p:pic>
      <p:sp>
        <p:nvSpPr>
          <p:cNvPr id="5" name="TextBox 4"/>
          <p:cNvSpPr txBox="1"/>
          <p:nvPr/>
        </p:nvSpPr>
        <p:spPr>
          <a:xfrm>
            <a:off x="865164" y="4127356"/>
            <a:ext cx="293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Diaphragm load is taken as 450 </a:t>
            </a:r>
            <a:r>
              <a:rPr lang="en-US" dirty="0" err="1"/>
              <a:t>kN</a:t>
            </a:r>
            <a:r>
              <a:rPr lang="en-US" dirty="0"/>
              <a:t>/m to each side of the support for </a:t>
            </a:r>
            <a:r>
              <a:rPr lang="tr-TR" dirty="0" smtClean="0"/>
              <a:t>2</a:t>
            </a:r>
            <a:r>
              <a:rPr lang="en-US" dirty="0" smtClean="0"/>
              <a:t>  meters.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7918" y="2746388"/>
            <a:ext cx="2827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Diaphragms are essential for resisting high shear stresses at supports</a:t>
            </a:r>
            <a:r>
              <a:rPr lang="en-US" sz="13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2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Cross-sectional properties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435894" y="2228851"/>
          <a:ext cx="8272209" cy="3513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019">
                  <a:extLst>
                    <a:ext uri="{9D8B030D-6E8A-4147-A177-3AD203B41FA5}">
                      <a16:colId xmlns="" xmlns:a16="http://schemas.microsoft.com/office/drawing/2014/main" val="4149000894"/>
                    </a:ext>
                  </a:extLst>
                </a:gridCol>
                <a:gridCol w="752019">
                  <a:extLst>
                    <a:ext uri="{9D8B030D-6E8A-4147-A177-3AD203B41FA5}">
                      <a16:colId xmlns="" xmlns:a16="http://schemas.microsoft.com/office/drawing/2014/main" val="3962388867"/>
                    </a:ext>
                  </a:extLst>
                </a:gridCol>
                <a:gridCol w="752019">
                  <a:extLst>
                    <a:ext uri="{9D8B030D-6E8A-4147-A177-3AD203B41FA5}">
                      <a16:colId xmlns="" xmlns:a16="http://schemas.microsoft.com/office/drawing/2014/main" val="1687882560"/>
                    </a:ext>
                  </a:extLst>
                </a:gridCol>
                <a:gridCol w="752019">
                  <a:extLst>
                    <a:ext uri="{9D8B030D-6E8A-4147-A177-3AD203B41FA5}">
                      <a16:colId xmlns="" xmlns:a16="http://schemas.microsoft.com/office/drawing/2014/main" val="3661099756"/>
                    </a:ext>
                  </a:extLst>
                </a:gridCol>
                <a:gridCol w="752019">
                  <a:extLst>
                    <a:ext uri="{9D8B030D-6E8A-4147-A177-3AD203B41FA5}">
                      <a16:colId xmlns="" xmlns:a16="http://schemas.microsoft.com/office/drawing/2014/main" val="110582329"/>
                    </a:ext>
                  </a:extLst>
                </a:gridCol>
                <a:gridCol w="752019">
                  <a:extLst>
                    <a:ext uri="{9D8B030D-6E8A-4147-A177-3AD203B41FA5}">
                      <a16:colId xmlns="" xmlns:a16="http://schemas.microsoft.com/office/drawing/2014/main" val="2876805387"/>
                    </a:ext>
                  </a:extLst>
                </a:gridCol>
                <a:gridCol w="752019">
                  <a:extLst>
                    <a:ext uri="{9D8B030D-6E8A-4147-A177-3AD203B41FA5}">
                      <a16:colId xmlns="" xmlns:a16="http://schemas.microsoft.com/office/drawing/2014/main" val="79442850"/>
                    </a:ext>
                  </a:extLst>
                </a:gridCol>
                <a:gridCol w="752019">
                  <a:extLst>
                    <a:ext uri="{9D8B030D-6E8A-4147-A177-3AD203B41FA5}">
                      <a16:colId xmlns="" xmlns:a16="http://schemas.microsoft.com/office/drawing/2014/main" val="2766081552"/>
                    </a:ext>
                  </a:extLst>
                </a:gridCol>
                <a:gridCol w="752019">
                  <a:extLst>
                    <a:ext uri="{9D8B030D-6E8A-4147-A177-3AD203B41FA5}">
                      <a16:colId xmlns="" xmlns:a16="http://schemas.microsoft.com/office/drawing/2014/main" val="2664609559"/>
                    </a:ext>
                  </a:extLst>
                </a:gridCol>
                <a:gridCol w="752019">
                  <a:extLst>
                    <a:ext uri="{9D8B030D-6E8A-4147-A177-3AD203B41FA5}">
                      <a16:colId xmlns="" xmlns:a16="http://schemas.microsoft.com/office/drawing/2014/main" val="595200348"/>
                    </a:ext>
                  </a:extLst>
                </a:gridCol>
                <a:gridCol w="752019">
                  <a:extLst>
                    <a:ext uri="{9D8B030D-6E8A-4147-A177-3AD203B41FA5}">
                      <a16:colId xmlns="" xmlns:a16="http://schemas.microsoft.com/office/drawing/2014/main" val="1423058307"/>
                    </a:ext>
                  </a:extLst>
                </a:gridCol>
              </a:tblGrid>
              <a:tr h="6338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Shape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Area m2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Ix m4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Iy m4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Iz m4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Cyp 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Cym 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Czp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Czm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51531636"/>
                  </a:ext>
                </a:extLst>
              </a:tr>
              <a:tr h="6338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1CEL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12.14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87.80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39.76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207.68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1.99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2.51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2784458712"/>
                  </a:ext>
                </a:extLst>
              </a:tr>
              <a:tr h="344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1CEL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10.04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9.03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160.26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1.04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1.36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690428593"/>
                  </a:ext>
                </a:extLst>
              </a:tr>
              <a:tr h="6338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Tapered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1CEL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12.14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87.80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39.76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207.68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139074649"/>
                  </a:ext>
                </a:extLst>
              </a:tr>
              <a:tr h="6338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Tapered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1CEL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ss2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160.26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3306579340"/>
                  </a:ext>
                </a:extLst>
              </a:tr>
              <a:tr h="6338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DB/User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685892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deck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1" y="2577026"/>
            <a:ext cx="3829928" cy="2300067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58" y="2587577"/>
            <a:ext cx="4368898" cy="2289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4877093"/>
            <a:ext cx="29770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View of </a:t>
            </a:r>
            <a:r>
              <a:rPr lang="en-US" sz="2100" dirty="0"/>
              <a:t>River</a:t>
            </a:r>
            <a:r>
              <a:rPr lang="en-US" dirty="0"/>
              <a:t> bed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5299" y="4877093"/>
            <a:ext cx="30476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MIDAS modeled deck</a:t>
            </a:r>
          </a:p>
        </p:txBody>
      </p:sp>
    </p:spTree>
    <p:extLst>
      <p:ext uri="{BB962C8B-B14F-4D97-AF65-F5344CB8AC3E}">
        <p14:creationId xmlns:p14="http://schemas.microsoft.com/office/powerpoint/2010/main" val="34237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Selection and deck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u="sng" dirty="0"/>
              <a:t>Concrete: C50 </a:t>
            </a:r>
            <a:r>
              <a:rPr lang="en-US" dirty="0"/>
              <a:t>    </a:t>
            </a:r>
            <a:r>
              <a:rPr lang="el-GR" dirty="0">
                <a:latin typeface="Calibri" panose="020F0502020204030204" pitchFamily="34" charset="0"/>
              </a:rPr>
              <a:t>γ</a:t>
            </a:r>
            <a:r>
              <a:rPr lang="en-US" baseline="-25000" dirty="0">
                <a:latin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</a:rPr>
              <a:t>= 25kN/m</a:t>
            </a:r>
            <a:r>
              <a:rPr lang="en-US" baseline="30000" dirty="0">
                <a:latin typeface="Calibri" panose="020F0502020204030204" pitchFamily="34" charset="0"/>
              </a:rPr>
              <a:t>3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u="sng" dirty="0"/>
              <a:t>Steel Reinforcement: </a:t>
            </a:r>
            <a:r>
              <a:rPr lang="en-US" dirty="0"/>
              <a:t>S420         </a:t>
            </a:r>
            <a:r>
              <a:rPr lang="el-GR" dirty="0">
                <a:latin typeface="Calibri" panose="020F0502020204030204" pitchFamily="34" charset="0"/>
              </a:rPr>
              <a:t>γ</a:t>
            </a:r>
            <a:r>
              <a:rPr lang="en-US" baseline="-25000" dirty="0">
                <a:latin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</a:rPr>
              <a:t>= 78.5 </a:t>
            </a:r>
            <a:r>
              <a:rPr lang="en-US" dirty="0" err="1">
                <a:latin typeface="Calibri" panose="020F0502020204030204" pitchFamily="34" charset="0"/>
              </a:rPr>
              <a:t>kN</a:t>
            </a:r>
            <a:r>
              <a:rPr lang="en-US" dirty="0">
                <a:latin typeface="Calibri" panose="020F0502020204030204" pitchFamily="34" charset="0"/>
              </a:rPr>
              <a:t>/m</a:t>
            </a:r>
            <a:r>
              <a:rPr lang="en-US" baseline="30000" dirty="0">
                <a:latin typeface="Calibri" panose="020F0502020204030204" pitchFamily="34" charset="0"/>
              </a:rPr>
              <a:t>3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Dead Load coming From the deck structure (uniform distribution)</a:t>
            </a:r>
          </a:p>
          <a:p>
            <a:pPr marL="0" indent="0">
              <a:buNone/>
            </a:pPr>
            <a:r>
              <a:rPr lang="en-US" dirty="0"/>
              <a:t>P=64000 </a:t>
            </a:r>
            <a:r>
              <a:rPr lang="en-US" dirty="0" err="1"/>
              <a:t>kN</a:t>
            </a:r>
            <a:r>
              <a:rPr lang="en-US" dirty="0"/>
              <a:t>                       W= 64000/240 =</a:t>
            </a:r>
            <a:r>
              <a:rPr lang="en-US" dirty="0">
                <a:solidFill>
                  <a:srgbClr val="FF0000"/>
                </a:solidFill>
              </a:rPr>
              <a:t>267 </a:t>
            </a:r>
            <a:r>
              <a:rPr lang="en-US" dirty="0" err="1">
                <a:solidFill>
                  <a:srgbClr val="FF0000"/>
                </a:solidFill>
              </a:rPr>
              <a:t>kN</a:t>
            </a:r>
            <a:r>
              <a:rPr lang="en-US" dirty="0">
                <a:solidFill>
                  <a:srgbClr val="FF0000"/>
                </a:solidFill>
              </a:rPr>
              <a:t>/m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Load Combination </a:t>
            </a:r>
            <a:r>
              <a:rPr lang="en-US" b="1" dirty="0"/>
              <a:t>AASHTO 3.22</a:t>
            </a:r>
            <a:r>
              <a:rPr lang="en-US" dirty="0"/>
              <a:t>: </a:t>
            </a:r>
            <a:r>
              <a:rPr lang="en-US" b="1" dirty="0"/>
              <a:t>1.0(DL)+1.0(LL) + 1.0(D) + 1.0(W)</a:t>
            </a:r>
          </a:p>
          <a:p>
            <a:pPr marL="0" indent="0">
              <a:buNone/>
            </a:pPr>
            <a:r>
              <a:rPr lang="en-US" dirty="0"/>
              <a:t>Total distributed load:  267+ </a:t>
            </a:r>
            <a:r>
              <a:rPr lang="en-US" dirty="0" smtClean="0"/>
              <a:t>4</a:t>
            </a:r>
            <a:r>
              <a:rPr lang="tr-TR" dirty="0" smtClean="0"/>
              <a:t>1</a:t>
            </a:r>
            <a:r>
              <a:rPr lang="en-US" dirty="0" smtClean="0"/>
              <a:t>.4 </a:t>
            </a:r>
            <a:r>
              <a:rPr lang="en-US" dirty="0"/>
              <a:t>=</a:t>
            </a:r>
            <a:r>
              <a:rPr lang="en-US" dirty="0" smtClean="0">
                <a:solidFill>
                  <a:srgbClr val="FF0000"/>
                </a:solidFill>
              </a:rPr>
              <a:t>30</a:t>
            </a:r>
            <a:r>
              <a:rPr lang="tr-TR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.4 </a:t>
            </a:r>
            <a:r>
              <a:rPr lang="en-US" dirty="0" err="1">
                <a:solidFill>
                  <a:srgbClr val="FF0000"/>
                </a:solidFill>
              </a:rPr>
              <a:t>kN</a:t>
            </a:r>
            <a:r>
              <a:rPr lang="en-US" dirty="0">
                <a:solidFill>
                  <a:srgbClr val="FF0000"/>
                </a:solidFill>
              </a:rPr>
              <a:t>/m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From 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52067"/>
            <a:ext cx="7886700" cy="32635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2016-12-27_21-03-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52067"/>
            <a:ext cx="7886700" cy="327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From 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492622"/>
            <a:ext cx="8272211" cy="31757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u="sng" dirty="0"/>
              <a:t>Moments at </a:t>
            </a:r>
            <a:r>
              <a:rPr lang="en-US" u="sng" dirty="0" err="1"/>
              <a:t>midspan:</a:t>
            </a:r>
            <a:r>
              <a:rPr lang="en-US" dirty="0" err="1"/>
              <a:t>Moments</a:t>
            </a:r>
            <a:r>
              <a:rPr lang="en-US" dirty="0"/>
              <a:t> at first and last spans: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baseline="-25000" dirty="0"/>
              <a:t>m1</a:t>
            </a:r>
            <a:r>
              <a:rPr lang="en-US" dirty="0"/>
              <a:t>=M</a:t>
            </a:r>
            <a:r>
              <a:rPr lang="en-US" baseline="-25000" dirty="0"/>
              <a:t>m2</a:t>
            </a:r>
            <a:r>
              <a:rPr lang="en-US" dirty="0"/>
              <a:t>= 7.89e+4 </a:t>
            </a:r>
            <a:r>
              <a:rPr lang="en-US" dirty="0" err="1"/>
              <a:t>kN.m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Moments acting on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spans: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baseline="-25000" dirty="0"/>
              <a:t>m2</a:t>
            </a:r>
            <a:r>
              <a:rPr lang="en-US" dirty="0"/>
              <a:t>=M</a:t>
            </a:r>
            <a:r>
              <a:rPr lang="en-US" baseline="-25000" dirty="0"/>
              <a:t>m3</a:t>
            </a:r>
            <a:r>
              <a:rPr lang="en-US" dirty="0"/>
              <a:t>=4.59e+4 </a:t>
            </a:r>
            <a:r>
              <a:rPr lang="en-US" dirty="0" err="1"/>
              <a:t>kN.m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u="sng" dirty="0"/>
              <a:t>Moments acting on supports: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baseline="-25000" dirty="0"/>
              <a:t>s1</a:t>
            </a:r>
            <a:r>
              <a:rPr lang="en-US" dirty="0"/>
              <a:t>= -8.62e+4 </a:t>
            </a:r>
            <a:r>
              <a:rPr lang="en-US" dirty="0" err="1"/>
              <a:t>kN.m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baseline="-25000" dirty="0"/>
              <a:t>s2</a:t>
            </a:r>
            <a:r>
              <a:rPr lang="en-US" dirty="0"/>
              <a:t>= -6.96e+4 </a:t>
            </a:r>
            <a:r>
              <a:rPr lang="en-US" dirty="0" err="1"/>
              <a:t>kN.m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baseline="-25000" dirty="0"/>
              <a:t>s3</a:t>
            </a:r>
            <a:r>
              <a:rPr lang="en-US" dirty="0"/>
              <a:t>= -1.03e+5 </a:t>
            </a:r>
            <a:r>
              <a:rPr lang="en-US" dirty="0" err="1"/>
              <a:t>kN.m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Stresses Acting on the Deck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83279"/>
            <a:ext cx="4593772" cy="34398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2" y="2283278"/>
            <a:ext cx="4550228" cy="3439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133" y="471397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NA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600" y="471397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 NA</a:t>
            </a:r>
          </a:p>
        </p:txBody>
      </p:sp>
    </p:spTree>
    <p:extLst>
      <p:ext uri="{BB962C8B-B14F-4D97-AF65-F5344CB8AC3E}">
        <p14:creationId xmlns:p14="http://schemas.microsoft.com/office/powerpoint/2010/main" val="28199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Stresses Acting on the Deck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54148" y="2228850"/>
          <a:ext cx="7861203" cy="378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401">
                  <a:extLst>
                    <a:ext uri="{9D8B030D-6E8A-4147-A177-3AD203B41FA5}">
                      <a16:colId xmlns="" xmlns:a16="http://schemas.microsoft.com/office/drawing/2014/main" val="2243200500"/>
                    </a:ext>
                  </a:extLst>
                </a:gridCol>
                <a:gridCol w="2620401">
                  <a:extLst>
                    <a:ext uri="{9D8B030D-6E8A-4147-A177-3AD203B41FA5}">
                      <a16:colId xmlns="" xmlns:a16="http://schemas.microsoft.com/office/drawing/2014/main" val="837270759"/>
                    </a:ext>
                  </a:extLst>
                </a:gridCol>
                <a:gridCol w="2620401">
                  <a:extLst>
                    <a:ext uri="{9D8B030D-6E8A-4147-A177-3AD203B41FA5}">
                      <a16:colId xmlns="" xmlns:a16="http://schemas.microsoft.com/office/drawing/2014/main" val="2276120237"/>
                    </a:ext>
                  </a:extLst>
                </a:gridCol>
              </a:tblGrid>
              <a:tr h="4216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Top Part (</a:t>
                      </a:r>
                      <a:r>
                        <a:rPr lang="en-US" sz="1500" dirty="0" err="1"/>
                        <a:t>kN</a:t>
                      </a:r>
                      <a:r>
                        <a:rPr lang="en-US" sz="1500" dirty="0"/>
                        <a:t>/m</a:t>
                      </a:r>
                      <a:r>
                        <a:rPr lang="en-US" sz="1500" baseline="30000" dirty="0"/>
                        <a:t>2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Bottom part (</a:t>
                      </a:r>
                      <a:r>
                        <a:rPr lang="en-US" sz="1500" dirty="0" err="1"/>
                        <a:t>kN</a:t>
                      </a:r>
                      <a:r>
                        <a:rPr lang="en-US" sz="1500" dirty="0"/>
                        <a:t>/m</a:t>
                      </a:r>
                      <a:r>
                        <a:rPr lang="en-US" sz="1500" baseline="30000" dirty="0"/>
                        <a:t>2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192058419"/>
                  </a:ext>
                </a:extLst>
              </a:tr>
              <a:tr h="4216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Span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-8.53e+3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1.58e+4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096402400"/>
                  </a:ext>
                </a:extLst>
              </a:tr>
              <a:tr h="4216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Span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-4.81e+3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9.97e+3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04832174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Span 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-4.81e+3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9.97e+3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68087867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Span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-7.29e+3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9.97e+3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759366570"/>
                  </a:ext>
                </a:extLst>
              </a:tr>
              <a:tr h="4216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Support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5.12e+3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-5.67e+3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7184974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Support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3.88e+3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-5.67e+3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34232285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Support 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5.12e+3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-5.67e+3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6278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0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48080" y="833503"/>
            <a:ext cx="7989752" cy="1083329"/>
          </a:xfrm>
        </p:spPr>
        <p:txBody>
          <a:bodyPr>
            <a:normAutofit/>
          </a:bodyPr>
          <a:lstStyle/>
          <a:p>
            <a:r>
              <a:rPr lang="tr-TR" dirty="0" smtClean="0"/>
              <a:t>OutlIne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41344" y="1916832"/>
            <a:ext cx="8229600" cy="4525963"/>
          </a:xfrm>
        </p:spPr>
        <p:txBody>
          <a:bodyPr>
            <a:normAutofit/>
          </a:bodyPr>
          <a:lstStyle/>
          <a:p>
            <a:r>
              <a:rPr lang="tr-TR" dirty="0" err="1" smtClean="0"/>
              <a:t>Introduction</a:t>
            </a:r>
            <a:endParaRPr lang="tr-TR" dirty="0"/>
          </a:p>
          <a:p>
            <a:r>
              <a:rPr lang="tr-TR" dirty="0" err="1" smtClean="0"/>
              <a:t>Deck</a:t>
            </a:r>
            <a:r>
              <a:rPr lang="tr-TR" dirty="0" smtClean="0"/>
              <a:t> </a:t>
            </a:r>
            <a:r>
              <a:rPr lang="tr-TR" dirty="0" smtClean="0"/>
              <a:t>Design</a:t>
            </a:r>
            <a:endParaRPr lang="tr-TR" dirty="0"/>
          </a:p>
          <a:p>
            <a:r>
              <a:rPr lang="tr-TR" dirty="0" err="1" smtClean="0"/>
              <a:t>Pier</a:t>
            </a:r>
            <a:r>
              <a:rPr lang="tr-TR" dirty="0" smtClean="0"/>
              <a:t> </a:t>
            </a:r>
            <a:r>
              <a:rPr lang="tr-TR" dirty="0" smtClean="0"/>
              <a:t>Design</a:t>
            </a:r>
            <a:endParaRPr lang="tr-TR" dirty="0"/>
          </a:p>
          <a:p>
            <a:r>
              <a:rPr lang="tr-TR" dirty="0" err="1" smtClean="0"/>
              <a:t>Geotechnic</a:t>
            </a:r>
            <a:r>
              <a:rPr lang="tr-TR" dirty="0" smtClean="0"/>
              <a:t> </a:t>
            </a:r>
            <a:r>
              <a:rPr lang="tr-TR" dirty="0" smtClean="0"/>
              <a:t>Design</a:t>
            </a:r>
            <a:endParaRPr lang="tr-TR" dirty="0"/>
          </a:p>
          <a:p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Estimation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14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Tendon installation and Post-tensioning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5895" y="2492622"/>
                <a:ext cx="8272211" cy="330238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175" u="sng" dirty="0"/>
                  <a:t>At mid-span:</a:t>
                </a:r>
                <a:endParaRPr lang="en-US" sz="2175" dirty="0"/>
              </a:p>
              <a:p>
                <a:pPr marL="0" indent="0">
                  <a:buNone/>
                </a:pPr>
                <a:r>
                  <a:rPr lang="en-US" sz="2400" dirty="0" err="1"/>
                  <a:t>σ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𝐼𝑚</m:t>
                        </m:r>
                      </m:den>
                    </m:f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𝐼𝑚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175" u="sng" dirty="0"/>
                  <a:t>At support:</a:t>
                </a:r>
              </a:p>
              <a:p>
                <a:pPr marL="0" indent="0">
                  <a:buNone/>
                </a:pPr>
                <a:r>
                  <a:rPr lang="en-US" sz="2475" dirty="0"/>
                  <a:t>σ</a:t>
                </a:r>
                <a:r>
                  <a:rPr lang="en-US" sz="2475" baseline="-25000" dirty="0" err="1"/>
                  <a:t>t</a:t>
                </a:r>
                <a:r>
                  <a:rPr lang="en-US" sz="2475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7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75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75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475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2475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75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75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75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75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75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475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75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75" i="1" dirty="0">
                            <a:latin typeface="Cambria Math" panose="02040503050406030204" pitchFamily="18" charset="0"/>
                          </a:rPr>
                          <m:t>𝐼𝑠</m:t>
                        </m:r>
                      </m:den>
                    </m:f>
                  </m:oMath>
                </a14:m>
                <a:r>
                  <a:rPr lang="en-US" sz="2475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7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75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75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75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75" i="1">
                            <a:latin typeface="Cambria Math" panose="02040503050406030204" pitchFamily="18" charset="0"/>
                          </a:rPr>
                          <m:t>𝐼𝑠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175" u="sng" dirty="0"/>
                  <a:t>Cable material used:  </a:t>
                </a:r>
                <a:r>
                  <a:rPr lang="en-US" sz="2175" dirty="0"/>
                  <a:t>19C15 cables</a:t>
                </a:r>
              </a:p>
              <a:p>
                <a:pPr marL="0" indent="0">
                  <a:buNone/>
                </a:pPr>
                <a:r>
                  <a:rPr lang="en-US" sz="2175" dirty="0"/>
                  <a:t>f</a:t>
                </a:r>
                <a:r>
                  <a:rPr lang="en-US" sz="2175" baseline="-25000" dirty="0"/>
                  <a:t>s</a:t>
                </a:r>
                <a:r>
                  <a:rPr lang="en-US" sz="2175" dirty="0"/>
                  <a:t>= 1860 </a:t>
                </a:r>
                <a:r>
                  <a:rPr lang="en-US" sz="2175" dirty="0" err="1"/>
                  <a:t>Mpa</a:t>
                </a:r>
                <a:endParaRPr lang="en-US" sz="2175" dirty="0"/>
              </a:p>
              <a:p>
                <a:pPr marL="0" indent="0">
                  <a:buNone/>
                </a:pPr>
                <a:r>
                  <a:rPr lang="en-US" sz="2175" dirty="0">
                    <a:latin typeface="Calibri" panose="020F0502020204030204" pitchFamily="34" charset="0"/>
                  </a:rPr>
                  <a:t>Ф= 15mm</a:t>
                </a:r>
              </a:p>
              <a:p>
                <a:pPr marL="0" indent="0">
                  <a:buNone/>
                </a:pPr>
                <a:r>
                  <a:rPr lang="en-US" sz="2175" dirty="0"/>
                  <a:t># of wires= 19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895" y="2492622"/>
                <a:ext cx="8272211" cy="3302388"/>
              </a:xfrm>
              <a:blipFill rotWithShape="0">
                <a:blip r:embed="rId2"/>
                <a:stretch>
                  <a:fillRect l="-737" t="-1845" b="-221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1" y="4036196"/>
            <a:ext cx="3366575" cy="12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7" y="2277291"/>
            <a:ext cx="7644493" cy="3723459"/>
          </a:xfrm>
        </p:spPr>
      </p:pic>
    </p:spTree>
    <p:extLst>
      <p:ext uri="{BB962C8B-B14F-4D97-AF65-F5344CB8AC3E}">
        <p14:creationId xmlns:p14="http://schemas.microsoft.com/office/powerpoint/2010/main" val="21124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4" y="2144217"/>
            <a:ext cx="7834714" cy="389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Cabling detail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70" y="2482069"/>
            <a:ext cx="6042331" cy="3518681"/>
          </a:xfrm>
        </p:spPr>
      </p:pic>
      <p:sp>
        <p:nvSpPr>
          <p:cNvPr id="3" name="TextBox 2"/>
          <p:cNvSpPr txBox="1"/>
          <p:nvPr/>
        </p:nvSpPr>
        <p:spPr>
          <a:xfrm>
            <a:off x="168813" y="3167868"/>
            <a:ext cx="3070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total 16*4+4*4= 80 cables</a:t>
            </a:r>
          </a:p>
          <a:p>
            <a:r>
              <a:rPr lang="en-US" dirty="0"/>
              <a:t>16 along each span</a:t>
            </a:r>
          </a:p>
          <a:p>
            <a:r>
              <a:rPr lang="en-US" dirty="0"/>
              <a:t>4 on each mid-span in blisters</a:t>
            </a:r>
          </a:p>
        </p:txBody>
      </p:sp>
    </p:spTree>
    <p:extLst>
      <p:ext uri="{BB962C8B-B14F-4D97-AF65-F5344CB8AC3E}">
        <p14:creationId xmlns:p14="http://schemas.microsoft.com/office/powerpoint/2010/main" val="22740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Tendon installation and Post-tensioning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Post-tensioning up to</a:t>
            </a:r>
            <a:r>
              <a:rPr lang="en-US" u="sng" dirty="0"/>
              <a:t>75% </a:t>
            </a:r>
            <a:r>
              <a:rPr lang="en-US" dirty="0"/>
              <a:t>of yield strength of the cable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2635177"/>
            <a:ext cx="8058150" cy="31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Stresses after post-tensioning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7246"/>
            <a:ext cx="4310743" cy="32635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2737246"/>
            <a:ext cx="4833257" cy="3263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133" y="471397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NA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600" y="471397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 NA</a:t>
            </a:r>
          </a:p>
        </p:txBody>
      </p:sp>
    </p:spTree>
    <p:extLst>
      <p:ext uri="{BB962C8B-B14F-4D97-AF65-F5344CB8AC3E}">
        <p14:creationId xmlns:p14="http://schemas.microsoft.com/office/powerpoint/2010/main" val="41137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Stresses after post-tensioning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5894" y="2239401"/>
          <a:ext cx="8272212" cy="376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04">
                  <a:extLst>
                    <a:ext uri="{9D8B030D-6E8A-4147-A177-3AD203B41FA5}">
                      <a16:colId xmlns="" xmlns:a16="http://schemas.microsoft.com/office/drawing/2014/main" val="1222674728"/>
                    </a:ext>
                  </a:extLst>
                </a:gridCol>
                <a:gridCol w="2757404">
                  <a:extLst>
                    <a:ext uri="{9D8B030D-6E8A-4147-A177-3AD203B41FA5}">
                      <a16:colId xmlns="" xmlns:a16="http://schemas.microsoft.com/office/drawing/2014/main" val="3916529087"/>
                    </a:ext>
                  </a:extLst>
                </a:gridCol>
                <a:gridCol w="2757404">
                  <a:extLst>
                    <a:ext uri="{9D8B030D-6E8A-4147-A177-3AD203B41FA5}">
                      <a16:colId xmlns="" xmlns:a16="http://schemas.microsoft.com/office/drawing/2014/main" val="3910238253"/>
                    </a:ext>
                  </a:extLst>
                </a:gridCol>
              </a:tblGrid>
              <a:tr h="470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Top Section (</a:t>
                      </a:r>
                      <a:r>
                        <a:rPr lang="en-US" sz="1500" dirty="0" err="1"/>
                        <a:t>kN</a:t>
                      </a:r>
                      <a:r>
                        <a:rPr lang="en-US" sz="1500" dirty="0"/>
                        <a:t>/m</a:t>
                      </a:r>
                      <a:r>
                        <a:rPr lang="en-US" sz="1500" baseline="30000" dirty="0"/>
                        <a:t>2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Bottom Section (</a:t>
                      </a:r>
                      <a:r>
                        <a:rPr lang="en-US" sz="1500" dirty="0" err="1"/>
                        <a:t>kN</a:t>
                      </a:r>
                      <a:r>
                        <a:rPr lang="en-US" sz="1500" dirty="0"/>
                        <a:t>/m</a:t>
                      </a:r>
                      <a:r>
                        <a:rPr lang="en-US" sz="1500" baseline="30000" dirty="0"/>
                        <a:t>2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4082514"/>
                  </a:ext>
                </a:extLst>
              </a:tr>
              <a:tr h="470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Span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-1.67e+4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-6.05e+4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560904171"/>
                  </a:ext>
                </a:extLst>
              </a:tr>
              <a:tr h="470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Span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-1.51e+4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-4.84e+4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958167171"/>
                  </a:ext>
                </a:extLst>
              </a:tr>
              <a:tr h="470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Span 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-1.67e+4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-4.84e+4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357376351"/>
                  </a:ext>
                </a:extLst>
              </a:tr>
              <a:tr h="470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Span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-2.16e+4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-6.05e+4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514251208"/>
                  </a:ext>
                </a:extLst>
              </a:tr>
              <a:tr h="470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Support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-3.72e+3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-5.44e+4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976527282"/>
                  </a:ext>
                </a:extLst>
              </a:tr>
              <a:tr h="470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Support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-3.72e+3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-6.05e+4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992808056"/>
                  </a:ext>
                </a:extLst>
              </a:tr>
              <a:tr h="470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Support 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-3.72e+3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-5.44e+3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63467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9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DesIgn and Construction of PIers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594928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Can Özsoy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ConstructIon of PIers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2 piers’ foot naturally dried</a:t>
            </a:r>
          </a:p>
          <a:p>
            <a:r>
              <a:rPr lang="tr-TR" dirty="0" smtClean="0"/>
              <a:t>Third pier artifically dried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3" y="2708920"/>
            <a:ext cx="77914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989752" cy="1083329"/>
          </a:xfrm>
        </p:spPr>
        <p:txBody>
          <a:bodyPr/>
          <a:lstStyle/>
          <a:p>
            <a:r>
              <a:rPr lang="tr-TR" dirty="0" smtClean="0"/>
              <a:t>BearIng System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4701818" cy="4525963"/>
          </a:xfrm>
        </p:spPr>
      </p:pic>
    </p:spTree>
    <p:extLst>
      <p:ext uri="{BB962C8B-B14F-4D97-AF65-F5344CB8AC3E}">
        <p14:creationId xmlns:p14="http://schemas.microsoft.com/office/powerpoint/2010/main" val="17822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989752" cy="1083329"/>
          </a:xfrm>
        </p:spPr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5461049" cy="4397836"/>
          </a:xfrm>
        </p:spPr>
      </p:pic>
      <p:sp>
        <p:nvSpPr>
          <p:cNvPr id="5" name="TextBox 4"/>
          <p:cNvSpPr txBox="1"/>
          <p:nvPr/>
        </p:nvSpPr>
        <p:spPr>
          <a:xfrm>
            <a:off x="6384038" y="3356992"/>
            <a:ext cx="2217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Iraq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Mosul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Great Zab River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95600" y="1916832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LOCATION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810835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04664"/>
            <a:ext cx="7989752" cy="1083329"/>
          </a:xfrm>
        </p:spPr>
        <p:txBody>
          <a:bodyPr/>
          <a:lstStyle/>
          <a:p>
            <a:r>
              <a:rPr lang="tr-TR" dirty="0" smtClean="0"/>
              <a:t>Earthquake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AASHTO LRFD Bridge Design</a:t>
            </a:r>
          </a:p>
          <a:p>
            <a:r>
              <a:rPr lang="en-US" dirty="0" err="1"/>
              <a:t>Deprem</a:t>
            </a:r>
            <a:r>
              <a:rPr lang="en-US" dirty="0"/>
              <a:t> </a:t>
            </a:r>
            <a:r>
              <a:rPr lang="en-US" dirty="0" err="1"/>
              <a:t>Bölgelerinde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Binalar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 smtClean="0"/>
              <a:t>Esaslar</a:t>
            </a:r>
            <a:endParaRPr lang="tr-TR" dirty="0" smtClean="0"/>
          </a:p>
          <a:p>
            <a:r>
              <a:rPr lang="tr-TR" dirty="0" smtClean="0"/>
              <a:t>A</a:t>
            </a:r>
            <a:r>
              <a:rPr lang="tr-TR" sz="1600" dirty="0" smtClean="0"/>
              <a:t>0</a:t>
            </a:r>
            <a:r>
              <a:rPr lang="tr-TR" dirty="0" smtClean="0"/>
              <a:t>=0.3</a:t>
            </a:r>
          </a:p>
          <a:p>
            <a:r>
              <a:rPr lang="tr-TR" dirty="0" smtClean="0"/>
              <a:t>T=2.56</a:t>
            </a:r>
          </a:p>
          <a:p>
            <a:r>
              <a:rPr lang="tr-TR" dirty="0" smtClean="0"/>
              <a:t>Soil Classification = S2</a:t>
            </a:r>
          </a:p>
          <a:p>
            <a:r>
              <a:rPr lang="tr-TR" dirty="0" smtClean="0"/>
              <a:t>Total Weight=70000 kN</a:t>
            </a:r>
          </a:p>
          <a:p>
            <a:r>
              <a:rPr lang="tr-TR" dirty="0" smtClean="0"/>
              <a:t>1G+1Q+1E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1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22176"/>
            <a:ext cx="8229600" cy="1143000"/>
          </a:xfrm>
        </p:spPr>
        <p:txBody>
          <a:bodyPr/>
          <a:lstStyle/>
          <a:p>
            <a:r>
              <a:rPr lang="tr-TR" dirty="0" smtClean="0"/>
              <a:t>Earthquake</a:t>
            </a:r>
            <a:endParaRPr lang="tr-TR" dirty="0"/>
          </a:p>
        </p:txBody>
      </p:sp>
      <p:pic>
        <p:nvPicPr>
          <p:cNvPr id="4" name="Content Placeholder 3" descr="C:\Users\Can\Desktop\Capture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00064"/>
            <a:ext cx="2667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3400" y="4509120"/>
            <a:ext cx="59683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-Earthquake response coefficient=0.022</a:t>
            </a:r>
          </a:p>
          <a:p>
            <a:r>
              <a:rPr lang="tr-TR" sz="2800" dirty="0" smtClean="0"/>
              <a:t>-Single Mode Analysis</a:t>
            </a:r>
          </a:p>
          <a:p>
            <a:r>
              <a:rPr lang="tr-TR" sz="2800" dirty="0" smtClean="0"/>
              <a:t>-Uniform Load Method</a:t>
            </a:r>
          </a:p>
          <a:p>
            <a:r>
              <a:rPr lang="tr-TR" sz="2800" dirty="0" smtClean="0"/>
              <a:t>-Fx=80.25 kN</a:t>
            </a:r>
          </a:p>
          <a:p>
            <a:r>
              <a:rPr lang="tr-TR" sz="2800" dirty="0" smtClean="0"/>
              <a:t>-Fy=80.25 kN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000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 of PIers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TS500</a:t>
                </a:r>
              </a:p>
              <a:p>
                <a:r>
                  <a:rPr lang="tr-TR" dirty="0" smtClean="0"/>
                  <a:t>Nd=9800 kN</a:t>
                </a:r>
              </a:p>
              <a:p>
                <a:r>
                  <a:rPr lang="tr-TR" dirty="0" smtClean="0"/>
                  <a:t>Vd=80.25 kN</a:t>
                </a:r>
              </a:p>
              <a:p>
                <a:r>
                  <a:rPr lang="tr-TR" dirty="0" smtClean="0"/>
                  <a:t>Md=501.56 kN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tr-TR" dirty="0" smtClean="0"/>
                  <a:t>=1.06 mm</a:t>
                </a:r>
              </a:p>
              <a:p>
                <a:r>
                  <a:rPr lang="tr-TR" dirty="0" smtClean="0"/>
                  <a:t>C50</a:t>
                </a:r>
              </a:p>
              <a:p>
                <a:r>
                  <a:rPr lang="tr-TR" dirty="0" smtClean="0"/>
                  <a:t>S420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8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Cross-Section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64" y="2132856"/>
            <a:ext cx="4922175" cy="452596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28184" y="2420888"/>
                <a:ext cx="130516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tr-TR" sz="2800" dirty="0" smtClean="0"/>
              </a:p>
              <a:p>
                <a:r>
                  <a:rPr lang="tr-TR" sz="2800" dirty="0" smtClean="0"/>
                  <a:t>D=2 m</a:t>
                </a:r>
                <a:endParaRPr lang="tr-TR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420888"/>
                <a:ext cx="1305165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9813" r="-7944" b="-165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Cross-Section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16832"/>
            <a:ext cx="2514600" cy="47542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4048" y="2204864"/>
                <a:ext cx="181479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/>
                  <a:t>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tr-TR" sz="2400" dirty="0" smtClean="0"/>
                  <a:t>12 stirrups</a:t>
                </a:r>
              </a:p>
              <a:p>
                <a:r>
                  <a:rPr lang="tr-TR" sz="2400" dirty="0" smtClean="0"/>
                  <a:t> -s=70 mm </a:t>
                </a:r>
              </a:p>
              <a:p>
                <a:r>
                  <a:rPr lang="tr-TR" sz="2400" dirty="0" smtClean="0"/>
                  <a:t> -s=35 mm </a:t>
                </a:r>
                <a:endParaRPr lang="tr-TR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204864"/>
                <a:ext cx="181479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5369" t="-4061" r="-8725" b="-1066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6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857374"/>
          </a:xfrm>
        </p:spPr>
        <p:txBody>
          <a:bodyPr/>
          <a:lstStyle/>
          <a:p>
            <a:r>
              <a:rPr lang="tr-TR" dirty="0" smtClean="0"/>
              <a:t>GEOTECHNICAL DESIGN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132856"/>
            <a:ext cx="6858000" cy="2551278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tr-TR" dirty="0" smtClean="0"/>
              <a:t>Load combInatIons</a:t>
            </a:r>
          </a:p>
          <a:p>
            <a:pPr marL="342900" indent="-342900">
              <a:buAutoNum type="arabicPeriod"/>
            </a:pPr>
            <a:r>
              <a:rPr lang="tr-TR" dirty="0" smtClean="0"/>
              <a:t>FoundatIon system</a:t>
            </a:r>
          </a:p>
          <a:p>
            <a:pPr marL="342900" indent="-342900">
              <a:buAutoNum type="arabicPeriod"/>
            </a:pPr>
            <a:r>
              <a:rPr lang="tr-TR" dirty="0" smtClean="0"/>
              <a:t>Foundation pressures</a:t>
            </a:r>
          </a:p>
          <a:p>
            <a:pPr marL="342900" indent="-342900">
              <a:buAutoNum type="arabicPeriod"/>
            </a:pPr>
            <a:r>
              <a:rPr lang="tr-TR" dirty="0" smtClean="0">
                <a:solidFill>
                  <a:schemeClr val="bg1"/>
                </a:solidFill>
              </a:rPr>
              <a:t>SoIl profIlE</a:t>
            </a:r>
          </a:p>
          <a:p>
            <a:pPr marL="342900" indent="-342900">
              <a:buAutoNum type="arabicPeriod"/>
            </a:pPr>
            <a:r>
              <a:rPr lang="tr-TR" dirty="0" smtClean="0">
                <a:solidFill>
                  <a:schemeClr val="bg1"/>
                </a:solidFill>
              </a:rPr>
              <a:t>Settlements</a:t>
            </a:r>
          </a:p>
          <a:p>
            <a:pPr marL="342900" indent="-342900">
              <a:buAutoNum type="arabicPeriod"/>
            </a:pPr>
            <a:r>
              <a:rPr lang="tr-TR" dirty="0" smtClean="0">
                <a:solidFill>
                  <a:schemeClr val="bg1"/>
                </a:solidFill>
              </a:rPr>
              <a:t>B.C.</a:t>
            </a:r>
          </a:p>
          <a:p>
            <a:pPr marL="342900" indent="-342900">
              <a:buAutoNum type="arabicPeriod"/>
            </a:pPr>
            <a:r>
              <a:rPr lang="tr-TR" dirty="0" smtClean="0">
                <a:solidFill>
                  <a:schemeClr val="bg1"/>
                </a:solidFill>
              </a:rPr>
              <a:t>Pile design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58772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Efkan Evkuran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1966"/>
            <a:ext cx="7886700" cy="4428006"/>
          </a:xfrm>
        </p:spPr>
        <p:txBody>
          <a:bodyPr/>
          <a:lstStyle/>
          <a:p>
            <a:pPr marL="385763" indent="-385763">
              <a:buAutoNum type="arabicPeriod"/>
            </a:pPr>
            <a:r>
              <a:rPr lang="tr-TR" b="1" dirty="0" smtClean="0"/>
              <a:t>Load combination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GB" dirty="0" smtClean="0"/>
              <a:t>(1.0</a:t>
            </a:r>
            <a:r>
              <a:rPr lang="en-GB" dirty="0"/>
              <a:t>) * D + (1.0) * L + (1.0) * E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smtClean="0"/>
              <a:t>2. Foundation system</a:t>
            </a:r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4" name="Resim 5" descr="C:\Users\user\AppData\Local\Microsoft\Windows\INetCacheContent.Word\raf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24944"/>
            <a:ext cx="3383686" cy="2472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43608" y="764704"/>
            <a:ext cx="6858000" cy="857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GEOTECHNICAL DESIGN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34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0552"/>
            <a:ext cx="7886700" cy="4489421"/>
          </a:xfrm>
        </p:spPr>
        <p:txBody>
          <a:bodyPr/>
          <a:lstStyle/>
          <a:p>
            <a:pPr marL="0" indent="0">
              <a:buNone/>
            </a:pPr>
            <a:r>
              <a:rPr lang="tr-TR" b="1" dirty="0" smtClean="0"/>
              <a:t>3. </a:t>
            </a:r>
            <a:r>
              <a:rPr lang="en-US" b="1" dirty="0" smtClean="0"/>
              <a:t>Total </a:t>
            </a:r>
            <a:r>
              <a:rPr lang="en-US" b="1" dirty="0"/>
              <a:t>and Net Foundation </a:t>
            </a:r>
            <a:r>
              <a:rPr lang="en-US" b="1" dirty="0" smtClean="0"/>
              <a:t>Pressures</a:t>
            </a:r>
            <a:endParaRPr lang="tr-TR" b="1" dirty="0" smtClean="0"/>
          </a:p>
          <a:p>
            <a:pPr marL="0" indent="0">
              <a:buNone/>
            </a:pPr>
            <a:r>
              <a:rPr lang="tr-TR" dirty="0" smtClean="0"/>
              <a:t>1280 tons from structure</a:t>
            </a:r>
          </a:p>
          <a:p>
            <a:pPr marL="0" indent="0">
              <a:buNone/>
            </a:pPr>
            <a:r>
              <a:rPr lang="en-US" dirty="0"/>
              <a:t>Weight of the raft = 12 * 12 * 2 * 2.5 = 720 tons</a:t>
            </a:r>
            <a:endParaRPr lang="tr-TR" dirty="0"/>
          </a:p>
          <a:p>
            <a:pPr marL="0" indent="0">
              <a:buNone/>
            </a:pPr>
            <a:r>
              <a:rPr lang="en-US" dirty="0" smtClean="0"/>
              <a:t>Total </a:t>
            </a:r>
            <a:r>
              <a:rPr lang="en-US" dirty="0"/>
              <a:t>weight that is transmitted to the soil = 1280+720= 2000 tons</a:t>
            </a:r>
            <a:endParaRPr lang="tr-TR" dirty="0"/>
          </a:p>
          <a:p>
            <a:pPr marL="0" indent="0">
              <a:buNone/>
            </a:pPr>
            <a:r>
              <a:rPr lang="tr-TR" b="1" dirty="0" smtClean="0"/>
              <a:t>4. Soil profile</a:t>
            </a:r>
          </a:p>
          <a:p>
            <a:pPr marL="0" indent="0">
              <a:buNone/>
            </a:pPr>
            <a:endParaRPr lang="tr-TR" b="1" dirty="0"/>
          </a:p>
        </p:txBody>
      </p:sp>
      <p:pic>
        <p:nvPicPr>
          <p:cNvPr id="4" name="Resim 3" descr="C:\Users\user\AppData\Local\Microsoft\Windows\INetCacheContent.Word\soil profi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45024"/>
            <a:ext cx="4739186" cy="27998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03648" y="692696"/>
            <a:ext cx="6858000" cy="857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GEOTECHNICAL DESIGN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48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7886700" cy="4233525"/>
          </a:xfrm>
        </p:spPr>
        <p:txBody>
          <a:bodyPr/>
          <a:lstStyle/>
          <a:p>
            <a:r>
              <a:rPr lang="tr-TR" dirty="0" smtClean="0"/>
              <a:t>Net foundation pressure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weight of excavated soil = 12*12*2*19=5472 </a:t>
            </a:r>
            <a:r>
              <a:rPr lang="en-US" dirty="0" err="1"/>
              <a:t>kN</a:t>
            </a:r>
            <a:endParaRPr lang="tr-TR" dirty="0"/>
          </a:p>
          <a:p>
            <a:pPr marL="0" indent="0">
              <a:buNone/>
            </a:pPr>
            <a:r>
              <a:rPr lang="en-US" dirty="0" err="1"/>
              <a:t>q</a:t>
            </a:r>
            <a:r>
              <a:rPr lang="en-US" baseline="-25000" dirty="0" err="1"/>
              <a:t>net</a:t>
            </a:r>
            <a:r>
              <a:rPr lang="en-US" dirty="0"/>
              <a:t> = (Total weight – excavated soil) / (B*L) = (20000-5472) / (12 * 12)  </a:t>
            </a:r>
            <a:endParaRPr lang="tr-TR" dirty="0"/>
          </a:p>
          <a:p>
            <a:pPr marL="0" indent="0">
              <a:buNone/>
            </a:pPr>
            <a:r>
              <a:rPr lang="en-US" dirty="0" err="1"/>
              <a:t>q</a:t>
            </a:r>
            <a:r>
              <a:rPr lang="en-US" baseline="-25000" dirty="0" err="1"/>
              <a:t>net</a:t>
            </a:r>
            <a:r>
              <a:rPr lang="en-US" dirty="0"/>
              <a:t> = 101 </a:t>
            </a:r>
            <a:r>
              <a:rPr lang="en-US" dirty="0" err="1" smtClean="0"/>
              <a:t>kPa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5. Settlements</a:t>
            </a:r>
          </a:p>
          <a:p>
            <a:pPr marL="0" indent="0">
              <a:buNone/>
            </a:pPr>
            <a:r>
              <a:rPr lang="tr-TR" dirty="0" smtClean="0"/>
              <a:t>Immediate settlement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baseline="-25000" dirty="0"/>
              <a:t>0</a:t>
            </a:r>
            <a:r>
              <a:rPr lang="en-US" dirty="0"/>
              <a:t> * 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baseline="-25000" dirty="0"/>
              <a:t>1</a:t>
            </a:r>
            <a:r>
              <a:rPr lang="en-US" dirty="0"/>
              <a:t> * q * B / E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908720"/>
            <a:ext cx="6858000" cy="857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GEOTECHNICAL DESIGN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88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552" y="2132856"/>
            <a:ext cx="7886700" cy="45098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D/B = 2/12 = 0.17</a:t>
            </a:r>
            <a:endParaRPr lang="tr-TR" dirty="0"/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baseline="-25000" dirty="0"/>
              <a:t>0</a:t>
            </a:r>
            <a:r>
              <a:rPr lang="en-US" dirty="0"/>
              <a:t> = 1.0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H/B = 10/12 = 0.83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L/B = 12/12 = 1</a:t>
            </a:r>
            <a:endParaRPr lang="tr-TR" dirty="0"/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baseline="-25000" dirty="0"/>
              <a:t>1</a:t>
            </a:r>
            <a:r>
              <a:rPr lang="en-US" dirty="0"/>
              <a:t> = 0.25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S = 1.0 * 0.25 * 101 * 12 / </a:t>
            </a:r>
            <a:r>
              <a:rPr lang="en-US" dirty="0" smtClean="0"/>
              <a:t>800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= 0.379 m = 38 cm</a:t>
            </a:r>
            <a:endParaRPr lang="tr-TR" dirty="0"/>
          </a:p>
          <a:p>
            <a:pPr marL="0" indent="0">
              <a:buNone/>
            </a:pPr>
            <a:endParaRPr lang="tr-TR" i="1" dirty="0" smtClean="0"/>
          </a:p>
          <a:p>
            <a:pPr marL="0" indent="0">
              <a:buNone/>
            </a:pPr>
            <a:endParaRPr lang="tr-TR" i="1" dirty="0"/>
          </a:p>
          <a:p>
            <a:pPr marL="0" indent="0">
              <a:buNone/>
            </a:pPr>
            <a:endParaRPr lang="tr-TR" i="1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5616" y="836712"/>
            <a:ext cx="6858000" cy="857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GEOTECHNICAL DESIGN</a:t>
            </a:r>
            <a:endParaRPr lang="tr-TR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32856"/>
            <a:ext cx="4630017" cy="4245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75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ony\Downloads\2017-01-03_21-24-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4" y="2100753"/>
            <a:ext cx="8352928" cy="47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412135"/>
            <a:ext cx="7989752" cy="1083329"/>
          </a:xfrm>
        </p:spPr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L=240 m</a:t>
            </a:r>
          </a:p>
          <a:p>
            <a:r>
              <a:rPr lang="tr-TR" dirty="0" smtClean="0"/>
              <a:t>W=15 m</a:t>
            </a:r>
          </a:p>
          <a:p>
            <a:r>
              <a:rPr lang="tr-TR" dirty="0" smtClean="0"/>
              <a:t>2 lane highway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45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3287"/>
            <a:ext cx="7886700" cy="3936686"/>
          </a:xfrm>
        </p:spPr>
        <p:txBody>
          <a:bodyPr/>
          <a:lstStyle/>
          <a:p>
            <a:pPr marL="0" indent="0">
              <a:buNone/>
            </a:pPr>
            <a:r>
              <a:rPr lang="tr-TR" b="1" dirty="0" smtClean="0"/>
              <a:t>6. Ultimate capacity</a:t>
            </a:r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r>
              <a:rPr lang="en-US" dirty="0" err="1" smtClean="0"/>
              <a:t>q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/>
              <a:t>= (1 / 2) * </a:t>
            </a:r>
            <a:r>
              <a:rPr lang="en-US" dirty="0" err="1"/>
              <a:t>s</a:t>
            </a:r>
            <a:r>
              <a:rPr lang="en-US" baseline="-25000" dirty="0" err="1"/>
              <a:t>γ</a:t>
            </a:r>
            <a:r>
              <a:rPr lang="en-US" dirty="0"/>
              <a:t> * γ * B * </a:t>
            </a:r>
            <a:r>
              <a:rPr lang="en-US" dirty="0" err="1"/>
              <a:t>N</a:t>
            </a:r>
            <a:r>
              <a:rPr lang="en-US" baseline="-25000" dirty="0" err="1"/>
              <a:t>γ</a:t>
            </a:r>
            <a:r>
              <a:rPr lang="en-US" dirty="0"/>
              <a:t> + </a:t>
            </a:r>
            <a:r>
              <a:rPr lang="en-US" dirty="0" err="1"/>
              <a:t>s</a:t>
            </a:r>
            <a:r>
              <a:rPr lang="en-US" baseline="-25000" dirty="0" err="1"/>
              <a:t>c</a:t>
            </a:r>
            <a:r>
              <a:rPr lang="en-US" dirty="0"/>
              <a:t> * c *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 + </a:t>
            </a:r>
            <a:r>
              <a:rPr lang="en-US" dirty="0" err="1"/>
              <a:t>s</a:t>
            </a:r>
            <a:r>
              <a:rPr lang="en-US" baseline="-25000" dirty="0" err="1"/>
              <a:t>q</a:t>
            </a:r>
            <a:r>
              <a:rPr lang="en-US" dirty="0"/>
              <a:t> * γ * D *</a:t>
            </a:r>
            <a:r>
              <a:rPr lang="en-US" dirty="0" smtClean="0"/>
              <a:t>N</a:t>
            </a:r>
            <a:r>
              <a:rPr lang="en-US" baseline="-25000" dirty="0" smtClean="0"/>
              <a:t>q</a:t>
            </a:r>
            <a:endParaRPr lang="tr-TR" baseline="-25000" dirty="0" smtClean="0"/>
          </a:p>
          <a:p>
            <a:pPr marL="0" indent="0">
              <a:buNone/>
            </a:pP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= ( 1 / 2 ) * 0,8 * 19 * 12 * 19 + 1 * (19) *2*19= 2455 </a:t>
            </a:r>
            <a:r>
              <a:rPr lang="en-US" dirty="0" err="1"/>
              <a:t>kPa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2455 / (101) = 24 &gt; 3,0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725665"/>
            <a:ext cx="6858000" cy="857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GEOTECHNICAL DESIGN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76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132856"/>
                <a:ext cx="7886700" cy="43809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tr-TR" b="1" dirty="0" smtClean="0"/>
                  <a:t>7. Pile design</a:t>
                </a:r>
              </a:p>
              <a:p>
                <a:pPr marL="0" indent="0">
                  <a:buNone/>
                </a:pPr>
                <a:r>
                  <a:rPr lang="tr-TR" u="sng" dirty="0" smtClean="0"/>
                  <a:t>Skin friction</a:t>
                </a:r>
              </a:p>
              <a:p>
                <a:pPr marL="0" indent="0">
                  <a:buNone/>
                </a:pPr>
                <a:r>
                  <a:rPr lang="en-US" dirty="0"/>
                  <a:t>For 8 m alluvium layer,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𝑣𝑔</m:t>
                        </m:r>
                      </m:sub>
                    </m:sSub>
                    <m:r>
                      <a:rPr lang="es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US" dirty="0"/>
                  <a:t> (19-9.81)*8/2 = 36.7 </a:t>
                </a:r>
                <a:r>
                  <a:rPr lang="es-US" dirty="0" err="1"/>
                  <a:t>kPa</a:t>
                </a:r>
                <a:endParaRPr lang="tr-TR" dirty="0"/>
              </a:p>
              <a:p>
                <a:pPr marL="0" indent="0">
                  <a:buNone/>
                </a:pPr>
                <a:r>
                  <a:rPr lang="en-US" dirty="0" err="1"/>
                  <a:t>Q</a:t>
                </a:r>
                <a:r>
                  <a:rPr lang="en-US" baseline="-25000" dirty="0" err="1"/>
                  <a:t>sg</a:t>
                </a:r>
                <a:r>
                  <a:rPr lang="en-US" dirty="0"/>
                  <a:t> = 3.14*6.7*8 = 168 </a:t>
                </a:r>
                <a:r>
                  <a:rPr lang="en-US" dirty="0" err="1"/>
                  <a:t>kN</a:t>
                </a:r>
                <a:r>
                  <a:rPr lang="en-US" dirty="0"/>
                  <a:t> = 17 </a:t>
                </a:r>
                <a:r>
                  <a:rPr lang="en-US" dirty="0" smtClean="0"/>
                  <a:t>tons</a:t>
                </a:r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:r>
                  <a:rPr lang="en-US" dirty="0" smtClean="0"/>
                  <a:t>For 8.0-20.0m claystone</a:t>
                </a:r>
                <a:endParaRPr lang="tr-TR" dirty="0" smtClean="0"/>
              </a:p>
              <a:p>
                <a:pPr marL="0" indent="0">
                  <a:buNone/>
                </a:pPr>
                <a:r>
                  <a:rPr lang="en-US" dirty="0" err="1"/>
                  <a:t>Q</a:t>
                </a:r>
                <a:r>
                  <a:rPr lang="en-US" baseline="-25000" dirty="0" err="1"/>
                  <a:t>f</a:t>
                </a:r>
                <a:r>
                  <a:rPr lang="en-US" baseline="-25000" dirty="0"/>
                  <a:t> </a:t>
                </a:r>
                <a:r>
                  <a:rPr lang="en-US" dirty="0"/>
                  <a:t>= 3.14*0.21*400*12 = 3165 </a:t>
                </a:r>
                <a:r>
                  <a:rPr lang="en-US" dirty="0" err="1"/>
                  <a:t>kN</a:t>
                </a:r>
                <a:r>
                  <a:rPr lang="en-US" dirty="0"/>
                  <a:t> = 317 tons</a:t>
                </a:r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:r>
                  <a:rPr lang="en-US" dirty="0" smtClean="0"/>
                  <a:t>Cumulative </a:t>
                </a:r>
                <a:r>
                  <a:rPr lang="en-US" dirty="0"/>
                  <a:t>Skin Friction, Qs = 17+317 = 334 tons</a:t>
                </a: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132856"/>
                <a:ext cx="7886700" cy="4380932"/>
              </a:xfrm>
              <a:blipFill rotWithShape="0">
                <a:blip r:embed="rId2"/>
                <a:stretch>
                  <a:fillRect l="-696" t="-27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1043608" y="764704"/>
            <a:ext cx="6858000" cy="857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GEOTECHNICAL DESIGN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70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46211"/>
                <a:ext cx="7886700" cy="424376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tr-TR" u="sng" dirty="0" smtClean="0"/>
              </a:p>
              <a:p>
                <a:pPr marL="0" indent="0">
                  <a:buNone/>
                </a:pPr>
                <a:endParaRPr lang="tr-TR" u="sng" dirty="0"/>
              </a:p>
              <a:p>
                <a:pPr marL="0" indent="0">
                  <a:buNone/>
                </a:pPr>
                <a:r>
                  <a:rPr lang="tr-TR" u="sng" dirty="0" smtClean="0"/>
                  <a:t>End bearing</a:t>
                </a:r>
                <a:endParaRPr lang="tr-TR" u="sng" dirty="0"/>
              </a:p>
              <a:p>
                <a:pPr marL="0" indent="0">
                  <a:buNone/>
                </a:pPr>
                <a:endParaRPr lang="tr-TR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=9∗400∗0.785=2826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=282.6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𝑡𝑜𝑛𝑠</m:t>
                      </m:r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:r>
                  <a:rPr lang="tr-TR" dirty="0"/>
                  <a:t>F</a:t>
                </a:r>
                <a:r>
                  <a:rPr lang="en-US" dirty="0" smtClean="0"/>
                  <a:t>or side </a:t>
                </a:r>
                <a:r>
                  <a:rPr lang="en-US" dirty="0"/>
                  <a:t>friction F.S.= 2 and for end bearing F.S.=3 </a:t>
                </a:r>
                <a:endParaRPr lang="tr-TR" dirty="0" smtClean="0"/>
              </a:p>
              <a:p>
                <a:pPr marL="0" indent="0">
                  <a:buNone/>
                </a:pPr>
                <a:r>
                  <a:rPr lang="en-US" dirty="0" err="1"/>
                  <a:t>Q</a:t>
                </a:r>
                <a:r>
                  <a:rPr lang="en-US" baseline="-25000" dirty="0" err="1"/>
                  <a:t>all</a:t>
                </a:r>
                <a:r>
                  <a:rPr lang="en-US" dirty="0"/>
                  <a:t>=(282.6/3)+(334/2) = 261.2 tons = 2612 </a:t>
                </a:r>
                <a:r>
                  <a:rPr lang="en-US" dirty="0" err="1"/>
                  <a:t>kN</a:t>
                </a:r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Number of piles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20000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2612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Each pile diameter is estimated as 1 m.</a:t>
                </a: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46211"/>
                <a:ext cx="7886700" cy="4243761"/>
              </a:xfrm>
              <a:blipFill rotWithShape="0"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EVKURAN\Desktop\DSC_077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09120"/>
            <a:ext cx="3604146" cy="20983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43608" y="817524"/>
            <a:ext cx="6858000" cy="857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GEOTECHNICAL DESIGN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06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886700" cy="4243761"/>
          </a:xfrm>
        </p:spPr>
        <p:txBody>
          <a:bodyPr/>
          <a:lstStyle/>
          <a:p>
            <a:r>
              <a:rPr lang="en-US" b="1" dirty="0"/>
              <a:t>Pile Group Capacity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en-US" dirty="0" err="1"/>
              <a:t>Q</a:t>
            </a:r>
            <a:r>
              <a:rPr lang="en-US" baseline="-25000" dirty="0" err="1"/>
              <a:t>ag</a:t>
            </a:r>
            <a:r>
              <a:rPr lang="en-US" dirty="0"/>
              <a:t> = N * </a:t>
            </a:r>
            <a:r>
              <a:rPr lang="en-US" dirty="0" err="1"/>
              <a:t>Q</a:t>
            </a:r>
            <a:r>
              <a:rPr lang="en-US" baseline="-25000" dirty="0" err="1"/>
              <a:t>all</a:t>
            </a:r>
            <a:r>
              <a:rPr lang="en-US" dirty="0"/>
              <a:t> * number of piles</a:t>
            </a:r>
            <a:endParaRPr lang="tr-TR" dirty="0"/>
          </a:p>
          <a:p>
            <a:r>
              <a:rPr lang="en-US" dirty="0" err="1"/>
              <a:t>Q</a:t>
            </a:r>
            <a:r>
              <a:rPr lang="en-US" baseline="-25000" dirty="0" err="1"/>
              <a:t>ag</a:t>
            </a:r>
            <a:r>
              <a:rPr lang="en-US" dirty="0"/>
              <a:t> is allowable group capacity.</a:t>
            </a:r>
            <a:endParaRPr lang="tr-TR" dirty="0"/>
          </a:p>
          <a:p>
            <a:r>
              <a:rPr lang="en-US" dirty="0"/>
              <a:t>N, efficiency = 1 - </a:t>
            </a:r>
            <a:r>
              <a:rPr lang="en-US" dirty="0" err="1"/>
              <a:t>arctan</a:t>
            </a:r>
            <a:r>
              <a:rPr lang="en-US" dirty="0"/>
              <a:t>(D/s) * [ (m-1) * n + (n-1) * m ] / ( 90 * m * n )</a:t>
            </a:r>
            <a:endParaRPr lang="tr-TR" dirty="0"/>
          </a:p>
          <a:p>
            <a:r>
              <a:rPr lang="en-US" dirty="0"/>
              <a:t>m = 4 and n = 2</a:t>
            </a:r>
            <a:endParaRPr lang="tr-TR" dirty="0"/>
          </a:p>
          <a:p>
            <a:r>
              <a:rPr lang="en-US" dirty="0"/>
              <a:t>N = 0.63</a:t>
            </a:r>
            <a:endParaRPr lang="tr-TR" dirty="0"/>
          </a:p>
          <a:p>
            <a:r>
              <a:rPr lang="en-US" dirty="0" err="1"/>
              <a:t>Q</a:t>
            </a:r>
            <a:r>
              <a:rPr lang="en-US" baseline="-25000" dirty="0" err="1"/>
              <a:t>ag</a:t>
            </a:r>
            <a:r>
              <a:rPr lang="en-US" dirty="0"/>
              <a:t> = 13164 </a:t>
            </a:r>
            <a:r>
              <a:rPr lang="en-US" dirty="0" err="1"/>
              <a:t>kN</a:t>
            </a:r>
            <a:endParaRPr lang="tr-T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25910" y="764704"/>
            <a:ext cx="6858000" cy="857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GEOTECHNICAL DESIGN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13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7886700" cy="4458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Lateral Force Capacity of the Pile Group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Lateral load for 1 group is 80.25 </a:t>
            </a:r>
            <a:r>
              <a:rPr lang="en-US" dirty="0" err="1"/>
              <a:t>kN.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highest column height is 12.5 m. Others are 5 and 8 m.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Highest moment is M = 1003 </a:t>
            </a:r>
            <a:r>
              <a:rPr lang="en-US" dirty="0" err="1"/>
              <a:t>kN.m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We assume c</a:t>
            </a:r>
            <a:r>
              <a:rPr lang="en-US" baseline="-25000" dirty="0"/>
              <a:t>u</a:t>
            </a:r>
            <a:r>
              <a:rPr lang="en-US" dirty="0"/>
              <a:t> is 200 </a:t>
            </a:r>
            <a:r>
              <a:rPr lang="en-US" dirty="0" err="1"/>
              <a:t>kpa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M/c</a:t>
            </a:r>
            <a:r>
              <a:rPr lang="en-US" baseline="-25000" dirty="0"/>
              <a:t>u</a:t>
            </a:r>
            <a:r>
              <a:rPr lang="en-US" dirty="0"/>
              <a:t>B</a:t>
            </a:r>
            <a:r>
              <a:rPr lang="en-US" baseline="30000" dirty="0"/>
              <a:t>3</a:t>
            </a:r>
            <a:r>
              <a:rPr lang="en-US" dirty="0"/>
              <a:t> = 5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tr-TR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figure, Q</a:t>
            </a:r>
            <a:r>
              <a:rPr lang="en-US" baseline="-25000" dirty="0"/>
              <a:t>u</a:t>
            </a:r>
            <a:r>
              <a:rPr lang="en-US" dirty="0"/>
              <a:t>/c</a:t>
            </a:r>
            <a:r>
              <a:rPr lang="en-US" baseline="-25000" dirty="0"/>
              <a:t>u</a:t>
            </a: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 = 5.5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baseline="-25000" dirty="0"/>
              <a:t>u</a:t>
            </a:r>
            <a:r>
              <a:rPr lang="en-US" dirty="0"/>
              <a:t> = 1100 </a:t>
            </a:r>
            <a:r>
              <a:rPr lang="en-US" dirty="0" err="1"/>
              <a:t>kN</a:t>
            </a:r>
            <a:endParaRPr lang="tr-TR" dirty="0"/>
          </a:p>
          <a:p>
            <a:endParaRPr lang="tr-T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1600" y="828610"/>
            <a:ext cx="6858000" cy="857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GEOTECHNICAL DESIGN</a:t>
            </a:r>
            <a:endParaRPr lang="tr-TR" dirty="0"/>
          </a:p>
        </p:txBody>
      </p:sp>
      <p:pic>
        <p:nvPicPr>
          <p:cNvPr id="5" name="Picture 4" descr="C:\Users\EVKURAN\Desktop\DSC_077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905004"/>
            <a:ext cx="4677581" cy="2708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806"/>
            <a:ext cx="7886700" cy="41311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Factor of safety per pile is 3.0.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Q</a:t>
            </a:r>
            <a:r>
              <a:rPr lang="en-US" baseline="-25000" dirty="0" err="1" smtClean="0"/>
              <a:t>all</a:t>
            </a:r>
            <a:r>
              <a:rPr lang="en-US" dirty="0" smtClean="0"/>
              <a:t> = 1100/3 = 367 </a:t>
            </a:r>
            <a:r>
              <a:rPr lang="en-US" dirty="0" err="1" smtClean="0"/>
              <a:t>kN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Group efficiency = 0.63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Lateral force capacity of the group = 0.63*367*8 = 1850 </a:t>
            </a:r>
            <a:r>
              <a:rPr lang="en-US" dirty="0" err="1" smtClean="0"/>
              <a:t>kN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1850 </a:t>
            </a:r>
            <a:r>
              <a:rPr lang="en-US" dirty="0" err="1" smtClean="0"/>
              <a:t>kN</a:t>
            </a:r>
            <a:r>
              <a:rPr lang="en-US" dirty="0" smtClean="0"/>
              <a:t> &gt; 80.25 </a:t>
            </a:r>
            <a:r>
              <a:rPr lang="en-US" dirty="0" err="1" smtClean="0"/>
              <a:t>kN</a:t>
            </a:r>
            <a:r>
              <a:rPr lang="en-US" dirty="0" smtClean="0"/>
              <a:t> so our system is safe.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9592" y="764704"/>
            <a:ext cx="6858000" cy="857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GEOTECHNICAL DESIGN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76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2280" y="5949280"/>
            <a:ext cx="1625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50" dirty="0">
                <a:solidFill>
                  <a:schemeClr val="bg1"/>
                </a:solidFill>
              </a:rPr>
              <a:t>Gadim Tosoyev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0893" y="857251"/>
            <a:ext cx="7514035" cy="1314449"/>
          </a:xfrm>
          <a:prstGeom prst="rect">
            <a:avLst/>
          </a:prstGeom>
          <a:effectLst/>
        </p:spPr>
        <p:txBody>
          <a:bodyPr vert="horz" lIns="68580" tIns="34290" rIns="68580" bIns="3429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4050" dirty="0"/>
              <a:t>Cost EstImatIon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68960"/>
            <a:ext cx="503245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2" y="2493169"/>
            <a:ext cx="8076677" cy="275867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50" dirty="0"/>
              <a:t>Cost EstImatIon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95528" y="3785616"/>
            <a:ext cx="0" cy="336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323326" y="2619756"/>
            <a:ext cx="9144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9818" y="2722626"/>
            <a:ext cx="7479792" cy="1149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1150563">
            <a:off x="3941946" y="3092040"/>
            <a:ext cx="635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dirty="0"/>
              <a:t>240m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662" y="5526018"/>
            <a:ext cx="38619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dirty="0"/>
              <a:t>Total Cost = 56000 TL/m * 240 = 13.400.000 TL</a:t>
            </a:r>
          </a:p>
        </p:txBody>
      </p:sp>
    </p:spTree>
    <p:extLst>
      <p:ext uri="{BB962C8B-B14F-4D97-AF65-F5344CB8AC3E}">
        <p14:creationId xmlns:p14="http://schemas.microsoft.com/office/powerpoint/2010/main" val="29999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4365" y="404664"/>
            <a:ext cx="7514035" cy="1314449"/>
          </a:xfrm>
        </p:spPr>
        <p:txBody>
          <a:bodyPr>
            <a:normAutofit/>
          </a:bodyPr>
          <a:lstStyle/>
          <a:p>
            <a:pPr algn="ctr"/>
            <a:r>
              <a:rPr lang="tr-TR" sz="4050" dirty="0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789" y="2778559"/>
            <a:ext cx="8272211" cy="2758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Excavation</a:t>
            </a:r>
          </a:p>
          <a:p>
            <a:r>
              <a:rPr lang="en-US" dirty="0"/>
              <a:t>Pier Column</a:t>
            </a:r>
          </a:p>
          <a:p>
            <a:r>
              <a:rPr lang="en-US" dirty="0"/>
              <a:t>Bridge Decks</a:t>
            </a:r>
          </a:p>
          <a:p>
            <a:r>
              <a:rPr lang="en-US" dirty="0" err="1"/>
              <a:t>Rebars</a:t>
            </a:r>
            <a:endParaRPr lang="en-US" dirty="0"/>
          </a:p>
          <a:p>
            <a:r>
              <a:rPr lang="en-US" dirty="0"/>
              <a:t>Foundation</a:t>
            </a:r>
          </a:p>
          <a:p>
            <a:r>
              <a:rPr lang="en-US" dirty="0"/>
              <a:t>Pile Driving</a:t>
            </a:r>
          </a:p>
          <a:p>
            <a:r>
              <a:rPr lang="en-US" dirty="0"/>
              <a:t>Formwork</a:t>
            </a:r>
          </a:p>
          <a:p>
            <a:r>
              <a:rPr lang="en-US" dirty="0"/>
              <a:t>Tendons</a:t>
            </a:r>
          </a:p>
          <a:p>
            <a:r>
              <a:rPr lang="en-US" dirty="0"/>
              <a:t>Earthmoving</a:t>
            </a:r>
          </a:p>
          <a:p>
            <a:r>
              <a:rPr lang="en-US" dirty="0"/>
              <a:t>Scaffolding</a:t>
            </a:r>
          </a:p>
        </p:txBody>
      </p:sp>
    </p:spTree>
    <p:extLst>
      <p:ext uri="{BB962C8B-B14F-4D97-AF65-F5344CB8AC3E}">
        <p14:creationId xmlns:p14="http://schemas.microsoft.com/office/powerpoint/2010/main" val="37386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492622"/>
            <a:ext cx="8272211" cy="82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Unit Cost For Concrete C50</a:t>
            </a:r>
          </a:p>
          <a:p>
            <a:pPr marL="0" indent="0">
              <a:buNone/>
            </a:pPr>
            <a:r>
              <a:rPr lang="tr-TR" dirty="0"/>
              <a:t>(</a:t>
            </a:r>
            <a:r>
              <a:rPr lang="en-US" dirty="0"/>
              <a:t>Ministry of Environment and Urban Planning of Turkey</a:t>
            </a:r>
            <a:r>
              <a:rPr lang="tr-TR" dirty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50" dirty="0"/>
              <a:t>Cost EstImatIon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1878" y="3763409"/>
            <a:ext cx="5267442" cy="16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768" y="548680"/>
            <a:ext cx="7989752" cy="1504844"/>
          </a:xfrm>
        </p:spPr>
        <p:txBody>
          <a:bodyPr/>
          <a:lstStyle/>
          <a:p>
            <a:r>
              <a:rPr lang="tr-TR" dirty="0" smtClean="0"/>
              <a:t>STRUCTURAL </a:t>
            </a:r>
            <a:r>
              <a:rPr lang="tr-TR" dirty="0"/>
              <a:t>Des</a:t>
            </a:r>
            <a:r>
              <a:rPr lang="en-US" dirty="0"/>
              <a:t>I</a:t>
            </a:r>
            <a:r>
              <a:rPr lang="tr-TR" dirty="0" smtClean="0"/>
              <a:t>gn OF DECK</a:t>
            </a:r>
            <a:br>
              <a:rPr lang="tr-TR" dirty="0" smtClean="0"/>
            </a:br>
            <a:r>
              <a:rPr lang="tr-TR" dirty="0" smtClean="0"/>
              <a:t>and analysıs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5782117" y="5661248"/>
            <a:ext cx="278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Arslan</a:t>
            </a:r>
            <a:r>
              <a:rPr lang="en-US" dirty="0">
                <a:solidFill>
                  <a:schemeClr val="bg1"/>
                </a:solidFill>
              </a:rPr>
              <a:t> AGAMURADOV</a:t>
            </a:r>
          </a:p>
        </p:txBody>
      </p:sp>
    </p:spTree>
    <p:extLst>
      <p:ext uri="{BB962C8B-B14F-4D97-AF65-F5344CB8AC3E}">
        <p14:creationId xmlns:p14="http://schemas.microsoft.com/office/powerpoint/2010/main" val="19092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492623"/>
            <a:ext cx="8272211" cy="1247787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Regression Analysis</a:t>
            </a:r>
            <a:endParaRPr lang="tr-T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50" dirty="0"/>
              <a:t>Cost EstImatIon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5895" y="2492623"/>
            <a:ext cx="8272211" cy="40803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Unit Cost  (</a:t>
            </a:r>
            <a:r>
              <a:rPr lang="en-US" dirty="0"/>
              <a:t>Ministry of Environment and Urban Planning of Turkey</a:t>
            </a:r>
            <a:r>
              <a:rPr lang="tr-TR" dirty="0"/>
              <a:t>)</a:t>
            </a:r>
          </a:p>
        </p:txBody>
      </p:sp>
      <p:pic>
        <p:nvPicPr>
          <p:cNvPr id="3074" name="Picture 2" descr="re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0" y="3452495"/>
            <a:ext cx="3514380" cy="21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23521" y="5317870"/>
            <a:ext cx="35092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dirty="0"/>
              <a:t>Unit price for Concrete C50 = 250 Tl/m3 </a:t>
            </a:r>
          </a:p>
        </p:txBody>
      </p:sp>
    </p:spTree>
    <p:extLst>
      <p:ext uri="{BB962C8B-B14F-4D97-AF65-F5344CB8AC3E}">
        <p14:creationId xmlns:p14="http://schemas.microsoft.com/office/powerpoint/2010/main" val="6877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60781"/>
            <a:ext cx="7514035" cy="1314449"/>
          </a:xfrm>
        </p:spPr>
        <p:txBody>
          <a:bodyPr>
            <a:normAutofit/>
          </a:bodyPr>
          <a:lstStyle/>
          <a:p>
            <a:pPr algn="ctr"/>
            <a:r>
              <a:rPr lang="tr-TR" sz="4050" dirty="0"/>
              <a:t>Cost EstImatIon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557" y="2513487"/>
            <a:ext cx="49311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00" dirty="0"/>
              <a:t>Quantity Take-off of Concrete Works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3691567" y="2375807"/>
            <a:ext cx="65" cy="12695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825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558" y="3247691"/>
            <a:ext cx="5378291" cy="22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514035" cy="1314449"/>
          </a:xfrm>
        </p:spPr>
        <p:txBody>
          <a:bodyPr>
            <a:normAutofit/>
          </a:bodyPr>
          <a:lstStyle/>
          <a:p>
            <a:pPr algn="ctr"/>
            <a:r>
              <a:rPr lang="tr-TR" sz="4050" dirty="0"/>
              <a:t>Cost EstImatIon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65" y="2924944"/>
            <a:ext cx="6847872" cy="29110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5273" y="6021288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Final Cost=17.181.501 TL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81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89752" cy="1083329"/>
          </a:xfrm>
        </p:spPr>
        <p:txBody>
          <a:bodyPr>
            <a:normAutofit/>
          </a:bodyPr>
          <a:lstStyle/>
          <a:p>
            <a:pPr algn="ctr"/>
            <a:r>
              <a:rPr lang="tr-TR" sz="3000" dirty="0"/>
              <a:t>THANKS FOR YOUR </a:t>
            </a:r>
            <a:r>
              <a:rPr lang="tr-TR" sz="3000" dirty="0" smtClean="0"/>
              <a:t>KIND ATTENTION </a:t>
            </a:r>
            <a:endParaRPr lang="tr-TR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94" y="2506885"/>
            <a:ext cx="3893249" cy="2758679"/>
          </a:xfrm>
        </p:spPr>
      </p:pic>
      <p:sp>
        <p:nvSpPr>
          <p:cNvPr id="7" name="TextBox 6"/>
          <p:cNvSpPr txBox="1"/>
          <p:nvPr/>
        </p:nvSpPr>
        <p:spPr>
          <a:xfrm>
            <a:off x="3393283" y="4893892"/>
            <a:ext cx="2669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Post-Tensioning is Our Business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7651" y="5817274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 further information please visit</a:t>
            </a:r>
          </a:p>
          <a:p>
            <a:r>
              <a:rPr lang="tr-TR" dirty="0"/>
              <a:t> </a:t>
            </a:r>
            <a:r>
              <a:rPr lang="tr-TR" dirty="0" smtClean="0"/>
              <a:t>      www.ageaconstruction.io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88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 </a:t>
            </a:r>
            <a:r>
              <a:rPr lang="tr-TR" dirty="0"/>
              <a:t>cr</a:t>
            </a:r>
            <a:r>
              <a:rPr lang="en-US" dirty="0"/>
              <a:t>I</a:t>
            </a:r>
            <a:r>
              <a:rPr lang="tr-TR" dirty="0"/>
              <a:t>ter</a:t>
            </a:r>
            <a:r>
              <a:rPr lang="en-US" dirty="0"/>
              <a:t>I</a:t>
            </a:r>
            <a:r>
              <a:rPr lang="tr-TR" dirty="0"/>
              <a:t>a and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492622"/>
            <a:ext cx="8272211" cy="3270736"/>
          </a:xfrm>
        </p:spPr>
        <p:txBody>
          <a:bodyPr>
            <a:normAutofit/>
          </a:bodyPr>
          <a:lstStyle/>
          <a:p>
            <a:r>
              <a:rPr lang="tr-TR" b="1" dirty="0"/>
              <a:t>AASHTO</a:t>
            </a:r>
            <a:r>
              <a:rPr lang="tr-TR" dirty="0"/>
              <a:t>: </a:t>
            </a:r>
            <a:r>
              <a:rPr lang="en-US" dirty="0"/>
              <a:t>The American Association of State Highway and</a:t>
            </a:r>
            <a:r>
              <a:rPr lang="tr-TR" dirty="0"/>
              <a:t> </a:t>
            </a:r>
            <a:r>
              <a:rPr lang="en-US" dirty="0"/>
              <a:t>Transportation Officials</a:t>
            </a:r>
            <a:endParaRPr lang="tr-TR" dirty="0"/>
          </a:p>
          <a:p>
            <a:r>
              <a:rPr lang="tr-TR" b="1" dirty="0"/>
              <a:t>SSHB</a:t>
            </a:r>
            <a:r>
              <a:rPr lang="tr-TR" dirty="0"/>
              <a:t>: </a:t>
            </a:r>
            <a:r>
              <a:rPr lang="en-US" dirty="0" err="1"/>
              <a:t>Standart</a:t>
            </a:r>
            <a:r>
              <a:rPr lang="en-US" dirty="0"/>
              <a:t> Specifications for Seismic Design of Highway Bridges</a:t>
            </a:r>
            <a:endParaRPr lang="tr-TR" dirty="0"/>
          </a:p>
          <a:p>
            <a:r>
              <a:rPr lang="tr-TR" b="1" dirty="0"/>
              <a:t>ACI</a:t>
            </a:r>
            <a:r>
              <a:rPr lang="tr-TR" dirty="0"/>
              <a:t>: </a:t>
            </a:r>
            <a:r>
              <a:rPr lang="tr-TR" dirty="0" err="1"/>
              <a:t>American</a:t>
            </a:r>
            <a:r>
              <a:rPr lang="tr-TR" dirty="0"/>
              <a:t> </a:t>
            </a:r>
            <a:r>
              <a:rPr lang="tr-TR" dirty="0" err="1"/>
              <a:t>Concrete</a:t>
            </a:r>
            <a:r>
              <a:rPr lang="tr-TR" dirty="0"/>
              <a:t> </a:t>
            </a:r>
            <a:r>
              <a:rPr lang="tr-TR" dirty="0" err="1"/>
              <a:t>Institute</a:t>
            </a:r>
            <a:endParaRPr lang="tr-TR" dirty="0"/>
          </a:p>
          <a:p>
            <a:r>
              <a:rPr lang="tr-TR" dirty="0"/>
              <a:t>US</a:t>
            </a:r>
            <a:r>
              <a:rPr lang="en-US" dirty="0"/>
              <a:t> </a:t>
            </a:r>
            <a:r>
              <a:rPr lang="tr-TR" dirty="0"/>
              <a:t>system was changed to SI</a:t>
            </a:r>
          </a:p>
        </p:txBody>
      </p:sp>
    </p:spTree>
    <p:extLst>
      <p:ext uri="{BB962C8B-B14F-4D97-AF65-F5344CB8AC3E}">
        <p14:creationId xmlns:p14="http://schemas.microsoft.com/office/powerpoint/2010/main" val="3817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dead</a:t>
            </a:r>
            <a:r>
              <a:rPr lang="tr-TR" dirty="0"/>
              <a:t> </a:t>
            </a:r>
            <a:r>
              <a:rPr lang="tr-TR" dirty="0" err="1"/>
              <a:t>loads</a:t>
            </a:r>
            <a:r>
              <a:rPr lang="tr-TR" dirty="0"/>
              <a:t> (DL)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492623"/>
            <a:ext cx="8272211" cy="33445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1650" dirty="0"/>
              <a:t>	</a:t>
            </a:r>
            <a:r>
              <a:rPr lang="tr-TR" sz="1950" u="sng" dirty="0" err="1"/>
              <a:t>Load</a:t>
            </a:r>
            <a:r>
              <a:rPr lang="tr-TR" sz="1950" u="sng" dirty="0"/>
              <a:t> </a:t>
            </a:r>
            <a:r>
              <a:rPr lang="tr-TR" sz="1950" u="sng" dirty="0" err="1"/>
              <a:t>coming</a:t>
            </a:r>
            <a:r>
              <a:rPr lang="tr-TR" sz="1950" u="sng" dirty="0"/>
              <a:t> </a:t>
            </a:r>
            <a:r>
              <a:rPr lang="tr-TR" sz="1950" u="sng" dirty="0" err="1"/>
              <a:t>from</a:t>
            </a:r>
            <a:r>
              <a:rPr lang="tr-TR" sz="1950" u="sng" dirty="0"/>
              <a:t> </a:t>
            </a:r>
            <a:r>
              <a:rPr lang="tr-TR" sz="1950" u="sng" dirty="0" err="1"/>
              <a:t>the</a:t>
            </a:r>
            <a:r>
              <a:rPr lang="tr-TR" sz="1950" u="sng" dirty="0"/>
              <a:t> </a:t>
            </a:r>
            <a:r>
              <a:rPr lang="tr-TR" sz="1950" u="sng" dirty="0" err="1"/>
              <a:t>aspahlt</a:t>
            </a:r>
            <a:r>
              <a:rPr lang="tr-TR" sz="1950" u="sng" dirty="0"/>
              <a:t> </a:t>
            </a:r>
            <a:r>
              <a:rPr lang="tr-TR" sz="1950" u="sng" dirty="0" err="1"/>
              <a:t>layer</a:t>
            </a:r>
            <a:r>
              <a:rPr lang="tr-TR" sz="1950" u="sng" dirty="0"/>
              <a:t>:</a:t>
            </a:r>
          </a:p>
          <a:p>
            <a:pPr marL="0" indent="0">
              <a:buNone/>
            </a:pPr>
            <a:r>
              <a:rPr lang="en-US" sz="1950" dirty="0"/>
              <a:t>Asphalt area= 15*0.06=0.9m</a:t>
            </a:r>
            <a:r>
              <a:rPr lang="en-US" sz="1950" baseline="30000" dirty="0"/>
              <a:t>2</a:t>
            </a:r>
            <a:endParaRPr lang="tr-TR" sz="1950" dirty="0"/>
          </a:p>
          <a:p>
            <a:pPr marL="0" indent="0">
              <a:buNone/>
            </a:pPr>
            <a:r>
              <a:rPr lang="en-US" sz="1950" dirty="0"/>
              <a:t>Asphalt density=21 </a:t>
            </a:r>
            <a:r>
              <a:rPr lang="en-US" sz="1950" dirty="0" err="1"/>
              <a:t>kN</a:t>
            </a:r>
            <a:r>
              <a:rPr lang="en-US" sz="1950" dirty="0"/>
              <a:t>/m</a:t>
            </a:r>
            <a:r>
              <a:rPr lang="en-US" sz="1950" baseline="30000" dirty="0"/>
              <a:t>3</a:t>
            </a:r>
            <a:endParaRPr lang="tr-TR" sz="1950" dirty="0"/>
          </a:p>
          <a:p>
            <a:pPr marL="0" indent="0">
              <a:buNone/>
            </a:pPr>
            <a:r>
              <a:rPr lang="en-US" sz="1950" dirty="0"/>
              <a:t>0.9*21=</a:t>
            </a:r>
            <a:r>
              <a:rPr lang="en-US" sz="1950" dirty="0">
                <a:solidFill>
                  <a:srgbClr val="FF0000"/>
                </a:solidFill>
              </a:rPr>
              <a:t>18.9 </a:t>
            </a:r>
            <a:r>
              <a:rPr lang="en-US" sz="1950" dirty="0" err="1">
                <a:solidFill>
                  <a:srgbClr val="FF0000"/>
                </a:solidFill>
              </a:rPr>
              <a:t>kN</a:t>
            </a:r>
            <a:r>
              <a:rPr lang="en-US" sz="1950" dirty="0">
                <a:solidFill>
                  <a:srgbClr val="FF0000"/>
                </a:solidFill>
              </a:rPr>
              <a:t>/m</a:t>
            </a:r>
            <a:endParaRPr lang="tr-TR" sz="1950" dirty="0">
              <a:solidFill>
                <a:srgbClr val="FF0000"/>
              </a:solidFill>
            </a:endParaRPr>
          </a:p>
          <a:p>
            <a:pPr marL="528525" indent="-428625">
              <a:buFont typeface="Wingdings" panose="05000000000000000000" pitchFamily="2" charset="2"/>
              <a:buChar char="v"/>
            </a:pPr>
            <a:r>
              <a:rPr lang="tr-TR" sz="1950" u="sng" dirty="0"/>
              <a:t>Loads coming from the guardrails:</a:t>
            </a:r>
          </a:p>
          <a:p>
            <a:pPr marL="0" indent="0">
              <a:buNone/>
            </a:pPr>
            <a:r>
              <a:rPr lang="en-US" sz="1950" dirty="0"/>
              <a:t>Pedestrian guardrail =1 </a:t>
            </a:r>
            <a:r>
              <a:rPr lang="en-US" sz="1950" dirty="0" err="1"/>
              <a:t>kN</a:t>
            </a:r>
            <a:r>
              <a:rPr lang="en-US" sz="1950" dirty="0"/>
              <a:t>/m</a:t>
            </a:r>
            <a:endParaRPr lang="tr-TR" sz="1950" dirty="0"/>
          </a:p>
          <a:p>
            <a:pPr marL="0" indent="0">
              <a:buNone/>
            </a:pPr>
            <a:r>
              <a:rPr lang="en-US" sz="1950" dirty="0"/>
              <a:t>Guardrail = 4 </a:t>
            </a:r>
            <a:r>
              <a:rPr lang="en-US" sz="1950" dirty="0" err="1"/>
              <a:t>kN</a:t>
            </a:r>
            <a:r>
              <a:rPr lang="en-US" sz="1950" dirty="0"/>
              <a:t>/m</a:t>
            </a:r>
            <a:endParaRPr lang="tr-TR" sz="1950" dirty="0"/>
          </a:p>
          <a:p>
            <a:pPr marL="0" indent="0">
              <a:buNone/>
            </a:pPr>
            <a:r>
              <a:rPr lang="tr-TR" sz="1950" dirty="0"/>
              <a:t>4+1= </a:t>
            </a:r>
            <a:r>
              <a:rPr lang="en-US" sz="1950" dirty="0">
                <a:solidFill>
                  <a:srgbClr val="FF0000"/>
                </a:solidFill>
              </a:rPr>
              <a:t>5</a:t>
            </a:r>
            <a:r>
              <a:rPr lang="tr-TR" sz="1950" dirty="0">
                <a:solidFill>
                  <a:srgbClr val="FF0000"/>
                </a:solidFill>
              </a:rPr>
              <a:t> kN/m                      Total external dead loads= </a:t>
            </a:r>
            <a:r>
              <a:rPr lang="en-US" sz="1950" dirty="0" smtClean="0">
                <a:solidFill>
                  <a:srgbClr val="FF0000"/>
                </a:solidFill>
              </a:rPr>
              <a:t>2</a:t>
            </a:r>
            <a:r>
              <a:rPr lang="tr-TR" sz="1950" dirty="0" smtClean="0">
                <a:solidFill>
                  <a:srgbClr val="FF0000"/>
                </a:solidFill>
              </a:rPr>
              <a:t>3</a:t>
            </a:r>
            <a:r>
              <a:rPr lang="en-US" sz="1950" dirty="0" smtClean="0">
                <a:solidFill>
                  <a:srgbClr val="FF0000"/>
                </a:solidFill>
              </a:rPr>
              <a:t>.9</a:t>
            </a:r>
            <a:r>
              <a:rPr lang="tr-TR" sz="1950" dirty="0" smtClean="0">
                <a:solidFill>
                  <a:srgbClr val="FF0000"/>
                </a:solidFill>
              </a:rPr>
              <a:t> </a:t>
            </a:r>
            <a:r>
              <a:rPr lang="tr-TR" sz="1950" dirty="0">
                <a:solidFill>
                  <a:srgbClr val="FF0000"/>
                </a:solidFill>
              </a:rPr>
              <a:t>kN/m</a:t>
            </a:r>
          </a:p>
          <a:p>
            <a:pPr marL="342900" lvl="1" indent="0">
              <a:buNone/>
            </a:pPr>
            <a:endParaRPr lang="tr-TR" u="sng" dirty="0"/>
          </a:p>
        </p:txBody>
      </p:sp>
    </p:spTree>
    <p:extLst>
      <p:ext uri="{BB962C8B-B14F-4D97-AF65-F5344CB8AC3E}">
        <p14:creationId xmlns:p14="http://schemas.microsoft.com/office/powerpoint/2010/main" val="7714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external </a:t>
            </a:r>
            <a:r>
              <a:rPr lang="en-US" dirty="0" smtClean="0"/>
              <a:t>vert</a:t>
            </a:r>
            <a:r>
              <a:rPr lang="tr-TR" dirty="0" smtClean="0"/>
              <a:t>I</a:t>
            </a:r>
            <a:r>
              <a:rPr lang="en-US" dirty="0" err="1" smtClean="0"/>
              <a:t>cal</a:t>
            </a:r>
            <a:r>
              <a:rPr lang="en-US" dirty="0" smtClean="0"/>
              <a:t> </a:t>
            </a:r>
            <a:r>
              <a:rPr lang="en-US" dirty="0"/>
              <a:t>Loads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503173"/>
            <a:ext cx="8272211" cy="33551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u="sng" dirty="0"/>
              <a:t>Truck loads</a:t>
            </a:r>
            <a:r>
              <a:rPr lang="en-US" u="sng" dirty="0"/>
              <a:t>, External live loads (LL)</a:t>
            </a:r>
            <a:r>
              <a:rPr lang="tr-TR" u="sng" dirty="0"/>
              <a:t>:</a:t>
            </a:r>
          </a:p>
          <a:p>
            <a:pPr marL="0" indent="0">
              <a:buNone/>
            </a:pPr>
            <a:r>
              <a:rPr lang="en-US" dirty="0"/>
              <a:t>W2= 300/20= </a:t>
            </a:r>
            <a:r>
              <a:rPr lang="en-US" dirty="0">
                <a:solidFill>
                  <a:srgbClr val="FF0000"/>
                </a:solidFill>
              </a:rPr>
              <a:t>15 </a:t>
            </a:r>
            <a:r>
              <a:rPr lang="en-US" dirty="0" err="1">
                <a:solidFill>
                  <a:srgbClr val="FF0000"/>
                </a:solidFill>
              </a:rPr>
              <a:t>kN</a:t>
            </a:r>
            <a:r>
              <a:rPr lang="en-US" dirty="0">
                <a:solidFill>
                  <a:srgbClr val="FF0000"/>
                </a:solidFill>
              </a:rPr>
              <a:t>/m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u="sng" dirty="0"/>
              <a:t>Brake loads from Truck (AASHTO 3.9)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2.5 </a:t>
            </a:r>
            <a:r>
              <a:rPr lang="en-US" dirty="0" err="1">
                <a:solidFill>
                  <a:srgbClr val="FF0000"/>
                </a:solidFill>
              </a:rPr>
              <a:t>kN</a:t>
            </a:r>
            <a:r>
              <a:rPr lang="en-US" dirty="0">
                <a:solidFill>
                  <a:srgbClr val="FF0000"/>
                </a:solidFill>
              </a:rPr>
              <a:t>/m</a:t>
            </a:r>
          </a:p>
          <a:p>
            <a:pPr marL="0" indent="0">
              <a:buNone/>
            </a:pPr>
            <a:r>
              <a:rPr lang="en-US" dirty="0"/>
              <a:t>                                               </a:t>
            </a:r>
            <a:r>
              <a:rPr lang="en-US" u="sng" dirty="0"/>
              <a:t>Live loads :</a:t>
            </a:r>
            <a:r>
              <a:rPr lang="en-US" dirty="0"/>
              <a:t>15+2.5=</a:t>
            </a:r>
            <a:r>
              <a:rPr lang="en-US" dirty="0">
                <a:solidFill>
                  <a:srgbClr val="FF0000"/>
                </a:solidFill>
              </a:rPr>
              <a:t>17.5 </a:t>
            </a:r>
            <a:r>
              <a:rPr lang="en-US" dirty="0" err="1">
                <a:solidFill>
                  <a:srgbClr val="FF0000"/>
                </a:solidFill>
              </a:rPr>
              <a:t>kN</a:t>
            </a:r>
            <a:r>
              <a:rPr lang="en-US" dirty="0">
                <a:solidFill>
                  <a:srgbClr val="FF0000"/>
                </a:solidFill>
              </a:rPr>
              <a:t>/m</a:t>
            </a:r>
            <a:endParaRPr lang="en-US" u="sng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u="sng" dirty="0"/>
              <a:t>Total External Loads:</a:t>
            </a:r>
          </a:p>
          <a:p>
            <a:pPr marL="0" indent="0">
              <a:buNone/>
            </a:pPr>
            <a:r>
              <a:rPr lang="en-US" dirty="0" smtClean="0"/>
              <a:t>15+2.5+2</a:t>
            </a:r>
            <a:r>
              <a:rPr lang="tr-TR" dirty="0" smtClean="0"/>
              <a:t>3</a:t>
            </a:r>
            <a:r>
              <a:rPr lang="en-US" dirty="0" smtClean="0"/>
              <a:t>.9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tr-TR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.4 </a:t>
            </a:r>
            <a:r>
              <a:rPr lang="en-US" dirty="0" err="1">
                <a:solidFill>
                  <a:srgbClr val="FF0000"/>
                </a:solidFill>
              </a:rPr>
              <a:t>kN</a:t>
            </a:r>
            <a:r>
              <a:rPr lang="en-US" dirty="0">
                <a:solidFill>
                  <a:srgbClr val="FF0000"/>
                </a:solidFill>
              </a:rPr>
              <a:t>/m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8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tr-TR" dirty="0" smtClean="0"/>
              <a:t>I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/>
              <a:t>loads (AASHTO 3.15)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 speed : 45km/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Wind load acting from the side, </a:t>
            </a:r>
            <a:r>
              <a:rPr lang="en-US" dirty="0" err="1"/>
              <a:t>q</a:t>
            </a:r>
            <a:r>
              <a:rPr lang="en-US" baseline="-25000" dirty="0" err="1"/>
              <a:t>w,T</a:t>
            </a:r>
            <a:r>
              <a:rPr lang="en-US" dirty="0"/>
              <a:t> : 2.4 </a:t>
            </a:r>
            <a:r>
              <a:rPr lang="en-US" dirty="0" err="1"/>
              <a:t>kN</a:t>
            </a:r>
            <a:r>
              <a:rPr lang="en-US" dirty="0"/>
              <a:t>/m</a:t>
            </a:r>
            <a:r>
              <a:rPr lang="en-US" baseline="30000" dirty="0"/>
              <a:t>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34" y="2901899"/>
            <a:ext cx="3608363" cy="23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89</TotalTime>
  <Words>1216</Words>
  <Application>Microsoft Office PowerPoint</Application>
  <PresentationFormat>Ekran Gösterisi (4:3)</PresentationFormat>
  <Paragraphs>372</Paragraphs>
  <Slides>53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 Math</vt:lpstr>
      <vt:lpstr>Gill Sans MT</vt:lpstr>
      <vt:lpstr>Symbol</vt:lpstr>
      <vt:lpstr>Times New Roman</vt:lpstr>
      <vt:lpstr>Wingdings</vt:lpstr>
      <vt:lpstr>Wingdings 2</vt:lpstr>
      <vt:lpstr>Dividend</vt:lpstr>
      <vt:lpstr>DesIgn of HIghway BrIdge </vt:lpstr>
      <vt:lpstr>OutlIne </vt:lpstr>
      <vt:lpstr>IntroductIon</vt:lpstr>
      <vt:lpstr>IntroductIon</vt:lpstr>
      <vt:lpstr>STRUCTURAL DesIgn OF DECK and analysıs</vt:lpstr>
      <vt:lpstr>DesIgn crIterIa and codes</vt:lpstr>
      <vt:lpstr>External dead loads (DL)</vt:lpstr>
      <vt:lpstr>Total external vertIcal Loads</vt:lpstr>
      <vt:lpstr>WInd loads (AASHTO 3.15)</vt:lpstr>
      <vt:lpstr>Cross-sectIon SelectIon: Support Section</vt:lpstr>
      <vt:lpstr>Cross-sectIon SelectIon: MId-span</vt:lpstr>
      <vt:lpstr>Diaphragms in support cross-section</vt:lpstr>
      <vt:lpstr>Cross-sectional properties</vt:lpstr>
      <vt:lpstr>Finalized deck</vt:lpstr>
      <vt:lpstr>Material Selection and deck load</vt:lpstr>
      <vt:lpstr>Moments From Loads</vt:lpstr>
      <vt:lpstr>Moments From Loads</vt:lpstr>
      <vt:lpstr>Stresses Acting on the Deck</vt:lpstr>
      <vt:lpstr>Stresses Acting on the Deck</vt:lpstr>
      <vt:lpstr>Tendon installation and Post-tensioning</vt:lpstr>
      <vt:lpstr>PowerPoint Sunusu</vt:lpstr>
      <vt:lpstr>PowerPoint Sunusu</vt:lpstr>
      <vt:lpstr>Cabling detail</vt:lpstr>
      <vt:lpstr>Tendon installation and Post-tensioning</vt:lpstr>
      <vt:lpstr>Stresses after post-tensioning</vt:lpstr>
      <vt:lpstr>Stresses after post-tensioning</vt:lpstr>
      <vt:lpstr>DesIgn and Construction of PIers</vt:lpstr>
      <vt:lpstr>ConstructIon of PIers</vt:lpstr>
      <vt:lpstr>BearIng System</vt:lpstr>
      <vt:lpstr>Earthquake</vt:lpstr>
      <vt:lpstr>Earthquake</vt:lpstr>
      <vt:lpstr>DesIgn of PIers</vt:lpstr>
      <vt:lpstr>Cross-Section</vt:lpstr>
      <vt:lpstr>Cross-Section</vt:lpstr>
      <vt:lpstr>GEOTECHNICAL DESIGN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Cost EstImatIon</vt:lpstr>
      <vt:lpstr>Cost EstImatIon</vt:lpstr>
      <vt:lpstr>Cost EstImatIon</vt:lpstr>
      <vt:lpstr>Cost EstImatIon</vt:lpstr>
      <vt:lpstr>Cost EstImatIon</vt:lpstr>
      <vt:lpstr>Cost EstImatIon</vt:lpstr>
      <vt:lpstr>THANKS FOR YOUR KIND ATTENTION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highway bridge</dc:title>
  <cp:revision>21</cp:revision>
  <dcterms:created xsi:type="dcterms:W3CDTF">2017-01-03T19:17:44Z</dcterms:created>
  <dcterms:modified xsi:type="dcterms:W3CDTF">2023-12-05T23:08:42Z</dcterms:modified>
</cp:coreProperties>
</file>