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60" r:id="rId2"/>
    <p:sldId id="261" r:id="rId3"/>
    <p:sldId id="262" r:id="rId4"/>
    <p:sldId id="266" r:id="rId5"/>
    <p:sldId id="278" r:id="rId6"/>
    <p:sldId id="273" r:id="rId7"/>
    <p:sldId id="276" r:id="rId8"/>
    <p:sldId id="272" r:id="rId9"/>
    <p:sldId id="271" r:id="rId10"/>
    <p:sldId id="277" r:id="rId11"/>
    <p:sldId id="284" r:id="rId12"/>
    <p:sldId id="285" r:id="rId13"/>
    <p:sldId id="287" r:id="rId14"/>
    <p:sldId id="288" r:id="rId15"/>
    <p:sldId id="289" r:id="rId16"/>
    <p:sldId id="290" r:id="rId17"/>
    <p:sldId id="292" r:id="rId18"/>
    <p:sldId id="293" r:id="rId19"/>
    <p:sldId id="295" r:id="rId20"/>
    <p:sldId id="298" r:id="rId21"/>
    <p:sldId id="311" r:id="rId22"/>
    <p:sldId id="299" r:id="rId23"/>
    <p:sldId id="309" r:id="rId24"/>
    <p:sldId id="310" r:id="rId25"/>
    <p:sldId id="297" r:id="rId26"/>
    <p:sldId id="306" r:id="rId27"/>
    <p:sldId id="307" r:id="rId28"/>
    <p:sldId id="308" r:id="rId29"/>
    <p:sldId id="258" r:id="rId30"/>
    <p:sldId id="280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434" autoAdjust="0"/>
  </p:normalViewPr>
  <p:slideViewPr>
    <p:cSldViewPr>
      <p:cViewPr varScale="1">
        <p:scale>
          <a:sx n="42" d="100"/>
          <a:sy n="42" d="100"/>
        </p:scale>
        <p:origin x="13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6B9A7-DB28-454D-9FBE-DC7F20B41091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D6B3D-FDA7-485E-A1AE-BA74D9B70EF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06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D6B3D-FDA7-485E-A1AE-BA74D9B70EFC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92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D24799-21A5-4FD8-B3B0-72EA64726938}" type="datetimeFigureOut">
              <a:rPr lang="tr-TR" smtClean="0"/>
              <a:pPr/>
              <a:t>06.12.2023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5C5A11-2B1C-4B5B-A8ED-21FEDFCCCA86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861048"/>
            <a:ext cx="3367712" cy="222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683568" y="620688"/>
            <a:ext cx="7760651" cy="18235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MIDDLE EAST TECHNICAL UNIVERSITY</a:t>
            </a:r>
          </a:p>
          <a:p>
            <a:pPr algn="ctr">
              <a:lnSpc>
                <a:spcPct val="150000"/>
              </a:lnSpc>
            </a:pPr>
            <a:r>
              <a:rPr lang="tr-T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DEPARTMENT OF CIVIL ENGINEERING</a:t>
            </a:r>
          </a:p>
          <a:p>
            <a:pPr algn="ctr">
              <a:lnSpc>
                <a:spcPct val="150000"/>
              </a:lnSpc>
            </a:pPr>
            <a:r>
              <a:rPr lang="tr-TR" sz="2000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CE410-CIVIL ENGINEERING DESIGN</a:t>
            </a:r>
          </a:p>
        </p:txBody>
      </p:sp>
      <p:sp>
        <p:nvSpPr>
          <p:cNvPr id="7" name="6 Dikdörtgen"/>
          <p:cNvSpPr/>
          <p:nvPr/>
        </p:nvSpPr>
        <p:spPr>
          <a:xfrm>
            <a:off x="467544" y="2852936"/>
            <a:ext cx="8392490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Onshore</a:t>
            </a:r>
            <a:r>
              <a:rPr lang="tr-TR" sz="4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tr-TR" sz="4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Thermal</a:t>
            </a:r>
            <a:r>
              <a:rPr lang="tr-TR" sz="4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tr-TR" sz="4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Power</a:t>
            </a:r>
            <a:r>
              <a:rPr lang="tr-TR" sz="4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tr-TR" sz="4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Plant</a:t>
            </a:r>
            <a:endParaRPr lang="tr-TR" sz="4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662070" cy="374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83671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 AND 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POTABLE WATER SUPPLY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2276872"/>
            <a:ext cx="7067128" cy="3615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Construction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Tx/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Operation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661248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11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755576" y="2492896"/>
            <a:ext cx="7869560" cy="259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Construction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requirement for drinking and potable purposes, concrete irrigation and firefighting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water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source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everse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osmosis system</a:t>
            </a:r>
          </a:p>
          <a:p>
            <a:pPr>
              <a:buClrTx/>
              <a:buFont typeface="Wingdings" pitchFamily="2" charset="2"/>
              <a:buChar char="q"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27584" y="83671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 AND 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POTABLE WATER SUPPLY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97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2468880"/>
            <a:ext cx="6696744" cy="254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Construction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1000 people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working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constructions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/day/capita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60*1000 = 60000 l/day = 60 m3/day </a:t>
            </a: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27584" y="83671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 AND 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POTABLE WATER SUPPLY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57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2432" y="2492896"/>
            <a:ext cx="7369968" cy="240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Operation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requirement for cooling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around 20-22 m3/sec for a 600MW Power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Plant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Cooling water requirement (about 72000 to 80000 m3/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h)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supplied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the Mediterranean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27584" y="83671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 AND 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POTABLE WATER SUPPLY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16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COOL</a:t>
            </a:r>
            <a:r>
              <a:rPr lang="tr-TR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 WATER AND D</a:t>
            </a:r>
            <a:r>
              <a:rPr lang="tr-TR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SCHARG</a:t>
            </a:r>
            <a:r>
              <a:rPr lang="tr-TR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2420888"/>
            <a:ext cx="6912768" cy="230094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quantities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sea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water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Ease of its use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high heating value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Ease in thermal discharge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temperature of sea water is suitable for cooling purposes in all seasons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4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36407" y="1661924"/>
            <a:ext cx="8229600" cy="438912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Single Pass Sea Water Cooling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COOL</a:t>
            </a:r>
            <a:r>
              <a:rPr lang="tr-TR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 WATER AND D</a:t>
            </a:r>
            <a:r>
              <a:rPr lang="tr-TR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SCHARG</a:t>
            </a:r>
            <a:r>
              <a:rPr lang="tr-TR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ikdörtgen 1"/>
          <p:cNvSpPr/>
          <p:nvPr/>
        </p:nvSpPr>
        <p:spPr>
          <a:xfrm>
            <a:off x="2051721" y="6100818"/>
            <a:ext cx="53285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b="1" i="1" dirty="0" err="1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tr-TR" sz="1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b="1" i="1" dirty="0" smtClean="0">
                <a:latin typeface="Times New Roman" pitchFamily="18" charset="0"/>
                <a:cs typeface="Times New Roman" pitchFamily="18" charset="0"/>
              </a:rPr>
              <a:t>7: </a:t>
            </a:r>
            <a:r>
              <a:rPr lang="en-US" sz="1200" i="1" dirty="0"/>
              <a:t>Schematic Plan of Cooling Water System</a:t>
            </a:r>
            <a:endParaRPr lang="tr-TR" sz="1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409" y="2203815"/>
            <a:ext cx="4102297" cy="38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662070" cy="374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1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COAL SUPPLY</a:t>
            </a:r>
            <a:endParaRPr lang="en-US" dirty="0"/>
          </a:p>
        </p:txBody>
      </p:sp>
      <p:sp>
        <p:nvSpPr>
          <p:cNvPr id="4" name="3 Metin kutusu"/>
          <p:cNvSpPr txBox="1"/>
          <p:nvPr/>
        </p:nvSpPr>
        <p:spPr>
          <a:xfrm>
            <a:off x="899592" y="2636912"/>
            <a:ext cx="79928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Capacity</a:t>
            </a:r>
            <a:r>
              <a:rPr lang="tr-TR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is 600 MW &gt;&gt;  1500000 ton/</a:t>
            </a:r>
            <a:r>
              <a:rPr lang="tr-TR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year</a:t>
            </a:r>
            <a:r>
              <a:rPr lang="tr-TR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=125.000ton/</a:t>
            </a:r>
            <a:r>
              <a:rPr lang="tr-TR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month</a:t>
            </a:r>
            <a:endParaRPr lang="tr-TR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tr-TR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1st option: 1 ship per month – 12 ships per year </a:t>
            </a:r>
            <a:r>
              <a:rPr lang="tr-TR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tr-TR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big</a:t>
            </a:r>
            <a:r>
              <a:rPr lang="tr-TR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ships</a:t>
            </a:r>
            <a:r>
              <a:rPr lang="tr-TR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tr-TR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depth</a:t>
            </a:r>
            <a:r>
              <a:rPr lang="tr-TR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limitations</a:t>
            </a:r>
            <a:r>
              <a:rPr lang="tr-TR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2nd option: 2 ships per month – 24 ships per year </a:t>
            </a:r>
            <a:r>
              <a:rPr lang="tr-TR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tr-TR" dirty="0" err="1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most</a:t>
            </a:r>
            <a:r>
              <a:rPr lang="tr-TR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feasible</a:t>
            </a:r>
            <a:r>
              <a:rPr lang="tr-TR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3rd option: 3 ships per month – 36 ships per year</a:t>
            </a:r>
            <a:r>
              <a:rPr lang="tr-TR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(not </a:t>
            </a:r>
            <a:r>
              <a:rPr lang="tr-TR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economical</a:t>
            </a:r>
            <a:r>
              <a:rPr lang="tr-TR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endParaRPr lang="tr-TR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14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COAL SUPPLY</a:t>
            </a:r>
            <a:endParaRPr lang="en-US" dirty="0"/>
          </a:p>
        </p:txBody>
      </p:sp>
      <p:sp>
        <p:nvSpPr>
          <p:cNvPr id="4" name="3 Metin kutusu"/>
          <p:cNvSpPr txBox="1"/>
          <p:nvPr/>
        </p:nvSpPr>
        <p:spPr>
          <a:xfrm>
            <a:off x="755576" y="2204864"/>
            <a:ext cx="5064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Panamax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Carriers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12.04m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draft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80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 DWT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21505" name="Resim 1" descr="http://www.pclsg.com/images/latest_news/Double%20Fortune.jpg"/>
          <p:cNvPicPr>
            <a:picLocks noChangeAspect="1" noChangeArrowheads="1"/>
          </p:cNvPicPr>
          <p:nvPr/>
        </p:nvPicPr>
        <p:blipFill>
          <a:blip r:embed="rId2" cstate="print"/>
          <a:srcRect l="6540" t="14301" b="10629"/>
          <a:stretch>
            <a:fillRect/>
          </a:stretch>
        </p:blipFill>
        <p:spPr bwMode="auto">
          <a:xfrm>
            <a:off x="1907704" y="3284984"/>
            <a:ext cx="5143500" cy="2762250"/>
          </a:xfrm>
          <a:prstGeom prst="rect">
            <a:avLst/>
          </a:prstGeom>
          <a:noFill/>
        </p:spPr>
      </p:pic>
      <p:sp>
        <p:nvSpPr>
          <p:cNvPr id="8" name="7 Metin kutusu"/>
          <p:cNvSpPr txBox="1"/>
          <p:nvPr/>
        </p:nvSpPr>
        <p:spPr>
          <a:xfrm>
            <a:off x="2771800" y="6093296"/>
            <a:ext cx="329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i="1" dirty="0" err="1" smtClean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tr-TR" sz="1200" b="1" i="1" dirty="0" smtClean="0">
                <a:latin typeface="Times New Roman" pitchFamily="18" charset="0"/>
                <a:cs typeface="Times New Roman" pitchFamily="18" charset="0"/>
              </a:rPr>
              <a:t> 8: 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Panamax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Carriers</a:t>
            </a:r>
            <a:endParaRPr lang="tr-TR" sz="1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10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899592" y="764704"/>
            <a:ext cx="5136855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Construction Location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Working Principle of Thermal Power Plants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Water Supply and Drainage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Coal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Supply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Bathymetry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Studies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Pier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Construction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Legislative Concerns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Estimation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BATHYMETRY STUDIES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683568" y="2060848"/>
            <a:ext cx="3002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ships of 65.000 tons 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15 m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needed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2000m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further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shoreline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995936" y="630932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b="1" i="1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tr-TR" sz="1000" b="1" i="1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1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Bathymetry map of the İskenderun Bay </a:t>
            </a:r>
            <a:endParaRPr lang="tr-TR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661248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601" y="2322187"/>
            <a:ext cx="5080670" cy="37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662070" cy="374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16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 &amp; WAVE ANALYSIS</a:t>
            </a:r>
            <a:endParaRPr lang="en-US" dirty="0"/>
          </a:p>
        </p:txBody>
      </p:sp>
      <p:sp>
        <p:nvSpPr>
          <p:cNvPr id="4" name="3 Metin kutusu"/>
          <p:cNvSpPr txBox="1"/>
          <p:nvPr/>
        </p:nvSpPr>
        <p:spPr>
          <a:xfrm>
            <a:off x="611560" y="2060848"/>
            <a:ext cx="699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obtained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Directorate of State Meteorological Works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tr-TR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Yumurtalık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Meteorological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Station</a:t>
            </a:r>
            <a:endParaRPr lang="tr-TR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4487716" cy="296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1835696" y="6021288"/>
            <a:ext cx="2513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Graph 1: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Long Term Wind Statistics </a:t>
            </a:r>
            <a:endParaRPr lang="tr-TR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068960"/>
            <a:ext cx="3024336" cy="269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etin kutusu"/>
          <p:cNvSpPr txBox="1"/>
          <p:nvPr/>
        </p:nvSpPr>
        <p:spPr>
          <a:xfrm>
            <a:off x="5796136" y="6021288"/>
            <a:ext cx="290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tr-TR" sz="1200" b="1" i="1" dirty="0" smtClean="0"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Wind Rose of the Region (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Annual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 &amp; WAVE ANALYSIS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6156176" y="2348880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Extreme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velocities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examined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critical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direction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is SW</a:t>
            </a:r>
          </a:p>
          <a:p>
            <a:pPr marL="342900" indent="-342900">
              <a:buFont typeface="Wingdings" pitchFamily="2" charset="2"/>
              <a:buChar char="q"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is 5.19m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395536" y="5949280"/>
            <a:ext cx="5955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tr-TR" sz="1200" b="1" i="1" dirty="0" smtClean="0"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en-US" sz="1200" i="1" dirty="0" smtClean="0"/>
              <a:t> Table of wave heights at 10 meter water depth (from extreme value distribution) </a:t>
            </a:r>
            <a:endParaRPr lang="tr-TR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5472606" cy="372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tr-TR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 CONSTRUCTION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4608512" cy="381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5508104" y="2204864"/>
            <a:ext cx="3353803" cy="212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Pier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= 2km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Foundation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Driven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Steel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Piles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Orientation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= // SSW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Corrosion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Cathodic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ikdörtgen 1"/>
          <p:cNvSpPr/>
          <p:nvPr/>
        </p:nvSpPr>
        <p:spPr>
          <a:xfrm>
            <a:off x="672136" y="59161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tr-TR" sz="1200" b="1" i="1" dirty="0" smtClean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Positioning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Pier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Dock</a:t>
            </a:r>
            <a:endParaRPr lang="tr-TR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662070" cy="374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16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REGULATIONS</a:t>
            </a:r>
            <a:endParaRPr lang="en-US" dirty="0"/>
          </a:p>
        </p:txBody>
      </p:sp>
      <p:sp>
        <p:nvSpPr>
          <p:cNvPr id="4" name="3 Metin kutusu"/>
          <p:cNvSpPr txBox="1"/>
          <p:nvPr/>
        </p:nvSpPr>
        <p:spPr>
          <a:xfrm>
            <a:off x="539552" y="227687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Pollution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Regulation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Regulation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Against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Sabotages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Hazardous Waste Control Regulation 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Industry Based Air Pollution Control Regulation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tr-TR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2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 ESTIMATION</a:t>
            </a:r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060848"/>
            <a:ext cx="5760640" cy="326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2123728" y="5517232"/>
            <a:ext cx="45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10%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Inflation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600MW 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$2.392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billion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91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4" name="3 Metin kutusu"/>
          <p:cNvSpPr txBox="1"/>
          <p:nvPr/>
        </p:nvSpPr>
        <p:spPr>
          <a:xfrm>
            <a:off x="1115616" y="1988840"/>
            <a:ext cx="5787225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Planned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600MW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Coal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125.000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tons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month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Transportation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Coal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Panamax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Ships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twice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month</a:t>
            </a:r>
            <a:endParaRPr lang="tr-TR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Dock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= 15 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Lenght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Pier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2000m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Plant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1.25km</a:t>
            </a:r>
            <a:r>
              <a:rPr lang="tr-TR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Chimney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175m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consumption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80000 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/h</a:t>
            </a:r>
            <a:endParaRPr lang="tr-TR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piles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dimensions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calculated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accordingly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8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755576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11560" y="1501815"/>
            <a:ext cx="7848872" cy="480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Armada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Planning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Consulting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Company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(2009). Erzin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Natural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Gas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Power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Plant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Environmental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Impact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Final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Report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	Ankara: EGEMER ELEKTRİK ÜRETİM A.Ş.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Directorate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of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State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Meteorology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Affairs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(1980-2014,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December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).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Yearly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Precipitation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Data of Hatay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November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12, 2015 	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Turkish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Meteorological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Service,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retrieved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from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http://www.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mgm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.gov.tr/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veridegerlendirme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yillik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-toplam-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yagis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	verileri.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aspx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?m=HATAY#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sfB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Energy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Agency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(2010).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Energy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Policies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of IEA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Countries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Turkey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Review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Paris: IEA.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Ministry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of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Urbanisation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(2004,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December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31).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Water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Pollution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Control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Regulation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Ankara,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Turkey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Gazette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(2005,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March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14).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Hazardous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Waste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Control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Regulation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Ankara,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Turkey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Ministry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of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Envirronment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Urbanization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Gazette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(2009,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July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3).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Industry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Based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Air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Pollution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Control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Regulation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Ankara 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Turkey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Ministry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of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	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Urbanization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Gazette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(1988,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December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28).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Regulation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Against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Sabotages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Ankara,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Turkey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Grand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Assembly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of 	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Turkey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Sylvain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Quoilina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M. V. (2013,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June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22).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Techno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survey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of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Organic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Rankine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Cycle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(ORC)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systems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Renewable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	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Sustainable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Energy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Reviews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, s. 168-186.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Turkey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Electricity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. (2012).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Demand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Forecasting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Ankara: TEDC.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World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Bank. (2013).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Electric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power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consumption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kWh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per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capita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November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10, 2015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World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Bank,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retrieved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from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	http://data.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worldbank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.org/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indicator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/EG.USE.ELEC.KH.PC/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countries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display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graph</a:t>
            </a:r>
            <a:endParaRPr kumimoji="0" 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World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Coal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kumimoji="0" lang="tr-T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(2015). </a:t>
            </a:r>
            <a:r>
              <a:rPr kumimoji="0" lang="tr-T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Coal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November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10, 2015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retrieved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from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World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Coal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http://www.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worldcoal</a:t>
            </a: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.org/</a:t>
            </a:r>
            <a:r>
              <a:rPr kumimoji="0" lang="tr-T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coal</a:t>
            </a:r>
            <a:endParaRPr kumimoji="0" 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168" y="584587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1115616" y="908720"/>
            <a:ext cx="4793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ENERGY DEMAND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827584" y="1700808"/>
            <a:ext cx="8316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increasing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rapidly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el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ectric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power consumption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2,790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kWh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/c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apita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Bank, 2011-2014)</a:t>
            </a:r>
          </a:p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000" dirty="0" smtClean="0">
                <a:latin typeface="Times New Roman" pitchFamily="18" charset="0"/>
                <a:cs typeface="Times New Roman" pitchFamily="18" charset="0"/>
              </a:rPr>
            </a:b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2915816" y="6227384"/>
            <a:ext cx="361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i="1" dirty="0" err="1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tr-TR" sz="1200" b="1" i="1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tr-TR" sz="1200" i="1" dirty="0" err="1"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tr-TR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i="1" dirty="0" err="1">
                <a:latin typeface="Times New Roman" pitchFamily="18" charset="0"/>
                <a:cs typeface="Times New Roman" pitchFamily="18" charset="0"/>
              </a:rPr>
              <a:t>forecasting</a:t>
            </a:r>
            <a:r>
              <a:rPr lang="tr-TR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i="1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i="1" dirty="0" err="1">
                <a:latin typeface="Times New Roman" pitchFamily="18" charset="0"/>
                <a:cs typeface="Times New Roman" pitchFamily="18" charset="0"/>
              </a:rPr>
              <a:t>Turkey</a:t>
            </a:r>
            <a:r>
              <a:rPr lang="tr-TR" sz="1200" i="1" dirty="0">
                <a:latin typeface="Times New Roman" pitchFamily="18" charset="0"/>
                <a:cs typeface="Times New Roman" pitchFamily="18" charset="0"/>
              </a:rPr>
              <a:t> (TEDC, 2012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069" y="3107504"/>
            <a:ext cx="5688632" cy="303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662070" cy="374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755576" y="980728"/>
            <a:ext cx="725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CONSTRUCTION LOCATION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21470"/>
            <a:ext cx="2907379" cy="210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302712" y="4514205"/>
            <a:ext cx="30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 err="1" smtClean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tr-TR" b="1" i="1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TPP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1115616" y="184482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Gulf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of İskenderun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google earth+autoc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94334"/>
            <a:ext cx="5288992" cy="315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3938315" y="5494623"/>
            <a:ext cx="407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 err="1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tr-TR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i="1" dirty="0" smtClean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Coordinates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tr-TR" i="1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Area</a:t>
            </a:r>
            <a:endParaRPr lang="tr-TR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662070" cy="374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kutusu"/>
          <p:cNvSpPr txBox="1"/>
          <p:nvPr/>
        </p:nvSpPr>
        <p:spPr>
          <a:xfrm>
            <a:off x="1259632" y="908720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COMPONENTS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0" y="1921464"/>
            <a:ext cx="7583758" cy="430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1043608" y="764704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COMPONENTS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P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036992" cy="462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Metin kutusu"/>
          <p:cNvSpPr txBox="1"/>
          <p:nvPr/>
        </p:nvSpPr>
        <p:spPr>
          <a:xfrm>
            <a:off x="2771800" y="6165304"/>
            <a:ext cx="292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i="1" dirty="0" err="1" smtClean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tr-TR" sz="1200" b="1" i="1" dirty="0" smtClean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Coal-Fired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TPP</a:t>
            </a:r>
            <a:endParaRPr lang="tr-TR" sz="1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Dikdörtgen"/>
          <p:cNvSpPr/>
          <p:nvPr/>
        </p:nvSpPr>
        <p:spPr>
          <a:xfrm>
            <a:off x="1115616" y="1988840"/>
            <a:ext cx="4572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Cooling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towers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115616" y="1052736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COMPONENTS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527224"/>
            <a:ext cx="4731724" cy="341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Dikdörtgen"/>
          <p:cNvSpPr/>
          <p:nvPr/>
        </p:nvSpPr>
        <p:spPr>
          <a:xfrm>
            <a:off x="3656542" y="6042759"/>
            <a:ext cx="1810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b="1" i="1" dirty="0" err="1" smtClean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tr-TR" sz="1200" b="1" i="1" dirty="0" smtClean="0">
                <a:latin typeface="Times New Roman" pitchFamily="18" charset="0"/>
                <a:cs typeface="Times New Roman" pitchFamily="18" charset="0"/>
              </a:rPr>
              <a:t> 5: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Cooling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towers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1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733256"/>
            <a:ext cx="1528832" cy="10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971600" y="908720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COMPONENTS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043608" y="1556792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Coal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plant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" descr="coal-processing-pla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2154" y="2104934"/>
            <a:ext cx="5774142" cy="377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3131840" y="6093296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i="1" dirty="0" err="1" smtClean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tr-TR" sz="1200" b="1" i="1" dirty="0" smtClean="0">
                <a:latin typeface="Times New Roman" pitchFamily="18" charset="0"/>
                <a:cs typeface="Times New Roman" pitchFamily="18" charset="0"/>
              </a:rPr>
              <a:t> 6: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Coal</a:t>
            </a:r>
            <a:r>
              <a:rPr lang="tr-TR" sz="1200" i="1" dirty="0" smtClean="0">
                <a:latin typeface="Times New Roman" pitchFamily="18" charset="0"/>
                <a:cs typeface="Times New Roman" pitchFamily="18" charset="0"/>
              </a:rPr>
              <a:t> Handling </a:t>
            </a:r>
            <a:r>
              <a:rPr lang="tr-TR" sz="1200" i="1" dirty="0" err="1" smtClean="0">
                <a:latin typeface="Times New Roman" pitchFamily="18" charset="0"/>
                <a:cs typeface="Times New Roman" pitchFamily="18" charset="0"/>
              </a:rPr>
              <a:t>Plant</a:t>
            </a:r>
            <a:endParaRPr lang="tr-TR" sz="1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615</TotalTime>
  <Words>618</Words>
  <Application>Microsoft Office PowerPoint</Application>
  <PresentationFormat>Ekran Gösterisi (4:3)</PresentationFormat>
  <Paragraphs>137</Paragraphs>
  <Slides>30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Constantia</vt:lpstr>
      <vt:lpstr>Tahoma</vt:lpstr>
      <vt:lpstr>Times New Roman</vt:lpstr>
      <vt:lpstr>Wingdings</vt:lpstr>
      <vt:lpstr>Wingdings 2</vt:lpstr>
      <vt:lpstr>Akış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DRINKING AND  POTABLE WATER SUPPLY </vt:lpstr>
      <vt:lpstr>DRINKING AND  POTABLE WATER SUPPLY </vt:lpstr>
      <vt:lpstr>DRINKING AND  POTABLE WATER SUPPLY </vt:lpstr>
      <vt:lpstr>DRINKING AND  POTABLE WATER SUPPLY </vt:lpstr>
      <vt:lpstr>COOLING WATER AND DISCHARGING</vt:lpstr>
      <vt:lpstr>COOLING WATER AND DISCHARGING</vt:lpstr>
      <vt:lpstr>PowerPoint Sunusu</vt:lpstr>
      <vt:lpstr>COAL SUPPLY</vt:lpstr>
      <vt:lpstr>COAL SUPPLY</vt:lpstr>
      <vt:lpstr>BATHYMETRY STUDIES</vt:lpstr>
      <vt:lpstr>PowerPoint Sunusu</vt:lpstr>
      <vt:lpstr>WIND &amp; WAVE ANALYSIS</vt:lpstr>
      <vt:lpstr>WIND &amp; WAVE ANALYSIS</vt:lpstr>
      <vt:lpstr>PIER CONSTRUCTION</vt:lpstr>
      <vt:lpstr>PowerPoint Sunusu</vt:lpstr>
      <vt:lpstr>REGULATIONS</vt:lpstr>
      <vt:lpstr>COST ESTIMATION</vt:lpstr>
      <vt:lpstr>CONCLUSION</vt:lpstr>
      <vt:lpstr>REFERENCES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cp:revision>54</cp:revision>
  <dcterms:created xsi:type="dcterms:W3CDTF">2015-11-19T00:08:17Z</dcterms:created>
  <dcterms:modified xsi:type="dcterms:W3CDTF">2023-12-05T23:12:05Z</dcterms:modified>
</cp:coreProperties>
</file>