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8" r:id="rId3"/>
    <p:sldId id="285" r:id="rId4"/>
    <p:sldId id="259" r:id="rId5"/>
    <p:sldId id="297" r:id="rId6"/>
    <p:sldId id="294" r:id="rId7"/>
    <p:sldId id="295" r:id="rId8"/>
    <p:sldId id="296" r:id="rId9"/>
    <p:sldId id="286" r:id="rId10"/>
    <p:sldId id="293" r:id="rId11"/>
    <p:sldId id="305" r:id="rId12"/>
    <p:sldId id="308" r:id="rId13"/>
    <p:sldId id="304" r:id="rId14"/>
    <p:sldId id="288" r:id="rId15"/>
    <p:sldId id="290" r:id="rId16"/>
    <p:sldId id="291" r:id="rId17"/>
    <p:sldId id="292" r:id="rId18"/>
    <p:sldId id="289" r:id="rId19"/>
    <p:sldId id="302" r:id="rId20"/>
    <p:sldId id="303" r:id="rId21"/>
    <p:sldId id="272" r:id="rId22"/>
    <p:sldId id="287" r:id="rId23"/>
    <p:sldId id="298" r:id="rId24"/>
    <p:sldId id="299" r:id="rId25"/>
    <p:sldId id="300" r:id="rId26"/>
    <p:sldId id="301" r:id="rId27"/>
    <p:sldId id="306" r:id="rId28"/>
    <p:sldId id="307" r:id="rId29"/>
    <p:sldId id="260" r:id="rId30"/>
  </p:sldIdLst>
  <p:sldSz cx="9144000" cy="5143500" type="screen16x9"/>
  <p:notesSz cx="6858000" cy="9144000"/>
  <p:embeddedFontLst>
    <p:embeddedFont>
      <p:font typeface="Quattrocento Sans" panose="020B0604020202020204" charset="0"/>
      <p:bold r:id="rId32"/>
      <p:italic r:id="rId33"/>
      <p:boldItalic r:id="rId34"/>
    </p:embeddedFont>
    <p:embeddedFont>
      <p:font typeface="Lora" panose="020B0604020202020204" charset="-94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C254F1-3C3F-450C-A614-0F309267E51A}">
  <a:tblStyle styleId="{2DC254F1-3C3F-450C-A614-0F309267E51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55" d="100"/>
          <a:sy n="55" d="100"/>
        </p:scale>
        <p:origin x="768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1153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415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0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8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89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87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1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09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87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48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0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80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95974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dirty="0" smtClean="0"/>
              <a:t>I</a:t>
            </a:r>
            <a:r>
              <a:rPr lang="tr-TR" dirty="0" err="1" smtClean="0"/>
              <a:t>mmersed</a:t>
            </a:r>
            <a:r>
              <a:rPr lang="en-US" dirty="0" smtClean="0"/>
              <a:t> T</a:t>
            </a:r>
            <a:r>
              <a:rPr lang="tr-TR" dirty="0" err="1" smtClean="0"/>
              <a:t>ube</a:t>
            </a:r>
            <a:r>
              <a:rPr lang="en-US" dirty="0" smtClean="0"/>
              <a:t> T</a:t>
            </a:r>
            <a:r>
              <a:rPr lang="tr-TR" dirty="0" err="1" smtClean="0"/>
              <a:t>unnel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</a:t>
            </a:r>
            <a:r>
              <a:rPr lang="tr-TR" dirty="0" err="1" smtClean="0"/>
              <a:t>roject</a:t>
            </a:r>
            <a:r>
              <a:rPr lang="en-US" dirty="0" smtClean="0"/>
              <a:t> </a:t>
            </a:r>
            <a:r>
              <a:rPr lang="tr-TR" dirty="0" smtClean="0"/>
              <a:t>in</a:t>
            </a:r>
            <a:r>
              <a:rPr lang="en-US" dirty="0" smtClean="0"/>
              <a:t> </a:t>
            </a:r>
            <a:r>
              <a:rPr lang="tr-TR" dirty="0" smtClean="0">
                <a:highlight>
                  <a:srgbClr val="FFCD00"/>
                </a:highlight>
              </a:rPr>
              <a:t>IZMIR</a:t>
            </a:r>
            <a:endParaRPr lang="en" dirty="0"/>
          </a:p>
        </p:txBody>
      </p:sp>
      <p:pic>
        <p:nvPicPr>
          <p:cNvPr id="5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38888" y="-442349"/>
            <a:ext cx="362763" cy="12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Soil Profile</a:t>
            </a:r>
            <a:endParaRPr lang="tr-TR" dirty="0"/>
          </a:p>
        </p:txBody>
      </p:sp>
      <p:pic>
        <p:nvPicPr>
          <p:cNvPr id="5" name="Picture 4" descr="C:\Users\musta\Desktop\Ders\CE410-COURSE-MATERIALS\Zemin\Soil Profile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"/>
          <a:stretch/>
        </p:blipFill>
        <p:spPr bwMode="auto">
          <a:xfrm>
            <a:off x="1259633" y="1491630"/>
            <a:ext cx="5974604" cy="36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musta\Desktop\Ders\CE410-COURSE-MATERIALS\Zemin\B-B Kesi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6955"/>
            <a:ext cx="5319935" cy="3493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musta\Desktop\Ders\CE410-COURSE-MATERIALS\Zemin\A-A Kesi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304422"/>
            <a:ext cx="4752528" cy="357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Soil Parameters</a:t>
            </a:r>
            <a:endParaRPr lang="tr-TR" dirty="0"/>
          </a:p>
        </p:txBody>
      </p:sp>
      <p:pic>
        <p:nvPicPr>
          <p:cNvPr id="9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Soil Parameters</a:t>
            </a:r>
            <a:endParaRPr lang="tr-TR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923678"/>
            <a:ext cx="4661892" cy="311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94" y="1923678"/>
            <a:ext cx="4698002" cy="311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72972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A-A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4409356" y="171091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B-B</a:t>
            </a:r>
            <a:endParaRPr lang="tr-TR" dirty="0"/>
          </a:p>
        </p:txBody>
      </p:sp>
      <p:pic>
        <p:nvPicPr>
          <p:cNvPr id="8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 idx="4294967295"/>
          </p:nvPr>
        </p:nvSpPr>
        <p:spPr>
          <a:xfrm>
            <a:off x="685800" y="841651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tr-TR" sz="4800" dirty="0" smtClean="0"/>
              <a:t>2,639,389 </a:t>
            </a:r>
            <a:r>
              <a:rPr lang="en-US" sz="4800" dirty="0" smtClean="0"/>
              <a:t>m</a:t>
            </a:r>
            <a:r>
              <a:rPr lang="en-US" sz="4800" baseline="30000" dirty="0" smtClean="0"/>
              <a:t>3</a:t>
            </a:r>
            <a:endParaRPr lang="en" sz="4800" dirty="0"/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4294967295"/>
          </p:nvPr>
        </p:nvSpPr>
        <p:spPr>
          <a:xfrm>
            <a:off x="685800" y="1452560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sz="1800" dirty="0" smtClean="0"/>
              <a:t>Volume of </a:t>
            </a:r>
            <a:r>
              <a:rPr lang="tr-TR" sz="1800" dirty="0" err="1" smtClean="0"/>
              <a:t>Dredged</a:t>
            </a:r>
            <a:r>
              <a:rPr lang="tr-TR" sz="1800" dirty="0" smtClean="0"/>
              <a:t> </a:t>
            </a:r>
            <a:r>
              <a:rPr lang="tr-TR" sz="1800" dirty="0" err="1" smtClean="0"/>
              <a:t>Soil</a:t>
            </a:r>
            <a:endParaRPr lang="en" sz="1800" dirty="0"/>
          </a:p>
        </p:txBody>
      </p:sp>
      <p:sp>
        <p:nvSpPr>
          <p:cNvPr id="283" name="Shape 283"/>
          <p:cNvSpPr txBox="1">
            <a:spLocks noGrp="1"/>
          </p:cNvSpPr>
          <p:nvPr>
            <p:ph type="ctrTitle" idx="4294967295"/>
          </p:nvPr>
        </p:nvSpPr>
        <p:spPr>
          <a:xfrm>
            <a:off x="685800" y="2306748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4800" dirty="0" smtClean="0"/>
              <a:t>1</a:t>
            </a:r>
            <a:r>
              <a:rPr lang="tr-TR" sz="4800" dirty="0" smtClean="0"/>
              <a:t>,656,000</a:t>
            </a:r>
            <a:r>
              <a:rPr lang="en" sz="4800" dirty="0" smtClean="0"/>
              <a:t> </a:t>
            </a:r>
            <a:r>
              <a:rPr lang="en-US" sz="4800" dirty="0"/>
              <a:t>m</a:t>
            </a:r>
            <a:r>
              <a:rPr lang="en-US" sz="4800" baseline="30000" dirty="0"/>
              <a:t>3</a:t>
            </a:r>
            <a:endParaRPr lang="en" sz="4800" dirty="0"/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4294967295"/>
          </p:nvPr>
        </p:nvSpPr>
        <p:spPr>
          <a:xfrm>
            <a:off x="685800" y="2917657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sz="1800" dirty="0" smtClean="0"/>
              <a:t>Volume of </a:t>
            </a:r>
            <a:r>
              <a:rPr lang="tr-TR" sz="1800" dirty="0" err="1" smtClean="0"/>
              <a:t>Fill</a:t>
            </a:r>
            <a:r>
              <a:rPr lang="tr-TR" sz="1800" dirty="0" smtClean="0"/>
              <a:t> </a:t>
            </a:r>
            <a:r>
              <a:rPr lang="tr-TR" sz="1800" dirty="0" err="1" smtClean="0"/>
              <a:t>Dirt</a:t>
            </a:r>
            <a:endParaRPr lang="en" sz="1800" dirty="0"/>
          </a:p>
        </p:txBody>
      </p:sp>
      <p:grpSp>
        <p:nvGrpSpPr>
          <p:cNvPr id="15" name="Shape 630"/>
          <p:cNvGrpSpPr/>
          <p:nvPr/>
        </p:nvGrpSpPr>
        <p:grpSpPr>
          <a:xfrm>
            <a:off x="4311143" y="4270297"/>
            <a:ext cx="510182" cy="504056"/>
            <a:chOff x="5941025" y="3634400"/>
            <a:chExt cx="467650" cy="467650"/>
          </a:xfrm>
        </p:grpSpPr>
        <p:sp>
          <p:nvSpPr>
            <p:cNvPr id="16" name="Shape 63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3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3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3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3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4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dirty="0" err="1" smtClean="0"/>
              <a:t>Bridge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r-TR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amsung\Desktop\CE 410\screen shots\bri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9214"/>
            <a:ext cx="5976666" cy="387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smtClean="0"/>
              <a:t>The Route</a:t>
            </a:r>
            <a:endParaRPr lang="tr-TR" sz="2200" dirty="0"/>
          </a:p>
        </p:txBody>
      </p:sp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smtClean="0"/>
              <a:t>Leg Spans &amp; Highway</a:t>
            </a:r>
            <a:endParaRPr lang="tr-TR" sz="2200" dirty="0"/>
          </a:p>
        </p:txBody>
      </p:sp>
      <p:pic>
        <p:nvPicPr>
          <p:cNvPr id="7" name="Resim 4" descr="C:\Users\Samsung\Desktop\span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05" y="1325947"/>
            <a:ext cx="5375341" cy="161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20" descr="C:\Users\Samsung\Desktop\road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28" y="2787774"/>
            <a:ext cx="4304497" cy="2296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17" descr="C:\Users\Samsung\Desktop\ff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427031"/>
            <a:ext cx="5475337" cy="3684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19" descr="C:\Users\Samsung\Desktop\fweg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329" y="1275606"/>
            <a:ext cx="4194160" cy="38678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smtClean="0"/>
              <a:t>Pier Sections</a:t>
            </a:r>
            <a:endParaRPr lang="tr-TR" sz="2200" dirty="0"/>
          </a:p>
        </p:txBody>
      </p:sp>
      <p:pic>
        <p:nvPicPr>
          <p:cNvPr id="8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dirty="0" err="1" smtClean="0"/>
              <a:t>Artifical</a:t>
            </a:r>
            <a:r>
              <a:rPr lang="tr-TR" dirty="0" smtClean="0"/>
              <a:t> Island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r-TR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smtClean="0"/>
              <a:t>Design of Artificial Island</a:t>
            </a:r>
            <a:endParaRPr lang="tr-TR" sz="2200" dirty="0"/>
          </a:p>
        </p:txBody>
      </p:sp>
      <p:pic>
        <p:nvPicPr>
          <p:cNvPr id="5" name="Picture 4" descr="C:\Users\musta\Desktop\ada ağaçlı-Mode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9662"/>
            <a:ext cx="4669790" cy="3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555776" y="4083918"/>
            <a:ext cx="4752528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sz="3600" b="1" i="1" dirty="0" smtClean="0">
                <a:latin typeface="Lora"/>
                <a:ea typeface="Lora"/>
                <a:cs typeface="Lora"/>
                <a:sym typeface="Lora"/>
              </a:rPr>
              <a:t>We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 a</a:t>
            </a:r>
            <a:r>
              <a:rPr lang="tr-TR" sz="3600" b="1" i="1" dirty="0" smtClean="0">
                <a:latin typeface="Lora"/>
                <a:ea typeface="Lora"/>
                <a:cs typeface="Lora"/>
                <a:sym typeface="Lora"/>
              </a:rPr>
              <a:t>re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tr-TR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VOLTRAN</a:t>
            </a:r>
            <a:endParaRPr lang="en"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b="1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39752" y="699542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r-TR" sz="4800" dirty="0" err="1" smtClean="0"/>
              <a:t>Members</a:t>
            </a:r>
            <a:endParaRPr lang="en" sz="4800" dirty="0"/>
          </a:p>
        </p:txBody>
      </p:sp>
      <p:cxnSp>
        <p:nvCxnSpPr>
          <p:cNvPr id="94" name="Shape 94"/>
          <p:cNvCxnSpPr/>
          <p:nvPr/>
        </p:nvCxnSpPr>
        <p:spPr>
          <a:xfrm>
            <a:off x="6444208" y="1419622"/>
            <a:ext cx="269979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usta\Downloads\Breakwater Section-page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9" y="1093128"/>
            <a:ext cx="5534550" cy="391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smtClean="0"/>
              <a:t>Layers of Artificial Island</a:t>
            </a:r>
            <a:endParaRPr lang="tr-TR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3291830"/>
            <a:ext cx="6809700" cy="3112200"/>
          </a:xfrm>
        </p:spPr>
        <p:txBody>
          <a:bodyPr/>
          <a:lstStyle/>
          <a:p>
            <a:r>
              <a:rPr lang="tr-TR" dirty="0" smtClean="0"/>
              <a:t>Armour Layer : 3,6 Tons</a:t>
            </a:r>
          </a:p>
          <a:p>
            <a:r>
              <a:rPr lang="tr-TR" dirty="0" smtClean="0"/>
              <a:t>Under Layer : 0,36 Tons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3976" y="2211710"/>
                <a:ext cx="2952328" cy="1124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𝑊</m:t>
                      </m:r>
                      <m:r>
                        <a:rPr lang="en-US" sz="160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  <m:func>
                            <m:func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tr-T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ɣ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tr-T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ɣ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𝑤𝑎𝑡𝑒𝑟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6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1600" dirty="0">
                  <a:latin typeface="Quattrocento Sans" charset="0"/>
                </a:endParaRPr>
              </a:p>
              <a:p>
                <a:endParaRPr lang="tr-TR" sz="1600" dirty="0">
                  <a:latin typeface="Quattrocento Sans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6" y="2211710"/>
                <a:ext cx="2952328" cy="11244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59532" y="1729729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>
                <a:latin typeface="Quattrocento Sans" charset="0"/>
              </a:rPr>
              <a:t>According to Hudson Formula;</a:t>
            </a:r>
            <a:endParaRPr lang="tr-TR" sz="1600" b="1" dirty="0">
              <a:latin typeface="Quattrocento Sans" charset="0"/>
            </a:endParaRPr>
          </a:p>
        </p:txBody>
      </p:sp>
      <p:pic>
        <p:nvPicPr>
          <p:cNvPr id="8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3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 idx="4294967295"/>
          </p:nvPr>
        </p:nvSpPr>
        <p:spPr>
          <a:xfrm>
            <a:off x="685800" y="3431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tr-TR" sz="4800" dirty="0" smtClean="0"/>
              <a:t>11,443,000 </a:t>
            </a:r>
            <a:r>
              <a:rPr lang="en-US" sz="4800" dirty="0" smtClean="0"/>
              <a:t>m</a:t>
            </a:r>
            <a:r>
              <a:rPr lang="en-US" sz="4800" baseline="30000" dirty="0" smtClean="0"/>
              <a:t>3</a:t>
            </a:r>
            <a:endParaRPr lang="en" sz="4800" dirty="0"/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sz="1800" dirty="0" smtClean="0"/>
              <a:t>Volume of Core</a:t>
            </a:r>
            <a:endParaRPr lang="en" sz="1800" dirty="0"/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sz="1800" dirty="0" smtClean="0"/>
              <a:t>Volume of Under Layer</a:t>
            </a:r>
            <a:endParaRPr lang="en" sz="1800" dirty="0"/>
          </a:p>
        </p:txBody>
      </p:sp>
      <p:sp>
        <p:nvSpPr>
          <p:cNvPr id="283" name="Shape 283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4800" dirty="0" smtClean="0"/>
              <a:t>1</a:t>
            </a:r>
            <a:r>
              <a:rPr lang="tr-TR" sz="4800" dirty="0" smtClean="0"/>
              <a:t>33,750</a:t>
            </a:r>
            <a:r>
              <a:rPr lang="en" sz="4800" dirty="0" smtClean="0"/>
              <a:t> </a:t>
            </a:r>
            <a:r>
              <a:rPr lang="en-US" sz="4800" dirty="0"/>
              <a:t>m</a:t>
            </a:r>
            <a:r>
              <a:rPr lang="en-US" sz="4800" baseline="30000" dirty="0"/>
              <a:t>3</a:t>
            </a:r>
            <a:endParaRPr lang="en" sz="4800" dirty="0"/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r-TR" sz="1800" dirty="0" smtClean="0"/>
              <a:t>Volume of Armour Layer</a:t>
            </a:r>
            <a:endParaRPr lang="en" sz="1800" dirty="0"/>
          </a:p>
        </p:txBody>
      </p:sp>
      <p:sp>
        <p:nvSpPr>
          <p:cNvPr id="14" name="Shape 283"/>
          <p:cNvSpPr txBox="1">
            <a:spLocks/>
          </p:cNvSpPr>
          <p:nvPr/>
        </p:nvSpPr>
        <p:spPr>
          <a:xfrm>
            <a:off x="660180" y="2859782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tr-TR" sz="4800" dirty="0" smtClean="0"/>
              <a:t>44,600 </a:t>
            </a:r>
            <a:r>
              <a:rPr lang="en-US" sz="4800" dirty="0" smtClean="0"/>
              <a:t>m</a:t>
            </a:r>
            <a:r>
              <a:rPr lang="en-US" sz="4800" baseline="30000" dirty="0" smtClean="0"/>
              <a:t>3</a:t>
            </a:r>
            <a:endParaRPr lang="en" sz="4800" dirty="0"/>
          </a:p>
        </p:txBody>
      </p:sp>
      <p:grpSp>
        <p:nvGrpSpPr>
          <p:cNvPr id="15" name="Shape 630"/>
          <p:cNvGrpSpPr/>
          <p:nvPr/>
        </p:nvGrpSpPr>
        <p:grpSpPr>
          <a:xfrm>
            <a:off x="4311143" y="4270297"/>
            <a:ext cx="510182" cy="504056"/>
            <a:chOff x="5941025" y="3634400"/>
            <a:chExt cx="467650" cy="467650"/>
          </a:xfrm>
        </p:grpSpPr>
        <p:sp>
          <p:nvSpPr>
            <p:cNvPr id="16" name="Shape 63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3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3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3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3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3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835696" y="1707654"/>
            <a:ext cx="4782023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dirty="0" err="1" smtClean="0"/>
              <a:t>Immersed</a:t>
            </a:r>
            <a:r>
              <a:rPr lang="tr-TR" dirty="0" smtClean="0"/>
              <a:t> </a:t>
            </a:r>
            <a:r>
              <a:rPr lang="tr-TR" dirty="0" err="1" smtClean="0"/>
              <a:t>Tube</a:t>
            </a:r>
            <a:r>
              <a:rPr lang="tr-TR" dirty="0" smtClean="0"/>
              <a:t> </a:t>
            </a:r>
            <a:r>
              <a:rPr lang="tr-TR" dirty="0" err="1" smtClean="0"/>
              <a:t>Tunnel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r-TR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Ce410son\Toygan 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05865"/>
            <a:ext cx="7200800" cy="27376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smtClean="0"/>
              <a:t>Properties of Tube Tunnel</a:t>
            </a:r>
            <a:endParaRPr lang="tr-TR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491630"/>
            <a:ext cx="6809700" cy="3112200"/>
          </a:xfrm>
        </p:spPr>
        <p:txBody>
          <a:bodyPr/>
          <a:lstStyle/>
          <a:p>
            <a:r>
              <a:rPr lang="tr-TR" sz="2200" dirty="0" smtClean="0"/>
              <a:t>Rectangular</a:t>
            </a:r>
          </a:p>
          <a:p>
            <a:r>
              <a:rPr lang="tr-TR" sz="2200" dirty="0" smtClean="0"/>
              <a:t>Reinforced Concrete</a:t>
            </a:r>
            <a:endParaRPr lang="tr-TR" sz="2200" dirty="0"/>
          </a:p>
        </p:txBody>
      </p:sp>
      <p:pic>
        <p:nvPicPr>
          <p:cNvPr id="7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9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11710"/>
            <a:ext cx="7128792" cy="276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err="1" smtClean="0">
                <a:latin typeface="Lora" charset="-94"/>
                <a:cs typeface="Times New Roman" pitchFamily="18" charset="0"/>
              </a:rPr>
              <a:t>Design</a:t>
            </a:r>
            <a:r>
              <a:rPr lang="tr-TR" sz="2200" dirty="0" smtClean="0">
                <a:latin typeface="Lora" charset="-94"/>
                <a:cs typeface="Times New Roman" pitchFamily="18" charset="0"/>
              </a:rPr>
              <a:t> </a:t>
            </a:r>
            <a:r>
              <a:rPr lang="tr-TR" sz="2200" dirty="0" err="1" smtClean="0">
                <a:latin typeface="Lora" charset="-94"/>
                <a:cs typeface="Times New Roman" pitchFamily="18" charset="0"/>
              </a:rPr>
              <a:t>Process</a:t>
            </a:r>
            <a:endParaRPr lang="tr-TR" sz="2200" dirty="0">
              <a:latin typeface="Lora" charset="-9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1203598"/>
            <a:ext cx="6809700" cy="3112200"/>
          </a:xfrm>
        </p:spPr>
        <p:txBody>
          <a:bodyPr/>
          <a:lstStyle/>
          <a:p>
            <a:endParaRPr lang="tr-TR" sz="2200" dirty="0" smtClean="0"/>
          </a:p>
          <a:p>
            <a:r>
              <a:rPr lang="tr-TR" sz="2200" dirty="0" err="1" smtClean="0"/>
              <a:t>Planned</a:t>
            </a:r>
            <a:r>
              <a:rPr lang="tr-TR" sz="2200" dirty="0" smtClean="0"/>
              <a:t> </a:t>
            </a:r>
            <a:r>
              <a:rPr lang="tr-TR" sz="2200" dirty="0" err="1" smtClean="0"/>
              <a:t>Location</a:t>
            </a:r>
            <a:endParaRPr lang="tr-TR" sz="2200" dirty="0" smtClean="0"/>
          </a:p>
        </p:txBody>
      </p:sp>
      <p:cxnSp>
        <p:nvCxnSpPr>
          <p:cNvPr id="5" name="7 Düz Bağlayıcı"/>
          <p:cNvCxnSpPr/>
          <p:nvPr/>
        </p:nvCxnSpPr>
        <p:spPr>
          <a:xfrm>
            <a:off x="5148064" y="3683054"/>
            <a:ext cx="0" cy="1368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11 Düz Ok Bağlayıcısı"/>
          <p:cNvCxnSpPr/>
          <p:nvPr/>
        </p:nvCxnSpPr>
        <p:spPr>
          <a:xfrm>
            <a:off x="5148064" y="368305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12 Düz Ok Bağlayıcısı"/>
          <p:cNvCxnSpPr/>
          <p:nvPr/>
        </p:nvCxnSpPr>
        <p:spPr>
          <a:xfrm>
            <a:off x="5148064" y="505120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13 Metin kutusu"/>
          <p:cNvSpPr txBox="1"/>
          <p:nvPr/>
        </p:nvSpPr>
        <p:spPr>
          <a:xfrm>
            <a:off x="5508104" y="346703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15 Metin kutusu"/>
          <p:cNvSpPr txBox="1"/>
          <p:nvPr/>
        </p:nvSpPr>
        <p:spPr>
          <a:xfrm>
            <a:off x="5508104" y="469116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Desktop\Ce410son\çizimler (3)-Mode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7734"/>
            <a:ext cx="5864020" cy="25272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smtClean="0"/>
              <a:t>A-A Section</a:t>
            </a:r>
            <a:endParaRPr lang="tr-TR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347614"/>
            <a:ext cx="6809700" cy="3112200"/>
          </a:xfrm>
        </p:spPr>
        <p:txBody>
          <a:bodyPr/>
          <a:lstStyle/>
          <a:p>
            <a:r>
              <a:rPr lang="tr-TR" sz="2000" dirty="0" smtClean="0"/>
              <a:t>Bedding Layer,</a:t>
            </a:r>
          </a:p>
          <a:p>
            <a:r>
              <a:rPr lang="tr-TR" sz="2000" dirty="0" smtClean="0"/>
              <a:t>Backfilled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Armor</a:t>
            </a:r>
            <a:r>
              <a:rPr lang="tr-TR" sz="2000" dirty="0" smtClean="0"/>
              <a:t> </a:t>
            </a:r>
            <a:r>
              <a:rPr lang="tr-TR" sz="2000" dirty="0" err="1" smtClean="0"/>
              <a:t>Layer</a:t>
            </a:r>
            <a:r>
              <a:rPr lang="tr-TR" sz="2000" dirty="0" smtClean="0"/>
              <a:t>,</a:t>
            </a:r>
          </a:p>
          <a:p>
            <a:r>
              <a:rPr lang="tr-TR" sz="2000" dirty="0" smtClean="0"/>
              <a:t>Tectonic Motion</a:t>
            </a:r>
            <a:r>
              <a:rPr lang="tr-TR" sz="2200" dirty="0" smtClean="0"/>
              <a:t>.  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7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6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smtClean="0"/>
              <a:t>Construction Procedures</a:t>
            </a:r>
            <a:endParaRPr lang="tr-TR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347614"/>
            <a:ext cx="6809700" cy="3112200"/>
          </a:xfrm>
        </p:spPr>
        <p:txBody>
          <a:bodyPr/>
          <a:lstStyle/>
          <a:p>
            <a:r>
              <a:rPr lang="tr-TR" sz="2000" dirty="0" smtClean="0"/>
              <a:t>Prefabrication</a:t>
            </a:r>
          </a:p>
          <a:p>
            <a:r>
              <a:rPr lang="tr-TR" sz="2000" dirty="0" smtClean="0"/>
              <a:t>Immersion Operation,</a:t>
            </a:r>
          </a:p>
          <a:p>
            <a:r>
              <a:rPr lang="tr-TR" sz="2000" dirty="0" smtClean="0"/>
              <a:t>Seated on the Foundation</a:t>
            </a:r>
          </a:p>
        </p:txBody>
      </p:sp>
      <p:pic>
        <p:nvPicPr>
          <p:cNvPr id="5" name="3 Resim" descr="immersing tube tunnel ile ilgili görsel sonucu"/>
          <p:cNvPicPr/>
          <p:nvPr/>
        </p:nvPicPr>
        <p:blipFill rotWithShape="1">
          <a:blip r:embed="rId2" cstate="print"/>
          <a:srcRect b="10609"/>
          <a:stretch/>
        </p:blipFill>
        <p:spPr bwMode="auto">
          <a:xfrm>
            <a:off x="971600" y="2571750"/>
            <a:ext cx="7128792" cy="212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4 Metin kutusu"/>
          <p:cNvSpPr txBox="1"/>
          <p:nvPr/>
        </p:nvSpPr>
        <p:spPr>
          <a:xfrm>
            <a:off x="1512733" y="4774168"/>
            <a:ext cx="562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Quattrocento Sans" charset="0"/>
                <a:cs typeface="Times New Roman" pitchFamily="18" charset="0"/>
              </a:rPr>
              <a:t>    </a:t>
            </a:r>
            <a:r>
              <a:rPr lang="tr-TR" dirty="0" err="1" smtClean="0">
                <a:latin typeface="Quattrocento Sans" charset="0"/>
                <a:cs typeface="Times New Roman" pitchFamily="18" charset="0"/>
              </a:rPr>
              <a:t>Retrieved</a:t>
            </a:r>
            <a:r>
              <a:rPr lang="tr-TR" dirty="0" smtClean="0">
                <a:latin typeface="Quattrocento Sans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Quattrocento Sans" charset="0"/>
                <a:cs typeface="Times New Roman" pitchFamily="18" charset="0"/>
              </a:rPr>
              <a:t>from</a:t>
            </a:r>
            <a:r>
              <a:rPr lang="tr-TR" dirty="0" smtClean="0">
                <a:latin typeface="Quattrocento Sans" charset="0"/>
                <a:cs typeface="Times New Roman" pitchFamily="18" charset="0"/>
              </a:rPr>
              <a:t> http://www.</a:t>
            </a:r>
            <a:r>
              <a:rPr lang="tr-TR" dirty="0" err="1" smtClean="0">
                <a:latin typeface="Quattrocento Sans" charset="0"/>
                <a:cs typeface="Times New Roman" pitchFamily="18" charset="0"/>
              </a:rPr>
              <a:t>railsystem</a:t>
            </a:r>
            <a:r>
              <a:rPr lang="tr-TR" dirty="0" smtClean="0">
                <a:latin typeface="Quattrocento Sans" charset="0"/>
                <a:cs typeface="Times New Roman" pitchFamily="18" charset="0"/>
              </a:rPr>
              <a:t>.net/</a:t>
            </a:r>
            <a:r>
              <a:rPr lang="tr-TR" dirty="0" err="1" smtClean="0">
                <a:latin typeface="Quattrocento Sans" charset="0"/>
                <a:cs typeface="Times New Roman" pitchFamily="18" charset="0"/>
              </a:rPr>
              <a:t>immersed</a:t>
            </a:r>
            <a:r>
              <a:rPr lang="tr-TR" dirty="0" smtClean="0">
                <a:latin typeface="Quattrocento Sans" charset="0"/>
                <a:cs typeface="Times New Roman" pitchFamily="18" charset="0"/>
              </a:rPr>
              <a:t>-</a:t>
            </a:r>
            <a:r>
              <a:rPr lang="tr-TR" dirty="0" err="1" smtClean="0">
                <a:latin typeface="Quattrocento Sans" charset="0"/>
                <a:cs typeface="Times New Roman" pitchFamily="18" charset="0"/>
              </a:rPr>
              <a:t>tube</a:t>
            </a:r>
            <a:r>
              <a:rPr lang="tr-TR" dirty="0" smtClean="0">
                <a:latin typeface="Quattrocento Sans" charset="0"/>
                <a:cs typeface="Times New Roman" pitchFamily="18" charset="0"/>
              </a:rPr>
              <a:t>-</a:t>
            </a:r>
            <a:r>
              <a:rPr lang="tr-TR" dirty="0" err="1" smtClean="0">
                <a:latin typeface="Quattrocento Sans" charset="0"/>
                <a:cs typeface="Times New Roman" pitchFamily="18" charset="0"/>
              </a:rPr>
              <a:t>tunnel</a:t>
            </a:r>
            <a:r>
              <a:rPr lang="tr-TR" dirty="0" smtClean="0">
                <a:latin typeface="Quattrocento Sans" charset="0"/>
                <a:cs typeface="Times New Roman" pitchFamily="18" charset="0"/>
              </a:rPr>
              <a:t>/</a:t>
            </a:r>
            <a:endParaRPr lang="tr-TR" dirty="0">
              <a:latin typeface="Quattrocento Sans" charset="0"/>
              <a:cs typeface="Times New Roman" pitchFamily="18" charset="0"/>
            </a:endParaRPr>
          </a:p>
        </p:txBody>
      </p:sp>
      <p:pic>
        <p:nvPicPr>
          <p:cNvPr id="8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smtClean="0"/>
              <a:t>References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Erol, O., &amp; Çekinmez, Z. (2014). “Geoteknik Mühendisliğinde Saha Deneyleri”. Retrieved March 20, 	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İzmir Körfezi ve Limanı Rehabilitasyon Projesi (İzmir İli, Konak İlçesi) Çevresel Etki Değerlendirmesi 	Raporu. (2016). Retrieved March 21, 2017</a:t>
            </a: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İzmir Körfezi ve Limanı Rehabilitasyon Projesi Liman Yaklaşım Kanalı, Manevra Dairesi, Liman 	Baseni,II. Kısım Konteynır Sahası ve Sirkülasyon Alanı Jeoteknik Raporu. (2013). </a:t>
            </a:r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Retrieved March 20, 2017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Körfez 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Yeniden Hayat Buluyor. (n.d.). Retrieved March 21, 2017, 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	http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://www.izsu.gov.tr/Pages/standartPage.aspx?id=208</a:t>
            </a: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M.J. Tomlinson, Foundation Design and Construction, Pitman Books Ltd, 	London,1980,p.659 (Deniz Yapılarında Beton Üretim 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Teknikleri,Prof.Dr M.Süheyl	AKMAN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,, İTÜ İnş. Fak.)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N.K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artaltepe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(2008).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reliminary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anf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For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mmersed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unnel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Izmir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://library.iyte.edu.tr/tezler/master/insaatmuh/T000768.pdf</a:t>
            </a: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lang="en" sz="1200" b="1" dirty="0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smtClean="0"/>
              <a:t>References</a:t>
            </a:r>
            <a:endParaRPr lang="tr-T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Non-Conventional Rubble Mound Breakwater with Core made of Geotextile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 Containers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Geocore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Breakwater).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Retrieved March 21, 2017, from https://www.tu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braunschweig.de/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lwi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hyku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forschung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abgeschlosseneprojekte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geocore</a:t>
            </a:r>
            <a:endParaRPr lang="tr-T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Yılmaz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(2017, March 06). Bürokrasi, İzmir'e milyarları kaybettirdi | Mustafa 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Yılmaz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21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from 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://www.milliyet.com.tr/burokrasi-izmir-e-milyarlari-/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mustafa-	yilmaz/ege/yazardetay/06.03.2017/2408106/default.htm</a:t>
            </a: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http://www.kgm.gov.tr/</a:t>
            </a: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https://www.tmmob.org.tr/</a:t>
            </a:r>
          </a:p>
          <a:p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1200" dirty="0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r-TR" dirty="0" smtClean="0"/>
              <a:t>Thank you for your attention!</a:t>
            </a:r>
          </a:p>
          <a:p>
            <a:pPr lvl="0">
              <a:spcBef>
                <a:spcPts val="0"/>
              </a:spcBef>
              <a:buNone/>
            </a:pPr>
            <a:r>
              <a:rPr lang="tr-TR" dirty="0" smtClean="0">
                <a:highlight>
                  <a:srgbClr val="FFCD00"/>
                </a:highlight>
              </a:rPr>
              <a:t>Is there any question?</a:t>
            </a:r>
            <a:endParaRPr lang="en" dirty="0"/>
          </a:p>
        </p:txBody>
      </p:sp>
      <p:pic>
        <p:nvPicPr>
          <p:cNvPr id="4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1" y="922668"/>
            <a:ext cx="211063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tr-TR" sz="2400" dirty="0" err="1" smtClean="0"/>
              <a:t>Content</a:t>
            </a:r>
            <a:endParaRPr lang="en" sz="2400" dirty="0"/>
          </a:p>
        </p:txBody>
      </p:sp>
      <p:grpSp>
        <p:nvGrpSpPr>
          <p:cNvPr id="2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3" name="Shape 83"/>
          <p:cNvSpPr txBox="1"/>
          <p:nvPr/>
        </p:nvSpPr>
        <p:spPr>
          <a:xfrm>
            <a:off x="1331640" y="1419622"/>
            <a:ext cx="4608512" cy="24482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tr-TR" sz="2400" b="1" dirty="0" smtClean="0">
                <a:latin typeface="Quattrocento Sans" charset="0"/>
              </a:rPr>
              <a:t>General </a:t>
            </a:r>
            <a:r>
              <a:rPr lang="tr-TR" sz="2400" b="1" dirty="0" err="1" smtClean="0">
                <a:latin typeface="Quattrocento Sans" charset="0"/>
              </a:rPr>
              <a:t>Overview</a:t>
            </a:r>
            <a:endParaRPr lang="tr-TR" sz="2400" b="1" dirty="0" smtClean="0">
              <a:latin typeface="Quattrocento Sans" charset="0"/>
            </a:endParaRPr>
          </a:p>
          <a:p>
            <a:pPr lvl="0">
              <a:spcBef>
                <a:spcPts val="600"/>
              </a:spcBef>
            </a:pPr>
            <a:r>
              <a:rPr lang="tr-TR" sz="2400" b="1" dirty="0" err="1" smtClean="0">
                <a:latin typeface="Quattrocento Sans" charset="0"/>
              </a:rPr>
              <a:t>Ground</a:t>
            </a:r>
            <a:r>
              <a:rPr lang="tr-TR" sz="2400" b="1" dirty="0" smtClean="0">
                <a:latin typeface="Quattrocento Sans" charset="0"/>
              </a:rPr>
              <a:t> Profile</a:t>
            </a:r>
          </a:p>
          <a:p>
            <a:pPr lvl="0">
              <a:spcBef>
                <a:spcPts val="600"/>
              </a:spcBef>
            </a:pPr>
            <a:r>
              <a:rPr lang="tr-TR" sz="2400" b="1" dirty="0" err="1" smtClean="0">
                <a:latin typeface="Quattrocento Sans" charset="0"/>
              </a:rPr>
              <a:t>Bridge</a:t>
            </a:r>
            <a:endParaRPr lang="tr-TR" sz="2400" b="1" dirty="0" smtClean="0">
              <a:latin typeface="Quattrocento Sans" charset="0"/>
            </a:endParaRPr>
          </a:p>
          <a:p>
            <a:pPr lvl="0">
              <a:spcBef>
                <a:spcPts val="600"/>
              </a:spcBef>
            </a:pPr>
            <a:r>
              <a:rPr lang="tr-TR" sz="2400" b="1" dirty="0" err="1" smtClean="0">
                <a:latin typeface="Quattrocento Sans" charset="0"/>
              </a:rPr>
              <a:t>Artificial</a:t>
            </a:r>
            <a:r>
              <a:rPr lang="tr-TR" sz="2400" b="1" dirty="0" smtClean="0">
                <a:latin typeface="Quattrocento Sans" charset="0"/>
              </a:rPr>
              <a:t> Island</a:t>
            </a:r>
          </a:p>
          <a:p>
            <a:pPr lvl="0">
              <a:spcBef>
                <a:spcPts val="600"/>
              </a:spcBef>
            </a:pPr>
            <a:r>
              <a:rPr lang="tr-TR" sz="2400" b="1" dirty="0" err="1" smtClean="0">
                <a:latin typeface="Quattrocento Sans" charset="0"/>
              </a:rPr>
              <a:t>Immersed</a:t>
            </a:r>
            <a:r>
              <a:rPr lang="tr-TR" sz="2400" b="1" dirty="0" smtClean="0">
                <a:latin typeface="Quattrocento Sans" charset="0"/>
              </a:rPr>
              <a:t> </a:t>
            </a:r>
            <a:r>
              <a:rPr lang="tr-TR" sz="2400" b="1" dirty="0" err="1" smtClean="0">
                <a:latin typeface="Quattrocento Sans" charset="0"/>
              </a:rPr>
              <a:t>Tube</a:t>
            </a:r>
            <a:r>
              <a:rPr lang="tr-TR" sz="2400" b="1" dirty="0" smtClean="0">
                <a:latin typeface="Quattrocento Sans" charset="0"/>
              </a:rPr>
              <a:t> </a:t>
            </a:r>
            <a:r>
              <a:rPr lang="tr-TR" sz="2400" b="1" dirty="0" err="1" smtClean="0">
                <a:latin typeface="Quattrocento Sans" charset="0"/>
              </a:rPr>
              <a:t>Tunnel</a:t>
            </a:r>
            <a:endParaRPr lang="tr-TR" sz="2400" b="1" dirty="0" smtClean="0">
              <a:latin typeface="Quattrocento Sans" charset="0"/>
            </a:endParaRPr>
          </a:p>
          <a:p>
            <a:pPr lvl="0">
              <a:spcBef>
                <a:spcPts val="600"/>
              </a:spcBef>
            </a:pPr>
            <a:endParaRPr lang="tr-TR" sz="2000" dirty="0" smtClean="0"/>
          </a:p>
          <a:p>
            <a:pPr lvl="0">
              <a:spcBef>
                <a:spcPts val="600"/>
              </a:spcBef>
            </a:pPr>
            <a:endParaRPr lang="en" sz="20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dirty="0" smtClean="0"/>
              <a:t>General Overview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  <p:pic>
        <p:nvPicPr>
          <p:cNvPr id="4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smtClean="0"/>
              <a:t>About Project</a:t>
            </a:r>
            <a:endParaRPr lang="tr-TR" sz="2400" dirty="0"/>
          </a:p>
        </p:txBody>
      </p:sp>
      <p:pic>
        <p:nvPicPr>
          <p:cNvPr id="4" name="Picture 2" descr="C:\Users\Aykut\Desktop\yol 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25403"/>
            <a:ext cx="6984776" cy="323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0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699542"/>
            <a:ext cx="3982838" cy="658725"/>
          </a:xfrm>
        </p:spPr>
        <p:txBody>
          <a:bodyPr/>
          <a:lstStyle/>
          <a:p>
            <a:pPr algn="ctr"/>
            <a:r>
              <a:rPr lang="tr-TR" sz="2200" dirty="0"/>
              <a:t>Location of </a:t>
            </a:r>
            <a:r>
              <a:rPr lang="tr-TR" sz="2200" dirty="0" smtClean="0"/>
              <a:t>Project </a:t>
            </a:r>
            <a:r>
              <a:rPr lang="tr-TR" sz="2200" dirty="0"/>
              <a:t>Relative to Fault Line</a:t>
            </a:r>
          </a:p>
        </p:txBody>
      </p:sp>
      <p:pic>
        <p:nvPicPr>
          <p:cNvPr id="4" name="Picture 2" descr="C:\Users\Aykut\Desktop\lo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7615"/>
            <a:ext cx="489654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4731990"/>
            <a:ext cx="8520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Quattrocento Sans" charset="0"/>
              </a:rPr>
              <a:t>Retrieved from http://</a:t>
            </a:r>
            <a:r>
              <a:rPr lang="tr-TR" dirty="0" smtClean="0">
                <a:latin typeface="Quattrocento Sans" charset="0"/>
              </a:rPr>
              <a:t>www.tmmmb.org.tr/images/Etkinlikler/9_TMK/ozgur_ugurlu.pdf</a:t>
            </a:r>
            <a:r>
              <a:rPr lang="tr-TR" dirty="0">
                <a:latin typeface="Quattrocento Sans" charset="0"/>
              </a:rPr>
              <a:t> </a:t>
            </a:r>
          </a:p>
          <a:p>
            <a:endParaRPr lang="tr-TR" dirty="0">
              <a:latin typeface="Quattrocento Sans" charset="0"/>
            </a:endParaRPr>
          </a:p>
        </p:txBody>
      </p:sp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1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smtClean="0"/>
              <a:t>Design Parameters</a:t>
            </a:r>
            <a:endParaRPr lang="tr-TR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8718"/>
            <a:ext cx="6038565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230927"/>
            <a:ext cx="6038565" cy="187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200" dirty="0" smtClean="0"/>
              <a:t>Bathymetry</a:t>
            </a:r>
            <a:endParaRPr lang="tr-TR" sz="2200" dirty="0"/>
          </a:p>
        </p:txBody>
      </p:sp>
      <p:pic>
        <p:nvPicPr>
          <p:cNvPr id="4" name="Picture 2" descr="C:\Users\Aykut\Desktop\batımet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8" y="1779662"/>
            <a:ext cx="8977005" cy="316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5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dirty="0" smtClean="0"/>
              <a:t>Ground Profile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r-TR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2" descr="C:\Users\musta\Downloads\17857480_10155091960169827_101443003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65940" y="-426388"/>
            <a:ext cx="305071" cy="12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217</Words>
  <Application>Microsoft Office PowerPoint</Application>
  <PresentationFormat>Ekran Gösterisi (16:9)</PresentationFormat>
  <Paragraphs>81</Paragraphs>
  <Slides>29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5" baseType="lpstr">
      <vt:lpstr>Quattrocento Sans</vt:lpstr>
      <vt:lpstr>Times New Roman</vt:lpstr>
      <vt:lpstr>Lora</vt:lpstr>
      <vt:lpstr>Cambria Math</vt:lpstr>
      <vt:lpstr>Arial</vt:lpstr>
      <vt:lpstr>Viola template</vt:lpstr>
      <vt:lpstr>Immersed Tube Tunnel Project in IZMIR</vt:lpstr>
      <vt:lpstr>Members</vt:lpstr>
      <vt:lpstr>Content</vt:lpstr>
      <vt:lpstr>General Overview</vt:lpstr>
      <vt:lpstr>About Project</vt:lpstr>
      <vt:lpstr>Location of Project Relative to Fault Line</vt:lpstr>
      <vt:lpstr>Design Parameters</vt:lpstr>
      <vt:lpstr>Bathymetry</vt:lpstr>
      <vt:lpstr>Ground Profile</vt:lpstr>
      <vt:lpstr>Soil Profile</vt:lpstr>
      <vt:lpstr>Soil Parameters</vt:lpstr>
      <vt:lpstr>Soil Parameters</vt:lpstr>
      <vt:lpstr>2,639,389 m3</vt:lpstr>
      <vt:lpstr>Bridge</vt:lpstr>
      <vt:lpstr>The Route</vt:lpstr>
      <vt:lpstr>Leg Spans &amp; Highway</vt:lpstr>
      <vt:lpstr>Pier Sections</vt:lpstr>
      <vt:lpstr>Artifical Island</vt:lpstr>
      <vt:lpstr>Design of Artificial Island</vt:lpstr>
      <vt:lpstr>Layers of Artificial Island</vt:lpstr>
      <vt:lpstr>11,443,000 m3</vt:lpstr>
      <vt:lpstr>Immersed Tube Tunnel</vt:lpstr>
      <vt:lpstr>Properties of Tube Tunnel</vt:lpstr>
      <vt:lpstr>Design Process</vt:lpstr>
      <vt:lpstr>A-A Section</vt:lpstr>
      <vt:lpstr>Construction Procedures</vt:lpstr>
      <vt:lpstr>References</vt:lpstr>
      <vt:lpstr>References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Immersed Tube Tunnel Project In IZMIR</dc:title>
  <cp:revision>22</cp:revision>
  <dcterms:modified xsi:type="dcterms:W3CDTF">2023-12-05T23:02:47Z</dcterms:modified>
</cp:coreProperties>
</file>