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theme/themeOverride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sldIdLst>
    <p:sldId id="304" r:id="rId2"/>
    <p:sldId id="303" r:id="rId3"/>
    <p:sldId id="264" r:id="rId4"/>
    <p:sldId id="265" r:id="rId5"/>
    <p:sldId id="266" r:id="rId6"/>
    <p:sldId id="267" r:id="rId7"/>
    <p:sldId id="268" r:id="rId8"/>
    <p:sldId id="269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90" r:id="rId25"/>
    <p:sldId id="286" r:id="rId26"/>
    <p:sldId id="287" r:id="rId27"/>
    <p:sldId id="288" r:id="rId28"/>
    <p:sldId id="289" r:id="rId29"/>
    <p:sldId id="256" r:id="rId30"/>
    <p:sldId id="257" r:id="rId31"/>
    <p:sldId id="258" r:id="rId32"/>
    <p:sldId id="259" r:id="rId33"/>
    <p:sldId id="260" r:id="rId34"/>
    <p:sldId id="261" r:id="rId35"/>
    <p:sldId id="262" r:id="rId36"/>
    <p:sldId id="263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</p:sldIdLst>
  <p:sldSz cx="9144000" cy="6858000" type="screen4x3"/>
  <p:notesSz cx="6858000" cy="9144000"/>
  <p:defaultTextStyle>
    <a:defPPr>
      <a:defRPr lang="tr-T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1158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win8\Desktop\&#214;dev\Population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win8\Desktop\&#214;dev\Population.xlsx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win8\Desktop\&#214;dev\Population.xlsx" TargetMode="External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win8\Desktop\&#214;dev\Population.xlsx" TargetMode="External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win8\Desktop\&#214;dev\Population.xlsx" TargetMode="External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win8\Desktop\&#214;dev\Population.xlsx" TargetMode="External"/><Relationship Id="rId1" Type="http://schemas.openxmlformats.org/officeDocument/2006/relationships/themeOverride" Target="../theme/themeOverride6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win8\Desktop\&#214;dev\Population.xlsx" TargetMode="External"/><Relationship Id="rId1" Type="http://schemas.openxmlformats.org/officeDocument/2006/relationships/themeOverride" Target="../theme/themeOverride7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win8\Desktop\&#214;dev\Population.xlsx" TargetMode="External"/><Relationship Id="rId1" Type="http://schemas.openxmlformats.org/officeDocument/2006/relationships/themeOverride" Target="../theme/themeOverrid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Population vs Time Graph</c:v>
          </c:tx>
          <c:marker>
            <c:symbol val="none"/>
          </c:marker>
          <c:xVal>
            <c:numRef>
              <c:f>Sayfa1!$E$9:$E$19</c:f>
              <c:numCache>
                <c:formatCode>General</c:formatCode>
                <c:ptCount val="11"/>
                <c:pt idx="0">
                  <c:v>1965</c:v>
                </c:pt>
                <c:pt idx="1">
                  <c:v>1970</c:v>
                </c:pt>
                <c:pt idx="2">
                  <c:v>1975</c:v>
                </c:pt>
                <c:pt idx="3">
                  <c:v>1980</c:v>
                </c:pt>
                <c:pt idx="4">
                  <c:v>1985</c:v>
                </c:pt>
                <c:pt idx="5">
                  <c:v>1990</c:v>
                </c:pt>
                <c:pt idx="6">
                  <c:v>1995</c:v>
                </c:pt>
                <c:pt idx="7">
                  <c:v>2000</c:v>
                </c:pt>
                <c:pt idx="8">
                  <c:v>2007</c:v>
                </c:pt>
                <c:pt idx="9">
                  <c:v>2010</c:v>
                </c:pt>
                <c:pt idx="10">
                  <c:v>2012</c:v>
                </c:pt>
              </c:numCache>
            </c:numRef>
          </c:xVal>
          <c:yVal>
            <c:numRef>
              <c:f>Sayfa1!$F$9:$F$19</c:f>
              <c:numCache>
                <c:formatCode>General</c:formatCode>
                <c:ptCount val="11"/>
                <c:pt idx="0">
                  <c:v>2257</c:v>
                </c:pt>
                <c:pt idx="1">
                  <c:v>2132</c:v>
                </c:pt>
                <c:pt idx="2">
                  <c:v>2983</c:v>
                </c:pt>
                <c:pt idx="3">
                  <c:v>4535</c:v>
                </c:pt>
                <c:pt idx="4">
                  <c:v>4385</c:v>
                </c:pt>
                <c:pt idx="5">
                  <c:v>6743</c:v>
                </c:pt>
                <c:pt idx="6">
                  <c:v>8401</c:v>
                </c:pt>
                <c:pt idx="7">
                  <c:v>10466</c:v>
                </c:pt>
                <c:pt idx="8">
                  <c:v>7820</c:v>
                </c:pt>
                <c:pt idx="9">
                  <c:v>8392</c:v>
                </c:pt>
                <c:pt idx="10">
                  <c:v>8847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1916912"/>
        <c:axId val="81915792"/>
      </c:scatterChart>
      <c:valAx>
        <c:axId val="819169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tr-TR"/>
                  <a:t>Time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81915792"/>
        <c:crosses val="autoZero"/>
        <c:crossBetween val="midCat"/>
        <c:majorUnit val="10"/>
      </c:valAx>
      <c:valAx>
        <c:axId val="8191579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tr-TR"/>
                  <a:t>Population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81916912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Population vs Time Graph</c:v>
          </c:tx>
          <c:spPr>
            <a:ln w="28575">
              <a:noFill/>
            </a:ln>
          </c:spPr>
          <c:xVal>
            <c:numRef>
              <c:f>(Sayfa1!$E$9,Sayfa1!$E$19)</c:f>
              <c:numCache>
                <c:formatCode>General</c:formatCode>
                <c:ptCount val="2"/>
                <c:pt idx="0">
                  <c:v>1965</c:v>
                </c:pt>
                <c:pt idx="1">
                  <c:v>2012</c:v>
                </c:pt>
              </c:numCache>
            </c:numRef>
          </c:xVal>
          <c:yVal>
            <c:numRef>
              <c:f>(Sayfa1!$F$9,Sayfa1!$F$19)</c:f>
              <c:numCache>
                <c:formatCode>General</c:formatCode>
                <c:ptCount val="2"/>
                <c:pt idx="0">
                  <c:v>2257</c:v>
                </c:pt>
                <c:pt idx="1">
                  <c:v>8847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1927552"/>
        <c:axId val="81928112"/>
      </c:scatterChart>
      <c:valAx>
        <c:axId val="81927552"/>
        <c:scaling>
          <c:orientation val="minMax"/>
        </c:scaling>
        <c:delete val="0"/>
        <c:axPos val="b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tr-TR"/>
                  <a:t>Time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81928112"/>
        <c:crosses val="autoZero"/>
        <c:crossBetween val="midCat"/>
      </c:valAx>
      <c:valAx>
        <c:axId val="8192811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tr-TR"/>
                  <a:t>Population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81927552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Population vs Time Graph</c:v>
          </c:tx>
          <c:spPr>
            <a:ln w="28575">
              <a:noFill/>
            </a:ln>
          </c:spPr>
          <c:trendline>
            <c:name>Trend Line</c:name>
            <c:trendlineType val="linear"/>
            <c:dispRSqr val="0"/>
            <c:dispEq val="1"/>
            <c:trendlineLbl>
              <c:layout>
                <c:manualLayout>
                  <c:x val="0.34022379702537187"/>
                  <c:y val="-1.1162483999844848E-2"/>
                </c:manualLayout>
              </c:layout>
              <c:numFmt formatCode="General" sourceLinked="0"/>
            </c:trendlineLbl>
          </c:trendline>
          <c:xVal>
            <c:numRef>
              <c:f>(Sayfa1!$E$9,Sayfa1!$E$19)</c:f>
              <c:numCache>
                <c:formatCode>General</c:formatCode>
                <c:ptCount val="2"/>
                <c:pt idx="0">
                  <c:v>1965</c:v>
                </c:pt>
                <c:pt idx="1">
                  <c:v>2012</c:v>
                </c:pt>
              </c:numCache>
            </c:numRef>
          </c:xVal>
          <c:yVal>
            <c:numRef>
              <c:f>(Sayfa1!$F$9,Sayfa1!$F$19)</c:f>
              <c:numCache>
                <c:formatCode>General</c:formatCode>
                <c:ptCount val="2"/>
                <c:pt idx="0">
                  <c:v>2257</c:v>
                </c:pt>
                <c:pt idx="1">
                  <c:v>8847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1930352"/>
        <c:axId val="81930912"/>
      </c:scatterChart>
      <c:valAx>
        <c:axId val="81930352"/>
        <c:scaling>
          <c:orientation val="minMax"/>
        </c:scaling>
        <c:delete val="0"/>
        <c:axPos val="b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tr-TR"/>
                  <a:t>Time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81930912"/>
        <c:crosses val="autoZero"/>
        <c:crossBetween val="midCat"/>
      </c:valAx>
      <c:valAx>
        <c:axId val="8193091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tr-TR"/>
                  <a:t>Population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81930352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tr-TR"/>
              <a:t>Population</a:t>
            </a:r>
            <a:r>
              <a:rPr lang="tr-TR" baseline="0"/>
              <a:t> Method Comparison</a:t>
            </a:r>
            <a:endParaRPr lang="tr-TR"/>
          </a:p>
        </c:rich>
      </c:tx>
      <c:overlay val="0"/>
    </c:title>
    <c:autoTitleDeleted val="0"/>
    <c:plotArea>
      <c:layout/>
      <c:scatterChart>
        <c:scatterStyle val="smoothMarker"/>
        <c:varyColors val="0"/>
        <c:ser>
          <c:idx val="4"/>
          <c:order val="0"/>
          <c:tx>
            <c:v>Available Population Data</c:v>
          </c:tx>
          <c:marker>
            <c:symbol val="none"/>
          </c:marker>
          <c:xVal>
            <c:numRef>
              <c:f>Sayfa1!$E$9:$E$19</c:f>
              <c:numCache>
                <c:formatCode>General</c:formatCode>
                <c:ptCount val="11"/>
                <c:pt idx="0">
                  <c:v>1965</c:v>
                </c:pt>
                <c:pt idx="1">
                  <c:v>1970</c:v>
                </c:pt>
                <c:pt idx="2">
                  <c:v>1975</c:v>
                </c:pt>
                <c:pt idx="3">
                  <c:v>1980</c:v>
                </c:pt>
                <c:pt idx="4">
                  <c:v>1985</c:v>
                </c:pt>
                <c:pt idx="5">
                  <c:v>1990</c:v>
                </c:pt>
                <c:pt idx="6">
                  <c:v>1995</c:v>
                </c:pt>
                <c:pt idx="7">
                  <c:v>2000</c:v>
                </c:pt>
                <c:pt idx="8">
                  <c:v>2007</c:v>
                </c:pt>
                <c:pt idx="9">
                  <c:v>2010</c:v>
                </c:pt>
                <c:pt idx="10">
                  <c:v>2012</c:v>
                </c:pt>
              </c:numCache>
            </c:numRef>
          </c:xVal>
          <c:yVal>
            <c:numRef>
              <c:f>Sayfa1!$F$9:$F$19</c:f>
              <c:numCache>
                <c:formatCode>General</c:formatCode>
                <c:ptCount val="11"/>
                <c:pt idx="0">
                  <c:v>2257</c:v>
                </c:pt>
                <c:pt idx="1">
                  <c:v>2132</c:v>
                </c:pt>
                <c:pt idx="2">
                  <c:v>2983</c:v>
                </c:pt>
                <c:pt idx="3">
                  <c:v>4535</c:v>
                </c:pt>
                <c:pt idx="4">
                  <c:v>4385</c:v>
                </c:pt>
                <c:pt idx="5">
                  <c:v>6743</c:v>
                </c:pt>
                <c:pt idx="6">
                  <c:v>8401</c:v>
                </c:pt>
                <c:pt idx="7">
                  <c:v>10466</c:v>
                </c:pt>
                <c:pt idx="8">
                  <c:v>7820</c:v>
                </c:pt>
                <c:pt idx="9">
                  <c:v>8392</c:v>
                </c:pt>
                <c:pt idx="10">
                  <c:v>8847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8653360"/>
        <c:axId val="118653920"/>
      </c:scatterChart>
      <c:valAx>
        <c:axId val="1186533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tr-TR"/>
                  <a:t>Time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18653920"/>
        <c:crosses val="autoZero"/>
        <c:crossBetween val="midCat"/>
      </c:valAx>
      <c:valAx>
        <c:axId val="11865392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tr-TR"/>
                  <a:t>Populaiton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18653360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tr-TR"/>
              <a:t>Population</a:t>
            </a:r>
            <a:r>
              <a:rPr lang="tr-TR" baseline="0"/>
              <a:t> Method Comparison</a:t>
            </a:r>
            <a:endParaRPr lang="tr-TR"/>
          </a:p>
        </c:rich>
      </c:tx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Graphical Method</c:v>
          </c:tx>
          <c:marker>
            <c:symbol val="none"/>
          </c:marker>
          <c:xVal>
            <c:numRef>
              <c:f>Sayfa1!$E$9:$E$20</c:f>
              <c:numCache>
                <c:formatCode>General</c:formatCode>
                <c:ptCount val="12"/>
                <c:pt idx="0">
                  <c:v>1965</c:v>
                </c:pt>
                <c:pt idx="1">
                  <c:v>1970</c:v>
                </c:pt>
                <c:pt idx="2">
                  <c:v>1975</c:v>
                </c:pt>
                <c:pt idx="3">
                  <c:v>1980</c:v>
                </c:pt>
                <c:pt idx="4">
                  <c:v>1985</c:v>
                </c:pt>
                <c:pt idx="5">
                  <c:v>1990</c:v>
                </c:pt>
                <c:pt idx="6">
                  <c:v>1995</c:v>
                </c:pt>
                <c:pt idx="7">
                  <c:v>2000</c:v>
                </c:pt>
                <c:pt idx="8">
                  <c:v>2007</c:v>
                </c:pt>
                <c:pt idx="9">
                  <c:v>2010</c:v>
                </c:pt>
                <c:pt idx="10">
                  <c:v>2012</c:v>
                </c:pt>
                <c:pt idx="11">
                  <c:v>2050</c:v>
                </c:pt>
              </c:numCache>
            </c:numRef>
          </c:xVal>
          <c:yVal>
            <c:numRef>
              <c:f>Sayfa1!$G$9:$G$20</c:f>
              <c:numCache>
                <c:formatCode>0</c:formatCode>
                <c:ptCount val="12"/>
                <c:pt idx="0">
                  <c:v>2008.8000000000466</c:v>
                </c:pt>
                <c:pt idx="1">
                  <c:v>2826.4000000000242</c:v>
                </c:pt>
                <c:pt idx="2">
                  <c:v>3644</c:v>
                </c:pt>
                <c:pt idx="3">
                  <c:v>4461.6000000000349</c:v>
                </c:pt>
                <c:pt idx="4">
                  <c:v>5279.2000000000116</c:v>
                </c:pt>
                <c:pt idx="5">
                  <c:v>6096.8000000000484</c:v>
                </c:pt>
                <c:pt idx="6">
                  <c:v>6914.4000000000215</c:v>
                </c:pt>
                <c:pt idx="7">
                  <c:v>7732</c:v>
                </c:pt>
                <c:pt idx="8">
                  <c:v>8876.640000000014</c:v>
                </c:pt>
                <c:pt idx="9">
                  <c:v>9367.2000000000116</c:v>
                </c:pt>
                <c:pt idx="10">
                  <c:v>9694.2400000000489</c:v>
                </c:pt>
                <c:pt idx="11">
                  <c:v>15908</c:v>
                </c:pt>
              </c:numCache>
            </c:numRef>
          </c:yVal>
          <c:smooth val="1"/>
        </c:ser>
        <c:ser>
          <c:idx val="4"/>
          <c:order val="1"/>
          <c:tx>
            <c:v>Available Population Data</c:v>
          </c:tx>
          <c:marker>
            <c:symbol val="none"/>
          </c:marker>
          <c:xVal>
            <c:numRef>
              <c:f>Sayfa1!$E$9:$E$19</c:f>
              <c:numCache>
                <c:formatCode>General</c:formatCode>
                <c:ptCount val="11"/>
                <c:pt idx="0">
                  <c:v>1965</c:v>
                </c:pt>
                <c:pt idx="1">
                  <c:v>1970</c:v>
                </c:pt>
                <c:pt idx="2">
                  <c:v>1975</c:v>
                </c:pt>
                <c:pt idx="3">
                  <c:v>1980</c:v>
                </c:pt>
                <c:pt idx="4">
                  <c:v>1985</c:v>
                </c:pt>
                <c:pt idx="5">
                  <c:v>1990</c:v>
                </c:pt>
                <c:pt idx="6">
                  <c:v>1995</c:v>
                </c:pt>
                <c:pt idx="7">
                  <c:v>2000</c:v>
                </c:pt>
                <c:pt idx="8">
                  <c:v>2007</c:v>
                </c:pt>
                <c:pt idx="9">
                  <c:v>2010</c:v>
                </c:pt>
                <c:pt idx="10">
                  <c:v>2012</c:v>
                </c:pt>
              </c:numCache>
            </c:numRef>
          </c:xVal>
          <c:yVal>
            <c:numRef>
              <c:f>Sayfa1!$F$9:$F$19</c:f>
              <c:numCache>
                <c:formatCode>General</c:formatCode>
                <c:ptCount val="11"/>
                <c:pt idx="0">
                  <c:v>2257</c:v>
                </c:pt>
                <c:pt idx="1">
                  <c:v>2132</c:v>
                </c:pt>
                <c:pt idx="2">
                  <c:v>2983</c:v>
                </c:pt>
                <c:pt idx="3">
                  <c:v>4535</c:v>
                </c:pt>
                <c:pt idx="4">
                  <c:v>4385</c:v>
                </c:pt>
                <c:pt idx="5">
                  <c:v>6743</c:v>
                </c:pt>
                <c:pt idx="6">
                  <c:v>8401</c:v>
                </c:pt>
                <c:pt idx="7">
                  <c:v>10466</c:v>
                </c:pt>
                <c:pt idx="8">
                  <c:v>7820</c:v>
                </c:pt>
                <c:pt idx="9">
                  <c:v>8392</c:v>
                </c:pt>
                <c:pt idx="10">
                  <c:v>8847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8656720"/>
        <c:axId val="118657280"/>
      </c:scatterChart>
      <c:valAx>
        <c:axId val="1186567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tr-TR"/>
                  <a:t>Time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18657280"/>
        <c:crosses val="autoZero"/>
        <c:crossBetween val="midCat"/>
      </c:valAx>
      <c:valAx>
        <c:axId val="11865728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tr-TR"/>
                  <a:t>Populaiton</a:t>
                </a:r>
              </a:p>
            </c:rich>
          </c:tx>
          <c:overlay val="0"/>
        </c:title>
        <c:numFmt formatCode="0" sourceLinked="1"/>
        <c:majorTickMark val="out"/>
        <c:minorTickMark val="none"/>
        <c:tickLblPos val="nextTo"/>
        <c:crossAx val="118656720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tr-TR"/>
              <a:t>Population</a:t>
            </a:r>
            <a:r>
              <a:rPr lang="tr-TR" baseline="0"/>
              <a:t> Method Comparison</a:t>
            </a:r>
            <a:endParaRPr lang="tr-TR"/>
          </a:p>
        </c:rich>
      </c:tx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Graphical Method</c:v>
          </c:tx>
          <c:marker>
            <c:symbol val="none"/>
          </c:marker>
          <c:xVal>
            <c:numRef>
              <c:f>Sayfa1!$E$9:$E$20</c:f>
              <c:numCache>
                <c:formatCode>General</c:formatCode>
                <c:ptCount val="12"/>
                <c:pt idx="0">
                  <c:v>1965</c:v>
                </c:pt>
                <c:pt idx="1">
                  <c:v>1970</c:v>
                </c:pt>
                <c:pt idx="2">
                  <c:v>1975</c:v>
                </c:pt>
                <c:pt idx="3">
                  <c:v>1980</c:v>
                </c:pt>
                <c:pt idx="4">
                  <c:v>1985</c:v>
                </c:pt>
                <c:pt idx="5">
                  <c:v>1990</c:v>
                </c:pt>
                <c:pt idx="6">
                  <c:v>1995</c:v>
                </c:pt>
                <c:pt idx="7">
                  <c:v>2000</c:v>
                </c:pt>
                <c:pt idx="8">
                  <c:v>2007</c:v>
                </c:pt>
                <c:pt idx="9">
                  <c:v>2010</c:v>
                </c:pt>
                <c:pt idx="10">
                  <c:v>2012</c:v>
                </c:pt>
                <c:pt idx="11">
                  <c:v>2050</c:v>
                </c:pt>
              </c:numCache>
            </c:numRef>
          </c:xVal>
          <c:yVal>
            <c:numRef>
              <c:f>Sayfa1!$G$9:$G$20</c:f>
              <c:numCache>
                <c:formatCode>0</c:formatCode>
                <c:ptCount val="12"/>
                <c:pt idx="0">
                  <c:v>2008.8000000000466</c:v>
                </c:pt>
                <c:pt idx="1">
                  <c:v>2826.4000000000242</c:v>
                </c:pt>
                <c:pt idx="2">
                  <c:v>3644</c:v>
                </c:pt>
                <c:pt idx="3">
                  <c:v>4461.6000000000349</c:v>
                </c:pt>
                <c:pt idx="4">
                  <c:v>5279.2000000000116</c:v>
                </c:pt>
                <c:pt idx="5">
                  <c:v>6096.8000000000484</c:v>
                </c:pt>
                <c:pt idx="6">
                  <c:v>6914.4000000000215</c:v>
                </c:pt>
                <c:pt idx="7">
                  <c:v>7732</c:v>
                </c:pt>
                <c:pt idx="8">
                  <c:v>8876.640000000014</c:v>
                </c:pt>
                <c:pt idx="9">
                  <c:v>9367.2000000000116</c:v>
                </c:pt>
                <c:pt idx="10">
                  <c:v>9694.2400000000489</c:v>
                </c:pt>
                <c:pt idx="11">
                  <c:v>15908</c:v>
                </c:pt>
              </c:numCache>
            </c:numRef>
          </c:yVal>
          <c:smooth val="1"/>
        </c:ser>
        <c:ser>
          <c:idx val="1"/>
          <c:order val="1"/>
          <c:tx>
            <c:v>Aritmatic Method</c:v>
          </c:tx>
          <c:marker>
            <c:symbol val="none"/>
          </c:marker>
          <c:xVal>
            <c:numRef>
              <c:f>Sayfa1!$E$9:$E$20</c:f>
              <c:numCache>
                <c:formatCode>General</c:formatCode>
                <c:ptCount val="12"/>
                <c:pt idx="0">
                  <c:v>1965</c:v>
                </c:pt>
                <c:pt idx="1">
                  <c:v>1970</c:v>
                </c:pt>
                <c:pt idx="2">
                  <c:v>1975</c:v>
                </c:pt>
                <c:pt idx="3">
                  <c:v>1980</c:v>
                </c:pt>
                <c:pt idx="4">
                  <c:v>1985</c:v>
                </c:pt>
                <c:pt idx="5">
                  <c:v>1990</c:v>
                </c:pt>
                <c:pt idx="6">
                  <c:v>1995</c:v>
                </c:pt>
                <c:pt idx="7">
                  <c:v>2000</c:v>
                </c:pt>
                <c:pt idx="8">
                  <c:v>2007</c:v>
                </c:pt>
                <c:pt idx="9">
                  <c:v>2010</c:v>
                </c:pt>
                <c:pt idx="10">
                  <c:v>2012</c:v>
                </c:pt>
                <c:pt idx="11">
                  <c:v>2050</c:v>
                </c:pt>
              </c:numCache>
            </c:numRef>
          </c:xVal>
          <c:yVal>
            <c:numRef>
              <c:f>Sayfa1!$H$9:$H$20</c:f>
              <c:numCache>
                <c:formatCode>0</c:formatCode>
                <c:ptCount val="12"/>
                <c:pt idx="0">
                  <c:v>2251.6500000000242</c:v>
                </c:pt>
                <c:pt idx="1">
                  <c:v>2952.7000000000107</c:v>
                </c:pt>
                <c:pt idx="2">
                  <c:v>3653.75</c:v>
                </c:pt>
                <c:pt idx="3">
                  <c:v>4354.7999999999884</c:v>
                </c:pt>
                <c:pt idx="4">
                  <c:v>5055.8500000000349</c:v>
                </c:pt>
                <c:pt idx="5">
                  <c:v>5756.9000000000215</c:v>
                </c:pt>
                <c:pt idx="6">
                  <c:v>6457.9500000000116</c:v>
                </c:pt>
                <c:pt idx="7">
                  <c:v>7159</c:v>
                </c:pt>
                <c:pt idx="8">
                  <c:v>8140.4700000000275</c:v>
                </c:pt>
                <c:pt idx="9">
                  <c:v>8561.1000000000331</c:v>
                </c:pt>
                <c:pt idx="10">
                  <c:v>8841.520000000015</c:v>
                </c:pt>
                <c:pt idx="11">
                  <c:v>14169.5</c:v>
                </c:pt>
              </c:numCache>
            </c:numRef>
          </c:yVal>
          <c:smooth val="1"/>
        </c:ser>
        <c:ser>
          <c:idx val="4"/>
          <c:order val="2"/>
          <c:tx>
            <c:v>Available Population Data</c:v>
          </c:tx>
          <c:marker>
            <c:symbol val="none"/>
          </c:marker>
          <c:xVal>
            <c:numRef>
              <c:f>Sayfa1!$E$9:$E$19</c:f>
              <c:numCache>
                <c:formatCode>General</c:formatCode>
                <c:ptCount val="11"/>
                <c:pt idx="0">
                  <c:v>1965</c:v>
                </c:pt>
                <c:pt idx="1">
                  <c:v>1970</c:v>
                </c:pt>
                <c:pt idx="2">
                  <c:v>1975</c:v>
                </c:pt>
                <c:pt idx="3">
                  <c:v>1980</c:v>
                </c:pt>
                <c:pt idx="4">
                  <c:v>1985</c:v>
                </c:pt>
                <c:pt idx="5">
                  <c:v>1990</c:v>
                </c:pt>
                <c:pt idx="6">
                  <c:v>1995</c:v>
                </c:pt>
                <c:pt idx="7">
                  <c:v>2000</c:v>
                </c:pt>
                <c:pt idx="8">
                  <c:v>2007</c:v>
                </c:pt>
                <c:pt idx="9">
                  <c:v>2010</c:v>
                </c:pt>
                <c:pt idx="10">
                  <c:v>2012</c:v>
                </c:pt>
              </c:numCache>
            </c:numRef>
          </c:xVal>
          <c:yVal>
            <c:numRef>
              <c:f>Sayfa1!$F$9:$F$19</c:f>
              <c:numCache>
                <c:formatCode>General</c:formatCode>
                <c:ptCount val="11"/>
                <c:pt idx="0">
                  <c:v>2257</c:v>
                </c:pt>
                <c:pt idx="1">
                  <c:v>2132</c:v>
                </c:pt>
                <c:pt idx="2">
                  <c:v>2983</c:v>
                </c:pt>
                <c:pt idx="3">
                  <c:v>4535</c:v>
                </c:pt>
                <c:pt idx="4">
                  <c:v>4385</c:v>
                </c:pt>
                <c:pt idx="5">
                  <c:v>6743</c:v>
                </c:pt>
                <c:pt idx="6">
                  <c:v>8401</c:v>
                </c:pt>
                <c:pt idx="7">
                  <c:v>10466</c:v>
                </c:pt>
                <c:pt idx="8">
                  <c:v>7820</c:v>
                </c:pt>
                <c:pt idx="9">
                  <c:v>8392</c:v>
                </c:pt>
                <c:pt idx="10">
                  <c:v>8847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8916432"/>
        <c:axId val="118916992"/>
      </c:scatterChart>
      <c:valAx>
        <c:axId val="1189164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tr-TR"/>
                  <a:t>Time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18916992"/>
        <c:crosses val="autoZero"/>
        <c:crossBetween val="midCat"/>
      </c:valAx>
      <c:valAx>
        <c:axId val="11891699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tr-TR"/>
                  <a:t>Populaiton</a:t>
                </a:r>
              </a:p>
            </c:rich>
          </c:tx>
          <c:overlay val="0"/>
        </c:title>
        <c:numFmt formatCode="0" sourceLinked="1"/>
        <c:majorTickMark val="out"/>
        <c:minorTickMark val="none"/>
        <c:tickLblPos val="nextTo"/>
        <c:crossAx val="118916432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tr-TR"/>
              <a:t>Population</a:t>
            </a:r>
            <a:r>
              <a:rPr lang="tr-TR" baseline="0"/>
              <a:t> Method Comparison</a:t>
            </a:r>
            <a:endParaRPr lang="tr-TR"/>
          </a:p>
        </c:rich>
      </c:tx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Graphical Method</c:v>
          </c:tx>
          <c:marker>
            <c:symbol val="none"/>
          </c:marker>
          <c:xVal>
            <c:numRef>
              <c:f>Sayfa1!$E$9:$E$20</c:f>
              <c:numCache>
                <c:formatCode>General</c:formatCode>
                <c:ptCount val="12"/>
                <c:pt idx="0">
                  <c:v>1965</c:v>
                </c:pt>
                <c:pt idx="1">
                  <c:v>1970</c:v>
                </c:pt>
                <c:pt idx="2">
                  <c:v>1975</c:v>
                </c:pt>
                <c:pt idx="3">
                  <c:v>1980</c:v>
                </c:pt>
                <c:pt idx="4">
                  <c:v>1985</c:v>
                </c:pt>
                <c:pt idx="5">
                  <c:v>1990</c:v>
                </c:pt>
                <c:pt idx="6">
                  <c:v>1995</c:v>
                </c:pt>
                <c:pt idx="7">
                  <c:v>2000</c:v>
                </c:pt>
                <c:pt idx="8">
                  <c:v>2007</c:v>
                </c:pt>
                <c:pt idx="9">
                  <c:v>2010</c:v>
                </c:pt>
                <c:pt idx="10">
                  <c:v>2012</c:v>
                </c:pt>
                <c:pt idx="11">
                  <c:v>2050</c:v>
                </c:pt>
              </c:numCache>
            </c:numRef>
          </c:xVal>
          <c:yVal>
            <c:numRef>
              <c:f>Sayfa1!$G$9:$G$20</c:f>
              <c:numCache>
                <c:formatCode>0</c:formatCode>
                <c:ptCount val="12"/>
                <c:pt idx="0">
                  <c:v>2008.8000000000466</c:v>
                </c:pt>
                <c:pt idx="1">
                  <c:v>2826.4000000000242</c:v>
                </c:pt>
                <c:pt idx="2">
                  <c:v>3644</c:v>
                </c:pt>
                <c:pt idx="3">
                  <c:v>4461.6000000000349</c:v>
                </c:pt>
                <c:pt idx="4">
                  <c:v>5279.2000000000116</c:v>
                </c:pt>
                <c:pt idx="5">
                  <c:v>6096.8000000000484</c:v>
                </c:pt>
                <c:pt idx="6">
                  <c:v>6914.4000000000215</c:v>
                </c:pt>
                <c:pt idx="7">
                  <c:v>7732</c:v>
                </c:pt>
                <c:pt idx="8">
                  <c:v>8876.640000000014</c:v>
                </c:pt>
                <c:pt idx="9">
                  <c:v>9367.2000000000116</c:v>
                </c:pt>
                <c:pt idx="10">
                  <c:v>9694.2400000000489</c:v>
                </c:pt>
                <c:pt idx="11">
                  <c:v>15908</c:v>
                </c:pt>
              </c:numCache>
            </c:numRef>
          </c:yVal>
          <c:smooth val="1"/>
        </c:ser>
        <c:ser>
          <c:idx val="1"/>
          <c:order val="1"/>
          <c:tx>
            <c:v>Aritmatic Method</c:v>
          </c:tx>
          <c:marker>
            <c:symbol val="none"/>
          </c:marker>
          <c:xVal>
            <c:numRef>
              <c:f>Sayfa1!$E$9:$E$20</c:f>
              <c:numCache>
                <c:formatCode>General</c:formatCode>
                <c:ptCount val="12"/>
                <c:pt idx="0">
                  <c:v>1965</c:v>
                </c:pt>
                <c:pt idx="1">
                  <c:v>1970</c:v>
                </c:pt>
                <c:pt idx="2">
                  <c:v>1975</c:v>
                </c:pt>
                <c:pt idx="3">
                  <c:v>1980</c:v>
                </c:pt>
                <c:pt idx="4">
                  <c:v>1985</c:v>
                </c:pt>
                <c:pt idx="5">
                  <c:v>1990</c:v>
                </c:pt>
                <c:pt idx="6">
                  <c:v>1995</c:v>
                </c:pt>
                <c:pt idx="7">
                  <c:v>2000</c:v>
                </c:pt>
                <c:pt idx="8">
                  <c:v>2007</c:v>
                </c:pt>
                <c:pt idx="9">
                  <c:v>2010</c:v>
                </c:pt>
                <c:pt idx="10">
                  <c:v>2012</c:v>
                </c:pt>
                <c:pt idx="11">
                  <c:v>2050</c:v>
                </c:pt>
              </c:numCache>
            </c:numRef>
          </c:xVal>
          <c:yVal>
            <c:numRef>
              <c:f>Sayfa1!$H$9:$H$20</c:f>
              <c:numCache>
                <c:formatCode>0</c:formatCode>
                <c:ptCount val="12"/>
                <c:pt idx="0">
                  <c:v>2251.6500000000242</c:v>
                </c:pt>
                <c:pt idx="1">
                  <c:v>2952.7000000000107</c:v>
                </c:pt>
                <c:pt idx="2">
                  <c:v>3653.75</c:v>
                </c:pt>
                <c:pt idx="3">
                  <c:v>4354.7999999999884</c:v>
                </c:pt>
                <c:pt idx="4">
                  <c:v>5055.8500000000349</c:v>
                </c:pt>
                <c:pt idx="5">
                  <c:v>5756.9000000000215</c:v>
                </c:pt>
                <c:pt idx="6">
                  <c:v>6457.9500000000116</c:v>
                </c:pt>
                <c:pt idx="7">
                  <c:v>7159</c:v>
                </c:pt>
                <c:pt idx="8">
                  <c:v>8140.4700000000275</c:v>
                </c:pt>
                <c:pt idx="9">
                  <c:v>8561.1000000000331</c:v>
                </c:pt>
                <c:pt idx="10">
                  <c:v>8841.520000000015</c:v>
                </c:pt>
                <c:pt idx="11">
                  <c:v>14169.5</c:v>
                </c:pt>
              </c:numCache>
            </c:numRef>
          </c:yVal>
          <c:smooth val="1"/>
        </c:ser>
        <c:ser>
          <c:idx val="2"/>
          <c:order val="2"/>
          <c:tx>
            <c:v>Geometric Method</c:v>
          </c:tx>
          <c:marker>
            <c:symbol val="none"/>
          </c:marker>
          <c:xVal>
            <c:numRef>
              <c:f>Sayfa1!$E$11:$E$20</c:f>
              <c:numCache>
                <c:formatCode>General</c:formatCode>
                <c:ptCount val="10"/>
                <c:pt idx="0">
                  <c:v>1975</c:v>
                </c:pt>
                <c:pt idx="1">
                  <c:v>1980</c:v>
                </c:pt>
                <c:pt idx="2">
                  <c:v>1985</c:v>
                </c:pt>
                <c:pt idx="3">
                  <c:v>1990</c:v>
                </c:pt>
                <c:pt idx="4">
                  <c:v>1995</c:v>
                </c:pt>
                <c:pt idx="5">
                  <c:v>2000</c:v>
                </c:pt>
                <c:pt idx="6">
                  <c:v>2007</c:v>
                </c:pt>
                <c:pt idx="7">
                  <c:v>2010</c:v>
                </c:pt>
                <c:pt idx="8">
                  <c:v>2012</c:v>
                </c:pt>
                <c:pt idx="9">
                  <c:v>2050</c:v>
                </c:pt>
              </c:numCache>
            </c:numRef>
          </c:xVal>
          <c:yVal>
            <c:numRef>
              <c:f>Sayfa1!$I$11:$I$20</c:f>
              <c:numCache>
                <c:formatCode>0</c:formatCode>
                <c:ptCount val="10"/>
                <c:pt idx="0">
                  <c:v>2389.0303586737664</c:v>
                </c:pt>
                <c:pt idx="1">
                  <c:v>4117.019620177266</c:v>
                </c:pt>
                <c:pt idx="2">
                  <c:v>6949.5066342529881</c:v>
                </c:pt>
                <c:pt idx="3">
                  <c:v>6272.8316032430794</c:v>
                </c:pt>
                <c:pt idx="4">
                  <c:v>10280.472304781522</c:v>
                </c:pt>
                <c:pt idx="5">
                  <c:v>12873.745607470591</c:v>
                </c:pt>
                <c:pt idx="6">
                  <c:v>17630.716156572107</c:v>
                </c:pt>
                <c:pt idx="7">
                  <c:v>10471.925118025323</c:v>
                </c:pt>
                <c:pt idx="8">
                  <c:v>10911.316650742849</c:v>
                </c:pt>
                <c:pt idx="9">
                  <c:v>33560.986616160902</c:v>
                </c:pt>
              </c:numCache>
            </c:numRef>
          </c:yVal>
          <c:smooth val="1"/>
        </c:ser>
        <c:ser>
          <c:idx val="4"/>
          <c:order val="3"/>
          <c:tx>
            <c:v>Available Population Data</c:v>
          </c:tx>
          <c:marker>
            <c:symbol val="none"/>
          </c:marker>
          <c:xVal>
            <c:numRef>
              <c:f>Sayfa1!$E$9:$E$19</c:f>
              <c:numCache>
                <c:formatCode>General</c:formatCode>
                <c:ptCount val="11"/>
                <c:pt idx="0">
                  <c:v>1965</c:v>
                </c:pt>
                <c:pt idx="1">
                  <c:v>1970</c:v>
                </c:pt>
                <c:pt idx="2">
                  <c:v>1975</c:v>
                </c:pt>
                <c:pt idx="3">
                  <c:v>1980</c:v>
                </c:pt>
                <c:pt idx="4">
                  <c:v>1985</c:v>
                </c:pt>
                <c:pt idx="5">
                  <c:v>1990</c:v>
                </c:pt>
                <c:pt idx="6">
                  <c:v>1995</c:v>
                </c:pt>
                <c:pt idx="7">
                  <c:v>2000</c:v>
                </c:pt>
                <c:pt idx="8">
                  <c:v>2007</c:v>
                </c:pt>
                <c:pt idx="9">
                  <c:v>2010</c:v>
                </c:pt>
                <c:pt idx="10">
                  <c:v>2012</c:v>
                </c:pt>
              </c:numCache>
            </c:numRef>
          </c:xVal>
          <c:yVal>
            <c:numRef>
              <c:f>Sayfa1!$F$9:$F$19</c:f>
              <c:numCache>
                <c:formatCode>General</c:formatCode>
                <c:ptCount val="11"/>
                <c:pt idx="0">
                  <c:v>2257</c:v>
                </c:pt>
                <c:pt idx="1">
                  <c:v>2132</c:v>
                </c:pt>
                <c:pt idx="2">
                  <c:v>2983</c:v>
                </c:pt>
                <c:pt idx="3">
                  <c:v>4535</c:v>
                </c:pt>
                <c:pt idx="4">
                  <c:v>4385</c:v>
                </c:pt>
                <c:pt idx="5">
                  <c:v>6743</c:v>
                </c:pt>
                <c:pt idx="6">
                  <c:v>8401</c:v>
                </c:pt>
                <c:pt idx="7">
                  <c:v>10466</c:v>
                </c:pt>
                <c:pt idx="8">
                  <c:v>7820</c:v>
                </c:pt>
                <c:pt idx="9">
                  <c:v>8392</c:v>
                </c:pt>
                <c:pt idx="10">
                  <c:v>8847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8920912"/>
        <c:axId val="118921472"/>
      </c:scatterChart>
      <c:valAx>
        <c:axId val="1189209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tr-TR"/>
                  <a:t>Time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18921472"/>
        <c:crosses val="autoZero"/>
        <c:crossBetween val="midCat"/>
      </c:valAx>
      <c:valAx>
        <c:axId val="11892147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tr-TR"/>
                  <a:t>Populaiton</a:t>
                </a:r>
              </a:p>
            </c:rich>
          </c:tx>
          <c:overlay val="0"/>
        </c:title>
        <c:numFmt formatCode="0" sourceLinked="1"/>
        <c:majorTickMark val="out"/>
        <c:minorTickMark val="none"/>
        <c:tickLblPos val="nextTo"/>
        <c:crossAx val="118920912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tr-TR"/>
              <a:t>Population</a:t>
            </a:r>
            <a:r>
              <a:rPr lang="tr-TR" baseline="0"/>
              <a:t> Method Comparison</a:t>
            </a:r>
            <a:endParaRPr lang="tr-TR"/>
          </a:p>
        </c:rich>
      </c:tx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Graphical Method</c:v>
          </c:tx>
          <c:marker>
            <c:symbol val="none"/>
          </c:marker>
          <c:xVal>
            <c:numRef>
              <c:f>Sayfa1!$E$9:$E$20</c:f>
              <c:numCache>
                <c:formatCode>General</c:formatCode>
                <c:ptCount val="12"/>
                <c:pt idx="0">
                  <c:v>1965</c:v>
                </c:pt>
                <c:pt idx="1">
                  <c:v>1970</c:v>
                </c:pt>
                <c:pt idx="2">
                  <c:v>1975</c:v>
                </c:pt>
                <c:pt idx="3">
                  <c:v>1980</c:v>
                </c:pt>
                <c:pt idx="4">
                  <c:v>1985</c:v>
                </c:pt>
                <c:pt idx="5">
                  <c:v>1990</c:v>
                </c:pt>
                <c:pt idx="6">
                  <c:v>1995</c:v>
                </c:pt>
                <c:pt idx="7">
                  <c:v>2000</c:v>
                </c:pt>
                <c:pt idx="8">
                  <c:v>2007</c:v>
                </c:pt>
                <c:pt idx="9">
                  <c:v>2010</c:v>
                </c:pt>
                <c:pt idx="10">
                  <c:v>2012</c:v>
                </c:pt>
                <c:pt idx="11">
                  <c:v>2050</c:v>
                </c:pt>
              </c:numCache>
            </c:numRef>
          </c:xVal>
          <c:yVal>
            <c:numRef>
              <c:f>Sayfa1!$G$9:$G$20</c:f>
              <c:numCache>
                <c:formatCode>0</c:formatCode>
                <c:ptCount val="12"/>
                <c:pt idx="0">
                  <c:v>2008.8000000000466</c:v>
                </c:pt>
                <c:pt idx="1">
                  <c:v>2826.4000000000242</c:v>
                </c:pt>
                <c:pt idx="2">
                  <c:v>3644</c:v>
                </c:pt>
                <c:pt idx="3">
                  <c:v>4461.6000000000349</c:v>
                </c:pt>
                <c:pt idx="4">
                  <c:v>5279.2000000000116</c:v>
                </c:pt>
                <c:pt idx="5">
                  <c:v>6096.8000000000484</c:v>
                </c:pt>
                <c:pt idx="6">
                  <c:v>6914.4000000000215</c:v>
                </c:pt>
                <c:pt idx="7">
                  <c:v>7732</c:v>
                </c:pt>
                <c:pt idx="8">
                  <c:v>8876.640000000014</c:v>
                </c:pt>
                <c:pt idx="9">
                  <c:v>9367.2000000000116</c:v>
                </c:pt>
                <c:pt idx="10">
                  <c:v>9694.2400000000489</c:v>
                </c:pt>
                <c:pt idx="11">
                  <c:v>15908</c:v>
                </c:pt>
              </c:numCache>
            </c:numRef>
          </c:yVal>
          <c:smooth val="1"/>
        </c:ser>
        <c:ser>
          <c:idx val="1"/>
          <c:order val="1"/>
          <c:tx>
            <c:v>Aritmatic Method</c:v>
          </c:tx>
          <c:marker>
            <c:symbol val="none"/>
          </c:marker>
          <c:xVal>
            <c:numRef>
              <c:f>Sayfa1!$E$9:$E$20</c:f>
              <c:numCache>
                <c:formatCode>General</c:formatCode>
                <c:ptCount val="12"/>
                <c:pt idx="0">
                  <c:v>1965</c:v>
                </c:pt>
                <c:pt idx="1">
                  <c:v>1970</c:v>
                </c:pt>
                <c:pt idx="2">
                  <c:v>1975</c:v>
                </c:pt>
                <c:pt idx="3">
                  <c:v>1980</c:v>
                </c:pt>
                <c:pt idx="4">
                  <c:v>1985</c:v>
                </c:pt>
                <c:pt idx="5">
                  <c:v>1990</c:v>
                </c:pt>
                <c:pt idx="6">
                  <c:v>1995</c:v>
                </c:pt>
                <c:pt idx="7">
                  <c:v>2000</c:v>
                </c:pt>
                <c:pt idx="8">
                  <c:v>2007</c:v>
                </c:pt>
                <c:pt idx="9">
                  <c:v>2010</c:v>
                </c:pt>
                <c:pt idx="10">
                  <c:v>2012</c:v>
                </c:pt>
                <c:pt idx="11">
                  <c:v>2050</c:v>
                </c:pt>
              </c:numCache>
            </c:numRef>
          </c:xVal>
          <c:yVal>
            <c:numRef>
              <c:f>Sayfa1!$H$9:$H$20</c:f>
              <c:numCache>
                <c:formatCode>0</c:formatCode>
                <c:ptCount val="12"/>
                <c:pt idx="0">
                  <c:v>2251.6500000000242</c:v>
                </c:pt>
                <c:pt idx="1">
                  <c:v>2952.7000000000107</c:v>
                </c:pt>
                <c:pt idx="2">
                  <c:v>3653.75</c:v>
                </c:pt>
                <c:pt idx="3">
                  <c:v>4354.7999999999884</c:v>
                </c:pt>
                <c:pt idx="4">
                  <c:v>5055.8500000000349</c:v>
                </c:pt>
                <c:pt idx="5">
                  <c:v>5756.9000000000215</c:v>
                </c:pt>
                <c:pt idx="6">
                  <c:v>6457.9500000000116</c:v>
                </c:pt>
                <c:pt idx="7">
                  <c:v>7159</c:v>
                </c:pt>
                <c:pt idx="8">
                  <c:v>8140.4700000000275</c:v>
                </c:pt>
                <c:pt idx="9">
                  <c:v>8561.1000000000331</c:v>
                </c:pt>
                <c:pt idx="10">
                  <c:v>8841.520000000015</c:v>
                </c:pt>
                <c:pt idx="11">
                  <c:v>14169.5</c:v>
                </c:pt>
              </c:numCache>
            </c:numRef>
          </c:yVal>
          <c:smooth val="1"/>
        </c:ser>
        <c:ser>
          <c:idx val="2"/>
          <c:order val="2"/>
          <c:tx>
            <c:v>Geometric Method</c:v>
          </c:tx>
          <c:marker>
            <c:symbol val="none"/>
          </c:marker>
          <c:xVal>
            <c:numRef>
              <c:f>Sayfa1!$E$11:$E$20</c:f>
              <c:numCache>
                <c:formatCode>General</c:formatCode>
                <c:ptCount val="10"/>
                <c:pt idx="0">
                  <c:v>1975</c:v>
                </c:pt>
                <c:pt idx="1">
                  <c:v>1980</c:v>
                </c:pt>
                <c:pt idx="2">
                  <c:v>1985</c:v>
                </c:pt>
                <c:pt idx="3">
                  <c:v>1990</c:v>
                </c:pt>
                <c:pt idx="4">
                  <c:v>1995</c:v>
                </c:pt>
                <c:pt idx="5">
                  <c:v>2000</c:v>
                </c:pt>
                <c:pt idx="6">
                  <c:v>2007</c:v>
                </c:pt>
                <c:pt idx="7">
                  <c:v>2010</c:v>
                </c:pt>
                <c:pt idx="8">
                  <c:v>2012</c:v>
                </c:pt>
                <c:pt idx="9">
                  <c:v>2050</c:v>
                </c:pt>
              </c:numCache>
            </c:numRef>
          </c:xVal>
          <c:yVal>
            <c:numRef>
              <c:f>Sayfa1!$I$11:$I$20</c:f>
              <c:numCache>
                <c:formatCode>0</c:formatCode>
                <c:ptCount val="10"/>
                <c:pt idx="0">
                  <c:v>2389.0303586737664</c:v>
                </c:pt>
                <c:pt idx="1">
                  <c:v>4117.019620177266</c:v>
                </c:pt>
                <c:pt idx="2">
                  <c:v>6949.5066342529881</c:v>
                </c:pt>
                <c:pt idx="3">
                  <c:v>6272.8316032430794</c:v>
                </c:pt>
                <c:pt idx="4">
                  <c:v>10280.472304781522</c:v>
                </c:pt>
                <c:pt idx="5">
                  <c:v>12873.745607470591</c:v>
                </c:pt>
                <c:pt idx="6">
                  <c:v>17630.716156572107</c:v>
                </c:pt>
                <c:pt idx="7">
                  <c:v>10471.925118025323</c:v>
                </c:pt>
                <c:pt idx="8">
                  <c:v>10911.316650742849</c:v>
                </c:pt>
                <c:pt idx="9">
                  <c:v>33560.986616160902</c:v>
                </c:pt>
              </c:numCache>
            </c:numRef>
          </c:yVal>
          <c:smooth val="1"/>
        </c:ser>
        <c:ser>
          <c:idx val="3"/>
          <c:order val="3"/>
          <c:tx>
            <c:v>Bank of Provinces Method</c:v>
          </c:tx>
          <c:marker>
            <c:symbol val="none"/>
          </c:marker>
          <c:xVal>
            <c:numRef>
              <c:f>Sayfa1!$E$11:$E$20</c:f>
              <c:numCache>
                <c:formatCode>General</c:formatCode>
                <c:ptCount val="10"/>
                <c:pt idx="0">
                  <c:v>1975</c:v>
                </c:pt>
                <c:pt idx="1">
                  <c:v>1980</c:v>
                </c:pt>
                <c:pt idx="2">
                  <c:v>1985</c:v>
                </c:pt>
                <c:pt idx="3">
                  <c:v>1990</c:v>
                </c:pt>
                <c:pt idx="4">
                  <c:v>1995</c:v>
                </c:pt>
                <c:pt idx="5">
                  <c:v>2000</c:v>
                </c:pt>
                <c:pt idx="6">
                  <c:v>2007</c:v>
                </c:pt>
                <c:pt idx="7">
                  <c:v>2010</c:v>
                </c:pt>
                <c:pt idx="8">
                  <c:v>2012</c:v>
                </c:pt>
                <c:pt idx="9">
                  <c:v>2050</c:v>
                </c:pt>
              </c:numCache>
            </c:numRef>
          </c:xVal>
          <c:yVal>
            <c:numRef>
              <c:f>Sayfa1!$J$11:$J$20</c:f>
              <c:numCache>
                <c:formatCode>0</c:formatCode>
                <c:ptCount val="10"/>
                <c:pt idx="0">
                  <c:v>3174.2574800100883</c:v>
                </c:pt>
                <c:pt idx="1">
                  <c:v>9102.0670521962511</c:v>
                </c:pt>
                <c:pt idx="2">
                  <c:v>14793.341386715792</c:v>
                </c:pt>
                <c:pt idx="3">
                  <c:v>14304.035717915936</c:v>
                </c:pt>
                <c:pt idx="4">
                  <c:v>21995.920831449741</c:v>
                </c:pt>
                <c:pt idx="5">
                  <c:v>27404.379490584204</c:v>
                </c:pt>
                <c:pt idx="6">
                  <c:v>36219.643221703984</c:v>
                </c:pt>
                <c:pt idx="7">
                  <c:v>24044.806799352195</c:v>
                </c:pt>
                <c:pt idx="8">
                  <c:v>24706.24222959426</c:v>
                </c:pt>
                <c:pt idx="9">
                  <c:v>73832.801954802402</c:v>
                </c:pt>
              </c:numCache>
            </c:numRef>
          </c:yVal>
          <c:smooth val="1"/>
        </c:ser>
        <c:ser>
          <c:idx val="4"/>
          <c:order val="4"/>
          <c:tx>
            <c:v>Available Population Data</c:v>
          </c:tx>
          <c:marker>
            <c:symbol val="none"/>
          </c:marker>
          <c:xVal>
            <c:numRef>
              <c:f>Sayfa1!$E$9:$E$19</c:f>
              <c:numCache>
                <c:formatCode>General</c:formatCode>
                <c:ptCount val="11"/>
                <c:pt idx="0">
                  <c:v>1965</c:v>
                </c:pt>
                <c:pt idx="1">
                  <c:v>1970</c:v>
                </c:pt>
                <c:pt idx="2">
                  <c:v>1975</c:v>
                </c:pt>
                <c:pt idx="3">
                  <c:v>1980</c:v>
                </c:pt>
                <c:pt idx="4">
                  <c:v>1985</c:v>
                </c:pt>
                <c:pt idx="5">
                  <c:v>1990</c:v>
                </c:pt>
                <c:pt idx="6">
                  <c:v>1995</c:v>
                </c:pt>
                <c:pt idx="7">
                  <c:v>2000</c:v>
                </c:pt>
                <c:pt idx="8">
                  <c:v>2007</c:v>
                </c:pt>
                <c:pt idx="9">
                  <c:v>2010</c:v>
                </c:pt>
                <c:pt idx="10">
                  <c:v>2012</c:v>
                </c:pt>
              </c:numCache>
            </c:numRef>
          </c:xVal>
          <c:yVal>
            <c:numRef>
              <c:f>Sayfa1!$F$9:$F$19</c:f>
              <c:numCache>
                <c:formatCode>General</c:formatCode>
                <c:ptCount val="11"/>
                <c:pt idx="0">
                  <c:v>2257</c:v>
                </c:pt>
                <c:pt idx="1">
                  <c:v>2132</c:v>
                </c:pt>
                <c:pt idx="2">
                  <c:v>2983</c:v>
                </c:pt>
                <c:pt idx="3">
                  <c:v>4535</c:v>
                </c:pt>
                <c:pt idx="4">
                  <c:v>4385</c:v>
                </c:pt>
                <c:pt idx="5">
                  <c:v>6743</c:v>
                </c:pt>
                <c:pt idx="6">
                  <c:v>8401</c:v>
                </c:pt>
                <c:pt idx="7">
                  <c:v>10466</c:v>
                </c:pt>
                <c:pt idx="8">
                  <c:v>7820</c:v>
                </c:pt>
                <c:pt idx="9">
                  <c:v>8392</c:v>
                </c:pt>
                <c:pt idx="10">
                  <c:v>8847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9101904"/>
        <c:axId val="119102464"/>
      </c:scatterChart>
      <c:valAx>
        <c:axId val="1191019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tr-TR"/>
                  <a:t>Time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19102464"/>
        <c:crosses val="autoZero"/>
        <c:crossBetween val="midCat"/>
      </c:valAx>
      <c:valAx>
        <c:axId val="11910246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tr-TR"/>
                  <a:t>Populaiton</a:t>
                </a:r>
              </a:p>
            </c:rich>
          </c:tx>
          <c:overlay val="0"/>
        </c:title>
        <c:numFmt formatCode="0" sourceLinked="1"/>
        <c:majorTickMark val="out"/>
        <c:minorTickMark val="none"/>
        <c:tickLblPos val="nextTo"/>
        <c:crossAx val="119101904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externalData r:id="rId2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2ACB7F76-5E92-42D2-87FE-31524B731553}" type="datetimeFigureOut">
              <a:rPr lang="tr-TR"/>
              <a:pPr>
                <a:defRPr/>
              </a:pPr>
              <a:t>06.12.2023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tr-TR" noProof="0" smtClean="0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noProof="0" smtClean="0"/>
              <a:t>Asıl metin stillerini düzenlemek için tıklatın</a:t>
            </a:r>
          </a:p>
          <a:p>
            <a:pPr lvl="1"/>
            <a:r>
              <a:rPr lang="tr-TR" noProof="0" smtClean="0"/>
              <a:t>İkinci düzey</a:t>
            </a:r>
          </a:p>
          <a:p>
            <a:pPr lvl="2"/>
            <a:r>
              <a:rPr lang="tr-TR" noProof="0" smtClean="0"/>
              <a:t>Üçüncü düzey</a:t>
            </a:r>
          </a:p>
          <a:p>
            <a:pPr lvl="3"/>
            <a:r>
              <a:rPr lang="tr-TR" noProof="0" smtClean="0"/>
              <a:t>Dördüncü düzey</a:t>
            </a:r>
          </a:p>
          <a:p>
            <a:pPr lvl="4"/>
            <a:r>
              <a:rPr lang="tr-TR" noProof="0" smtClean="0"/>
              <a:t>Beşinci düzey</a:t>
            </a:r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CA78A6E-C81C-43F1-82EB-DA06930E16A4}" type="slidenum">
              <a:rPr lang="tr-TR" altLang="tr-TR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6394483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Slayt Görüntüsü Yer Tutucusu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2 Not Yer Tutucusu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altLang="tr-TR" smtClean="0"/>
          </a:p>
        </p:txBody>
      </p:sp>
      <p:sp>
        <p:nvSpPr>
          <p:cNvPr id="14340" name="3 Slayt Numarası Yer Tutucusu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A3199AE-A407-4C35-B374-8CDA953FCD92}" type="slidenum">
              <a:rPr lang="tr-TR" altLang="tr-TR"/>
              <a:pPr/>
              <a:t>13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08532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12BACE-5DEE-4682-8596-2F00595119E1}" type="datetimeFigureOut">
              <a:rPr lang="tr-TR" smtClean="0"/>
              <a:pPr>
                <a:defRPr/>
              </a:pPr>
              <a:t>06.12.2023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pPr>
              <a:defRPr/>
            </a:pPr>
            <a:fld id="{4D23B484-1C01-4740-9F98-F7F41E8DB9EC}" type="slidenum">
              <a:rPr lang="tr-TR" altLang="tr-TR" smtClean="0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024316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12BACE-5DEE-4682-8596-2F00595119E1}" type="datetimeFigureOut">
              <a:rPr lang="tr-TR" smtClean="0"/>
              <a:pPr>
                <a:defRPr/>
              </a:pPr>
              <a:t>06.12.2023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>
              <a:defRPr/>
            </a:pPr>
            <a:fld id="{4D23B484-1C01-4740-9F98-F7F41E8DB9EC}" type="slidenum">
              <a:rPr lang="tr-TR" altLang="tr-TR" smtClean="0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4048385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12BACE-5DEE-4682-8596-2F00595119E1}" type="datetimeFigureOut">
              <a:rPr lang="tr-TR" smtClean="0"/>
              <a:pPr>
                <a:defRPr/>
              </a:pPr>
              <a:t>06.12.2023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>
              <a:defRPr/>
            </a:pPr>
            <a:fld id="{4D23B484-1C01-4740-9F98-F7F41E8DB9EC}" type="slidenum">
              <a:rPr lang="tr-TR" altLang="tr-TR" smtClean="0"/>
              <a:pPr>
                <a:defRPr/>
              </a:pPr>
              <a:t>‹#›</a:t>
            </a:fld>
            <a:endParaRPr lang="tr-TR" altLang="tr-TR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9262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12BACE-5DEE-4682-8596-2F00595119E1}" type="datetimeFigureOut">
              <a:rPr lang="tr-TR" smtClean="0"/>
              <a:pPr>
                <a:defRPr/>
              </a:pPr>
              <a:t>06.12.2023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4D23B484-1C01-4740-9F98-F7F41E8DB9EC}" type="slidenum">
              <a:rPr lang="tr-TR" altLang="tr-TR" smtClean="0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006355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12BACE-5DEE-4682-8596-2F00595119E1}" type="datetimeFigureOut">
              <a:rPr lang="tr-TR" smtClean="0"/>
              <a:pPr>
                <a:defRPr/>
              </a:pPr>
              <a:t>06.12.2023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4D23B484-1C01-4740-9F98-F7F41E8DB9EC}" type="slidenum">
              <a:rPr lang="tr-TR" altLang="tr-TR" smtClean="0"/>
              <a:pPr>
                <a:defRPr/>
              </a:pPr>
              <a:t>‹#›</a:t>
            </a:fld>
            <a:endParaRPr lang="tr-TR" altLang="tr-TR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5005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12BACE-5DEE-4682-8596-2F00595119E1}" type="datetimeFigureOut">
              <a:rPr lang="tr-TR" smtClean="0"/>
              <a:pPr>
                <a:defRPr/>
              </a:pPr>
              <a:t>06.12.2023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4D23B484-1C01-4740-9F98-F7F41E8DB9EC}" type="slidenum">
              <a:rPr lang="tr-TR" altLang="tr-TR" smtClean="0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592518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12BACE-5DEE-4682-8596-2F00595119E1}" type="datetimeFigureOut">
              <a:rPr lang="tr-TR" smtClean="0"/>
              <a:pPr>
                <a:defRPr/>
              </a:pPr>
              <a:t>06.12.2023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23B484-1C01-4740-9F98-F7F41E8DB9EC}" type="slidenum">
              <a:rPr lang="tr-TR" altLang="tr-TR" smtClean="0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325751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12BACE-5DEE-4682-8596-2F00595119E1}" type="datetimeFigureOut">
              <a:rPr lang="tr-TR" smtClean="0"/>
              <a:pPr>
                <a:defRPr/>
              </a:pPr>
              <a:t>06.12.2023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23B484-1C01-4740-9F98-F7F41E8DB9EC}" type="slidenum">
              <a:rPr lang="tr-TR" altLang="tr-TR" smtClean="0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728888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12BACE-5DEE-4682-8596-2F00595119E1}" type="datetimeFigureOut">
              <a:rPr lang="tr-TR" smtClean="0"/>
              <a:pPr>
                <a:defRPr/>
              </a:pPr>
              <a:t>06.12.2023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23B484-1C01-4740-9F98-F7F41E8DB9EC}" type="slidenum">
              <a:rPr lang="tr-TR" altLang="tr-TR" smtClean="0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766002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12BACE-5DEE-4682-8596-2F00595119E1}" type="datetimeFigureOut">
              <a:rPr lang="tr-TR" smtClean="0"/>
              <a:pPr>
                <a:defRPr/>
              </a:pPr>
              <a:t>06.12.2023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>
              <a:defRPr/>
            </a:pPr>
            <a:fld id="{4D23B484-1C01-4740-9F98-F7F41E8DB9EC}" type="slidenum">
              <a:rPr lang="tr-TR" altLang="tr-TR" smtClean="0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345358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12BACE-5DEE-4682-8596-2F00595119E1}" type="datetimeFigureOut">
              <a:rPr lang="tr-TR" smtClean="0"/>
              <a:pPr>
                <a:defRPr/>
              </a:pPr>
              <a:t>06.12.2023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>
              <a:defRPr/>
            </a:pPr>
            <a:fld id="{4D23B484-1C01-4740-9F98-F7F41E8DB9EC}" type="slidenum">
              <a:rPr lang="tr-TR" altLang="tr-TR" smtClean="0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142023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12BACE-5DEE-4682-8596-2F00595119E1}" type="datetimeFigureOut">
              <a:rPr lang="tr-TR" smtClean="0"/>
              <a:pPr>
                <a:defRPr/>
              </a:pPr>
              <a:t>06.12.2023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>
              <a:defRPr/>
            </a:pPr>
            <a:fld id="{4D23B484-1C01-4740-9F98-F7F41E8DB9EC}" type="slidenum">
              <a:rPr lang="tr-TR" altLang="tr-TR" smtClean="0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408093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12BACE-5DEE-4682-8596-2F00595119E1}" type="datetimeFigureOut">
              <a:rPr lang="tr-TR" smtClean="0"/>
              <a:pPr>
                <a:defRPr/>
              </a:pPr>
              <a:t>06.12.2023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23B484-1C01-4740-9F98-F7F41E8DB9EC}" type="slidenum">
              <a:rPr lang="tr-TR" altLang="tr-TR" smtClean="0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1618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12BACE-5DEE-4682-8596-2F00595119E1}" type="datetimeFigureOut">
              <a:rPr lang="tr-TR" smtClean="0"/>
              <a:pPr>
                <a:defRPr/>
              </a:pPr>
              <a:t>06.12.2023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23B484-1C01-4740-9F98-F7F41E8DB9EC}" type="slidenum">
              <a:rPr lang="tr-TR" altLang="tr-TR" smtClean="0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553858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12BACE-5DEE-4682-8596-2F00595119E1}" type="datetimeFigureOut">
              <a:rPr lang="tr-TR" smtClean="0"/>
              <a:pPr>
                <a:defRPr/>
              </a:pPr>
              <a:t>06.12.2023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23B484-1C01-4740-9F98-F7F41E8DB9EC}" type="slidenum">
              <a:rPr lang="tr-TR" altLang="tr-TR" smtClean="0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6831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12BACE-5DEE-4682-8596-2F00595119E1}" type="datetimeFigureOut">
              <a:rPr lang="tr-TR" smtClean="0"/>
              <a:pPr>
                <a:defRPr/>
              </a:pPr>
              <a:t>06.12.2023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4D23B484-1C01-4740-9F98-F7F41E8DB9EC}" type="slidenum">
              <a:rPr lang="tr-TR" altLang="tr-TR" smtClean="0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844355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D12BACE-5DEE-4682-8596-2F00595119E1}" type="datetimeFigureOut">
              <a:rPr lang="tr-TR" smtClean="0"/>
              <a:pPr>
                <a:defRPr/>
              </a:pPr>
              <a:t>06.12.2023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>
              <a:defRPr/>
            </a:pPr>
            <a:fld id="{4D23B484-1C01-4740-9F98-F7F41E8DB9EC}" type="slidenum">
              <a:rPr lang="tr-TR" altLang="tr-TR" smtClean="0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776242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2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tureng.com/tr/turkce-ingilizce/polyethylene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tureng.com/tr/turkce-ingilizce/polyethylene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cevre.beun.edu.tr/zeydan/kanal/yagmur-kanal-" TargetMode="External"/><Relationship Id="rId2" Type="http://schemas.openxmlformats.org/officeDocument/2006/relationships/hyperlink" Target="http://www.csb.gov.tr/dosyalar/images/file/MeltemMal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548680"/>
            <a:ext cx="6696744" cy="2262781"/>
          </a:xfrm>
        </p:spPr>
        <p:txBody>
          <a:bodyPr/>
          <a:lstStyle/>
          <a:p>
            <a:r>
              <a:rPr lang="tr-TR" dirty="0" smtClean="0"/>
              <a:t>Waste Water Project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7664" y="4005064"/>
            <a:ext cx="6600451" cy="1126283"/>
          </a:xfrm>
        </p:spPr>
        <p:txBody>
          <a:bodyPr>
            <a:normAutofit/>
          </a:bodyPr>
          <a:lstStyle/>
          <a:p>
            <a:r>
              <a:rPr lang="tr-TR" sz="2800" dirty="0" smtClean="0"/>
              <a:t>CE410-Civil Engineering Design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388550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İçerik Yer Tutucusu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4213" y="404813"/>
            <a:ext cx="7848600" cy="56626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827088" y="33337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tr-TR" altLang="tr-T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 PLANNING</a:t>
            </a: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116013" y="1989138"/>
            <a:ext cx="6400800" cy="4103687"/>
          </a:xfrm>
        </p:spPr>
        <p:txBody>
          <a:bodyPr/>
          <a:lstStyle/>
          <a:p>
            <a:pPr algn="l"/>
            <a:r>
              <a:rPr lang="en-US" altLang="tr-TR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is it important</a:t>
            </a:r>
            <a:r>
              <a:rPr lang="tr-TR" altLang="tr-TR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altLang="tr-TR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tr-TR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tr-TR" altLang="tr-TR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tr-TR" altLang="tr-TR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tr-TR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Demand &gt; Supply</a:t>
            </a:r>
          </a:p>
          <a:p>
            <a:pPr algn="l"/>
            <a:endParaRPr lang="en-US" altLang="tr-TR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tr-TR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Demand &lt; Supply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tr-TR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tr-TR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tr-TR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tr-TR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3 Resim" descr="Seyahat-rehberi-trafik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852738"/>
            <a:ext cx="6286500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4 Resim" descr="kocaeli-valiligi-trafikte-tek-yon-uygulamasi-3884012_3567_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133600"/>
            <a:ext cx="4746625" cy="340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3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-0.33302  E" pathEditMode="relative" ptsTypes="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90564E-6 L 0.00035 -0.24792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40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57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8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6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Calibri" panose="020F0502020204030204" pitchFamily="34" charset="0"/>
              <a:buAutoNum type="arabicPeriod"/>
            </a:pPr>
            <a:r>
              <a:rPr lang="en-US" altLang="tr-TR" smtClean="0"/>
              <a:t>Graphical Method</a:t>
            </a:r>
          </a:p>
        </p:txBody>
      </p:sp>
      <p:pic>
        <p:nvPicPr>
          <p:cNvPr id="4" name="3 İçerik Yer Tutucusu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2133600"/>
            <a:ext cx="2232025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1 Grafik"/>
          <p:cNvGraphicFramePr/>
          <p:nvPr/>
        </p:nvGraphicFramePr>
        <p:xfrm>
          <a:off x="1259632" y="2204864"/>
          <a:ext cx="5534025" cy="3933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6" name="5 Resi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2636838"/>
            <a:ext cx="4864100" cy="346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Metin kutusu"/>
          <p:cNvSpPr txBox="1">
            <a:spLocks noChangeArrowheads="1"/>
          </p:cNvSpPr>
          <p:nvPr/>
        </p:nvSpPr>
        <p:spPr bwMode="auto">
          <a:xfrm>
            <a:off x="2411413" y="5157788"/>
            <a:ext cx="4248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>
                <a:latin typeface="Arial" panose="020B0604020202020204" pitchFamily="34" charset="0"/>
              </a:rPr>
              <a:t>y = 163,52 * 2050 - 319308 = 16000 </a:t>
            </a:r>
            <a:endParaRPr lang="tr-TR" altLang="tr-TR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6161E-6 L 0.28733 -0.31012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00" y="-15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7" grpId="0"/>
      <p:bldP spid="7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smtClean="0"/>
              <a:t>1</a:t>
            </a:r>
            <a:r>
              <a:rPr lang="en-US" altLang="tr-TR" smtClean="0"/>
              <a:t>) Graphical Method</a:t>
            </a:r>
          </a:p>
          <a:p>
            <a:r>
              <a:rPr lang="en-US" altLang="tr-TR" smtClean="0"/>
              <a:t>2) Arithmetic Method</a:t>
            </a:r>
            <a:endParaRPr lang="tr-TR" altLang="tr-TR" smtClean="0"/>
          </a:p>
          <a:p>
            <a:endParaRPr lang="tr-TR" altLang="tr-TR" smtClean="0"/>
          </a:p>
          <a:p>
            <a:pPr>
              <a:buFont typeface="Arial" panose="020B0604020202020204" pitchFamily="34" charset="0"/>
              <a:buNone/>
            </a:pPr>
            <a:endParaRPr lang="en-US" altLang="tr-TR" smtClean="0"/>
          </a:p>
        </p:txBody>
      </p:sp>
      <p:graphicFrame>
        <p:nvGraphicFramePr>
          <p:cNvPr id="8" name="2 Grafik"/>
          <p:cNvGraphicFramePr>
            <a:graphicFrameLocks/>
          </p:cNvGraphicFramePr>
          <p:nvPr/>
        </p:nvGraphicFramePr>
        <p:xfrm>
          <a:off x="467544" y="1196752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2 Grafik"/>
          <p:cNvGraphicFramePr>
            <a:graphicFrameLocks/>
          </p:cNvGraphicFramePr>
          <p:nvPr/>
        </p:nvGraphicFramePr>
        <p:xfrm>
          <a:off x="539552" y="1196752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9 Metin kutusu"/>
          <p:cNvSpPr txBox="1">
            <a:spLocks noChangeArrowheads="1"/>
          </p:cNvSpPr>
          <p:nvPr/>
        </p:nvSpPr>
        <p:spPr bwMode="auto">
          <a:xfrm>
            <a:off x="1116013" y="5732463"/>
            <a:ext cx="53276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>
                <a:latin typeface="Arial" panose="020B0604020202020204" pitchFamily="34" charset="0"/>
              </a:rPr>
              <a:t>The Population= 140,21*2050- 273261 = 14200 people </a:t>
            </a:r>
            <a:endParaRPr lang="tr-TR" altLang="tr-TR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xit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" presetClass="exit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ox(in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403648" y="404664"/>
            <a:ext cx="6696744" cy="5457974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Arial" charset="0"/>
              <a:buNone/>
              <a:defRPr/>
            </a:pPr>
            <a:r>
              <a:rPr lang="tr-TR" dirty="0" smtClean="0"/>
              <a:t>3.	</a:t>
            </a:r>
            <a:r>
              <a:rPr lang="en-US" dirty="0" smtClean="0"/>
              <a:t>Geometric Method</a:t>
            </a:r>
            <a:endParaRPr lang="tr-TR" dirty="0" smtClean="0"/>
          </a:p>
          <a:p>
            <a:pPr marL="514350" indent="-514350">
              <a:buFont typeface="Arial" charset="0"/>
              <a:buNone/>
              <a:defRPr/>
            </a:pPr>
            <a:r>
              <a:rPr lang="tr-TR" dirty="0" smtClean="0"/>
              <a:t>4.	</a:t>
            </a:r>
            <a:r>
              <a:rPr lang="en-US" dirty="0" smtClean="0"/>
              <a:t>Bank of Provinces Method</a:t>
            </a:r>
          </a:p>
          <a:p>
            <a:pPr>
              <a:buFont typeface="Arial" charset="0"/>
              <a:buChar char="•"/>
              <a:defRPr/>
            </a:pPr>
            <a:endParaRPr lang="tr-TR" sz="2200" dirty="0" smtClean="0"/>
          </a:p>
          <a:p>
            <a:pPr>
              <a:buFont typeface="Arial" charset="0"/>
              <a:buChar char="•"/>
              <a:defRPr/>
            </a:pPr>
            <a:r>
              <a:rPr lang="en-US" sz="2200" dirty="0" smtClean="0"/>
              <a:t>In (Ng) = In (</a:t>
            </a:r>
            <a:r>
              <a:rPr lang="en-US" sz="2200" dirty="0" err="1" smtClean="0"/>
              <a:t>Ny</a:t>
            </a:r>
            <a:r>
              <a:rPr lang="en-US" sz="2200" dirty="0" smtClean="0"/>
              <a:t>) + kg * ( </a:t>
            </a:r>
            <a:r>
              <a:rPr lang="en-US" sz="2200" dirty="0" err="1" smtClean="0"/>
              <a:t>tg</a:t>
            </a:r>
            <a:r>
              <a:rPr lang="en-US" sz="2200" dirty="0" smtClean="0"/>
              <a:t> - </a:t>
            </a:r>
            <a:r>
              <a:rPr lang="en-US" sz="2200" dirty="0" err="1" smtClean="0"/>
              <a:t>ty</a:t>
            </a:r>
            <a:r>
              <a:rPr lang="en-US" sz="2200" dirty="0" smtClean="0"/>
              <a:t> ) = In (8847) + 0.0291 * (2050-2012)</a:t>
            </a:r>
            <a:endParaRPr lang="tr-TR" sz="2200" dirty="0" smtClean="0"/>
          </a:p>
          <a:p>
            <a:pPr>
              <a:buFont typeface="Arial" charset="0"/>
              <a:buChar char="•"/>
              <a:defRPr/>
            </a:pPr>
            <a:r>
              <a:rPr lang="en-US" sz="2400" dirty="0" smtClean="0"/>
              <a:t>Ng = 34000</a:t>
            </a:r>
            <a:endParaRPr lang="tr-TR" sz="2400" dirty="0" smtClean="0"/>
          </a:p>
          <a:p>
            <a:pPr>
              <a:buFont typeface="Arial" charset="0"/>
              <a:buChar char="•"/>
              <a:defRPr/>
            </a:pPr>
            <a:endParaRPr lang="tr-TR" sz="2400" dirty="0" smtClean="0"/>
          </a:p>
          <a:p>
            <a:pPr>
              <a:buFont typeface="Arial" charset="0"/>
              <a:buChar char="•"/>
              <a:defRPr/>
            </a:pPr>
            <a:endParaRPr lang="tr-TR" sz="2400" dirty="0" smtClean="0"/>
          </a:p>
          <a:p>
            <a:pPr>
              <a:buFont typeface="Arial" charset="0"/>
              <a:buChar char="•"/>
              <a:defRPr/>
            </a:pPr>
            <a:endParaRPr lang="tr-TR" sz="2400" dirty="0" smtClean="0"/>
          </a:p>
          <a:p>
            <a:pPr>
              <a:buFont typeface="Arial" charset="0"/>
              <a:buChar char="•"/>
              <a:defRPr/>
            </a:pPr>
            <a:endParaRPr lang="tr-TR" sz="2400" dirty="0" smtClean="0"/>
          </a:p>
          <a:p>
            <a:pPr>
              <a:buFont typeface="Arial" charset="0"/>
              <a:buChar char="•"/>
              <a:defRPr/>
            </a:pPr>
            <a:endParaRPr lang="tr-TR" sz="2400" dirty="0" smtClean="0"/>
          </a:p>
          <a:p>
            <a:pPr>
              <a:buFont typeface="Arial" charset="0"/>
              <a:buChar char="•"/>
              <a:defRPr/>
            </a:pPr>
            <a:r>
              <a:rPr lang="en-US" sz="2400" dirty="0" smtClean="0"/>
              <a:t>y</a:t>
            </a:r>
            <a:r>
              <a:rPr lang="en-US" sz="2400" baseline="-25000" dirty="0" smtClean="0"/>
              <a:t>2050</a:t>
            </a:r>
            <a:r>
              <a:rPr lang="en-US" sz="2400" dirty="0" smtClean="0"/>
              <a:t> = </a:t>
            </a:r>
            <a:r>
              <a:rPr lang="tr-TR" sz="2400" dirty="0" smtClean="0"/>
              <a:t>73</a:t>
            </a:r>
            <a:r>
              <a:rPr lang="en-US" sz="2400" dirty="0" smtClean="0"/>
              <a:t>000</a:t>
            </a:r>
            <a:endParaRPr lang="tr-TR" sz="2400" dirty="0" smtClean="0"/>
          </a:p>
          <a:p>
            <a:pPr>
              <a:buFont typeface="Arial" charset="0"/>
              <a:buChar char="•"/>
              <a:defRPr/>
            </a:pPr>
            <a:endParaRPr lang="tr-TR" sz="2200" dirty="0" smtClean="0"/>
          </a:p>
          <a:p>
            <a:pPr>
              <a:buFont typeface="Arial" charset="0"/>
              <a:buNone/>
              <a:defRPr/>
            </a:pPr>
            <a:endParaRPr lang="tr-TR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4778777"/>
              </p:ext>
            </p:extLst>
          </p:nvPr>
        </p:nvGraphicFramePr>
        <p:xfrm>
          <a:off x="1475656" y="2891279"/>
          <a:ext cx="4692650" cy="1458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7" name="Equation" r:id="rId3" imgW="1511300" imgH="469900" progId="Equation.3">
                  <p:embed/>
                </p:oleObj>
              </mc:Choice>
              <mc:Fallback>
                <p:oleObj name="Equation" r:id="rId3" imgW="1511300" imgH="469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2891279"/>
                        <a:ext cx="4692650" cy="1458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4140200" y="4365625"/>
          <a:ext cx="3600450" cy="149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8" name="Equation" r:id="rId5" imgW="1282700" imgH="533400" progId="Equation.3">
                  <p:embed/>
                </p:oleObj>
              </mc:Choice>
              <mc:Fallback>
                <p:oleObj name="Equation" r:id="rId5" imgW="1282700" imgH="533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4365625"/>
                        <a:ext cx="3600450" cy="1497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9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4 Grafik"/>
          <p:cNvGraphicFramePr>
            <a:graphicFrameLocks noGrp="1"/>
          </p:cNvGraphicFramePr>
          <p:nvPr>
            <p:ph idx="1"/>
          </p:nvPr>
        </p:nvGraphicFramePr>
        <p:xfrm>
          <a:off x="683568" y="188640"/>
          <a:ext cx="8229600" cy="5792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4 Grafik"/>
          <p:cNvGraphicFramePr/>
          <p:nvPr/>
        </p:nvGraphicFramePr>
        <p:xfrm>
          <a:off x="1166812" y="1371600"/>
          <a:ext cx="6810375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4 Grafik"/>
          <p:cNvGraphicFramePr>
            <a:graphicFrameLocks noGrp="1"/>
          </p:cNvGraphicFramePr>
          <p:nvPr>
            <p:ph idx="1"/>
          </p:nvPr>
        </p:nvGraphicFramePr>
        <p:xfrm>
          <a:off x="611560" y="188640"/>
          <a:ext cx="8229600" cy="5792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4 Grafik"/>
          <p:cNvGraphicFramePr/>
          <p:nvPr/>
        </p:nvGraphicFramePr>
        <p:xfrm>
          <a:off x="1475656" y="1196752"/>
          <a:ext cx="6810375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4 Grafik"/>
          <p:cNvGraphicFramePr>
            <a:graphicFrameLocks noGrp="1"/>
          </p:cNvGraphicFramePr>
          <p:nvPr>
            <p:ph idx="1"/>
          </p:nvPr>
        </p:nvGraphicFramePr>
        <p:xfrm>
          <a:off x="457200" y="404813"/>
          <a:ext cx="8229600" cy="5721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922" y="1302519"/>
            <a:ext cx="8114557" cy="4258675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2047906" y="2044605"/>
            <a:ext cx="1411802" cy="7676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Right Arrow 5"/>
          <p:cNvSpPr/>
          <p:nvPr/>
        </p:nvSpPr>
        <p:spPr>
          <a:xfrm>
            <a:off x="2173158" y="2961008"/>
            <a:ext cx="2573099" cy="941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Left Arrow 7"/>
          <p:cNvSpPr/>
          <p:nvPr/>
        </p:nvSpPr>
        <p:spPr>
          <a:xfrm>
            <a:off x="6141493" y="3780523"/>
            <a:ext cx="1146412" cy="95675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TextBox 8"/>
          <p:cNvSpPr txBox="1"/>
          <p:nvPr/>
        </p:nvSpPr>
        <p:spPr>
          <a:xfrm>
            <a:off x="854540" y="2078046"/>
            <a:ext cx="1561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50 person/ha</a:t>
            </a:r>
          </a:p>
          <a:p>
            <a:r>
              <a:rPr lang="tr-TR" dirty="0" smtClean="0">
                <a:solidFill>
                  <a:schemeClr val="bg1"/>
                </a:solidFill>
              </a:rPr>
              <a:t>430 ha</a:t>
            </a:r>
            <a:endParaRPr lang="tr-TR" dirty="0">
              <a:solidFill>
                <a:schemeClr val="bg1"/>
              </a:solidFill>
            </a:endParaRPr>
          </a:p>
          <a:p>
            <a:r>
              <a:rPr lang="tr-TR" dirty="0" smtClean="0">
                <a:solidFill>
                  <a:srgbClr val="FFFF00"/>
                </a:solidFill>
              </a:rPr>
              <a:t> </a:t>
            </a:r>
            <a:endParaRPr lang="tr-TR" dirty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0402" y="3179872"/>
            <a:ext cx="1583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60 person/ha</a:t>
            </a:r>
          </a:p>
          <a:p>
            <a:r>
              <a:rPr lang="tr-TR" dirty="0" smtClean="0">
                <a:solidFill>
                  <a:schemeClr val="bg1"/>
                </a:solidFill>
              </a:rPr>
              <a:t>340 ha</a:t>
            </a:r>
          </a:p>
          <a:p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52802" y="3902704"/>
            <a:ext cx="1544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80 person/ha</a:t>
            </a:r>
          </a:p>
          <a:p>
            <a:r>
              <a:rPr lang="tr-TR" dirty="0" smtClean="0">
                <a:solidFill>
                  <a:schemeClr val="bg1"/>
                </a:solidFill>
              </a:rPr>
              <a:t>210 ha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68144" y="5561194"/>
            <a:ext cx="265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(Autocad file of Taşucu)</a:t>
            </a:r>
            <a:endParaRPr lang="tr-TR" dirty="0"/>
          </a:p>
        </p:txBody>
      </p:sp>
      <p:sp>
        <p:nvSpPr>
          <p:cNvPr id="13" name="TextBox 12"/>
          <p:cNvSpPr txBox="1"/>
          <p:nvPr/>
        </p:nvSpPr>
        <p:spPr>
          <a:xfrm>
            <a:off x="3059832" y="812825"/>
            <a:ext cx="5087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 of the Map</a:t>
            </a:r>
          </a:p>
        </p:txBody>
      </p:sp>
    </p:spTree>
    <p:extLst>
      <p:ext uri="{BB962C8B-B14F-4D97-AF65-F5344CB8AC3E}">
        <p14:creationId xmlns:p14="http://schemas.microsoft.com/office/powerpoint/2010/main" val="306763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/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1803" y="1120348"/>
            <a:ext cx="73094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Appropriate Place Selection for Tretmant Plant and Pipes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67365" y="5447595"/>
            <a:ext cx="26920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050" dirty="0"/>
              <a:t>(https://www.google.com.tr/maps/)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58" y="1612089"/>
            <a:ext cx="7872413" cy="3736181"/>
          </a:xfrm>
          <a:prstGeom prst="rect">
            <a:avLst/>
          </a:prstGeom>
        </p:spPr>
      </p:pic>
      <p:sp>
        <p:nvSpPr>
          <p:cNvPr id="15" name="Left Arrow 14"/>
          <p:cNvSpPr/>
          <p:nvPr/>
        </p:nvSpPr>
        <p:spPr>
          <a:xfrm>
            <a:off x="7243958" y="2072576"/>
            <a:ext cx="777923" cy="4606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Left Arrow 15"/>
          <p:cNvSpPr/>
          <p:nvPr/>
        </p:nvSpPr>
        <p:spPr>
          <a:xfrm>
            <a:off x="6499746" y="3917760"/>
            <a:ext cx="859809" cy="45037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Right Arrow 16"/>
          <p:cNvSpPr/>
          <p:nvPr/>
        </p:nvSpPr>
        <p:spPr>
          <a:xfrm>
            <a:off x="3142397" y="3480178"/>
            <a:ext cx="910988" cy="42092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TextBox 17"/>
          <p:cNvSpPr txBox="1"/>
          <p:nvPr/>
        </p:nvSpPr>
        <p:spPr>
          <a:xfrm>
            <a:off x="2003981" y="3452881"/>
            <a:ext cx="1261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Elevation Center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00641" y="3942145"/>
            <a:ext cx="1235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Pumping station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308145" y="2543680"/>
            <a:ext cx="1220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Tretmant plant</a:t>
            </a:r>
            <a:endParaRPr lang="tr-TR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995869" y="5667873"/>
            <a:ext cx="201622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95869" y="6021288"/>
            <a:ext cx="201622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012093" y="5483207"/>
            <a:ext cx="2724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Gravity pipes</a:t>
            </a:r>
            <a:endParaRPr lang="tr-TR" dirty="0"/>
          </a:p>
        </p:txBody>
      </p:sp>
      <p:sp>
        <p:nvSpPr>
          <p:cNvPr id="7" name="TextBox 6"/>
          <p:cNvSpPr txBox="1"/>
          <p:nvPr/>
        </p:nvSpPr>
        <p:spPr>
          <a:xfrm>
            <a:off x="3050551" y="5836622"/>
            <a:ext cx="2005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Pressurized pipes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29478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/>
      <p:bldP spid="19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OUTLINE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556792"/>
            <a:ext cx="6591985" cy="4115987"/>
          </a:xfrm>
        </p:spPr>
        <p:txBody>
          <a:bodyPr>
            <a:normAutofit/>
          </a:bodyPr>
          <a:lstStyle/>
          <a:p>
            <a:endParaRPr lang="tr-TR" dirty="0" smtClean="0"/>
          </a:p>
          <a:p>
            <a:pPr lvl="1"/>
            <a:r>
              <a:rPr lang="tr-TR" dirty="0" smtClean="0"/>
              <a:t>INTRODUCTION </a:t>
            </a:r>
          </a:p>
          <a:p>
            <a:endParaRPr lang="tr-TR" dirty="0" smtClean="0"/>
          </a:p>
          <a:p>
            <a:pPr lvl="1"/>
            <a:r>
              <a:rPr lang="tr-TR" dirty="0" smtClean="0"/>
              <a:t>POPULATION </a:t>
            </a:r>
            <a:r>
              <a:rPr lang="tr-TR" dirty="0" smtClean="0"/>
              <a:t>PLANNING</a:t>
            </a:r>
            <a:endParaRPr lang="tr-TR" dirty="0" smtClean="0"/>
          </a:p>
          <a:p>
            <a:pPr lvl="1"/>
            <a:r>
              <a:rPr lang="tr-TR" dirty="0" smtClean="0"/>
              <a:t>DESIGN OF </a:t>
            </a:r>
            <a:r>
              <a:rPr lang="tr-TR" dirty="0" smtClean="0"/>
              <a:t>PIPELINES</a:t>
            </a:r>
            <a:endParaRPr lang="tr-TR" dirty="0" smtClean="0"/>
          </a:p>
          <a:p>
            <a:pPr lvl="1"/>
            <a:r>
              <a:rPr lang="tr-TR" dirty="0" smtClean="0"/>
              <a:t>PUMP </a:t>
            </a:r>
            <a:r>
              <a:rPr lang="tr-TR" dirty="0" smtClean="0"/>
              <a:t>SELECTION</a:t>
            </a:r>
            <a:endParaRPr lang="tr-TR" dirty="0" smtClean="0"/>
          </a:p>
          <a:p>
            <a:pPr lvl="1"/>
            <a:r>
              <a:rPr lang="tr-TR" dirty="0" smtClean="0"/>
              <a:t>PUMP STATION</a:t>
            </a:r>
          </a:p>
          <a:p>
            <a:pPr lvl="1"/>
            <a:endParaRPr lang="tr-TR" dirty="0" smtClean="0"/>
          </a:p>
          <a:p>
            <a:pPr lvl="1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2235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1225" y="1369042"/>
            <a:ext cx="66328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Waste Water Amount Determination &amp; Pipe Diameter Selection</a:t>
            </a:r>
          </a:p>
        </p:txBody>
      </p:sp>
    </p:spTree>
    <p:extLst>
      <p:ext uri="{BB962C8B-B14F-4D97-AF65-F5344CB8AC3E}">
        <p14:creationId xmlns:p14="http://schemas.microsoft.com/office/powerpoint/2010/main" val="273636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99592" y="1461427"/>
            <a:ext cx="7837281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Table</a:t>
            </a:r>
            <a:r>
              <a:rPr lang="tr-TR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Potable water demand according to population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tr-TR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Bank of Provincess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tr-T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312108"/>
              </p:ext>
            </p:extLst>
          </p:nvPr>
        </p:nvGraphicFramePr>
        <p:xfrm>
          <a:off x="1084997" y="1850123"/>
          <a:ext cx="6943387" cy="37391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87572"/>
                <a:gridCol w="4155815"/>
              </a:tblGrid>
              <a:tr h="8627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population</a:t>
                      </a:r>
                      <a:endParaRPr lang="tr-T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Potable water </a:t>
                      </a:r>
                      <a:r>
                        <a:rPr lang="en-US" sz="1500" dirty="0" smtClean="0">
                          <a:effectLst/>
                        </a:rPr>
                        <a:t>demand</a:t>
                      </a:r>
                      <a:r>
                        <a:rPr lang="tr-TR" sz="1500" dirty="0" smtClean="0">
                          <a:effectLst/>
                        </a:rPr>
                        <a:t> </a:t>
                      </a:r>
                      <a:r>
                        <a:rPr lang="en-US" sz="1500" smtClean="0">
                          <a:effectLst/>
                        </a:rPr>
                        <a:t>(</a:t>
                      </a:r>
                      <a:r>
                        <a:rPr lang="en-US" sz="1500" dirty="0">
                          <a:effectLst/>
                        </a:rPr>
                        <a:t>l/p/d)</a:t>
                      </a:r>
                      <a:endParaRPr lang="tr-TR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</a:tr>
              <a:tr h="4793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3000</a:t>
                      </a:r>
                      <a:endParaRPr lang="tr-T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60</a:t>
                      </a:r>
                      <a:endParaRPr lang="tr-TR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</a:tr>
              <a:tr h="4793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3000-5000</a:t>
                      </a:r>
                      <a:endParaRPr lang="tr-T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60-80</a:t>
                      </a:r>
                      <a:endParaRPr lang="tr-TR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</a:tr>
              <a:tr h="4793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5000-10000</a:t>
                      </a:r>
                      <a:endParaRPr lang="tr-T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70-80</a:t>
                      </a:r>
                      <a:endParaRPr lang="tr-T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</a:tr>
              <a:tr h="4793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10000-30000</a:t>
                      </a:r>
                      <a:endParaRPr lang="tr-T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80-100</a:t>
                      </a:r>
                      <a:endParaRPr lang="tr-T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</a:tr>
              <a:tr h="4793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30000-50000</a:t>
                      </a:r>
                      <a:endParaRPr lang="tr-T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100-120</a:t>
                      </a:r>
                      <a:endParaRPr lang="tr-T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</a:tr>
              <a:tr h="4793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50000-100000</a:t>
                      </a:r>
                      <a:endParaRPr lang="tr-T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120-170</a:t>
                      </a:r>
                      <a:endParaRPr lang="tr-T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>
            <a:off x="596367" y="5204399"/>
            <a:ext cx="1180530" cy="38896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TextBox 9"/>
          <p:cNvSpPr txBox="1"/>
          <p:nvPr/>
        </p:nvSpPr>
        <p:spPr>
          <a:xfrm>
            <a:off x="899592" y="5877272"/>
            <a:ext cx="1167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/>
              <a:t>Population</a:t>
            </a:r>
          </a:p>
          <a:p>
            <a:r>
              <a:rPr lang="tr-TR" sz="1600" dirty="0"/>
              <a:t>60.000</a:t>
            </a:r>
          </a:p>
        </p:txBody>
      </p:sp>
    </p:spTree>
    <p:extLst>
      <p:ext uri="{BB962C8B-B14F-4D97-AF65-F5344CB8AC3E}">
        <p14:creationId xmlns:p14="http://schemas.microsoft.com/office/powerpoint/2010/main" val="98606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0046" y="2873706"/>
            <a:ext cx="6387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tr-TR" dirty="0"/>
              <a:t>According to TUIK data the rate of waste water formation from potable water is 84,3%. </a:t>
            </a:r>
            <a:r>
              <a:rPr lang="tr-TR" sz="1050" dirty="0"/>
              <a:t>(TUİK BELEDİYE ATIKSU İSTATİSTİKLERİ, 2010)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0045" y="1965074"/>
            <a:ext cx="5117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tr-TR" dirty="0"/>
              <a:t>The potable water per person = 140 l/d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0045" y="4059335"/>
            <a:ext cx="612102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tr-TR" sz="2100" dirty="0"/>
              <a:t>140*0,843 = 120 l/d/p   (for the parts of 1&amp;2)</a:t>
            </a:r>
          </a:p>
        </p:txBody>
      </p:sp>
    </p:spTree>
    <p:extLst>
      <p:ext uri="{BB962C8B-B14F-4D97-AF65-F5344CB8AC3E}">
        <p14:creationId xmlns:p14="http://schemas.microsoft.com/office/powerpoint/2010/main" val="352853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498900"/>
              </p:ext>
            </p:extLst>
          </p:nvPr>
        </p:nvGraphicFramePr>
        <p:xfrm>
          <a:off x="1115616" y="2276872"/>
          <a:ext cx="7200801" cy="27307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6224"/>
                <a:gridCol w="1656184"/>
                <a:gridCol w="1152128"/>
                <a:gridCol w="864096"/>
                <a:gridCol w="1512169"/>
              </a:tblGrid>
              <a:tr h="5870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parts of the map</a:t>
                      </a:r>
                      <a:endParaRPr lang="tr-T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sewage(l/s/p</a:t>
                      </a:r>
                      <a:r>
                        <a:rPr lang="en-US" sz="2000" dirty="0">
                          <a:effectLst/>
                        </a:rPr>
                        <a:t>)</a:t>
                      </a:r>
                      <a:endParaRPr lang="tr-T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areas(ha)</a:t>
                      </a:r>
                      <a:endParaRPr lang="tr-T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p/ha</a:t>
                      </a:r>
                      <a:endParaRPr lang="tr-T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total sewage(l/s)</a:t>
                      </a:r>
                      <a:endParaRPr lang="tr-T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b"/>
                </a:tc>
              </a:tr>
              <a:tr h="7145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</a:rPr>
                        <a:t>1</a:t>
                      </a:r>
                      <a:endParaRPr lang="tr-TR" sz="4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700" dirty="0">
                          <a:effectLst/>
                        </a:rPr>
                        <a:t>120</a:t>
                      </a:r>
                      <a:endParaRPr lang="tr-T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700" dirty="0">
                          <a:effectLst/>
                        </a:rPr>
                        <a:t>340</a:t>
                      </a:r>
                      <a:endParaRPr lang="tr-T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700" dirty="0">
                          <a:effectLst/>
                        </a:rPr>
                        <a:t>50</a:t>
                      </a:r>
                      <a:endParaRPr lang="tr-T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700" dirty="0">
                          <a:effectLst/>
                        </a:rPr>
                        <a:t>23,61</a:t>
                      </a:r>
                      <a:endParaRPr lang="tr-T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b"/>
                </a:tc>
              </a:tr>
              <a:tr h="7145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</a:rPr>
                        <a:t>2</a:t>
                      </a:r>
                      <a:endParaRPr lang="tr-TR" sz="3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700" dirty="0">
                          <a:effectLst/>
                        </a:rPr>
                        <a:t>120</a:t>
                      </a:r>
                      <a:endParaRPr lang="tr-TR" sz="2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700" dirty="0">
                          <a:effectLst/>
                        </a:rPr>
                        <a:t>430</a:t>
                      </a:r>
                      <a:endParaRPr lang="tr-T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700" dirty="0">
                          <a:effectLst/>
                        </a:rPr>
                        <a:t>60</a:t>
                      </a:r>
                      <a:endParaRPr lang="tr-T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700" dirty="0">
                          <a:effectLst/>
                        </a:rPr>
                        <a:t>35,83</a:t>
                      </a:r>
                      <a:endParaRPr lang="tr-TR" sz="2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b"/>
                </a:tc>
              </a:tr>
              <a:tr h="7145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</a:rPr>
                        <a:t>3</a:t>
                      </a:r>
                      <a:endParaRPr lang="tr-TR" sz="8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700" dirty="0" smtClean="0">
                          <a:effectLst/>
                        </a:rPr>
                        <a:t>1</a:t>
                      </a:r>
                      <a:r>
                        <a:rPr lang="tr-TR" sz="2700" dirty="0" smtClean="0">
                          <a:effectLst/>
                        </a:rPr>
                        <a:t>7</a:t>
                      </a:r>
                      <a:r>
                        <a:rPr lang="en-US" sz="2700" dirty="0" smtClean="0">
                          <a:effectLst/>
                        </a:rPr>
                        <a:t>0</a:t>
                      </a:r>
                      <a:endParaRPr lang="tr-T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700" dirty="0">
                          <a:effectLst/>
                        </a:rPr>
                        <a:t>210</a:t>
                      </a:r>
                      <a:endParaRPr lang="tr-T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700" dirty="0">
                          <a:effectLst/>
                        </a:rPr>
                        <a:t>80</a:t>
                      </a:r>
                      <a:endParaRPr lang="tr-T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7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33,05</a:t>
                      </a:r>
                      <a:endParaRPr lang="tr-TR" sz="2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b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267744" y="1700808"/>
            <a:ext cx="495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Table 2: The calculation of sewage amount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4767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317060"/>
              </p:ext>
            </p:extLst>
          </p:nvPr>
        </p:nvGraphicFramePr>
        <p:xfrm>
          <a:off x="1187623" y="1052736"/>
          <a:ext cx="6840761" cy="54005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90263"/>
                <a:gridCol w="1219053"/>
                <a:gridCol w="1212020"/>
                <a:gridCol w="1125279"/>
                <a:gridCol w="1594146"/>
              </a:tblGrid>
              <a:tr h="79199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diameter(mm)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minimum grade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maximum grade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fullness ratio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manhole distance(m)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3840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φ200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3840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φ300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3840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φ400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600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3840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φ500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800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3840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φ600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3840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φ800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1200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3840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φ1000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2000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75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3840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φ1200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2050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75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125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3840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φ1400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2100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75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3840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φ1600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2150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75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3840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φ2000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2250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75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3840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φ3000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2500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75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150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523170" y="548680"/>
            <a:ext cx="4169668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  <a:r>
              <a:rPr lang="tr-TR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Grade standards for sewage works</a:t>
            </a:r>
            <a:endParaRPr lang="tr-TR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50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69" y="1099311"/>
            <a:ext cx="3792728" cy="3915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019" y="1099311"/>
            <a:ext cx="4060230" cy="3915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52460" y="714842"/>
            <a:ext cx="10133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100" dirty="0"/>
              <a:t>Part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1872" y="714842"/>
            <a:ext cx="9704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100" dirty="0"/>
              <a:t>Part</a:t>
            </a:r>
            <a:r>
              <a:rPr lang="tr-TR" dirty="0" smtClean="0"/>
              <a:t> </a:t>
            </a:r>
            <a:r>
              <a:rPr lang="tr-TR" sz="2100" dirty="0"/>
              <a:t>2</a:t>
            </a:r>
          </a:p>
        </p:txBody>
      </p:sp>
      <p:sp>
        <p:nvSpPr>
          <p:cNvPr id="6" name="Right Arrow 5"/>
          <p:cNvSpPr/>
          <p:nvPr/>
        </p:nvSpPr>
        <p:spPr>
          <a:xfrm>
            <a:off x="1583817" y="3782137"/>
            <a:ext cx="767687" cy="286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ight Arrow 8"/>
          <p:cNvSpPr/>
          <p:nvPr/>
        </p:nvSpPr>
        <p:spPr>
          <a:xfrm>
            <a:off x="1632592" y="2913787"/>
            <a:ext cx="767687" cy="286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Right Arrow 9"/>
          <p:cNvSpPr/>
          <p:nvPr/>
        </p:nvSpPr>
        <p:spPr>
          <a:xfrm>
            <a:off x="5790026" y="2913786"/>
            <a:ext cx="687507" cy="286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Right Arrow 10"/>
          <p:cNvSpPr/>
          <p:nvPr/>
        </p:nvSpPr>
        <p:spPr>
          <a:xfrm>
            <a:off x="5773002" y="3771746"/>
            <a:ext cx="687506" cy="286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TextBox 6"/>
          <p:cNvSpPr txBox="1"/>
          <p:nvPr/>
        </p:nvSpPr>
        <p:spPr>
          <a:xfrm>
            <a:off x="1331640" y="5391719"/>
            <a:ext cx="7488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smtClean="0"/>
              <a:t>Figure 1 : Calculation of pipe diameter according to discharges(Dizayn grup)  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284990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653" y="1470873"/>
            <a:ext cx="3930556" cy="36240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12442" y="1078457"/>
            <a:ext cx="115664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100" dirty="0"/>
              <a:t>Part 3</a:t>
            </a:r>
          </a:p>
        </p:txBody>
      </p:sp>
      <p:sp>
        <p:nvSpPr>
          <p:cNvPr id="7" name="Left Arrow 6"/>
          <p:cNvSpPr/>
          <p:nvPr/>
        </p:nvSpPr>
        <p:spPr>
          <a:xfrm>
            <a:off x="5793472" y="3088396"/>
            <a:ext cx="818867" cy="38896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Left Arrow 7"/>
          <p:cNvSpPr/>
          <p:nvPr/>
        </p:nvSpPr>
        <p:spPr>
          <a:xfrm>
            <a:off x="5578522" y="3940019"/>
            <a:ext cx="1033817" cy="38896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1894787" y="5280543"/>
            <a:ext cx="71625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600" dirty="0"/>
              <a:t>Figure </a:t>
            </a:r>
            <a:r>
              <a:rPr lang="tr-TR" sz="1600" dirty="0" smtClean="0"/>
              <a:t>2: </a:t>
            </a:r>
            <a:r>
              <a:rPr lang="tr-TR" sz="1600" dirty="0"/>
              <a:t>Calculation of pipe diameter according to </a:t>
            </a:r>
            <a:r>
              <a:rPr lang="tr-TR" sz="1600" dirty="0" smtClean="0"/>
              <a:t>discharges(Dizayn grup)  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214452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3366" y="1730455"/>
            <a:ext cx="501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</a:t>
            </a:r>
            <a:r>
              <a:rPr lang="tr-TR" dirty="0" smtClean="0"/>
              <a:t> 3</a:t>
            </a:r>
            <a:r>
              <a:rPr lang="en-US" dirty="0" smtClean="0"/>
              <a:t> </a:t>
            </a:r>
            <a:r>
              <a:rPr lang="en-US" dirty="0"/>
              <a:t>: Water demand for Kum </a:t>
            </a:r>
            <a:r>
              <a:rPr lang="en-US" dirty="0" smtClean="0"/>
              <a:t>neighborhood</a:t>
            </a:r>
            <a:endParaRPr lang="tr-TR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653043"/>
              </p:ext>
            </p:extLst>
          </p:nvPr>
        </p:nvGraphicFramePr>
        <p:xfrm>
          <a:off x="971600" y="2327800"/>
          <a:ext cx="7339084" cy="28865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7644"/>
                <a:gridCol w="1568304"/>
                <a:gridCol w="970457"/>
                <a:gridCol w="1091765"/>
                <a:gridCol w="970457"/>
                <a:gridCol w="970457"/>
              </a:tblGrid>
              <a:tr h="73307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500" dirty="0">
                          <a:effectLst/>
                        </a:rPr>
                        <a:t>facility</a:t>
                      </a:r>
                      <a:endParaRPr lang="tr-T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Water</a:t>
                      </a:r>
                      <a:r>
                        <a:rPr lang="tr-TR" sz="12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demand(l)</a:t>
                      </a:r>
                      <a:endParaRPr lang="tr-TR" sz="12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tr-T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 smtClean="0">
                          <a:effectLst/>
                        </a:rPr>
                        <a:t>present unit</a:t>
                      </a:r>
                      <a:endParaRPr lang="tr-T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</a:rPr>
                        <a:t>predicted unit</a:t>
                      </a:r>
                      <a:endParaRPr lang="tr-T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</a:rPr>
                        <a:t>unit per facility</a:t>
                      </a:r>
                      <a:endParaRPr lang="tr-T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 smtClean="0">
                          <a:effectLst/>
                        </a:rPr>
                        <a:t>Water(l)</a:t>
                      </a:r>
                      <a:endParaRPr lang="tr-T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</a:tr>
              <a:tr h="7178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 smtClean="0">
                          <a:effectLst/>
                        </a:rPr>
                        <a:t>pension</a:t>
                      </a:r>
                      <a:endParaRPr lang="tr-T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effectLst/>
                        </a:rPr>
                        <a:t>190</a:t>
                      </a:r>
                      <a:endParaRPr lang="tr-T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effectLst/>
                        </a:rPr>
                        <a:t>1</a:t>
                      </a:r>
                      <a:endParaRPr lang="tr-T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tr-T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effectLst/>
                        </a:rPr>
                        <a:t>50</a:t>
                      </a:r>
                      <a:endParaRPr lang="tr-T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 smtClean="0">
                          <a:effectLst/>
                        </a:rPr>
                        <a:t>47500</a:t>
                      </a:r>
                      <a:endParaRPr lang="tr-T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b"/>
                </a:tc>
              </a:tr>
              <a:tr h="7178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 smtClean="0">
                          <a:effectLst/>
                        </a:rPr>
                        <a:t>hotel</a:t>
                      </a:r>
                      <a:endParaRPr lang="tr-T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effectLst/>
                        </a:rPr>
                        <a:t>300</a:t>
                      </a:r>
                      <a:endParaRPr lang="tr-T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tr-T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 smtClean="0">
                          <a:effectLst/>
                        </a:rPr>
                        <a:t>12</a:t>
                      </a:r>
                      <a:endParaRPr lang="tr-T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effectLst/>
                        </a:rPr>
                        <a:t>100</a:t>
                      </a:r>
                      <a:endParaRPr lang="tr-T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360000</a:t>
                      </a:r>
                      <a:endParaRPr lang="tr-T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b"/>
                </a:tc>
              </a:tr>
              <a:tr h="7178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</a:rPr>
                        <a:t>swimming pool</a:t>
                      </a:r>
                      <a:endParaRPr lang="tr-T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effectLst/>
                        </a:rPr>
                        <a:t>500l/m^2</a:t>
                      </a:r>
                      <a:endParaRPr lang="tr-T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effectLst/>
                        </a:rPr>
                        <a:t>3</a:t>
                      </a:r>
                      <a:endParaRPr lang="tr-T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tr-T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-</a:t>
                      </a:r>
                      <a:endParaRPr lang="tr-T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 smtClean="0">
                          <a:effectLst/>
                        </a:rPr>
                        <a:t>450000*</a:t>
                      </a:r>
                      <a:endParaRPr lang="tr-T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b"/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07704" y="5442315"/>
            <a:ext cx="3034670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/>
            <a:r>
              <a:rPr lang="en-US" altLang="tr-TR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*the area of the pool is assumed to be 100 m</a:t>
            </a:r>
            <a:r>
              <a:rPr lang="en-US" altLang="tr-TR" sz="1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altLang="tr-TR" sz="2100" dirty="0"/>
          </a:p>
        </p:txBody>
      </p:sp>
    </p:spTree>
    <p:extLst>
      <p:ext uri="{BB962C8B-B14F-4D97-AF65-F5344CB8AC3E}">
        <p14:creationId xmlns:p14="http://schemas.microsoft.com/office/powerpoint/2010/main" val="180793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392072" y="1654103"/>
          <a:ext cx="4176215" cy="12633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39337"/>
                <a:gridCol w="2236878"/>
              </a:tblGrid>
              <a:tr h="6762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500" dirty="0">
                          <a:effectLst/>
                        </a:rPr>
                        <a:t>total demand</a:t>
                      </a:r>
                      <a:endParaRPr lang="tr-TR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2.870.000 liter</a:t>
                      </a:r>
                      <a:endParaRPr lang="tr-T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b"/>
                </a:tc>
              </a:tr>
              <a:tr h="5870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effectLst/>
                        </a:rPr>
                        <a:t>demand per person(l/p/d)</a:t>
                      </a:r>
                      <a:endParaRPr lang="tr-T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170 l/p/d</a:t>
                      </a:r>
                      <a:endParaRPr lang="tr-T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b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59632" y="1284771"/>
            <a:ext cx="5824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Waste water calculation of Kum neighboorhood</a:t>
            </a:r>
            <a:endParaRPr lang="tr-TR" dirty="0"/>
          </a:p>
        </p:txBody>
      </p:sp>
      <p:sp>
        <p:nvSpPr>
          <p:cNvPr id="5" name="TextBox 4"/>
          <p:cNvSpPr txBox="1"/>
          <p:nvPr/>
        </p:nvSpPr>
        <p:spPr>
          <a:xfrm>
            <a:off x="1719619" y="3620922"/>
            <a:ext cx="1412543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550" dirty="0"/>
              <a:t>170 l/p/d</a:t>
            </a:r>
          </a:p>
        </p:txBody>
      </p:sp>
      <p:sp>
        <p:nvSpPr>
          <p:cNvPr id="6" name="Right Arrow 5"/>
          <p:cNvSpPr/>
          <p:nvPr/>
        </p:nvSpPr>
        <p:spPr>
          <a:xfrm>
            <a:off x="3306171" y="3511676"/>
            <a:ext cx="2251880" cy="680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TextBox 6"/>
          <p:cNvSpPr txBox="1"/>
          <p:nvPr/>
        </p:nvSpPr>
        <p:spPr>
          <a:xfrm>
            <a:off x="5680881" y="3655546"/>
            <a:ext cx="23747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100" dirty="0"/>
              <a:t>For pump selection</a:t>
            </a:r>
          </a:p>
        </p:txBody>
      </p:sp>
    </p:spTree>
    <p:extLst>
      <p:ext uri="{BB962C8B-B14F-4D97-AF65-F5344CB8AC3E}">
        <p14:creationId xmlns:p14="http://schemas.microsoft.com/office/powerpoint/2010/main" val="3957695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1 Başlık"/>
          <p:cNvSpPr>
            <a:spLocks noGrp="1"/>
          </p:cNvSpPr>
          <p:nvPr>
            <p:ph type="ctrTitle"/>
          </p:nvPr>
        </p:nvSpPr>
        <p:spPr>
          <a:xfrm>
            <a:off x="714375" y="357188"/>
            <a:ext cx="7772400" cy="1470025"/>
          </a:xfrm>
        </p:spPr>
        <p:txBody>
          <a:bodyPr/>
          <a:lstStyle/>
          <a:p>
            <a:pPr eaLnBrk="1" hangingPunct="1"/>
            <a:r>
              <a:rPr lang="tr-TR" altLang="tr-TR" sz="3200" b="1" smtClean="0"/>
              <a:t>4. DISCHARGES &amp; PUMP SELECTION :</a:t>
            </a:r>
            <a:r>
              <a:rPr lang="tr-TR" altLang="tr-TR" sz="3200" smtClean="0"/>
              <a:t/>
            </a:r>
            <a:br>
              <a:rPr lang="tr-TR" altLang="tr-TR" sz="3200" smtClean="0"/>
            </a:br>
            <a:endParaRPr lang="tr-TR" altLang="tr-TR" sz="3200" smtClean="0"/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1571625"/>
            <a:ext cx="6724650" cy="281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Başlık 1"/>
          <p:cNvSpPr>
            <a:spLocks noGrp="1"/>
          </p:cNvSpPr>
          <p:nvPr>
            <p:ph type="title"/>
          </p:nvPr>
        </p:nvSpPr>
        <p:spPr>
          <a:xfrm>
            <a:off x="1403648" y="764704"/>
            <a:ext cx="7416824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tr-TR" sz="3000" b="1" dirty="0" smtClean="0"/>
              <a:t>WASTEWATER / STORMWATER COLLECTİON SYSTEMS</a:t>
            </a:r>
            <a:r>
              <a:rPr lang="tr-TR" altLang="tr-TR" dirty="0" smtClean="0"/>
              <a:t/>
            </a:r>
            <a:br>
              <a:rPr lang="tr-TR" altLang="tr-TR" dirty="0" smtClean="0"/>
            </a:br>
            <a:endParaRPr lang="tr-TR" altLang="tr-TR" dirty="0" smtClean="0"/>
          </a:p>
        </p:txBody>
      </p:sp>
      <p:sp>
        <p:nvSpPr>
          <p:cNvPr id="3075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Wastewater collection systems are used to collect and transmit liquid wastes to a central treatment plant. </a:t>
            </a:r>
            <a:endParaRPr lang="tr-TR" alt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2 İçerik Yer Tutucusu"/>
          <p:cNvSpPr>
            <a:spLocks noGrp="1"/>
          </p:cNvSpPr>
          <p:nvPr>
            <p:ph idx="1"/>
          </p:nvPr>
        </p:nvSpPr>
        <p:spPr>
          <a:xfrm>
            <a:off x="467544" y="1844825"/>
            <a:ext cx="8229600" cy="2880320"/>
          </a:xfrm>
        </p:spPr>
        <p:txBody>
          <a:bodyPr>
            <a:normAutofit/>
          </a:bodyPr>
          <a:lstStyle/>
          <a:p>
            <a:pPr eaLnBrk="1" hangingPunct="1"/>
            <a:r>
              <a:rPr lang="tr-TR" altLang="tr-TR" sz="2000" dirty="0" smtClean="0"/>
              <a:t> 3 pumps are used in the pumping station.</a:t>
            </a:r>
          </a:p>
          <a:p>
            <a:pPr eaLnBrk="1" hangingPunct="1"/>
            <a:r>
              <a:rPr lang="tr-TR" altLang="tr-TR" sz="2000" dirty="0" smtClean="0"/>
              <a:t>Plunger pumps are used as a pump type.</a:t>
            </a:r>
          </a:p>
          <a:p>
            <a:pPr eaLnBrk="1" hangingPunct="1"/>
            <a:r>
              <a:rPr lang="tr-TR" altLang="tr-TR" sz="2000" dirty="0" smtClean="0"/>
              <a:t>Circular caisons are used.</a:t>
            </a:r>
          </a:p>
          <a:p>
            <a:pPr eaLnBrk="1" hangingPunct="1"/>
            <a:r>
              <a:rPr lang="tr-TR" altLang="tr-TR" sz="2000" dirty="0" smtClean="0"/>
              <a:t>As a material type of the pipeline, </a:t>
            </a:r>
            <a:r>
              <a:rPr lang="tr-TR" altLang="tr-TR" sz="2000" u="sng" dirty="0" smtClean="0">
                <a:hlinkClick r:id="rId2"/>
              </a:rPr>
              <a:t>polyethylene</a:t>
            </a:r>
            <a:r>
              <a:rPr lang="tr-TR" altLang="tr-TR" sz="2000" dirty="0" smtClean="0"/>
              <a:t> ( HDPE ) pipes are chosen.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2 İçerik Yer Tutucusu"/>
          <p:cNvSpPr>
            <a:spLocks noGrp="1"/>
          </p:cNvSpPr>
          <p:nvPr>
            <p:ph idx="1"/>
          </p:nvPr>
        </p:nvSpPr>
        <p:spPr>
          <a:xfrm>
            <a:off x="395536" y="1317601"/>
            <a:ext cx="8229600" cy="4127624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tr-TR" altLang="tr-TR" b="1" dirty="0" smtClean="0"/>
              <a:t>Motor Power Calculation</a:t>
            </a:r>
            <a:r>
              <a:rPr lang="tr-TR" altLang="tr-TR" u="sng" dirty="0" smtClean="0"/>
              <a:t> </a:t>
            </a:r>
            <a:endParaRPr lang="tr-TR" altLang="tr-TR" dirty="0" smtClean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tr-TR" altLang="tr-TR" dirty="0" smtClean="0"/>
              <a:t>    Calculations of motor power are done according to the pump discharges for 25 years since economic life of pumps and air chambers is 25 years.</a:t>
            </a:r>
          </a:p>
          <a:p>
            <a:pPr eaLnBrk="1" hangingPunct="1"/>
            <a:r>
              <a:rPr lang="tr-TR" altLang="tr-TR" dirty="0" smtClean="0"/>
              <a:t>H</a:t>
            </a:r>
            <a:r>
              <a:rPr lang="tr-TR" altLang="tr-TR" baseline="-25000" dirty="0" smtClean="0"/>
              <a:t>g</a:t>
            </a:r>
            <a:r>
              <a:rPr lang="tr-TR" altLang="tr-TR" dirty="0" smtClean="0"/>
              <a:t> = final elevation of pump line - pump axis elevation</a:t>
            </a:r>
          </a:p>
          <a:p>
            <a:pPr eaLnBrk="1" hangingPunct="1"/>
            <a:r>
              <a:rPr lang="tr-TR" altLang="tr-TR" dirty="0" smtClean="0"/>
              <a:t>H</a:t>
            </a:r>
            <a:r>
              <a:rPr lang="tr-TR" altLang="tr-TR" baseline="-25000" dirty="0" smtClean="0"/>
              <a:t>g</a:t>
            </a:r>
            <a:r>
              <a:rPr lang="tr-TR" altLang="tr-TR" dirty="0" smtClean="0"/>
              <a:t> = (2.50) - (-9.10) = 11.60 m</a:t>
            </a:r>
          </a:p>
          <a:p>
            <a:pPr eaLnBrk="1" hangingPunct="1"/>
            <a:r>
              <a:rPr lang="tr-TR" altLang="tr-TR" dirty="0" smtClean="0"/>
              <a:t>Q</a:t>
            </a:r>
            <a:r>
              <a:rPr lang="tr-TR" altLang="tr-TR" baseline="-25000" dirty="0" smtClean="0"/>
              <a:t>p</a:t>
            </a:r>
            <a:r>
              <a:rPr lang="tr-TR" altLang="tr-TR" dirty="0" smtClean="0"/>
              <a:t> = 55 lt/s</a:t>
            </a:r>
          </a:p>
          <a:p>
            <a:pPr eaLnBrk="1" hangingPunct="1"/>
            <a:endParaRPr lang="tr-TR" altLang="tr-TR" dirty="0" smtClean="0"/>
          </a:p>
          <a:p>
            <a:pPr eaLnBrk="1" hangingPunct="1"/>
            <a:endParaRPr lang="tr-TR" altLang="tr-TR" dirty="0" smtClean="0"/>
          </a:p>
          <a:p>
            <a:pPr eaLnBrk="1" hangingPunct="1"/>
            <a:endParaRPr lang="tr-TR" altLang="tr-TR" dirty="0" smtClean="0"/>
          </a:p>
          <a:p>
            <a:pPr eaLnBrk="1" hangingPunct="1"/>
            <a:endParaRPr lang="tr-TR" altLang="tr-TR" dirty="0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tr-TR" altLang="tr-TR" dirty="0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tr-TR" altLang="tr-TR" dirty="0" smtClean="0"/>
          </a:p>
          <a:p>
            <a:pPr eaLnBrk="1" hangingPunct="1"/>
            <a:endParaRPr lang="tr-TR" altLang="tr-TR" dirty="0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tr-TR" altLang="tr-TR" dirty="0" smtClean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861048"/>
            <a:ext cx="2298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3 İçerik Yer Tutucusu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2950" y="2071688"/>
            <a:ext cx="7658100" cy="28575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611560" y="1412776"/>
            <a:ext cx="8229600" cy="4439964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>
                <a:hlinkClick r:id="rId2"/>
              </a:rPr>
              <a:t>polyethylene</a:t>
            </a:r>
            <a:r>
              <a:rPr lang="tr-TR" dirty="0" smtClean="0"/>
              <a:t>, f = 0.012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Q = v * A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55*10</a:t>
            </a:r>
            <a:r>
              <a:rPr lang="tr-TR" baseline="30000" dirty="0" smtClean="0"/>
              <a:t>-3</a:t>
            </a:r>
            <a:r>
              <a:rPr lang="tr-TR" dirty="0" smtClean="0"/>
              <a:t> = v * (π * (0.15)</a:t>
            </a:r>
            <a:r>
              <a:rPr lang="tr-TR" baseline="30000" dirty="0" smtClean="0"/>
              <a:t>2</a:t>
            </a:r>
            <a:r>
              <a:rPr lang="tr-TR" dirty="0" smtClean="0"/>
              <a:t>)  where D = 300 mm  → v = 0.78 m/s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J = 0.012 *   → J = 0.00123 m/m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L = 712 m → JL = 0.00123*712 = 0.88 m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H</a:t>
            </a:r>
            <a:r>
              <a:rPr lang="tr-TR" baseline="-25000" dirty="0" smtClean="0"/>
              <a:t>m</a:t>
            </a:r>
            <a:r>
              <a:rPr lang="tr-TR" dirty="0" smtClean="0"/>
              <a:t> = </a:t>
            </a:r>
            <a:r>
              <a:rPr lang="tr-TR" dirty="0" err="1" smtClean="0"/>
              <a:t>H</a:t>
            </a:r>
            <a:r>
              <a:rPr lang="tr-TR" baseline="-25000" dirty="0" err="1" smtClean="0"/>
              <a:t>g</a:t>
            </a:r>
            <a:r>
              <a:rPr lang="tr-TR" dirty="0" smtClean="0"/>
              <a:t> + JL + </a:t>
            </a:r>
            <a:r>
              <a:rPr lang="tr-TR" dirty="0" err="1" smtClean="0"/>
              <a:t>minor</a:t>
            </a:r>
            <a:r>
              <a:rPr lang="tr-TR" dirty="0" smtClean="0"/>
              <a:t> </a:t>
            </a:r>
            <a:r>
              <a:rPr lang="tr-TR" dirty="0" err="1" smtClean="0"/>
              <a:t>losses</a:t>
            </a:r>
            <a:r>
              <a:rPr lang="tr-TR" dirty="0" smtClean="0"/>
              <a:t> = 11.60 + 0.88 + 2.00 → H</a:t>
            </a:r>
            <a:r>
              <a:rPr lang="tr-TR" baseline="-25000" dirty="0" smtClean="0"/>
              <a:t>m</a:t>
            </a:r>
            <a:r>
              <a:rPr lang="tr-TR" dirty="0" smtClean="0"/>
              <a:t> = 14.5 m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N</a:t>
            </a:r>
            <a:r>
              <a:rPr lang="tr-TR" baseline="-25000" dirty="0" smtClean="0"/>
              <a:t>e</a:t>
            </a:r>
            <a:r>
              <a:rPr lang="tr-TR" dirty="0" smtClean="0"/>
              <a:t> =  =   → N</a:t>
            </a:r>
            <a:r>
              <a:rPr lang="tr-TR" baseline="-25000" dirty="0" smtClean="0"/>
              <a:t>e</a:t>
            </a:r>
            <a:r>
              <a:rPr lang="tr-TR" dirty="0" smtClean="0"/>
              <a:t> = 15.6 </a:t>
            </a:r>
            <a:r>
              <a:rPr lang="tr-TR" dirty="0" err="1" smtClean="0"/>
              <a:t>kW</a:t>
            </a:r>
            <a:endParaRPr lang="tr-TR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N</a:t>
            </a:r>
            <a:r>
              <a:rPr lang="tr-TR" baseline="-25000" dirty="0" smtClean="0"/>
              <a:t>e</a:t>
            </a:r>
            <a:r>
              <a:rPr lang="tr-TR" dirty="0" smtClean="0"/>
              <a:t> = 15.6 </a:t>
            </a:r>
            <a:r>
              <a:rPr lang="tr-TR" dirty="0" err="1" smtClean="0"/>
              <a:t>kW</a:t>
            </a:r>
            <a:r>
              <a:rPr lang="tr-TR" dirty="0" smtClean="0"/>
              <a:t> → E.K. = 1.25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tr-TR" dirty="0" err="1" smtClean="0"/>
              <a:t>N</a:t>
            </a:r>
            <a:r>
              <a:rPr lang="tr-TR" baseline="-25000" dirty="0" err="1" smtClean="0"/>
              <a:t>m</a:t>
            </a:r>
            <a:r>
              <a:rPr lang="tr-TR" dirty="0" smtClean="0"/>
              <a:t> = N</a:t>
            </a:r>
            <a:r>
              <a:rPr lang="tr-TR" baseline="-25000" dirty="0" smtClean="0"/>
              <a:t>e</a:t>
            </a:r>
            <a:r>
              <a:rPr lang="tr-TR" dirty="0" smtClean="0"/>
              <a:t> * E.K. = 15.6*1.25 → </a:t>
            </a:r>
            <a:r>
              <a:rPr lang="tr-TR" dirty="0" err="1" smtClean="0"/>
              <a:t>N</a:t>
            </a:r>
            <a:r>
              <a:rPr lang="tr-TR" baseline="-25000" dirty="0" err="1" smtClean="0"/>
              <a:t>m</a:t>
            </a:r>
            <a:r>
              <a:rPr lang="tr-TR" dirty="0" smtClean="0"/>
              <a:t> = 19.5 </a:t>
            </a:r>
            <a:r>
              <a:rPr lang="tr-TR" dirty="0" err="1" smtClean="0"/>
              <a:t>kW</a:t>
            </a:r>
            <a:endParaRPr lang="tr-TR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tr-TR" dirty="0" err="1" smtClean="0"/>
              <a:t>N</a:t>
            </a:r>
            <a:r>
              <a:rPr lang="tr-TR" baseline="-25000" dirty="0" err="1" smtClean="0"/>
              <a:t>m</a:t>
            </a:r>
            <a:r>
              <a:rPr lang="tr-TR" dirty="0" smtClean="0"/>
              <a:t> = 19.5 </a:t>
            </a:r>
            <a:r>
              <a:rPr lang="tr-TR" dirty="0" err="1" smtClean="0"/>
              <a:t>kW</a:t>
            </a:r>
            <a:r>
              <a:rPr lang="tr-TR" dirty="0" smtClean="0"/>
              <a:t> → n=8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3 İçerik Yer Tutucusu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28813" y="928688"/>
            <a:ext cx="4643437" cy="2214562"/>
          </a:xfrm>
        </p:spPr>
      </p:pic>
      <p:pic>
        <p:nvPicPr>
          <p:cNvPr id="25603" name="4 Resi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656" y="3356992"/>
            <a:ext cx="4857750" cy="250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Başlık"/>
          <p:cNvSpPr>
            <a:spLocks noGrp="1"/>
          </p:cNvSpPr>
          <p:nvPr>
            <p:ph idx="1"/>
          </p:nvPr>
        </p:nvSpPr>
        <p:spPr>
          <a:xfrm>
            <a:off x="467544" y="1556793"/>
            <a:ext cx="8229600" cy="352839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u="sng" dirty="0" err="1" smtClean="0"/>
              <a:t>Calculation</a:t>
            </a:r>
            <a:r>
              <a:rPr lang="tr-TR" u="sng" dirty="0" smtClean="0"/>
              <a:t> of </a:t>
            </a:r>
            <a:r>
              <a:rPr lang="tr-TR" u="sng" dirty="0" err="1" smtClean="0"/>
              <a:t>the</a:t>
            </a:r>
            <a:r>
              <a:rPr lang="tr-TR" u="sng" dirty="0" smtClean="0"/>
              <a:t> </a:t>
            </a:r>
            <a:r>
              <a:rPr lang="tr-TR" u="sng" dirty="0" err="1" smtClean="0"/>
              <a:t>Volume</a:t>
            </a:r>
            <a:r>
              <a:rPr lang="tr-TR" u="sng" dirty="0" smtClean="0"/>
              <a:t> of </a:t>
            </a:r>
            <a:r>
              <a:rPr lang="tr-TR" u="sng" dirty="0" err="1" smtClean="0"/>
              <a:t>Collecting</a:t>
            </a:r>
            <a:r>
              <a:rPr lang="tr-TR" u="sng" dirty="0" smtClean="0"/>
              <a:t> </a:t>
            </a:r>
            <a:r>
              <a:rPr lang="tr-TR" u="sng" dirty="0" err="1" smtClean="0"/>
              <a:t>Chamber</a:t>
            </a:r>
            <a:r>
              <a:rPr lang="tr-TR" u="sng" dirty="0" smtClean="0"/>
              <a:t> :</a:t>
            </a:r>
            <a:endParaRPr lang="tr-TR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tr-TR" dirty="0" err="1" smtClean="0"/>
              <a:t>T</a:t>
            </a:r>
            <a:r>
              <a:rPr lang="tr-TR" baseline="-25000" dirty="0" err="1" smtClean="0"/>
              <a:t>min</a:t>
            </a:r>
            <a:r>
              <a:rPr lang="tr-TR" dirty="0" smtClean="0"/>
              <a:t> =   </a:t>
            </a:r>
            <a:r>
              <a:rPr lang="tr-TR" dirty="0" err="1" smtClean="0"/>
              <a:t>For</a:t>
            </a:r>
            <a:r>
              <a:rPr lang="tr-TR" dirty="0" smtClean="0"/>
              <a:t> n=8, </a:t>
            </a:r>
            <a:r>
              <a:rPr lang="tr-TR" dirty="0" err="1" smtClean="0"/>
              <a:t>T</a:t>
            </a:r>
            <a:r>
              <a:rPr lang="tr-TR" baseline="-25000" dirty="0" err="1" smtClean="0"/>
              <a:t>min</a:t>
            </a:r>
            <a:r>
              <a:rPr lang="tr-TR" dirty="0" smtClean="0"/>
              <a:t> = 450 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V</a:t>
            </a:r>
            <a:r>
              <a:rPr lang="tr-TR" baseline="-25000" dirty="0" smtClean="0"/>
              <a:t>1</a:t>
            </a:r>
            <a:r>
              <a:rPr lang="tr-TR" dirty="0" smtClean="0"/>
              <a:t> =  =  → V</a:t>
            </a:r>
            <a:r>
              <a:rPr lang="tr-TR" baseline="-25000" dirty="0" smtClean="0"/>
              <a:t>1</a:t>
            </a:r>
            <a:r>
              <a:rPr lang="tr-TR" dirty="0" smtClean="0"/>
              <a:t> = 7425 </a:t>
            </a:r>
            <a:r>
              <a:rPr lang="tr-TR" dirty="0" err="1" smtClean="0"/>
              <a:t>lt</a:t>
            </a:r>
            <a:endParaRPr lang="tr-TR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V</a:t>
            </a:r>
            <a:r>
              <a:rPr lang="tr-TR" baseline="-25000" dirty="0" smtClean="0"/>
              <a:t>2</a:t>
            </a:r>
            <a:r>
              <a:rPr lang="tr-TR" dirty="0" smtClean="0"/>
              <a:t> = 0.392 * V</a:t>
            </a:r>
            <a:r>
              <a:rPr lang="tr-TR" baseline="-25000" dirty="0" smtClean="0"/>
              <a:t>1</a:t>
            </a:r>
            <a:r>
              <a:rPr lang="tr-TR" dirty="0" smtClean="0"/>
              <a:t> = 0.392*7425 → V</a:t>
            </a:r>
            <a:r>
              <a:rPr lang="tr-TR" baseline="-25000" dirty="0" smtClean="0"/>
              <a:t>2</a:t>
            </a:r>
            <a:r>
              <a:rPr lang="tr-TR" dirty="0" smtClean="0"/>
              <a:t> = 2911 </a:t>
            </a:r>
            <a:r>
              <a:rPr lang="tr-TR" dirty="0" err="1" smtClean="0"/>
              <a:t>lt</a:t>
            </a:r>
            <a:endParaRPr lang="tr-TR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V</a:t>
            </a:r>
            <a:r>
              <a:rPr lang="tr-TR" baseline="-25000" dirty="0" smtClean="0"/>
              <a:t>3</a:t>
            </a:r>
            <a:r>
              <a:rPr lang="tr-TR" dirty="0" smtClean="0"/>
              <a:t> = 0.264 * V</a:t>
            </a:r>
            <a:r>
              <a:rPr lang="tr-TR" baseline="-25000" dirty="0" smtClean="0"/>
              <a:t>1</a:t>
            </a:r>
            <a:r>
              <a:rPr lang="tr-TR" dirty="0" smtClean="0"/>
              <a:t> = 0.264*7425 → V</a:t>
            </a:r>
            <a:r>
              <a:rPr lang="tr-TR" baseline="-25000" dirty="0" smtClean="0"/>
              <a:t>3</a:t>
            </a:r>
            <a:r>
              <a:rPr lang="tr-TR" dirty="0" smtClean="0"/>
              <a:t> = 1960 </a:t>
            </a:r>
            <a:r>
              <a:rPr lang="tr-TR" dirty="0" err="1" smtClean="0"/>
              <a:t>lt</a:t>
            </a:r>
            <a:endParaRPr lang="tr-TR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V</a:t>
            </a:r>
            <a:r>
              <a:rPr lang="tr-TR" baseline="-25000" dirty="0" smtClean="0"/>
              <a:t>R</a:t>
            </a:r>
            <a:r>
              <a:rPr lang="tr-TR" dirty="0" smtClean="0"/>
              <a:t> = 1704 </a:t>
            </a:r>
            <a:r>
              <a:rPr lang="tr-TR" dirty="0" err="1" smtClean="0"/>
              <a:t>lt</a:t>
            </a:r>
            <a:r>
              <a:rPr lang="tr-TR" dirty="0" smtClean="0"/>
              <a:t> is taken.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V</a:t>
            </a:r>
            <a:r>
              <a:rPr lang="tr-TR" baseline="-25000" dirty="0" smtClean="0"/>
              <a:t>T</a:t>
            </a:r>
            <a:r>
              <a:rPr lang="tr-TR" dirty="0" smtClean="0"/>
              <a:t> = V</a:t>
            </a:r>
            <a:r>
              <a:rPr lang="tr-TR" baseline="-25000" dirty="0" smtClean="0"/>
              <a:t>1</a:t>
            </a:r>
            <a:r>
              <a:rPr lang="tr-TR" dirty="0" smtClean="0"/>
              <a:t> + V</a:t>
            </a:r>
            <a:r>
              <a:rPr lang="tr-TR" baseline="-25000" dirty="0" smtClean="0"/>
              <a:t>2</a:t>
            </a:r>
            <a:r>
              <a:rPr lang="tr-TR" dirty="0" smtClean="0"/>
              <a:t> + V</a:t>
            </a:r>
            <a:r>
              <a:rPr lang="tr-TR" baseline="-25000" dirty="0" smtClean="0"/>
              <a:t>3</a:t>
            </a:r>
            <a:r>
              <a:rPr lang="tr-TR" dirty="0" smtClean="0"/>
              <a:t> + V</a:t>
            </a:r>
            <a:r>
              <a:rPr lang="tr-TR" baseline="-25000" dirty="0" smtClean="0"/>
              <a:t>R</a:t>
            </a:r>
            <a:r>
              <a:rPr lang="tr-TR" dirty="0" smtClean="0"/>
              <a:t> = 7425 + 2911 + 1960 + 1704 → V</a:t>
            </a:r>
            <a:r>
              <a:rPr lang="tr-TR" baseline="-25000" dirty="0" smtClean="0"/>
              <a:t>T</a:t>
            </a:r>
            <a:r>
              <a:rPr lang="tr-TR" dirty="0" smtClean="0"/>
              <a:t> = 14000 </a:t>
            </a:r>
            <a:r>
              <a:rPr lang="tr-TR" dirty="0" err="1" smtClean="0"/>
              <a:t>lt</a:t>
            </a:r>
            <a:r>
              <a:rPr lang="tr-TR" dirty="0" smtClean="0"/>
              <a:t> = 14 m</a:t>
            </a:r>
            <a:r>
              <a:rPr lang="tr-TR" baseline="30000" dirty="0" smtClean="0"/>
              <a:t>3</a:t>
            </a:r>
            <a:endParaRPr lang="tr-TR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539552" y="1412776"/>
            <a:ext cx="8229600" cy="424847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sz="2000" b="1" u="sng" dirty="0" err="1" smtClean="0"/>
              <a:t>Base</a:t>
            </a:r>
            <a:r>
              <a:rPr lang="tr-TR" sz="2000" b="1" u="sng" dirty="0" smtClean="0"/>
              <a:t> </a:t>
            </a:r>
            <a:r>
              <a:rPr lang="tr-TR" sz="2000" b="1" u="sng" dirty="0" err="1" smtClean="0"/>
              <a:t>Area</a:t>
            </a:r>
            <a:r>
              <a:rPr lang="tr-TR" sz="2000" b="1" u="sng" dirty="0" smtClean="0"/>
              <a:t> of </a:t>
            </a:r>
            <a:r>
              <a:rPr lang="tr-TR" sz="2000" b="1" u="sng" dirty="0" err="1" smtClean="0"/>
              <a:t>Collecting</a:t>
            </a:r>
            <a:r>
              <a:rPr lang="tr-TR" sz="2000" b="1" u="sng" dirty="0" smtClean="0"/>
              <a:t> </a:t>
            </a:r>
            <a:r>
              <a:rPr lang="tr-TR" sz="2000" b="1" u="sng" dirty="0" err="1" smtClean="0"/>
              <a:t>Chamber</a:t>
            </a:r>
            <a:r>
              <a:rPr lang="tr-TR" sz="2000" b="1" u="sng" dirty="0" smtClean="0"/>
              <a:t> </a:t>
            </a:r>
            <a:r>
              <a:rPr lang="tr-TR" u="sng" dirty="0" smtClean="0"/>
              <a:t>:</a:t>
            </a:r>
            <a:endParaRPr lang="tr-TR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F = π * r</a:t>
            </a:r>
            <a:r>
              <a:rPr lang="tr-TR" baseline="30000" dirty="0" smtClean="0"/>
              <a:t>2</a:t>
            </a:r>
            <a:r>
              <a:rPr lang="tr-TR" dirty="0" smtClean="0"/>
              <a:t> = 3.14 * (2.50)</a:t>
            </a:r>
            <a:r>
              <a:rPr lang="tr-TR" baseline="30000" dirty="0" smtClean="0"/>
              <a:t>2</a:t>
            </a:r>
            <a:r>
              <a:rPr lang="tr-TR" dirty="0" smtClean="0"/>
              <a:t>  → F = 19.63 m</a:t>
            </a:r>
            <a:r>
              <a:rPr lang="tr-TR" baseline="30000" dirty="0" smtClean="0"/>
              <a:t>2</a:t>
            </a:r>
            <a:r>
              <a:rPr lang="tr-TR" dirty="0" smtClean="0"/>
              <a:t> where diameter of caisson is taken as 5.00 m.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When concrete of bottom </a:t>
            </a:r>
            <a:r>
              <a:rPr lang="tr-TR" dirty="0" err="1" smtClean="0"/>
              <a:t>slope</a:t>
            </a:r>
            <a:r>
              <a:rPr lang="tr-TR" dirty="0" smtClean="0"/>
              <a:t> is </a:t>
            </a:r>
            <a:r>
              <a:rPr lang="tr-TR" dirty="0" err="1" smtClean="0"/>
              <a:t>considered</a:t>
            </a:r>
            <a:r>
              <a:rPr lang="tr-TR" dirty="0" smtClean="0"/>
              <a:t>, F</a:t>
            </a:r>
            <a:r>
              <a:rPr lang="tr-TR" baseline="-25000" dirty="0" smtClean="0"/>
              <a:t>net</a:t>
            </a:r>
            <a:r>
              <a:rPr lang="tr-TR" dirty="0" smtClean="0"/>
              <a:t> = A = 15 m</a:t>
            </a:r>
            <a:r>
              <a:rPr lang="tr-TR" baseline="30000" dirty="0" smtClean="0"/>
              <a:t>2</a:t>
            </a:r>
            <a:endParaRPr lang="tr-TR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h</a:t>
            </a:r>
            <a:r>
              <a:rPr lang="tr-TR" baseline="-25000" dirty="0" smtClean="0"/>
              <a:t>1</a:t>
            </a:r>
            <a:r>
              <a:rPr lang="tr-TR" dirty="0" smtClean="0"/>
              <a:t> =  =   → h</a:t>
            </a:r>
            <a:r>
              <a:rPr lang="tr-TR" baseline="-25000" dirty="0" smtClean="0"/>
              <a:t>1</a:t>
            </a:r>
            <a:r>
              <a:rPr lang="tr-TR" dirty="0" smtClean="0"/>
              <a:t> = 0.50 m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h</a:t>
            </a:r>
            <a:r>
              <a:rPr lang="tr-TR" baseline="-25000" dirty="0" smtClean="0"/>
              <a:t>2</a:t>
            </a:r>
            <a:r>
              <a:rPr lang="tr-TR" dirty="0" smtClean="0"/>
              <a:t> =  =   → h</a:t>
            </a:r>
            <a:r>
              <a:rPr lang="tr-TR" baseline="-25000" dirty="0" smtClean="0"/>
              <a:t>1</a:t>
            </a:r>
            <a:r>
              <a:rPr lang="tr-TR" dirty="0" smtClean="0"/>
              <a:t> = 0.19 m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h</a:t>
            </a:r>
            <a:r>
              <a:rPr lang="tr-TR" baseline="-25000" dirty="0" smtClean="0"/>
              <a:t>3</a:t>
            </a:r>
            <a:r>
              <a:rPr lang="tr-TR" dirty="0" smtClean="0"/>
              <a:t> =  =   → h</a:t>
            </a:r>
            <a:r>
              <a:rPr lang="tr-TR" baseline="-25000" dirty="0" smtClean="0"/>
              <a:t>1</a:t>
            </a:r>
            <a:r>
              <a:rPr lang="tr-TR" dirty="0" smtClean="0"/>
              <a:t> = 0.13 m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tr-TR" dirty="0" err="1" smtClean="0"/>
              <a:t>h</a:t>
            </a:r>
            <a:r>
              <a:rPr lang="tr-TR" baseline="-25000" dirty="0" err="1" smtClean="0"/>
              <a:t>R</a:t>
            </a:r>
            <a:r>
              <a:rPr lang="tr-TR" dirty="0" smtClean="0"/>
              <a:t> =  =   → h</a:t>
            </a:r>
            <a:r>
              <a:rPr lang="tr-TR" baseline="-25000" dirty="0" smtClean="0"/>
              <a:t>1</a:t>
            </a:r>
            <a:r>
              <a:rPr lang="tr-TR" dirty="0" smtClean="0"/>
              <a:t> = 0.11 m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tr-TR" dirty="0" err="1" smtClean="0"/>
              <a:t>h</a:t>
            </a:r>
            <a:r>
              <a:rPr lang="tr-TR" baseline="-25000" dirty="0" err="1" smtClean="0"/>
              <a:t>ö</a:t>
            </a:r>
            <a:r>
              <a:rPr lang="tr-TR" dirty="0" smtClean="0"/>
              <a:t> is taken as 0.80 m.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H</a:t>
            </a:r>
            <a:r>
              <a:rPr lang="tr-TR" baseline="-25000" dirty="0" smtClean="0"/>
              <a:t>T</a:t>
            </a:r>
            <a:r>
              <a:rPr lang="tr-TR" dirty="0" smtClean="0"/>
              <a:t> = h</a:t>
            </a:r>
            <a:r>
              <a:rPr lang="tr-TR" baseline="-25000" dirty="0" smtClean="0"/>
              <a:t>1</a:t>
            </a:r>
            <a:r>
              <a:rPr lang="tr-TR" dirty="0" smtClean="0"/>
              <a:t> + h</a:t>
            </a:r>
            <a:r>
              <a:rPr lang="tr-TR" baseline="-25000" dirty="0" smtClean="0"/>
              <a:t>2</a:t>
            </a:r>
            <a:r>
              <a:rPr lang="tr-TR" dirty="0" smtClean="0"/>
              <a:t> + h</a:t>
            </a:r>
            <a:r>
              <a:rPr lang="tr-TR" baseline="-25000" dirty="0" smtClean="0"/>
              <a:t>3</a:t>
            </a:r>
            <a:r>
              <a:rPr lang="tr-TR" dirty="0" smtClean="0"/>
              <a:t> + </a:t>
            </a:r>
            <a:r>
              <a:rPr lang="tr-TR" dirty="0" err="1" smtClean="0"/>
              <a:t>h</a:t>
            </a:r>
            <a:r>
              <a:rPr lang="tr-TR" baseline="-25000" dirty="0" err="1" smtClean="0"/>
              <a:t>R</a:t>
            </a:r>
            <a:r>
              <a:rPr lang="tr-TR" dirty="0" smtClean="0"/>
              <a:t> + </a:t>
            </a:r>
            <a:r>
              <a:rPr lang="tr-TR" dirty="0" err="1" smtClean="0"/>
              <a:t>h</a:t>
            </a:r>
            <a:r>
              <a:rPr lang="tr-TR" baseline="-25000" dirty="0" err="1" smtClean="0"/>
              <a:t>ö</a:t>
            </a:r>
            <a:r>
              <a:rPr lang="tr-TR" dirty="0" smtClean="0"/>
              <a:t> → H</a:t>
            </a:r>
            <a:r>
              <a:rPr lang="tr-TR" baseline="-25000" dirty="0" smtClean="0"/>
              <a:t>T</a:t>
            </a:r>
            <a:r>
              <a:rPr lang="tr-TR" dirty="0" smtClean="0"/>
              <a:t> = 1.73 m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57250"/>
            <a:ext cx="6858000" cy="1685875"/>
          </a:xfrm>
        </p:spPr>
        <p:txBody>
          <a:bodyPr/>
          <a:lstStyle/>
          <a:p>
            <a:r>
              <a:rPr lang="en-US" dirty="0" smtClean="0"/>
              <a:t>PUMP STATION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162753"/>
            <a:ext cx="6858000" cy="1241822"/>
          </a:xfrm>
        </p:spPr>
        <p:txBody>
          <a:bodyPr/>
          <a:lstStyle/>
          <a:p>
            <a:pPr marL="257175" indent="-257175">
              <a:buFont typeface="Wingdings" panose="05000000000000000000" pitchFamily="2" charset="2"/>
              <a:buChar char="q"/>
            </a:pPr>
            <a:r>
              <a:rPr lang="en-US" dirty="0" smtClean="0"/>
              <a:t>Valve House</a:t>
            </a:r>
          </a:p>
          <a:p>
            <a:pPr marL="257175" indent="-257175">
              <a:buFont typeface="Wingdings" panose="05000000000000000000" pitchFamily="2" charset="2"/>
              <a:buChar char="q"/>
            </a:pPr>
            <a:r>
              <a:rPr lang="en-US" dirty="0" smtClean="0"/>
              <a:t>Grille </a:t>
            </a:r>
          </a:p>
          <a:p>
            <a:pPr marL="257175" indent="-257175">
              <a:buFont typeface="Wingdings" panose="05000000000000000000" pitchFamily="2" charset="2"/>
              <a:buChar char="q"/>
            </a:pPr>
            <a:r>
              <a:rPr lang="en-US" dirty="0" smtClean="0"/>
              <a:t>Pump House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224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4" y="1131094"/>
            <a:ext cx="7765961" cy="4797212"/>
          </a:xfrm>
        </p:spPr>
      </p:pic>
    </p:spTree>
    <p:extLst>
      <p:ext uri="{BB962C8B-B14F-4D97-AF65-F5344CB8AC3E}">
        <p14:creationId xmlns:p14="http://schemas.microsoft.com/office/powerpoint/2010/main" val="29732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250" y="973161"/>
            <a:ext cx="9060287" cy="502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32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İçerik Yer Tutucusu 2"/>
          <p:cNvSpPr>
            <a:spLocks noGrp="1"/>
          </p:cNvSpPr>
          <p:nvPr>
            <p:ph idx="1"/>
          </p:nvPr>
        </p:nvSpPr>
        <p:spPr>
          <a:xfrm>
            <a:off x="1403648" y="692697"/>
            <a:ext cx="5760640" cy="504056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tr-TR" altLang="tr-TR" dirty="0" smtClean="0">
                <a:sym typeface="Wingdings" panose="05000000000000000000" pitchFamily="2" charset="2"/>
              </a:rPr>
              <a:t></a:t>
            </a:r>
            <a:r>
              <a:rPr lang="en-US" altLang="tr-TR" dirty="0" smtClean="0"/>
              <a:t>sewers</a:t>
            </a:r>
            <a:endParaRPr lang="tr-TR" altLang="tr-TR" dirty="0" smtClean="0"/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tr-TR" altLang="tr-TR" dirty="0" smtClean="0"/>
          </a:p>
        </p:txBody>
      </p:sp>
      <p:pic>
        <p:nvPicPr>
          <p:cNvPr id="4099" name="Resi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700213"/>
            <a:ext cx="7129462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94" y="944183"/>
            <a:ext cx="8065394" cy="479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04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16" y="944183"/>
            <a:ext cx="8625626" cy="493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81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" y="1002138"/>
            <a:ext cx="7886699" cy="441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55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Storm Water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  Rational Method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 Q </a:t>
            </a:r>
            <a:r>
              <a:rPr lang="en-US" b="1" dirty="0"/>
              <a:t>= C * I * A </a:t>
            </a:r>
          </a:p>
          <a:p>
            <a:r>
              <a:rPr lang="en-US" dirty="0"/>
              <a:t>Q = storm water discharge ( </a:t>
            </a:r>
            <a:r>
              <a:rPr lang="en-US" dirty="0" err="1"/>
              <a:t>lt</a:t>
            </a:r>
            <a:r>
              <a:rPr lang="en-US" dirty="0"/>
              <a:t>/s )</a:t>
            </a:r>
          </a:p>
          <a:p>
            <a:r>
              <a:rPr lang="en-US" dirty="0"/>
              <a:t>C = runoff coefficient depending on drainage area and type of rainfall</a:t>
            </a:r>
          </a:p>
          <a:p>
            <a:r>
              <a:rPr lang="en-US" dirty="0"/>
              <a:t>I = Rainfall intensity ( </a:t>
            </a:r>
            <a:r>
              <a:rPr lang="en-US" dirty="0" err="1"/>
              <a:t>lt</a:t>
            </a:r>
            <a:r>
              <a:rPr lang="en-US" dirty="0"/>
              <a:t>/s/ha )</a:t>
            </a:r>
          </a:p>
          <a:p>
            <a:r>
              <a:rPr lang="en-US" dirty="0"/>
              <a:t>A = Area ( ha 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09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COEFFICIENT C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COMMERCIAL </a:t>
            </a:r>
            <a:r>
              <a:rPr lang="en-US" dirty="0" smtClean="0"/>
              <a:t>ZONES ( 0.7- 0.95)</a:t>
            </a:r>
          </a:p>
          <a:p>
            <a:r>
              <a:rPr lang="en-US" dirty="0"/>
              <a:t>REZIDENTIAL </a:t>
            </a:r>
            <a:r>
              <a:rPr lang="en-US" dirty="0" smtClean="0"/>
              <a:t>ZONES (0.70- 0.25)</a:t>
            </a:r>
          </a:p>
          <a:p>
            <a:r>
              <a:rPr lang="en-US" dirty="0"/>
              <a:t>INDUSTRIAL </a:t>
            </a:r>
            <a:r>
              <a:rPr lang="en-US" dirty="0" smtClean="0"/>
              <a:t>ZONES ( 0.5 - 0.9)</a:t>
            </a:r>
          </a:p>
          <a:p>
            <a:r>
              <a:rPr lang="en-US" dirty="0" smtClean="0"/>
              <a:t>ROADS (0.10-0.95)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11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84360"/>
            <a:ext cx="7886700" cy="994172"/>
          </a:xfrm>
        </p:spPr>
        <p:txBody>
          <a:bodyPr/>
          <a:lstStyle/>
          <a:p>
            <a:r>
              <a:rPr lang="en-US" dirty="0" smtClean="0"/>
              <a:t> (I) Rainfall Intensity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Collecting time, T = </a:t>
            </a:r>
            <a:r>
              <a:rPr lang="en-US" b="1" dirty="0" err="1"/>
              <a:t>T</a:t>
            </a:r>
            <a:r>
              <a:rPr lang="en-US" b="1" baseline="-25000" dirty="0" err="1"/>
              <a:t>g</a:t>
            </a:r>
            <a:r>
              <a:rPr lang="en-US" b="1" dirty="0"/>
              <a:t> + T</a:t>
            </a:r>
            <a:r>
              <a:rPr lang="en-US" b="1" baseline="-25000" dirty="0"/>
              <a:t>a</a:t>
            </a:r>
            <a:r>
              <a:rPr lang="en-US" b="1" dirty="0"/>
              <a:t>( minutes 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r>
              <a:rPr lang="en-US" dirty="0" err="1"/>
              <a:t>T</a:t>
            </a:r>
            <a:r>
              <a:rPr lang="en-US" baseline="-25000" dirty="0" err="1"/>
              <a:t>g</a:t>
            </a:r>
            <a:r>
              <a:rPr lang="en-US" dirty="0"/>
              <a:t> = Entrance time 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u="sng" dirty="0" smtClean="0"/>
              <a:t>              Slope</a:t>
            </a:r>
            <a:r>
              <a:rPr lang="en-US" u="sng" dirty="0"/>
              <a:t>		</a:t>
            </a:r>
            <a:r>
              <a:rPr lang="en-US" dirty="0"/>
              <a:t>	</a:t>
            </a:r>
            <a:r>
              <a:rPr lang="en-US" u="sng" dirty="0"/>
              <a:t>Entrance Time (min.)</a:t>
            </a:r>
            <a:endParaRPr lang="en-US" dirty="0"/>
          </a:p>
          <a:p>
            <a:r>
              <a:rPr lang="en-US" dirty="0"/>
              <a:t>	J &gt; 1/20				5</a:t>
            </a:r>
          </a:p>
          <a:p>
            <a:r>
              <a:rPr lang="en-US" dirty="0"/>
              <a:t>	1/20 &gt; J &gt; 1/50			10</a:t>
            </a:r>
          </a:p>
          <a:p>
            <a:r>
              <a:rPr lang="en-US" dirty="0"/>
              <a:t>	1/50 &gt; J				15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93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25" y="1131094"/>
            <a:ext cx="6288110" cy="450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17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31840" y="404664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Refer</a:t>
            </a:r>
            <a:r>
              <a:rPr lang="tr-TR" sz="3600" dirty="0" smtClean="0"/>
              <a:t>e</a:t>
            </a:r>
            <a:r>
              <a:rPr lang="en-US" sz="3600" dirty="0" err="1" smtClean="0"/>
              <a:t>nces</a:t>
            </a:r>
            <a:r>
              <a:rPr lang="en-US" sz="3600" dirty="0" smtClean="0"/>
              <a:t> 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955881" y="3933056"/>
            <a:ext cx="69847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33333"/>
                </a:solidFill>
                <a:latin typeface="Open Sans"/>
              </a:rPr>
              <a:t>(</a:t>
            </a:r>
            <a:r>
              <a:rPr lang="en-US" b="1" dirty="0" err="1">
                <a:solidFill>
                  <a:srgbClr val="333333"/>
                </a:solidFill>
                <a:latin typeface="Open Sans"/>
              </a:rPr>
              <a:t>n.d.</a:t>
            </a:r>
            <a:r>
              <a:rPr lang="en-US" b="1" dirty="0">
                <a:solidFill>
                  <a:srgbClr val="333333"/>
                </a:solidFill>
                <a:latin typeface="Open Sans"/>
              </a:rPr>
              <a:t>). Retrieved November 25, 2015, from </a:t>
            </a:r>
            <a:r>
              <a:rPr lang="tr-TR" b="1" dirty="0" smtClean="0">
                <a:solidFill>
                  <a:srgbClr val="333333"/>
                </a:solidFill>
                <a:latin typeface="Open Sans"/>
              </a:rPr>
              <a:t>	</a:t>
            </a:r>
            <a:r>
              <a:rPr lang="en-US" b="1" dirty="0" smtClean="0">
                <a:solidFill>
                  <a:srgbClr val="333333"/>
                </a:solidFill>
                <a:latin typeface="Open Sans"/>
                <a:hlinkClick r:id="rId2"/>
              </a:rPr>
              <a:t>http</a:t>
            </a:r>
            <a:r>
              <a:rPr lang="en-US" b="1" dirty="0">
                <a:solidFill>
                  <a:srgbClr val="333333"/>
                </a:solidFill>
                <a:latin typeface="Open Sans"/>
                <a:hlinkClick r:id="rId2"/>
              </a:rPr>
              <a:t>://</a:t>
            </a:r>
            <a:r>
              <a:rPr lang="en-US" b="1" dirty="0" smtClean="0">
                <a:solidFill>
                  <a:srgbClr val="333333"/>
                </a:solidFill>
                <a:latin typeface="Open Sans"/>
                <a:hlinkClick r:id="rId2"/>
              </a:rPr>
              <a:t>www.csb.gov.tr/dosyalar/images/file/MeltemMal</a:t>
            </a:r>
            <a:r>
              <a:rPr lang="tr-TR" b="1" dirty="0" smtClean="0">
                <a:solidFill>
                  <a:srgbClr val="333333"/>
                </a:solidFill>
                <a:latin typeface="Open Sans"/>
              </a:rPr>
              <a:t>	</a:t>
            </a:r>
            <a:r>
              <a:rPr lang="en-US" b="1" dirty="0" smtClean="0">
                <a:solidFill>
                  <a:srgbClr val="333333"/>
                </a:solidFill>
                <a:latin typeface="Open Sans"/>
              </a:rPr>
              <a:t>atyali.ppt</a:t>
            </a:r>
            <a:endParaRPr lang="tr-TR" dirty="0"/>
          </a:p>
        </p:txBody>
      </p:sp>
      <p:sp>
        <p:nvSpPr>
          <p:cNvPr id="6" name="Rectangle 5"/>
          <p:cNvSpPr/>
          <p:nvPr/>
        </p:nvSpPr>
        <p:spPr>
          <a:xfrm>
            <a:off x="955881" y="2492896"/>
            <a:ext cx="70567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33333"/>
                </a:solidFill>
                <a:latin typeface="Open Sans"/>
              </a:rPr>
              <a:t>(</a:t>
            </a:r>
            <a:r>
              <a:rPr lang="en-US" b="1" dirty="0" err="1">
                <a:solidFill>
                  <a:srgbClr val="333333"/>
                </a:solidFill>
                <a:latin typeface="Open Sans"/>
              </a:rPr>
              <a:t>n.d.</a:t>
            </a:r>
            <a:r>
              <a:rPr lang="en-US" b="1" dirty="0">
                <a:solidFill>
                  <a:srgbClr val="333333"/>
                </a:solidFill>
                <a:latin typeface="Open Sans"/>
              </a:rPr>
              <a:t>). Retrieved November 25, 2015, from </a:t>
            </a:r>
            <a:r>
              <a:rPr lang="tr-TR" b="1" dirty="0" smtClean="0">
                <a:solidFill>
                  <a:srgbClr val="333333"/>
                </a:solidFill>
                <a:latin typeface="Open Sans"/>
              </a:rPr>
              <a:t>	</a:t>
            </a:r>
            <a:r>
              <a:rPr lang="en-US" b="1" dirty="0" smtClean="0">
                <a:solidFill>
                  <a:srgbClr val="333333"/>
                </a:solidFill>
                <a:latin typeface="Open Sans"/>
                <a:hlinkClick r:id="rId3"/>
              </a:rPr>
              <a:t>http</a:t>
            </a:r>
            <a:r>
              <a:rPr lang="en-US" b="1" dirty="0">
                <a:solidFill>
                  <a:srgbClr val="333333"/>
                </a:solidFill>
                <a:latin typeface="Open Sans"/>
                <a:hlinkClick r:id="rId3"/>
              </a:rPr>
              <a:t>://</a:t>
            </a:r>
            <a:r>
              <a:rPr lang="en-US" b="1" dirty="0" smtClean="0">
                <a:solidFill>
                  <a:srgbClr val="333333"/>
                </a:solidFill>
                <a:latin typeface="Open Sans"/>
                <a:hlinkClick r:id="rId3"/>
              </a:rPr>
              <a:t>cevre.beun.edu.tr/zeydan/kanal/yagmur-kanal-</a:t>
            </a:r>
            <a:r>
              <a:rPr lang="tr-TR" b="1" dirty="0" smtClean="0">
                <a:solidFill>
                  <a:srgbClr val="333333"/>
                </a:solidFill>
                <a:latin typeface="Open Sans"/>
              </a:rPr>
              <a:t>	</a:t>
            </a:r>
            <a:r>
              <a:rPr lang="en-US" b="1" dirty="0" smtClean="0">
                <a:solidFill>
                  <a:srgbClr val="333333"/>
                </a:solidFill>
                <a:latin typeface="Open Sans"/>
              </a:rPr>
              <a:t>02.pdf</a:t>
            </a:r>
            <a:endParaRPr lang="tr-TR" dirty="0"/>
          </a:p>
        </p:txBody>
      </p:sp>
      <p:sp>
        <p:nvSpPr>
          <p:cNvPr id="7" name="Rectangle 6"/>
          <p:cNvSpPr/>
          <p:nvPr/>
        </p:nvSpPr>
        <p:spPr>
          <a:xfrm>
            <a:off x="971600" y="1144185"/>
            <a:ext cx="7920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>
                <a:solidFill>
                  <a:srgbClr val="333333"/>
                </a:solidFill>
                <a:latin typeface="Open Sans"/>
              </a:rPr>
              <a:t>Mühendislik Hesaplamaları. (n.d.). Retrieved November 25, 2015, from </a:t>
            </a:r>
            <a:r>
              <a:rPr lang="tr-TR" b="1" dirty="0" smtClean="0">
                <a:solidFill>
                  <a:srgbClr val="333333"/>
                </a:solidFill>
                <a:latin typeface="Open Sans"/>
              </a:rPr>
              <a:t>	http</a:t>
            </a:r>
            <a:r>
              <a:rPr lang="tr-TR" b="1" dirty="0">
                <a:solidFill>
                  <a:srgbClr val="333333"/>
                </a:solidFill>
                <a:latin typeface="Open Sans"/>
              </a:rPr>
              <a:t>://www.dizayngrup.com/muhendislik-hesaplamalari.html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3446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76672"/>
            <a:ext cx="7779225" cy="602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21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/>
            </a:r>
            <a:br>
              <a:rPr lang="tr-TR" altLang="tr-TR" smtClean="0"/>
            </a:br>
            <a:endParaRPr lang="tr-TR" altLang="tr-TR" smtClean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479700" y="743189"/>
            <a:ext cx="2962672" cy="504031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  <a:defRPr/>
            </a:pPr>
            <a:r>
              <a:rPr lang="tr-TR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force mains</a:t>
            </a:r>
            <a:endParaRPr lang="tr-TR" dirty="0" smtClean="0"/>
          </a:p>
          <a:p>
            <a:pPr eaLnBrk="1" hangingPunct="1">
              <a:buFont typeface="Arial" charset="0"/>
              <a:buChar char="•"/>
              <a:defRPr/>
            </a:pPr>
            <a:endParaRPr lang="tr-TR" dirty="0"/>
          </a:p>
        </p:txBody>
      </p:sp>
      <p:pic>
        <p:nvPicPr>
          <p:cNvPr id="5124" name="Resi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557338"/>
            <a:ext cx="7345363" cy="40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66722" y="764729"/>
            <a:ext cx="2125158" cy="576039"/>
          </a:xfrm>
        </p:spPr>
        <p:txBody>
          <a:bodyPr/>
          <a:lstStyle/>
          <a:p>
            <a:pPr eaLnBrk="1" hangingPunct="1">
              <a:buFont typeface="Wingdings"/>
              <a:buChar char="à"/>
              <a:defRPr/>
            </a:pPr>
            <a:r>
              <a:rPr lang="en-US" dirty="0" smtClean="0"/>
              <a:t> manholes</a:t>
            </a:r>
            <a:endParaRPr lang="tr-TR" dirty="0" smtClean="0"/>
          </a:p>
          <a:p>
            <a:pPr marL="0" indent="0" eaLnBrk="1" hangingPunct="1">
              <a:buFont typeface="Arial" charset="0"/>
              <a:buNone/>
              <a:defRPr/>
            </a:pPr>
            <a:endParaRPr lang="tr-TR" dirty="0"/>
          </a:p>
        </p:txBody>
      </p:sp>
      <p:pic>
        <p:nvPicPr>
          <p:cNvPr id="6147" name="Resi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412875"/>
            <a:ext cx="8496300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İçerik Yer Tutucusu 2"/>
          <p:cNvSpPr>
            <a:spLocks noGrp="1"/>
          </p:cNvSpPr>
          <p:nvPr>
            <p:ph idx="1"/>
          </p:nvPr>
        </p:nvSpPr>
        <p:spPr>
          <a:xfrm>
            <a:off x="1650975" y="620688"/>
            <a:ext cx="5122912" cy="503907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tr-TR" altLang="tr-TR" dirty="0" smtClean="0">
                <a:sym typeface="Wingdings" panose="05000000000000000000" pitchFamily="2" charset="2"/>
              </a:rPr>
              <a:t> </a:t>
            </a:r>
            <a:r>
              <a:rPr lang="en-US" altLang="tr-TR" dirty="0" smtClean="0"/>
              <a:t>pump stations</a:t>
            </a:r>
            <a:endParaRPr lang="tr-TR" altLang="tr-TR" dirty="0" smtClean="0"/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tr-TR" altLang="tr-TR" dirty="0" smtClean="0"/>
          </a:p>
        </p:txBody>
      </p:sp>
      <p:pic>
        <p:nvPicPr>
          <p:cNvPr id="7171" name="Resi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268413"/>
            <a:ext cx="7345363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1550" y="1196975"/>
            <a:ext cx="7067550" cy="47021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547664" y="692696"/>
            <a:ext cx="3024336" cy="575469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tr-TR" dirty="0" smtClean="0"/>
              <a:t>A </a:t>
            </a:r>
            <a:r>
              <a:rPr lang="en-US" dirty="0" smtClean="0"/>
              <a:t>view</a:t>
            </a:r>
            <a:r>
              <a:rPr lang="tr-TR" dirty="0" smtClean="0"/>
              <a:t> of Taşucu</a:t>
            </a:r>
          </a:p>
          <a:p>
            <a:pPr marL="0" indent="0" eaLnBrk="1" hangingPunct="1">
              <a:buFont typeface="Arial" charset="0"/>
              <a:buNone/>
              <a:defRPr/>
            </a:pPr>
            <a:endParaRPr lang="tr-TR" dirty="0"/>
          </a:p>
        </p:txBody>
      </p:sp>
      <p:pic>
        <p:nvPicPr>
          <p:cNvPr id="9219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412875"/>
            <a:ext cx="7129462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i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is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is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i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is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is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i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is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is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i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is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is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i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is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is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Ofi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is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is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Ofi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is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is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Ofi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is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is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226</TotalTime>
  <Words>1017</Words>
  <Application>Microsoft Office PowerPoint</Application>
  <PresentationFormat>Ekran Gösterisi (4:3)</PresentationFormat>
  <Paragraphs>305</Paragraphs>
  <Slides>48</Slides>
  <Notes>1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48</vt:i4>
      </vt:variant>
    </vt:vector>
  </HeadingPairs>
  <TitlesOfParts>
    <vt:vector size="57" baseType="lpstr">
      <vt:lpstr>Arial</vt:lpstr>
      <vt:lpstr>Calibri</vt:lpstr>
      <vt:lpstr>Century Gothic</vt:lpstr>
      <vt:lpstr>Open Sans</vt:lpstr>
      <vt:lpstr>Times New Roman</vt:lpstr>
      <vt:lpstr>Wingdings</vt:lpstr>
      <vt:lpstr>Wingdings 3</vt:lpstr>
      <vt:lpstr>Wisp</vt:lpstr>
      <vt:lpstr>Equation</vt:lpstr>
      <vt:lpstr>Waste Water Project</vt:lpstr>
      <vt:lpstr>OUTLINE</vt:lpstr>
      <vt:lpstr>WASTEWATER / STORMWATER COLLECTİON SYSTEMS </vt:lpstr>
      <vt:lpstr>PowerPoint Sunusu</vt:lpstr>
      <vt:lpstr> </vt:lpstr>
      <vt:lpstr>PowerPoint Sunusu</vt:lpstr>
      <vt:lpstr>PowerPoint Sunusu</vt:lpstr>
      <vt:lpstr>PowerPoint Sunusu</vt:lpstr>
      <vt:lpstr>PowerPoint Sunusu</vt:lpstr>
      <vt:lpstr>PowerPoint Sunusu</vt:lpstr>
      <vt:lpstr>POPULATION PLANNING</vt:lpstr>
      <vt:lpstr>METHODS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4. DISCHARGES &amp; PUMP SELECTION :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PUMP STATION</vt:lpstr>
      <vt:lpstr>PowerPoint Sunusu</vt:lpstr>
      <vt:lpstr>PowerPoint Sunusu</vt:lpstr>
      <vt:lpstr>PowerPoint Sunusu</vt:lpstr>
      <vt:lpstr>PowerPoint Sunusu</vt:lpstr>
      <vt:lpstr>PowerPoint Sunusu</vt:lpstr>
      <vt:lpstr>Storm Water  </vt:lpstr>
      <vt:lpstr>COEFFICIENT C </vt:lpstr>
      <vt:lpstr> (I) Rainfall Intensity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cp:revision>25</cp:revision>
  <dcterms:created xsi:type="dcterms:W3CDTF">2015-11-23T17:54:30Z</dcterms:created>
  <dcterms:modified xsi:type="dcterms:W3CDTF">2023-12-05T23:58:43Z</dcterms:modified>
</cp:coreProperties>
</file>