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42" d="100"/>
          <a:sy n="42" d="100"/>
        </p:scale>
        <p:origin x="117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G\Downloads\N&#252;fus%20grafikle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tr-TR" sz="12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sz="12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baseline="0" dirty="0" err="1">
                <a:latin typeface="Times New Roman" pitchFamily="18" charset="0"/>
                <a:cs typeface="Times New Roman" pitchFamily="18" charset="0"/>
              </a:rPr>
              <a:t>projected</a:t>
            </a:r>
            <a:r>
              <a:rPr lang="tr-TR" sz="12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baseline="0" dirty="0" err="1"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tr-TR" sz="1200" baseline="0" dirty="0">
                <a:latin typeface="Times New Roman" pitchFamily="18" charset="0"/>
                <a:cs typeface="Times New Roman" pitchFamily="18" charset="0"/>
              </a:rPr>
              <a:t> vs </a:t>
            </a:r>
            <a:r>
              <a:rPr lang="tr-TR" sz="1200" baseline="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tr-TR" sz="12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baseline="0" dirty="0" err="1">
                <a:latin typeface="Times New Roman" pitchFamily="18" charset="0"/>
                <a:cs typeface="Times New Roman" pitchFamily="18" charset="0"/>
              </a:rPr>
              <a:t>projected</a:t>
            </a:r>
            <a:r>
              <a:rPr lang="tr-TR" sz="120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200" baseline="0" dirty="0" err="1">
                <a:latin typeface="Times New Roman" pitchFamily="18" charset="0"/>
                <a:cs typeface="Times New Roman" pitchFamily="18" charset="0"/>
              </a:rPr>
              <a:t>populations</a:t>
            </a:r>
            <a:endParaRPr lang="tr-TR" sz="1200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30684881403713427"/>
          <c:y val="5.612065321788976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6688796519298299"/>
          <c:y val="7.3272680991947323E-2"/>
          <c:w val="0.5338357354714427"/>
          <c:h val="0.7209554008061132"/>
        </c:manualLayout>
      </c:layout>
      <c:scatterChart>
        <c:scatterStyle val="smoothMarker"/>
        <c:varyColors val="0"/>
        <c:ser>
          <c:idx val="0"/>
          <c:order val="0"/>
          <c:tx>
            <c:v>Bank of Prov. (ç)</c:v>
          </c:tx>
          <c:marker>
            <c:symbol val="none"/>
          </c:marker>
          <c:xVal>
            <c:numRef>
              <c:f>Sayfa1!$G$16:$G$24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</c:numCache>
            </c:numRef>
          </c:xVal>
          <c:yVal>
            <c:numRef>
              <c:f>Sayfa1!$H$16:$H$24</c:f>
              <c:numCache>
                <c:formatCode>General</c:formatCode>
                <c:ptCount val="9"/>
                <c:pt idx="0">
                  <c:v>428</c:v>
                </c:pt>
                <c:pt idx="1">
                  <c:v>432</c:v>
                </c:pt>
                <c:pt idx="2">
                  <c:v>454</c:v>
                </c:pt>
                <c:pt idx="3">
                  <c:v>478</c:v>
                </c:pt>
                <c:pt idx="4">
                  <c:v>502</c:v>
                </c:pt>
                <c:pt idx="5">
                  <c:v>527</c:v>
                </c:pt>
                <c:pt idx="6">
                  <c:v>554</c:v>
                </c:pt>
                <c:pt idx="7">
                  <c:v>583</c:v>
                </c:pt>
                <c:pt idx="8">
                  <c:v>612</c:v>
                </c:pt>
              </c:numCache>
            </c:numRef>
          </c:yVal>
          <c:smooth val="1"/>
        </c:ser>
        <c:ser>
          <c:idx val="1"/>
          <c:order val="1"/>
          <c:tx>
            <c:v>Art. Exp. (Ka)</c:v>
          </c:tx>
          <c:marker>
            <c:symbol val="none"/>
          </c:marker>
          <c:xVal>
            <c:numRef>
              <c:f>Sayfa1!$G$16:$G$24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</c:numCache>
            </c:numRef>
          </c:xVal>
          <c:yVal>
            <c:numRef>
              <c:f>Sayfa1!$I$16:$I$24</c:f>
              <c:numCache>
                <c:formatCode>General</c:formatCode>
                <c:ptCount val="9"/>
                <c:pt idx="0">
                  <c:v>428</c:v>
                </c:pt>
                <c:pt idx="1">
                  <c:v>432</c:v>
                </c:pt>
                <c:pt idx="2">
                  <c:v>454</c:v>
                </c:pt>
                <c:pt idx="3">
                  <c:v>475</c:v>
                </c:pt>
                <c:pt idx="4">
                  <c:v>496</c:v>
                </c:pt>
                <c:pt idx="5">
                  <c:v>518</c:v>
                </c:pt>
                <c:pt idx="6">
                  <c:v>539</c:v>
                </c:pt>
                <c:pt idx="7">
                  <c:v>561</c:v>
                </c:pt>
                <c:pt idx="8">
                  <c:v>582</c:v>
                </c:pt>
              </c:numCache>
            </c:numRef>
          </c:yVal>
          <c:smooth val="1"/>
        </c:ser>
        <c:ser>
          <c:idx val="2"/>
          <c:order val="2"/>
          <c:tx>
            <c:v>Geo. Exp. (Kg)</c:v>
          </c:tx>
          <c:marker>
            <c:symbol val="none"/>
          </c:marker>
          <c:xVal>
            <c:numRef>
              <c:f>Sayfa1!$G$16:$G$24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</c:numCache>
            </c:numRef>
          </c:xVal>
          <c:yVal>
            <c:numRef>
              <c:f>Sayfa1!$J$16:$J$24</c:f>
              <c:numCache>
                <c:formatCode>General</c:formatCode>
                <c:ptCount val="9"/>
                <c:pt idx="0">
                  <c:v>428</c:v>
                </c:pt>
                <c:pt idx="1">
                  <c:v>440</c:v>
                </c:pt>
                <c:pt idx="2">
                  <c:v>503</c:v>
                </c:pt>
                <c:pt idx="3">
                  <c:v>574</c:v>
                </c:pt>
                <c:pt idx="4">
                  <c:v>657</c:v>
                </c:pt>
                <c:pt idx="5">
                  <c:v>751</c:v>
                </c:pt>
                <c:pt idx="6">
                  <c:v>858</c:v>
                </c:pt>
                <c:pt idx="7">
                  <c:v>981</c:v>
                </c:pt>
                <c:pt idx="8">
                  <c:v>1121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62192"/>
        <c:axId val="77362752"/>
      </c:scatterChart>
      <c:valAx>
        <c:axId val="7736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200">
                    <a:latin typeface="Times New Roman" pitchFamily="18" charset="0"/>
                    <a:cs typeface="Times New Roman" pitchFamily="18" charset="0"/>
                  </a:rPr>
                  <a:t>The projected years </a:t>
                </a:r>
              </a:p>
            </c:rich>
          </c:tx>
          <c:layout>
            <c:manualLayout>
              <c:xMode val="edge"/>
              <c:yMode val="edge"/>
              <c:x val="0.40570611984043931"/>
              <c:y val="0.883533158355205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7362752"/>
        <c:crosses val="autoZero"/>
        <c:crossBetween val="midCat"/>
      </c:valAx>
      <c:valAx>
        <c:axId val="77362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200">
                    <a:latin typeface="Times New Roman" pitchFamily="18" charset="0"/>
                    <a:cs typeface="Times New Roman" pitchFamily="18" charset="0"/>
                  </a:rPr>
                  <a:t>The projected 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736219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9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4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2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7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6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3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6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6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9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3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228E-4D6A-41D4-A55E-01842D4BF31A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1FF1-53D8-4B9D-8BD4-D285C12F5D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1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nizlihaber.com/medya/2012/09/b%C3%B6yle+ola...jpg" TargetMode="External"/><Relationship Id="rId2" Type="http://schemas.openxmlformats.org/officeDocument/2006/relationships/hyperlink" Target="http://www.google.com.trsearchq=population&amp;espv=2&amp;biw=1366&amp;bih=677&amp;source=lnms&amp;tbm=isch&amp;sa=x&amp;ved=0ahukewjy1sjq0qfjahxj6cwkhshhch4q_auibigb&amp;dpr=1/#tbm=isch&amp;tbs=rimg%3ACQuUNX-LPIgMIji7tefgePOtXy1hCWCvjOdEn6cybtC5Kz4UqrTBwjq26CiUCB5pru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zunkopru.gov.tr/ortak_icerik/uzunkopru/galeri/76/P4287123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9" y="572289"/>
            <a:ext cx="1512168" cy="2280647"/>
          </a:xfrm>
        </p:spPr>
      </p:pic>
      <p:sp>
        <p:nvSpPr>
          <p:cNvPr id="7" name="Metin kutusu 6"/>
          <p:cNvSpPr txBox="1"/>
          <p:nvPr/>
        </p:nvSpPr>
        <p:spPr>
          <a:xfrm>
            <a:off x="863443" y="2852936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TRIDENT</a:t>
            </a:r>
          </a:p>
          <a:p>
            <a:pPr algn="ctr"/>
            <a:endParaRPr lang="tr-T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2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2 Dikdörtgen"/>
          <p:cNvSpPr/>
          <p:nvPr/>
        </p:nvSpPr>
        <p:spPr>
          <a:xfrm>
            <a:off x="495722" y="1124744"/>
            <a:ext cx="80840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Figure</a:t>
            </a:r>
            <a:r>
              <a:rPr kumimoji="0" lang="tr-TR" sz="2000" b="1" i="0" u="none" strike="noStrike" cap="none" normalizeH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The Projected Population values 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of</a:t>
            </a:r>
            <a:r>
              <a:rPr kumimoji="0" lang="tr-TR" sz="2000" b="1" i="0" u="none" strike="noStrike" cap="none" normalizeH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2000" b="1" i="0" u="none" strike="noStrike" cap="none" normalizeH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Çavuşköy</a:t>
            </a:r>
            <a:r>
              <a:rPr kumimoji="0" lang="tr-TR" sz="2000" b="1" i="0" u="none" strike="noStrike" cap="none" normalizeH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2000" b="1" i="0" u="none" strike="noStrike" cap="none" normalizeH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between</a:t>
            </a:r>
            <a:r>
              <a:rPr kumimoji="0" lang="tr-TR" sz="2000" b="1" i="0" u="none" strike="noStrike" cap="none" normalizeH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2014-2050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48DD4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o"/>
          <p:cNvGraphicFramePr>
            <a:graphicFrameLocks noGrp="1"/>
          </p:cNvGraphicFramePr>
          <p:nvPr/>
        </p:nvGraphicFramePr>
        <p:xfrm>
          <a:off x="395537" y="1052734"/>
          <a:ext cx="8352927" cy="5472612"/>
        </p:xfrm>
        <a:graphic>
          <a:graphicData uri="http://schemas.openxmlformats.org/drawingml/2006/table">
            <a:tbl>
              <a:tblPr/>
              <a:tblGrid>
                <a:gridCol w="1080119"/>
                <a:gridCol w="576064"/>
                <a:gridCol w="1080120"/>
                <a:gridCol w="1152128"/>
                <a:gridCol w="1008112"/>
                <a:gridCol w="1152128"/>
                <a:gridCol w="1311331"/>
                <a:gridCol w="992925"/>
              </a:tblGrid>
              <a:tr h="781801">
                <a:tc>
                  <a:txBody>
                    <a:bodyPr/>
                    <a:lstStyle/>
                    <a:p>
                      <a:endParaRPr lang="tr-TR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sz="1800"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The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Projected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Population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values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by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Turkish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Bank of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Provinces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Method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172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The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Projected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Years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Ç</a:t>
                      </a:r>
                      <a:r>
                        <a:rPr lang="tr-TR" sz="1800" b="1" baseline="-250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chs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Boğazköy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Çavuşköy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Halhalca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Karagölet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Sungurpaşa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Şehitler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490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428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280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170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388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592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495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432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283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172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392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598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2020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520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454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297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180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412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628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2025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547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478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312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190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433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660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2030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575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502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328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199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455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694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2035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604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527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345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210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478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730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2040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635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554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363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220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503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767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2045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667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583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381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231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528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806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2050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701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612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401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243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555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847</a:t>
                      </a:r>
                      <a:endParaRPr lang="tr-TR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2 Dikdörtgen"/>
          <p:cNvSpPr/>
          <p:nvPr/>
        </p:nvSpPr>
        <p:spPr>
          <a:xfrm>
            <a:off x="310483" y="404664"/>
            <a:ext cx="8489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2: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The Projected Population values by Turkish Bank of Provinces Method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Autofit/>
          </a:bodyPr>
          <a:lstStyle/>
          <a:p>
            <a:r>
              <a:rPr lang="tr-T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Estimation</a:t>
            </a:r>
            <a:r>
              <a:rPr lang="tr-T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tr-T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ater</a:t>
            </a:r>
            <a:r>
              <a:rPr lang="tr-T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tr-T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Quantity</a:t>
            </a:r>
            <a:endParaRPr lang="tr-T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5940152" y="4369766"/>
            <a:ext cx="232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Mustafa YILMAZ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09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475656" y="10527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949606" y="36472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Factors that Effect Water Demand</a:t>
            </a:r>
            <a:endParaRPr lang="en-US" sz="40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1230379" y="1700808"/>
            <a:ext cx="69127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Population values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Socio – Economic development</a:t>
            </a:r>
          </a:p>
          <a:p>
            <a:endParaRPr lang="en-US" sz="3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Water quality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Climate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Unit price of water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63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455404" y="26064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 err="1" smtClean="0"/>
              <a:t>Water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Demand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Quantity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based</a:t>
            </a:r>
            <a:r>
              <a:rPr lang="tr-TR" sz="3600" b="1" dirty="0" smtClean="0"/>
              <a:t> on </a:t>
            </a:r>
            <a:r>
              <a:rPr lang="tr-TR" sz="3600" b="1" dirty="0" err="1" smtClean="0"/>
              <a:t>Population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values</a:t>
            </a:r>
            <a:endParaRPr lang="en-US" sz="3600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65839"/>
            <a:ext cx="2736304" cy="3533477"/>
          </a:xfrm>
          <a:prstGeom prst="rect">
            <a:avLst/>
          </a:prstGeom>
        </p:spPr>
      </p:pic>
      <p:sp>
        <p:nvSpPr>
          <p:cNvPr id="5" name="2 Dikdörtgen"/>
          <p:cNvSpPr/>
          <p:nvPr/>
        </p:nvSpPr>
        <p:spPr>
          <a:xfrm>
            <a:off x="2195736" y="1852955"/>
            <a:ext cx="5358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3: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The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water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demand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quantity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of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Çavuşköy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48DD4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19667"/>
              </p:ext>
            </p:extLst>
          </p:nvPr>
        </p:nvGraphicFramePr>
        <p:xfrm>
          <a:off x="1889448" y="2996952"/>
          <a:ext cx="547260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Animal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Species</a:t>
                      </a:r>
                      <a:endParaRPr lang="tr-TR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(l/</a:t>
                      </a:r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tr-TR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Bovine</a:t>
                      </a:r>
                      <a:endParaRPr lang="tr-T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tr-TR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421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Ovine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tr-TR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Chicken-Duck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0,25</a:t>
                      </a:r>
                      <a:endParaRPr lang="tr-TR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Metin kutusu 1"/>
          <p:cNvSpPr txBox="1"/>
          <p:nvPr/>
        </p:nvSpPr>
        <p:spPr>
          <a:xfrm>
            <a:off x="862572" y="54868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Water Requirement of Livestock</a:t>
            </a:r>
            <a:endParaRPr lang="en-US" sz="4000" b="1" dirty="0"/>
          </a:p>
        </p:txBody>
      </p:sp>
      <p:sp>
        <p:nvSpPr>
          <p:cNvPr id="3" name="Metin kutusu 2"/>
          <p:cNvSpPr txBox="1"/>
          <p:nvPr/>
        </p:nvSpPr>
        <p:spPr>
          <a:xfrm>
            <a:off x="603466" y="162880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According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General </a:t>
            </a:r>
            <a:r>
              <a:rPr lang="tr-TR" sz="2400" dirty="0" err="1" smtClean="0"/>
              <a:t>Directorate</a:t>
            </a:r>
            <a:r>
              <a:rPr lang="tr-TR" sz="2400" dirty="0" smtClean="0"/>
              <a:t> of </a:t>
            </a:r>
            <a:r>
              <a:rPr lang="tr-TR" sz="2400" dirty="0" err="1" smtClean="0"/>
              <a:t>State</a:t>
            </a:r>
            <a:r>
              <a:rPr lang="tr-TR" sz="2400" dirty="0" smtClean="0"/>
              <a:t> </a:t>
            </a:r>
            <a:r>
              <a:rPr lang="tr-TR" sz="2400" dirty="0" err="1" smtClean="0"/>
              <a:t>Hydraulic</a:t>
            </a:r>
            <a:r>
              <a:rPr lang="tr-TR" sz="2400" dirty="0" smtClean="0"/>
              <a:t>  Works;</a:t>
            </a:r>
          </a:p>
          <a:p>
            <a:endParaRPr lang="tr-TR" sz="2400" dirty="0" smtClean="0"/>
          </a:p>
        </p:txBody>
      </p:sp>
      <p:sp>
        <p:nvSpPr>
          <p:cNvPr id="7" name="Dikdörtgen 6"/>
          <p:cNvSpPr/>
          <p:nvPr/>
        </p:nvSpPr>
        <p:spPr>
          <a:xfrm>
            <a:off x="1835696" y="2600676"/>
            <a:ext cx="5256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4: </a:t>
            </a:r>
            <a:r>
              <a:rPr lang="en-US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water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requirement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of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livestock</a:t>
            </a:r>
            <a:endParaRPr lang="en-US" sz="2000" b="1" dirty="0">
              <a:solidFill>
                <a:srgbClr val="548DD4"/>
              </a:solidFill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414645" y="462425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Water Requirement of </a:t>
            </a:r>
            <a:r>
              <a:rPr lang="tr-TR" sz="4000" b="1" dirty="0" err="1" smtClean="0"/>
              <a:t>Other</a:t>
            </a:r>
            <a:endParaRPr lang="en-US" sz="4000" b="1" dirty="0"/>
          </a:p>
        </p:txBody>
      </p:sp>
      <p:sp>
        <p:nvSpPr>
          <p:cNvPr id="3" name="Metin kutusu 2"/>
          <p:cNvSpPr txBox="1"/>
          <p:nvPr/>
        </p:nvSpPr>
        <p:spPr>
          <a:xfrm>
            <a:off x="1381109" y="1700808"/>
            <a:ext cx="662473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Regional Boarding School: 100 liter/p/day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School that gives mobile education: 50 liter/p/day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Military Buildings: 100 liter/p/day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Factory and big offices: 50 liter/p/day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Hotel, Motel, Summer houses: 200 liter/p/day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986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453113" y="476672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Selection of Peak Coefficient</a:t>
            </a:r>
            <a:endParaRPr lang="en-US" sz="40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1" y="1806829"/>
            <a:ext cx="6514323" cy="3763434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719282" y="1443350"/>
            <a:ext cx="61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5: </a:t>
            </a:r>
            <a:r>
              <a:rPr lang="en-US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water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demand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quantity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of </a:t>
            </a: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Çavuşköy</a:t>
            </a:r>
            <a:endParaRPr lang="en-US" sz="2000" b="1" dirty="0">
              <a:solidFill>
                <a:srgbClr val="548DD4"/>
              </a:solidFill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15616" y="54868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 err="1" smtClean="0"/>
              <a:t>The</a:t>
            </a:r>
            <a:r>
              <a:rPr lang="tr-TR" sz="3600" b="1" dirty="0" smtClean="0"/>
              <a:t> </a:t>
            </a:r>
            <a:r>
              <a:rPr lang="tr-TR" sz="3600" b="1" dirty="0"/>
              <a:t>M</a:t>
            </a:r>
            <a:r>
              <a:rPr lang="tr-TR" sz="3600" b="1" dirty="0" smtClean="0"/>
              <a:t>aximum Daily </a:t>
            </a:r>
            <a:r>
              <a:rPr lang="tr-TR" sz="3600" b="1" dirty="0" err="1" smtClean="0"/>
              <a:t>Water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Demand</a:t>
            </a:r>
            <a:r>
              <a:rPr lang="tr-TR" sz="3600" b="1" dirty="0" smtClean="0"/>
              <a:t> of </a:t>
            </a:r>
            <a:r>
              <a:rPr lang="tr-TR" sz="3600" b="1" dirty="0" err="1" smtClean="0"/>
              <a:t>each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District</a:t>
            </a:r>
            <a:endParaRPr lang="en-US" sz="36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1244113" y="1944994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6: </a:t>
            </a:r>
            <a:r>
              <a:rPr lang="en-US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maximum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daily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water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demand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of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each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district</a:t>
            </a:r>
            <a:endParaRPr lang="en-US" sz="2000" b="1" dirty="0">
              <a:solidFill>
                <a:srgbClr val="548DD4"/>
              </a:solidFill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26" y="2345104"/>
            <a:ext cx="6729882" cy="33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Autofit/>
          </a:bodyPr>
          <a:lstStyle/>
          <a:p>
            <a:r>
              <a:rPr lang="tr-T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r>
              <a:rPr lang="tr-T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Tanks</a:t>
            </a:r>
            <a:endParaRPr lang="tr-T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5901752" y="3717032"/>
            <a:ext cx="232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Gökberk SIĞINIR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DISTRICTS OF İNEGÖL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000" dirty="0" smtClean="0"/>
              <a:t>Boğazköy</a:t>
            </a:r>
          </a:p>
          <a:p>
            <a:pPr marL="0" indent="0" algn="ctr">
              <a:buNone/>
            </a:pPr>
            <a:r>
              <a:rPr lang="tr-TR" sz="3000" dirty="0" err="1" smtClean="0"/>
              <a:t>Çavuşköy</a:t>
            </a:r>
            <a:endParaRPr lang="tr-TR" sz="3000" dirty="0" smtClean="0"/>
          </a:p>
          <a:p>
            <a:pPr marL="0" indent="0" algn="ctr">
              <a:buNone/>
            </a:pPr>
            <a:r>
              <a:rPr lang="tr-TR" sz="3000" dirty="0" smtClean="0"/>
              <a:t>Halhalca</a:t>
            </a:r>
          </a:p>
          <a:p>
            <a:pPr marL="0" indent="0" algn="ctr">
              <a:buNone/>
            </a:pPr>
            <a:r>
              <a:rPr lang="tr-TR" sz="3000" dirty="0" err="1" smtClean="0"/>
              <a:t>Karagölet</a:t>
            </a:r>
            <a:endParaRPr lang="tr-TR" sz="3000" dirty="0" smtClean="0"/>
          </a:p>
          <a:p>
            <a:pPr marL="0" indent="0" algn="ctr">
              <a:buNone/>
            </a:pPr>
            <a:r>
              <a:rPr lang="tr-TR" sz="3000" dirty="0" err="1" smtClean="0"/>
              <a:t>Sungurpaşa</a:t>
            </a:r>
            <a:endParaRPr lang="tr-TR" sz="3000" dirty="0" smtClean="0"/>
          </a:p>
          <a:p>
            <a:pPr marL="0" indent="0" algn="ctr">
              <a:buNone/>
            </a:pPr>
            <a:r>
              <a:rPr lang="tr-TR" sz="3000" dirty="0" smtClean="0"/>
              <a:t>Şehitler</a:t>
            </a:r>
          </a:p>
        </p:txBody>
      </p:sp>
    </p:spTree>
    <p:extLst>
      <p:ext uri="{BB962C8B-B14F-4D97-AF65-F5344CB8AC3E}">
        <p14:creationId xmlns:p14="http://schemas.microsoft.com/office/powerpoint/2010/main" val="38296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Water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Tank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Placement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Criteria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sz="3000" dirty="0" smtClean="0"/>
              <a:t>Being near to District</a:t>
            </a:r>
          </a:p>
          <a:p>
            <a:pPr lvl="1"/>
            <a:r>
              <a:rPr lang="en-US" sz="3000" dirty="0" smtClean="0"/>
              <a:t>Direction of  the Water Resources</a:t>
            </a:r>
          </a:p>
          <a:p>
            <a:pPr lvl="1"/>
            <a:r>
              <a:rPr lang="en-US" sz="3000" dirty="0" smtClean="0"/>
              <a:t>Topography &amp; Master Plan </a:t>
            </a:r>
          </a:p>
          <a:p>
            <a:r>
              <a:rPr lang="en-US" sz="3000" dirty="0" smtClean="0"/>
              <a:t>Hydrology</a:t>
            </a:r>
          </a:p>
          <a:p>
            <a:r>
              <a:rPr lang="en-US" sz="3000" dirty="0" smtClean="0"/>
              <a:t>Economic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Water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Tank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Types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000" dirty="0" err="1" smtClean="0"/>
              <a:t>Prismatic</a:t>
            </a:r>
            <a:r>
              <a:rPr lang="tr-TR" sz="3000" dirty="0" smtClean="0"/>
              <a:t> Tank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sz="3000" dirty="0" err="1" smtClean="0"/>
              <a:t>Tower</a:t>
            </a:r>
            <a:r>
              <a:rPr lang="tr-TR" sz="3000" dirty="0" smtClean="0"/>
              <a:t> Tank</a:t>
            </a:r>
          </a:p>
        </p:txBody>
      </p:sp>
      <p:pic>
        <p:nvPicPr>
          <p:cNvPr id="1026" name="Picture 2" descr="C:\Users\ASUS\Desktop\böyle+ola..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356406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esktop\P42871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3510039" cy="26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Elevation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r>
              <a:rPr lang="tr-T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Tanks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M</a:t>
            </a:r>
            <a:r>
              <a:rPr lang="en-US" sz="3000" dirty="0" err="1" smtClean="0"/>
              <a:t>inimum</a:t>
            </a:r>
            <a:r>
              <a:rPr lang="en-US" sz="3000" dirty="0" smtClean="0"/>
              <a:t> </a:t>
            </a:r>
            <a:r>
              <a:rPr lang="en-US" sz="3000" dirty="0"/>
              <a:t>dynamic </a:t>
            </a:r>
            <a:r>
              <a:rPr lang="en-US" sz="3000" dirty="0" smtClean="0"/>
              <a:t>pressure</a:t>
            </a:r>
            <a:r>
              <a:rPr lang="tr-TR" sz="3000" dirty="0" smtClean="0"/>
              <a:t> </a:t>
            </a:r>
          </a:p>
          <a:p>
            <a:pPr lvl="1"/>
            <a:r>
              <a:rPr lang="tr-TR" sz="3000" dirty="0" err="1" smtClean="0"/>
              <a:t>Highest</a:t>
            </a:r>
            <a:r>
              <a:rPr lang="tr-TR" sz="3000" dirty="0" smtClean="0"/>
              <a:t> </a:t>
            </a:r>
            <a:r>
              <a:rPr lang="tr-TR" sz="3000" dirty="0" err="1" smtClean="0"/>
              <a:t>point</a:t>
            </a:r>
            <a:r>
              <a:rPr lang="tr-TR" sz="3000" dirty="0" smtClean="0"/>
              <a:t> +20 m</a:t>
            </a:r>
          </a:p>
          <a:p>
            <a:r>
              <a:rPr lang="tr-TR" sz="3000" dirty="0" smtClean="0"/>
              <a:t>Maximum </a:t>
            </a:r>
            <a:r>
              <a:rPr lang="en-US" sz="3000" dirty="0"/>
              <a:t>maximum static pressure </a:t>
            </a:r>
            <a:r>
              <a:rPr lang="tr-TR" sz="3000" dirty="0" smtClean="0"/>
              <a:t> </a:t>
            </a:r>
          </a:p>
          <a:p>
            <a:pPr lvl="1"/>
            <a:r>
              <a:rPr lang="tr-TR" sz="3000" dirty="0" err="1" smtClean="0"/>
              <a:t>Lowest</a:t>
            </a:r>
            <a:r>
              <a:rPr lang="tr-TR" sz="3000" dirty="0" smtClean="0"/>
              <a:t> </a:t>
            </a:r>
            <a:r>
              <a:rPr lang="tr-TR" sz="3000" dirty="0" err="1" smtClean="0"/>
              <a:t>point</a:t>
            </a:r>
            <a:r>
              <a:rPr lang="tr-TR" sz="3000" dirty="0" smtClean="0"/>
              <a:t> + 60-65 m</a:t>
            </a:r>
          </a:p>
          <a:p>
            <a:r>
              <a:rPr lang="tr-TR" sz="3000" dirty="0" err="1" smtClean="0"/>
              <a:t>Difference</a:t>
            </a:r>
            <a:r>
              <a:rPr lang="tr-TR" sz="3000" dirty="0" smtClean="0"/>
              <a:t> &gt; 45 m  </a:t>
            </a:r>
          </a:p>
          <a:p>
            <a:pPr lvl="1"/>
            <a:r>
              <a:rPr lang="tr-TR" sz="3000" dirty="0" err="1" smtClean="0"/>
              <a:t>Upper</a:t>
            </a:r>
            <a:r>
              <a:rPr lang="tr-TR" sz="3000" dirty="0" smtClean="0"/>
              <a:t> &amp; </a:t>
            </a:r>
            <a:r>
              <a:rPr lang="tr-TR" sz="3000" dirty="0" err="1" smtClean="0"/>
              <a:t>Lower</a:t>
            </a:r>
            <a:r>
              <a:rPr lang="tr-TR" sz="3000" dirty="0" smtClean="0"/>
              <a:t> </a:t>
            </a:r>
            <a:r>
              <a:rPr lang="tr-TR" sz="3000" dirty="0" err="1" smtClean="0"/>
              <a:t>Pressure</a:t>
            </a:r>
            <a:r>
              <a:rPr lang="tr-TR" sz="3000" dirty="0" smtClean="0"/>
              <a:t> </a:t>
            </a:r>
            <a:r>
              <a:rPr lang="tr-TR" sz="3000" dirty="0" err="1" smtClean="0"/>
              <a:t>Zones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23036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Şehitler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980668"/>
            <a:ext cx="828092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maximum settled elevation: </a:t>
            </a:r>
            <a:r>
              <a:rPr lang="tr-TR" dirty="0"/>
              <a:t>518</a:t>
            </a:r>
            <a:r>
              <a:rPr lang="en-US" dirty="0"/>
              <a:t> m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tr-TR" dirty="0"/>
              <a:t>minimum</a:t>
            </a:r>
            <a:r>
              <a:rPr lang="en-US" dirty="0"/>
              <a:t> settled elevation: 4</a:t>
            </a:r>
            <a:r>
              <a:rPr lang="tr-TR" dirty="0"/>
              <a:t>40</a:t>
            </a:r>
            <a:r>
              <a:rPr lang="en-US" dirty="0"/>
              <a:t> m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Diffrence</a:t>
            </a:r>
            <a:r>
              <a:rPr lang="tr-TR" dirty="0"/>
              <a:t> =78m &gt; 45m 2 </a:t>
            </a:r>
            <a:r>
              <a:rPr lang="tr-TR" dirty="0" err="1"/>
              <a:t>pressure</a:t>
            </a:r>
            <a:r>
              <a:rPr lang="tr-TR" dirty="0"/>
              <a:t> </a:t>
            </a:r>
            <a:r>
              <a:rPr lang="tr-TR" dirty="0" err="1"/>
              <a:t>zones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8" name="Çift Köşeli Ayraç 7"/>
          <p:cNvSpPr/>
          <p:nvPr/>
        </p:nvSpPr>
        <p:spPr>
          <a:xfrm>
            <a:off x="2339752" y="3500968"/>
            <a:ext cx="1008112" cy="10081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505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485</a:t>
            </a:r>
          </a:p>
          <a:p>
            <a:pPr algn="ctr"/>
            <a:endParaRPr lang="tr-TR" dirty="0" smtClean="0"/>
          </a:p>
          <a:p>
            <a:pPr algn="ctr"/>
            <a:r>
              <a:rPr lang="tr-TR" b="1" dirty="0" smtClean="0"/>
              <a:t>440</a:t>
            </a:r>
          </a:p>
        </p:txBody>
      </p:sp>
      <p:sp>
        <p:nvSpPr>
          <p:cNvPr id="9" name="Çift Köşeli Ayraç 8"/>
          <p:cNvSpPr/>
          <p:nvPr/>
        </p:nvSpPr>
        <p:spPr>
          <a:xfrm>
            <a:off x="5652120" y="3465024"/>
            <a:ext cx="1008112" cy="10081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538</a:t>
            </a:r>
          </a:p>
          <a:p>
            <a:pPr algn="ctr"/>
            <a:endParaRPr lang="tr-TR" dirty="0" smtClean="0"/>
          </a:p>
          <a:p>
            <a:pPr algn="ctr"/>
            <a:r>
              <a:rPr lang="tr-TR" b="1" dirty="0" smtClean="0"/>
              <a:t>518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473</a:t>
            </a:r>
          </a:p>
        </p:txBody>
      </p:sp>
      <p:sp>
        <p:nvSpPr>
          <p:cNvPr id="10" name="Yukarı Ok 9"/>
          <p:cNvSpPr/>
          <p:nvPr/>
        </p:nvSpPr>
        <p:spPr>
          <a:xfrm>
            <a:off x="3440679" y="3465024"/>
            <a:ext cx="432000" cy="108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65</a:t>
            </a:r>
            <a:endParaRPr lang="en-US" dirty="0"/>
          </a:p>
        </p:txBody>
      </p:sp>
      <p:sp>
        <p:nvSpPr>
          <p:cNvPr id="11" name="Aşağı Ok 10"/>
          <p:cNvSpPr/>
          <p:nvPr/>
        </p:nvSpPr>
        <p:spPr>
          <a:xfrm>
            <a:off x="1829626" y="3326160"/>
            <a:ext cx="432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en-US" dirty="0"/>
          </a:p>
        </p:txBody>
      </p:sp>
      <p:sp>
        <p:nvSpPr>
          <p:cNvPr id="12" name="Yukarı Ok 11"/>
          <p:cNvSpPr/>
          <p:nvPr/>
        </p:nvSpPr>
        <p:spPr>
          <a:xfrm>
            <a:off x="6804248" y="3326160"/>
            <a:ext cx="432000" cy="72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en-US" dirty="0"/>
          </a:p>
        </p:txBody>
      </p:sp>
      <p:sp>
        <p:nvSpPr>
          <p:cNvPr id="13" name="Aşağı Ok 12"/>
          <p:cNvSpPr/>
          <p:nvPr/>
        </p:nvSpPr>
        <p:spPr>
          <a:xfrm>
            <a:off x="5087610" y="3506160"/>
            <a:ext cx="43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50569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2070" name="Picture 22" descr="C:\Users\ASUS\Desktop\Ad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" y="1925920"/>
            <a:ext cx="827397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115616" y="1512811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7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lower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and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upper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pressure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zones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for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each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district</a:t>
            </a:r>
            <a:endParaRPr lang="en-US" sz="2000" b="1" dirty="0">
              <a:solidFill>
                <a:srgbClr val="548DD4"/>
              </a:solidFill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 of the Water Tanks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tr-TR" sz="3000" dirty="0" err="1" smtClean="0"/>
              <a:t>Hourly</a:t>
            </a:r>
            <a:r>
              <a:rPr lang="tr-TR" sz="3000" dirty="0" smtClean="0"/>
              <a:t> &amp; Daily </a:t>
            </a:r>
            <a:r>
              <a:rPr lang="tr-TR" sz="3000" dirty="0" err="1" smtClean="0"/>
              <a:t>Water</a:t>
            </a:r>
            <a:r>
              <a:rPr lang="tr-TR" sz="3000" dirty="0" smtClean="0"/>
              <a:t> </a:t>
            </a:r>
            <a:r>
              <a:rPr lang="tr-TR" sz="3000" dirty="0" err="1" smtClean="0"/>
              <a:t>Consumption</a:t>
            </a:r>
            <a:endParaRPr lang="tr-TR" sz="3000" dirty="0" smtClean="0"/>
          </a:p>
          <a:p>
            <a:r>
              <a:rPr lang="tr-TR" sz="3000" dirty="0" err="1" smtClean="0"/>
              <a:t>Qwater</a:t>
            </a:r>
            <a:r>
              <a:rPr lang="tr-TR" sz="3000" dirty="0" smtClean="0"/>
              <a:t> (in </a:t>
            </a:r>
            <a:r>
              <a:rPr lang="tr-TR" sz="3000" dirty="0" err="1" smtClean="0"/>
              <a:t>case</a:t>
            </a:r>
            <a:r>
              <a:rPr lang="tr-TR" sz="3000" dirty="0" smtClean="0"/>
              <a:t> of Fire)</a:t>
            </a:r>
          </a:p>
          <a:p>
            <a:r>
              <a:rPr lang="tr-TR" sz="3000" dirty="0" err="1" smtClean="0"/>
              <a:t>Emergency</a:t>
            </a:r>
            <a:r>
              <a:rPr lang="tr-TR" sz="3000" dirty="0" smtClean="0"/>
              <a:t> </a:t>
            </a:r>
            <a:r>
              <a:rPr lang="tr-TR" sz="3000" dirty="0" err="1" smtClean="0"/>
              <a:t>Need</a:t>
            </a:r>
            <a:endParaRPr lang="tr-TR" sz="3000" dirty="0" smtClean="0"/>
          </a:p>
          <a:p>
            <a:r>
              <a:rPr lang="tr-TR" sz="3000" dirty="0" err="1" smtClean="0"/>
              <a:t>Balancing</a:t>
            </a:r>
            <a:r>
              <a:rPr lang="tr-TR" sz="3000" dirty="0" smtClean="0"/>
              <a:t>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Efficiency</a:t>
            </a:r>
            <a:r>
              <a:rPr lang="tr-TR" sz="3000" dirty="0" smtClean="0"/>
              <a:t> </a:t>
            </a:r>
            <a:r>
              <a:rPr lang="tr-TR" sz="3000" dirty="0" err="1" smtClean="0"/>
              <a:t>Variance</a:t>
            </a:r>
            <a:r>
              <a:rPr lang="tr-TR" sz="3000" dirty="0" smtClean="0"/>
              <a:t> in </a:t>
            </a:r>
            <a:r>
              <a:rPr lang="tr-TR" sz="3000" dirty="0" err="1" smtClean="0"/>
              <a:t>Water</a:t>
            </a:r>
            <a:r>
              <a:rPr lang="tr-TR" sz="3000" dirty="0" smtClean="0"/>
              <a:t> </a:t>
            </a:r>
            <a:r>
              <a:rPr lang="tr-TR" sz="3000" dirty="0" err="1" smtClean="0"/>
              <a:t>Resources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06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	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 of the Water Tanks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229600" cy="4525963"/>
              </a:xfrm>
            </p:spPr>
            <p:txBody>
              <a:bodyPr/>
              <a:lstStyle/>
              <a:p>
                <a:endParaRPr lang="tr-TR" dirty="0" smtClean="0"/>
              </a:p>
              <a:p>
                <a:r>
                  <a:rPr lang="en-US" dirty="0" smtClean="0"/>
                  <a:t>Ʃ </a:t>
                </a:r>
                <a:r>
                  <a:rPr lang="en-US" dirty="0"/>
                  <a:t>V</a:t>
                </a:r>
                <a:r>
                  <a:rPr lang="en-US" baseline="-25000" dirty="0"/>
                  <a:t>WATER TANK </a:t>
                </a:r>
                <a:r>
                  <a:rPr lang="en-US" dirty="0"/>
                  <a:t> =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Balanced</a:t>
                </a:r>
                <a:r>
                  <a:rPr lang="en-US" dirty="0"/>
                  <a:t> +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Fire</a:t>
                </a:r>
                <a:r>
                  <a:rPr lang="en-US" dirty="0"/>
                  <a:t> +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Emergency</a:t>
                </a:r>
                <a:r>
                  <a:rPr lang="en-US" baseline="-25000" dirty="0"/>
                  <a:t> </a:t>
                </a:r>
                <a:r>
                  <a:rPr lang="en-US" baseline="-25000" dirty="0" smtClean="0"/>
                  <a:t>Need</a:t>
                </a:r>
                <a:endParaRPr lang="tr-TR" dirty="0" smtClean="0"/>
              </a:p>
              <a:p>
                <a:r>
                  <a:rPr lang="en-US" dirty="0" smtClean="0"/>
                  <a:t>Ʃ </a:t>
                </a:r>
                <a:r>
                  <a:rPr lang="en-US" dirty="0"/>
                  <a:t>V</a:t>
                </a:r>
                <a:r>
                  <a:rPr lang="en-US" baseline="-25000" dirty="0"/>
                  <a:t>WATER TANK </a:t>
                </a:r>
                <a:r>
                  <a:rPr lang="en-US" dirty="0"/>
                  <a:t> 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baseline="-25000" dirty="0"/>
                  <a:t>Daily Consumption  </a:t>
                </a:r>
                <a:r>
                  <a:rPr lang="en-US" dirty="0"/>
                  <a:t>) + (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Fire</a:t>
                </a:r>
                <a:r>
                  <a:rPr lang="en-US" dirty="0"/>
                  <a:t>*t) + (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baseline="-25000" dirty="0"/>
                  <a:t>Daily Consumption  * </a:t>
                </a:r>
                <a:r>
                  <a:rPr lang="en-US" dirty="0"/>
                  <a:t>0.1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229600" cy="4525963"/>
              </a:xfrm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alculated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olumes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04212"/>
              </p:ext>
            </p:extLst>
          </p:nvPr>
        </p:nvGraphicFramePr>
        <p:xfrm>
          <a:off x="1851882" y="2087144"/>
          <a:ext cx="5400601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903"/>
                <a:gridCol w="2177576"/>
                <a:gridCol w="2144122"/>
              </a:tblGrid>
              <a:tr h="789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Districts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Volume of daily consumption(m</a:t>
                      </a:r>
                      <a:r>
                        <a:rPr lang="en-US" sz="1200" baseline="30000" dirty="0">
                          <a:effectLst/>
                        </a:rPr>
                        <a:t>3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volume of water tanks (</a:t>
                      </a:r>
                      <a:r>
                        <a:rPr lang="en-US" sz="1200" dirty="0" err="1">
                          <a:effectLst/>
                        </a:rPr>
                        <a:t>V</a:t>
                      </a:r>
                      <a:r>
                        <a:rPr lang="en-US" sz="1200" baseline="-25000" dirty="0" err="1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Boğazköy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137,8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95,7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Çavuşköy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123,0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89,3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Halhalca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68,5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65,7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Karagölet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45,6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55,8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Sungurpaşa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152,0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101,9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Şehitler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145,4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99,0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2267744" y="1657845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2000" b="1" dirty="0" err="1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8: </a:t>
            </a:r>
            <a:r>
              <a:rPr lang="en-US" sz="2000" b="1" dirty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volumes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of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the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water</a:t>
            </a:r>
            <a:r>
              <a:rPr lang="tr-TR" sz="2000" b="1" dirty="0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548DD4"/>
                </a:solidFill>
                <a:ea typeface="Calibri" pitchFamily="34" charset="0"/>
                <a:cs typeface="Times New Roman" pitchFamily="18" charset="0"/>
              </a:rPr>
              <a:t>tanks</a:t>
            </a:r>
            <a:endParaRPr lang="en-US" sz="2000" b="1" dirty="0">
              <a:solidFill>
                <a:srgbClr val="548DD4"/>
              </a:solidFill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20000" cy="4090466"/>
          </a:xfrm>
        </p:spPr>
        <p:txBody>
          <a:bodyPr/>
          <a:lstStyle/>
          <a:p>
            <a:pPr algn="ctr"/>
            <a:r>
              <a:rPr lang="en-US" sz="4800" b="1" dirty="0" smtClean="0"/>
              <a:t>Water Supply System Route</a:t>
            </a:r>
            <a:br>
              <a:rPr lang="en-US" sz="4800" b="1" dirty="0" smtClean="0"/>
            </a:br>
            <a:r>
              <a:rPr lang="en-US" sz="4800" b="1" dirty="0" smtClean="0"/>
              <a:t>and</a:t>
            </a:r>
            <a:br>
              <a:rPr lang="en-US" sz="4800" b="1" dirty="0" smtClean="0"/>
            </a:br>
            <a:r>
              <a:rPr lang="en-US" sz="4800" b="1" dirty="0" smtClean="0"/>
              <a:t>Diameter Selection</a:t>
            </a:r>
            <a:endParaRPr lang="en-US" sz="4800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6057056" y="3991655"/>
            <a:ext cx="232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Ferhat ÜNAL</a:t>
            </a:r>
          </a:p>
        </p:txBody>
      </p:sp>
    </p:spTree>
    <p:extLst>
      <p:ext uri="{BB962C8B-B14F-4D97-AF65-F5344CB8AC3E}">
        <p14:creationId xmlns:p14="http://schemas.microsoft.com/office/powerpoint/2010/main" val="41473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Water Supply System Route Selection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Technical and economic aspect</a:t>
            </a:r>
          </a:p>
          <a:p>
            <a:r>
              <a:rPr lang="en-US" sz="3000" dirty="0" smtClean="0"/>
              <a:t>Considered conditions: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Shortest route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Easiness of route construction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Easiness of maintenance and operating</a:t>
            </a:r>
          </a:p>
          <a:p>
            <a:pPr lvl="1">
              <a:buFont typeface="Wingdings" pitchFamily="2" charset="2"/>
              <a:buChar char="Ø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34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PROCESS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/>
              <a:t>P</a:t>
            </a:r>
            <a:r>
              <a:rPr lang="tr-TR" sz="3000" dirty="0" err="1" smtClean="0"/>
              <a:t>opulation</a:t>
            </a:r>
            <a:r>
              <a:rPr lang="en-US" sz="3000" dirty="0" smtClean="0"/>
              <a:t> </a:t>
            </a:r>
            <a:r>
              <a:rPr lang="tr-TR" sz="3000" dirty="0" err="1" smtClean="0"/>
              <a:t>Projection</a:t>
            </a:r>
            <a:r>
              <a:rPr lang="tr-TR" sz="3000" dirty="0" smtClean="0"/>
              <a:t> Analysis</a:t>
            </a:r>
          </a:p>
          <a:p>
            <a:pPr>
              <a:buFont typeface="Wingdings" pitchFamily="2" charset="2"/>
              <a:buChar char="Ø"/>
            </a:pPr>
            <a:r>
              <a:rPr lang="tr-TR" sz="3000" dirty="0" err="1" smtClean="0"/>
              <a:t>Water</a:t>
            </a:r>
            <a:r>
              <a:rPr lang="tr-TR" sz="3000" dirty="0" smtClean="0"/>
              <a:t> </a:t>
            </a:r>
            <a:r>
              <a:rPr lang="tr-TR" sz="3000" dirty="0" err="1" smtClean="0"/>
              <a:t>Demand</a:t>
            </a:r>
            <a:r>
              <a:rPr lang="tr-TR" sz="3000" dirty="0" smtClean="0"/>
              <a:t> </a:t>
            </a:r>
            <a:r>
              <a:rPr lang="tr-TR" sz="3000" dirty="0" err="1" smtClean="0"/>
              <a:t>Estimation</a:t>
            </a:r>
            <a:endParaRPr lang="tr-TR" sz="3000" dirty="0" smtClean="0"/>
          </a:p>
          <a:p>
            <a:pPr>
              <a:buFont typeface="Wingdings" pitchFamily="2" charset="2"/>
              <a:buChar char="Ø"/>
            </a:pPr>
            <a:r>
              <a:rPr lang="tr-TR" sz="3000" dirty="0" err="1" smtClean="0"/>
              <a:t>Water</a:t>
            </a:r>
            <a:r>
              <a:rPr lang="tr-TR" sz="3000" dirty="0" smtClean="0"/>
              <a:t> </a:t>
            </a:r>
            <a:r>
              <a:rPr lang="tr-TR" sz="3000" dirty="0" err="1" smtClean="0"/>
              <a:t>Tanks</a:t>
            </a:r>
            <a:endParaRPr lang="tr-TR" sz="3000" dirty="0" smtClean="0"/>
          </a:p>
          <a:p>
            <a:pPr>
              <a:buFont typeface="Wingdings" pitchFamily="2" charset="2"/>
              <a:buChar char="Ø"/>
            </a:pPr>
            <a:r>
              <a:rPr lang="tr-TR" sz="3000" dirty="0" err="1" smtClean="0"/>
              <a:t>Routes</a:t>
            </a:r>
            <a:r>
              <a:rPr lang="tr-TR" sz="3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tr-TR" sz="3000" dirty="0" err="1" smtClean="0"/>
              <a:t>Quantity</a:t>
            </a:r>
            <a:r>
              <a:rPr lang="tr-TR" sz="3000" dirty="0" smtClean="0"/>
              <a:t> </a:t>
            </a:r>
            <a:r>
              <a:rPr lang="tr-TR" sz="3000" dirty="0" err="1" smtClean="0"/>
              <a:t>Take-Off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891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Types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dirty="0" smtClean="0"/>
              <a:t>Pumped Discharged Lines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Pumps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160m maximum head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Pump station</a:t>
            </a:r>
          </a:p>
          <a:p>
            <a:r>
              <a:rPr lang="en-US" sz="3000" dirty="0" smtClean="0"/>
              <a:t>Gravity Pipelines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Gravity and self weight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80m maximum head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Trough</a:t>
            </a:r>
          </a:p>
          <a:p>
            <a:pPr lvl="1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757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Route 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İçerik Yer Tutucusu" descr="al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7449690" cy="4800600"/>
          </a:xfrm>
        </p:spPr>
      </p:pic>
    </p:spTree>
    <p:extLst>
      <p:ext uri="{BB962C8B-B14F-4D97-AF65-F5344CB8AC3E}">
        <p14:creationId xmlns:p14="http://schemas.microsoft.com/office/powerpoint/2010/main" val="1220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Route 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İçerik Yer Tutucusu" descr="al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7467600" cy="4800600"/>
          </a:xfrm>
        </p:spPr>
      </p:pic>
    </p:spTree>
    <p:extLst>
      <p:ext uri="{BB962C8B-B14F-4D97-AF65-F5344CB8AC3E}">
        <p14:creationId xmlns:p14="http://schemas.microsoft.com/office/powerpoint/2010/main" val="25857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Supply System Diameter Selection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Pumped Discharge Lines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Initial investment cost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Coefficient of friction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Efficiency of pumps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Water hammer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Operating cost 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Bigger diameter           Lower head losses and energy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		           </a:t>
            </a:r>
            <a:r>
              <a:rPr lang="en-US" dirty="0" smtClean="0"/>
              <a:t>consumption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Bigger diameter           Higher investment and operating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		           </a:t>
            </a:r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" name="3 Sağ Ok"/>
          <p:cNvSpPr/>
          <p:nvPr/>
        </p:nvSpPr>
        <p:spPr>
          <a:xfrm>
            <a:off x="3383832" y="436510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Sağ Ok"/>
          <p:cNvSpPr/>
          <p:nvPr/>
        </p:nvSpPr>
        <p:spPr>
          <a:xfrm>
            <a:off x="3383832" y="544522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548680"/>
            <a:ext cx="7620000" cy="418058"/>
          </a:xfrm>
        </p:spPr>
        <p:txBody>
          <a:bodyPr>
            <a:noAutofit/>
          </a:bodyPr>
          <a:lstStyle/>
          <a:p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Pumped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Discharge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tr-TR" sz="2000" dirty="0" smtClean="0"/>
          </a:p>
          <a:p>
            <a:pPr algn="ctr">
              <a:buNone/>
            </a:pPr>
            <a:r>
              <a:rPr lang="en-US" sz="2400" dirty="0" smtClean="0"/>
              <a:t>De </a:t>
            </a:r>
            <a:r>
              <a:rPr lang="en-US" sz="2400" dirty="0"/>
              <a:t>= 1.5 √</a:t>
            </a:r>
            <a:r>
              <a:rPr lang="en-US" sz="2400" dirty="0" err="1" smtClean="0"/>
              <a:t>Qe</a:t>
            </a:r>
            <a:endParaRPr lang="tr-TR" sz="2400" dirty="0" smtClean="0"/>
          </a:p>
          <a:p>
            <a:pPr algn="ctr">
              <a:buNone/>
            </a:pPr>
            <a:endParaRPr lang="tr-TR" sz="2400" dirty="0"/>
          </a:p>
          <a:p>
            <a:pPr>
              <a:buNone/>
            </a:pPr>
            <a:endParaRPr lang="tr-TR" sz="2000" dirty="0" smtClean="0"/>
          </a:p>
        </p:txBody>
      </p:sp>
      <p:pic>
        <p:nvPicPr>
          <p:cNvPr id="4" name="3 Resim" descr="pred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7168625" cy="385458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619672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400" b="1" dirty="0" err="1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1400" b="1" dirty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</a:t>
            </a:r>
            <a:r>
              <a:rPr lang="tr-TR" sz="1400" b="1" dirty="0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endParaRPr lang="en-US" sz="1400" b="1" dirty="0">
              <a:solidFill>
                <a:srgbClr val="548DD4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635242" y="36083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400" b="1" dirty="0" err="1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1400" b="1" dirty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1400" b="1" dirty="0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10: </a:t>
            </a:r>
            <a:endParaRPr lang="en-US" sz="1400" b="1" dirty="0">
              <a:solidFill>
                <a:srgbClr val="548DD4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Supply System Diameter Selection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Gravity Pipelines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Velocity</a:t>
            </a:r>
          </a:p>
          <a:p>
            <a:pPr lvl="2"/>
            <a:r>
              <a:rPr lang="en-US" sz="3000" dirty="0" smtClean="0"/>
              <a:t>Minimum 0,3 m/s</a:t>
            </a:r>
          </a:p>
          <a:p>
            <a:pPr lvl="2"/>
            <a:r>
              <a:rPr lang="en-US" sz="3000" dirty="0" smtClean="0"/>
              <a:t>Maximum 3,0 m/s</a:t>
            </a:r>
          </a:p>
          <a:p>
            <a:pPr lvl="2"/>
            <a:r>
              <a:rPr lang="en-US" sz="3000" dirty="0" smtClean="0"/>
              <a:t>Average 1,0 - 1,5 m/s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Q = V * A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Trial diameters</a:t>
            </a:r>
          </a:p>
        </p:txBody>
      </p:sp>
    </p:spTree>
    <p:extLst>
      <p:ext uri="{BB962C8B-B14F-4D97-AF65-F5344CB8AC3E}">
        <p14:creationId xmlns:p14="http://schemas.microsoft.com/office/powerpoint/2010/main" val="9084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gradi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980728"/>
            <a:ext cx="7501983" cy="4800600"/>
          </a:xfrm>
        </p:spPr>
      </p:pic>
      <p:sp>
        <p:nvSpPr>
          <p:cNvPr id="5" name="Başlık 4"/>
          <p:cNvSpPr txBox="1">
            <a:spLocks noGrp="1"/>
          </p:cNvSpPr>
          <p:nvPr>
            <p:ph type="title"/>
          </p:nvPr>
        </p:nvSpPr>
        <p:spPr>
          <a:xfrm>
            <a:off x="1043608" y="908720"/>
            <a:ext cx="94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sz="1400" b="1" dirty="0" err="1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1400" b="1" dirty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1400" b="1" dirty="0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11: </a:t>
            </a:r>
            <a:endParaRPr lang="en-US" sz="1400" b="1" dirty="0">
              <a:solidFill>
                <a:srgbClr val="548DD4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gradi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027547"/>
            <a:ext cx="7371374" cy="5363765"/>
          </a:xfrm>
        </p:spPr>
      </p:pic>
      <p:sp>
        <p:nvSpPr>
          <p:cNvPr id="5" name="Başlık 4"/>
          <p:cNvSpPr txBox="1">
            <a:spLocks/>
          </p:cNvSpPr>
          <p:nvPr/>
        </p:nvSpPr>
        <p:spPr>
          <a:xfrm>
            <a:off x="1079358" y="1021649"/>
            <a:ext cx="946448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tr-TR" sz="1400" b="1" dirty="0" err="1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1400" b="1" dirty="0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12: </a:t>
            </a:r>
            <a:endParaRPr lang="en-US" sz="1400" b="1" dirty="0">
              <a:solidFill>
                <a:srgbClr val="548DD4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sz="1800" b="1" dirty="0" err="1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lang="tr-TR" sz="1800" b="1" dirty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1800" b="1" dirty="0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13:Quantity </a:t>
            </a:r>
            <a:r>
              <a:rPr lang="tr-TR" sz="1800" b="1" dirty="0" err="1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Take-Off</a:t>
            </a:r>
            <a:r>
              <a:rPr lang="tr-TR" sz="1800" b="1" dirty="0" smtClean="0">
                <a:solidFill>
                  <a:srgbClr val="548DD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lang="en-US" sz="1800" b="1" dirty="0">
              <a:solidFill>
                <a:srgbClr val="548DD4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3 İçerik Yer Tutucusu" descr="com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7560840" cy="3626900"/>
          </a:xfrm>
        </p:spPr>
      </p:pic>
    </p:spTree>
    <p:extLst>
      <p:ext uri="{BB962C8B-B14F-4D97-AF65-F5344CB8AC3E}">
        <p14:creationId xmlns:p14="http://schemas.microsoft.com/office/powerpoint/2010/main" val="7961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eferences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000" dirty="0" err="1"/>
              <a:t>İller</a:t>
            </a:r>
            <a:r>
              <a:rPr lang="en-US" sz="2000" dirty="0"/>
              <a:t> </a:t>
            </a:r>
            <a:r>
              <a:rPr lang="en-US" sz="2000" dirty="0" err="1"/>
              <a:t>Bankası</a:t>
            </a:r>
            <a:r>
              <a:rPr lang="en-US" sz="2000" dirty="0"/>
              <a:t> – </a:t>
            </a:r>
            <a:r>
              <a:rPr lang="en-US" sz="2000" dirty="0" err="1"/>
              <a:t>İçme</a:t>
            </a:r>
            <a:r>
              <a:rPr lang="en-US" sz="2000" dirty="0"/>
              <a:t> </a:t>
            </a:r>
            <a:r>
              <a:rPr lang="en-US" sz="2000" dirty="0" err="1"/>
              <a:t>suyu</a:t>
            </a:r>
            <a:r>
              <a:rPr lang="en-US" sz="2000" dirty="0"/>
              <a:t> </a:t>
            </a:r>
            <a:r>
              <a:rPr lang="en-US" sz="2000" dirty="0" err="1"/>
              <a:t>Tesisleri</a:t>
            </a:r>
            <a:r>
              <a:rPr lang="en-US" sz="2000" dirty="0"/>
              <a:t> </a:t>
            </a:r>
            <a:r>
              <a:rPr lang="en-US" sz="2000" dirty="0" err="1"/>
              <a:t>Etüt</a:t>
            </a:r>
            <a:r>
              <a:rPr lang="en-US" sz="2000" dirty="0"/>
              <a:t>, </a:t>
            </a:r>
            <a:r>
              <a:rPr lang="en-US" sz="2000" dirty="0" err="1"/>
              <a:t>Fizibilite</a:t>
            </a:r>
            <a:r>
              <a:rPr lang="en-US" sz="2000" dirty="0"/>
              <a:t> </a:t>
            </a:r>
            <a:r>
              <a:rPr lang="en-US" sz="2000" dirty="0" err="1"/>
              <a:t>Projelerinin</a:t>
            </a:r>
            <a:r>
              <a:rPr lang="en-US" sz="2000" dirty="0"/>
              <a:t> </a:t>
            </a:r>
            <a:r>
              <a:rPr lang="en-US" sz="2000" dirty="0" err="1"/>
              <a:t>Hazırlanmasına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Şartname</a:t>
            </a:r>
            <a:endParaRPr lang="tr-TR" sz="2000" dirty="0"/>
          </a:p>
          <a:p>
            <a:pPr lvl="0"/>
            <a:r>
              <a:rPr lang="en-US" sz="2000" dirty="0" err="1"/>
              <a:t>Devlet</a:t>
            </a:r>
            <a:r>
              <a:rPr lang="en-US" sz="2000" dirty="0"/>
              <a:t> Su </a:t>
            </a:r>
            <a:r>
              <a:rPr lang="en-US" sz="2000" dirty="0" err="1"/>
              <a:t>İşler</a:t>
            </a:r>
            <a:r>
              <a:rPr lang="en-US" sz="2000" dirty="0"/>
              <a:t>- </a:t>
            </a:r>
            <a:r>
              <a:rPr lang="en-US" sz="2000" dirty="0" err="1"/>
              <a:t>Nüfus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İçme</a:t>
            </a:r>
            <a:r>
              <a:rPr lang="en-US" sz="2000" dirty="0"/>
              <a:t> </a:t>
            </a:r>
            <a:r>
              <a:rPr lang="en-US" sz="2000" dirty="0" err="1"/>
              <a:t>suyu</a:t>
            </a:r>
            <a:r>
              <a:rPr lang="en-US" sz="2000" dirty="0"/>
              <a:t>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Esasları</a:t>
            </a:r>
            <a:r>
              <a:rPr lang="en-US" sz="2000" dirty="0"/>
              <a:t> </a:t>
            </a:r>
            <a:endParaRPr lang="tr-TR" sz="2000" dirty="0"/>
          </a:p>
          <a:p>
            <a:pPr lvl="0"/>
            <a:r>
              <a:rPr lang="tr-TR" sz="2000" dirty="0"/>
              <a:t>YANMAZ, M. (16). </a:t>
            </a:r>
            <a:r>
              <a:rPr lang="tr-TR" sz="2000" dirty="0" err="1"/>
              <a:t>Applied</a:t>
            </a:r>
            <a:r>
              <a:rPr lang="tr-TR" sz="2000" dirty="0"/>
              <a:t> </a:t>
            </a:r>
            <a:r>
              <a:rPr lang="tr-TR" sz="2000" dirty="0" err="1"/>
              <a:t>Water</a:t>
            </a:r>
            <a:r>
              <a:rPr lang="tr-TR" sz="2000" dirty="0"/>
              <a:t> </a:t>
            </a:r>
            <a:r>
              <a:rPr lang="tr-TR" sz="2000" dirty="0" err="1"/>
              <a:t>Resources</a:t>
            </a:r>
            <a:r>
              <a:rPr lang="tr-TR" sz="2000" dirty="0"/>
              <a:t> </a:t>
            </a:r>
            <a:r>
              <a:rPr lang="tr-TR" sz="2000" dirty="0" err="1"/>
              <a:t>Engineering</a:t>
            </a:r>
            <a:r>
              <a:rPr lang="tr-TR" sz="2000" dirty="0"/>
              <a:t> (</a:t>
            </a:r>
            <a:r>
              <a:rPr lang="tr-TR" sz="2000" dirty="0" err="1"/>
              <a:t>pp</a:t>
            </a:r>
            <a:r>
              <a:rPr lang="tr-TR" sz="2000" dirty="0"/>
              <a:t>. 286-287). Ankara, TURKEY: METU </a:t>
            </a:r>
            <a:r>
              <a:rPr lang="tr-TR" sz="2000" dirty="0" err="1"/>
              <a:t>Press</a:t>
            </a:r>
            <a:r>
              <a:rPr lang="tr-TR" sz="2000" dirty="0" smtClean="0"/>
              <a:t>.</a:t>
            </a:r>
          </a:p>
          <a:p>
            <a:pPr lvl="0"/>
            <a:r>
              <a:rPr lang="tr-TR" sz="2200" dirty="0"/>
              <a:t>http://orig13.deviantart.net/69ff/f/2013/125/f/1/poseidon_s_trident_tattoo_by_pumpkinsoup-d3fm4v1.png</a:t>
            </a:r>
            <a:endParaRPr lang="tr-TR" sz="2200" dirty="0" smtClean="0"/>
          </a:p>
          <a:p>
            <a:r>
              <a:rPr lang="tr-TR" sz="21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http://www.google.com.trsearchq=population&amp;espv=2&amp;biw=1366&amp;bih=677&amp;source=lnms&amp;tbm=isch&amp;sa=X&amp;ved=0ahUKEwjY1sjq0qfJAhXJ6CwKHShhCh4Q_AUIBigB&amp;dpr=1#tbm=isch&amp;tbs=rimg%3ACQuUNX-LPIgMIji7tefgePOtXy1hCWCvjOdEn6cybtC5Kz4UqrTBwjq26CiUCB5pruh</a:t>
            </a:r>
            <a:endParaRPr lang="tr-TR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1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http://www.denizlihaber.com/medya/2012/09/b%C3%B6yle+ola...</a:t>
            </a:r>
            <a:r>
              <a:rPr lang="tr-TR" sz="21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jpg</a:t>
            </a:r>
            <a:endParaRPr lang="tr-TR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1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http://www.uzunkopru.gov.tr/ortak_icerik/uzunkopru/galeri//76/P4287123.JPG</a:t>
            </a:r>
            <a:endParaRPr lang="tr-TR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100" dirty="0" smtClean="0">
                <a:latin typeface="Times New Roman" pitchFamily="18" charset="0"/>
                <a:cs typeface="Times New Roman" pitchFamily="18" charset="0"/>
              </a:rPr>
              <a:t>http://www.audiotech.com/trends-magazine/wp-content/themes/Trends</a:t>
            </a:r>
          </a:p>
          <a:p>
            <a:pPr marL="0" lvl="0" indent="0">
              <a:buNone/>
            </a:pPr>
            <a:endParaRPr lang="tr-TR" sz="2000" dirty="0" smtClean="0"/>
          </a:p>
          <a:p>
            <a:pPr lvl="0"/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r>
              <a:rPr lang="tr-T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</a:t>
            </a:r>
            <a:r>
              <a:rPr lang="tr-T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</a:t>
            </a:r>
            <a:endParaRPr lang="tr-T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5796136" y="4369767"/>
            <a:ext cx="232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Merve YAVUZ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1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338844" y="24208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SUNG\Desktop\httpswww.google.com.trsearchq=population&amp;espv=2&amp;biw=1366&amp;bih=677&amp;source=lnms&amp;tbm=isch&amp;sa=X&amp;ved=0ahUKEwjY1sjq0qfJAhXJ6CwKHShhCh4Q_AUIBigB&amp;dpr=1#tbm=isch&amp;tbs=rimg%3ACQuUNX-LPIgMIji7tefgePOtXy1hCWCvjOdEn6cybtC5Kz4UqrTBwjq26CiUCB5pru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742614" cy="4165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Metin kutusu 5"/>
          <p:cNvSpPr txBox="1"/>
          <p:nvPr/>
        </p:nvSpPr>
        <p:spPr>
          <a:xfrm>
            <a:off x="1331640" y="475273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2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755576" y="1196752"/>
          <a:ext cx="7632847" cy="4968558"/>
        </p:xfrm>
        <a:graphic>
          <a:graphicData uri="http://schemas.openxmlformats.org/drawingml/2006/table">
            <a:tbl>
              <a:tblPr/>
              <a:tblGrid>
                <a:gridCol w="810657"/>
                <a:gridCol w="1135765"/>
                <a:gridCol w="1118877"/>
                <a:gridCol w="1096076"/>
                <a:gridCol w="1077499"/>
                <a:gridCol w="1313854"/>
                <a:gridCol w="1080119"/>
              </a:tblGrid>
              <a:tr h="354897">
                <a:tc>
                  <a:txBody>
                    <a:bodyPr/>
                    <a:lstStyle/>
                    <a:p>
                      <a:endParaRPr lang="tr-TR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Census</a:t>
                      </a: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 Data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Years 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Boğazköy 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Çavuşköy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Halhalca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Karagölet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Sungurpaşa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Şehitler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1980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678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565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573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353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784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1985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711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592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510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377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746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811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1990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690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596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529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337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747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820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2000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602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623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406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263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647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753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2007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464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541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333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190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575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641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2008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541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528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331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184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569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638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2009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483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501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309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183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475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639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505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490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294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167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442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628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2011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499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476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285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173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430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619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2012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517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453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279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167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404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610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2013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494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444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285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163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398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610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2014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490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428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280</a:t>
                      </a:r>
                      <a:endParaRPr lang="tr-TR" sz="18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170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388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 pitchFamily="18" charset="0"/>
                        </a:rPr>
                        <a:t>592</a:t>
                      </a:r>
                      <a:endParaRPr lang="tr-TR" sz="18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614091" y="649233"/>
            <a:ext cx="3915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1: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Census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for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all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548DD4"/>
                </a:solidFill>
                <a:effectLst/>
                <a:ea typeface="Calibri" pitchFamily="34" charset="0"/>
                <a:cs typeface="Times New Roman" pitchFamily="18" charset="0"/>
              </a:rPr>
              <a:t>districts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41379"/>
          </a:xfrm>
        </p:spPr>
        <p:txBody>
          <a:bodyPr>
            <a:normAutofit/>
          </a:bodyPr>
          <a:lstStyle/>
          <a:p>
            <a:r>
              <a:rPr lang="tr-TR" sz="3600" dirty="0" smtClean="0">
                <a:cs typeface="Times New Roman" pitchFamily="18" charset="0"/>
              </a:rPr>
              <a:t>Gathering </a:t>
            </a:r>
            <a:r>
              <a:rPr lang="tr-TR" sz="3600" dirty="0">
                <a:cs typeface="Times New Roman" pitchFamily="18" charset="0"/>
              </a:rPr>
              <a:t>t</a:t>
            </a:r>
            <a:r>
              <a:rPr lang="tr-TR" sz="3600" dirty="0" smtClean="0">
                <a:cs typeface="Times New Roman" pitchFamily="18" charset="0"/>
              </a:rPr>
              <a:t>he past records of census results,</a:t>
            </a:r>
          </a:p>
          <a:p>
            <a:pPr algn="just">
              <a:buNone/>
            </a:pPr>
            <a:endParaRPr lang="tr-TR" sz="3600" dirty="0" smtClean="0">
              <a:cs typeface="Times New Roman" pitchFamily="18" charset="0"/>
            </a:endParaRPr>
          </a:p>
          <a:p>
            <a:r>
              <a:rPr lang="tr-TR" sz="3600" dirty="0" err="1" smtClean="0">
                <a:cs typeface="Times New Roman" pitchFamily="18" charset="0"/>
              </a:rPr>
              <a:t>Investigating</a:t>
            </a:r>
            <a:r>
              <a:rPr lang="tr-TR" sz="3600" dirty="0" smtClean="0">
                <a:cs typeface="Times New Roman" pitchFamily="18" charset="0"/>
              </a:rPr>
              <a:t> </a:t>
            </a:r>
            <a:r>
              <a:rPr lang="tr-TR" sz="3600" dirty="0" err="1" smtClean="0">
                <a:cs typeface="Times New Roman" pitchFamily="18" charset="0"/>
              </a:rPr>
              <a:t>the</a:t>
            </a:r>
            <a:r>
              <a:rPr lang="tr-TR" sz="3600" dirty="0" smtClean="0">
                <a:cs typeface="Times New Roman" pitchFamily="18" charset="0"/>
              </a:rPr>
              <a:t> </a:t>
            </a:r>
            <a:r>
              <a:rPr lang="tr-TR" sz="3600" dirty="0" err="1" smtClean="0">
                <a:cs typeface="Times New Roman" pitchFamily="18" charset="0"/>
              </a:rPr>
              <a:t>socio</a:t>
            </a:r>
            <a:r>
              <a:rPr lang="tr-TR" sz="3600" dirty="0" smtClean="0">
                <a:cs typeface="Times New Roman" pitchFamily="18" charset="0"/>
              </a:rPr>
              <a:t>-</a:t>
            </a:r>
            <a:r>
              <a:rPr lang="tr-TR" sz="3600" dirty="0" err="1" smtClean="0">
                <a:cs typeface="Times New Roman" pitchFamily="18" charset="0"/>
              </a:rPr>
              <a:t>economic</a:t>
            </a:r>
            <a:r>
              <a:rPr lang="tr-TR" sz="3600" dirty="0" smtClean="0">
                <a:cs typeface="Times New Roman" pitchFamily="18" charset="0"/>
              </a:rPr>
              <a:t> </a:t>
            </a:r>
            <a:r>
              <a:rPr lang="tr-TR" sz="3600" dirty="0" err="1" smtClean="0">
                <a:cs typeface="Times New Roman" pitchFamily="18" charset="0"/>
              </a:rPr>
              <a:t>developments</a:t>
            </a:r>
            <a:r>
              <a:rPr lang="tr-TR" sz="3600" dirty="0" smtClean="0">
                <a:cs typeface="Times New Roman" pitchFamily="18" charset="0"/>
              </a:rPr>
              <a:t>.</a:t>
            </a:r>
            <a:endParaRPr lang="tr-TR" sz="3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endParaRPr lang="tr-TR" sz="3000" dirty="0" smtClean="0">
              <a:cs typeface="Times New Roman" pitchFamily="18" charset="0"/>
            </a:endParaRPr>
          </a:p>
          <a:p>
            <a:r>
              <a:rPr lang="tr-TR" sz="3000" dirty="0" err="1" smtClean="0">
                <a:cs typeface="Times New Roman" pitchFamily="18" charset="0"/>
              </a:rPr>
              <a:t>The</a:t>
            </a:r>
            <a:r>
              <a:rPr lang="tr-TR" sz="3000" dirty="0" smtClean="0">
                <a:cs typeface="Times New Roman" pitchFamily="18" charset="0"/>
              </a:rPr>
              <a:t> A</a:t>
            </a:r>
            <a:r>
              <a:rPr lang="en-US" sz="3000" dirty="0" err="1" smtClean="0">
                <a:cs typeface="Times New Roman" pitchFamily="18" charset="0"/>
              </a:rPr>
              <a:t>rithmetic</a:t>
            </a:r>
            <a:r>
              <a:rPr lang="en-US" sz="3000" dirty="0" smtClean="0">
                <a:cs typeface="Times New Roman" pitchFamily="18" charset="0"/>
              </a:rPr>
              <a:t> </a:t>
            </a:r>
            <a:r>
              <a:rPr lang="tr-TR" sz="3000" dirty="0" smtClean="0">
                <a:cs typeface="Times New Roman" pitchFamily="18" charset="0"/>
              </a:rPr>
              <a:t>E</a:t>
            </a:r>
            <a:r>
              <a:rPr lang="en-US" sz="3000" dirty="0" err="1" smtClean="0">
                <a:cs typeface="Times New Roman" pitchFamily="18" charset="0"/>
              </a:rPr>
              <a:t>xtrapolation</a:t>
            </a:r>
            <a:r>
              <a:rPr lang="tr-TR" sz="3000" dirty="0" smtClean="0">
                <a:cs typeface="Times New Roman" pitchFamily="18" charset="0"/>
              </a:rPr>
              <a:t> </a:t>
            </a:r>
            <a:r>
              <a:rPr lang="tr-TR" sz="3000" dirty="0" err="1" smtClean="0">
                <a:cs typeface="Times New Roman" pitchFamily="18" charset="0"/>
              </a:rPr>
              <a:t>Method</a:t>
            </a:r>
            <a:endParaRPr lang="tr-TR" sz="3000" dirty="0">
              <a:cs typeface="Times New Roman" pitchFamily="18" charset="0"/>
            </a:endParaRPr>
          </a:p>
          <a:p>
            <a:r>
              <a:rPr lang="tr-TR" sz="3000" dirty="0" err="1" smtClean="0">
                <a:cs typeface="Times New Roman" pitchFamily="18" charset="0"/>
              </a:rPr>
              <a:t>The</a:t>
            </a:r>
            <a:r>
              <a:rPr lang="tr-TR" sz="3000" dirty="0" smtClean="0">
                <a:cs typeface="Times New Roman" pitchFamily="18" charset="0"/>
              </a:rPr>
              <a:t> </a:t>
            </a:r>
            <a:r>
              <a:rPr lang="en-US" sz="3000" dirty="0" smtClean="0">
                <a:cs typeface="Times New Roman" pitchFamily="18" charset="0"/>
              </a:rPr>
              <a:t>Geometric </a:t>
            </a:r>
            <a:r>
              <a:rPr lang="tr-TR" sz="3000" dirty="0">
                <a:cs typeface="Times New Roman" pitchFamily="18" charset="0"/>
              </a:rPr>
              <a:t>E</a:t>
            </a:r>
            <a:r>
              <a:rPr lang="en-US" sz="3000" dirty="0" err="1" smtClean="0">
                <a:cs typeface="Times New Roman" pitchFamily="18" charset="0"/>
              </a:rPr>
              <a:t>xtrapolation</a:t>
            </a:r>
            <a:r>
              <a:rPr lang="tr-TR" sz="3000" dirty="0" smtClean="0">
                <a:cs typeface="Times New Roman" pitchFamily="18" charset="0"/>
              </a:rPr>
              <a:t> </a:t>
            </a:r>
            <a:r>
              <a:rPr lang="tr-TR" sz="3000" dirty="0" err="1" smtClean="0">
                <a:cs typeface="Times New Roman" pitchFamily="18" charset="0"/>
              </a:rPr>
              <a:t>Method</a:t>
            </a:r>
            <a:endParaRPr lang="tr-TR" sz="3000" dirty="0">
              <a:cs typeface="Times New Roman" pitchFamily="18" charset="0"/>
            </a:endParaRPr>
          </a:p>
          <a:p>
            <a:r>
              <a:rPr lang="en-US" sz="3000" dirty="0" smtClean="0">
                <a:cs typeface="Times New Roman" pitchFamily="18" charset="0"/>
              </a:rPr>
              <a:t>The </a:t>
            </a:r>
            <a:r>
              <a:rPr lang="en-US" sz="3000" dirty="0">
                <a:cs typeface="Times New Roman" pitchFamily="18" charset="0"/>
              </a:rPr>
              <a:t>Turkish Bank of Provinces </a:t>
            </a:r>
            <a:r>
              <a:rPr lang="tr-TR" sz="3000" dirty="0">
                <a:cs typeface="Times New Roman" pitchFamily="18" charset="0"/>
              </a:rPr>
              <a:t>M</a:t>
            </a:r>
            <a:r>
              <a:rPr lang="en-US" sz="3000" dirty="0" err="1" smtClean="0">
                <a:cs typeface="Times New Roman" pitchFamily="18" charset="0"/>
              </a:rPr>
              <a:t>ethod</a:t>
            </a:r>
            <a:endParaRPr lang="tr-TR" sz="3000" dirty="0">
              <a:cs typeface="Times New Roman" pitchFamily="18" charset="0"/>
            </a:endParaRPr>
          </a:p>
          <a:p>
            <a:r>
              <a:rPr lang="en-US" sz="3000" dirty="0" smtClean="0">
                <a:cs typeface="Times New Roman" pitchFamily="18" charset="0"/>
              </a:rPr>
              <a:t>Logistic </a:t>
            </a:r>
            <a:r>
              <a:rPr lang="en-US" sz="3000" dirty="0">
                <a:cs typeface="Times New Roman" pitchFamily="18" charset="0"/>
              </a:rPr>
              <a:t>S-curve </a:t>
            </a:r>
            <a:r>
              <a:rPr lang="en-US" sz="3000" dirty="0" smtClean="0">
                <a:cs typeface="Times New Roman" pitchFamily="18" charset="0"/>
              </a:rPr>
              <a:t>method</a:t>
            </a:r>
            <a:endParaRPr lang="tr-TR" sz="3000" dirty="0">
              <a:cs typeface="Times New Roman" pitchFamily="18" charset="0"/>
            </a:endParaRPr>
          </a:p>
          <a:p>
            <a:r>
              <a:rPr lang="en-US" sz="3000" dirty="0" smtClean="0">
                <a:cs typeface="Times New Roman" pitchFamily="18" charset="0"/>
              </a:rPr>
              <a:t>Declining </a:t>
            </a:r>
            <a:r>
              <a:rPr lang="en-US" sz="3000" dirty="0">
                <a:cs typeface="Times New Roman" pitchFamily="18" charset="0"/>
              </a:rPr>
              <a:t>growth rate </a:t>
            </a:r>
            <a:r>
              <a:rPr lang="en-US" sz="3000" dirty="0" smtClean="0">
                <a:cs typeface="Times New Roman" pitchFamily="18" charset="0"/>
              </a:rPr>
              <a:t>method</a:t>
            </a:r>
            <a:endParaRPr lang="tr-TR" sz="3000" dirty="0">
              <a:cs typeface="Times New Roman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331640" y="475272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</a:t>
            </a:r>
            <a:r>
              <a:rPr lang="tr-T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 </a:t>
            </a:r>
            <a:r>
              <a:rPr lang="tr-T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6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tr-TR" dirty="0" smtClean="0"/>
              <a:t>      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Turkish</a:t>
            </a:r>
            <a:r>
              <a:rPr lang="tr-TR" dirty="0" smtClean="0"/>
              <a:t> Bank of </a:t>
            </a:r>
            <a:r>
              <a:rPr lang="tr-TR" dirty="0" err="1" smtClean="0"/>
              <a:t>Provinces</a:t>
            </a:r>
            <a:r>
              <a:rPr lang="tr-TR" dirty="0" smtClean="0"/>
              <a:t> </a:t>
            </a:r>
            <a:r>
              <a:rPr lang="tr-TR" dirty="0" err="1" smtClean="0"/>
              <a:t>Specification</a:t>
            </a:r>
            <a:r>
              <a:rPr lang="tr-TR" dirty="0" smtClean="0"/>
              <a:t>, at </a:t>
            </a:r>
            <a:r>
              <a:rPr lang="tr-TR" dirty="0" err="1" smtClean="0"/>
              <a:t>least</a:t>
            </a:r>
            <a:r>
              <a:rPr lang="tr-TR" dirty="0" smtClean="0"/>
              <a:t> 3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</a:p>
          <a:p>
            <a:pPr algn="just">
              <a:buNone/>
            </a:pPr>
            <a:endParaRPr lang="tr-TR" dirty="0" smtClean="0"/>
          </a:p>
          <a:p>
            <a:r>
              <a:rPr lang="tr-TR" b="1" dirty="0" err="1" smtClean="0">
                <a:cs typeface="Times New Roman" pitchFamily="18" charset="0"/>
              </a:rPr>
              <a:t>The</a:t>
            </a:r>
            <a:r>
              <a:rPr lang="tr-TR" b="1" dirty="0" smtClean="0">
                <a:cs typeface="Times New Roman" pitchFamily="18" charset="0"/>
              </a:rPr>
              <a:t> A</a:t>
            </a:r>
            <a:r>
              <a:rPr lang="en-US" b="1" dirty="0" err="1" smtClean="0">
                <a:cs typeface="Times New Roman" pitchFamily="18" charset="0"/>
              </a:rPr>
              <a:t>rithmetic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tr-TR" b="1" dirty="0" smtClean="0">
                <a:cs typeface="Times New Roman" pitchFamily="18" charset="0"/>
              </a:rPr>
              <a:t>E</a:t>
            </a:r>
            <a:r>
              <a:rPr lang="en-US" b="1" dirty="0" err="1" smtClean="0">
                <a:cs typeface="Times New Roman" pitchFamily="18" charset="0"/>
              </a:rPr>
              <a:t>xtrapolation</a:t>
            </a:r>
            <a:r>
              <a:rPr lang="tr-TR" b="1" dirty="0" smtClean="0">
                <a:cs typeface="Times New Roman" pitchFamily="18" charset="0"/>
              </a:rPr>
              <a:t> </a:t>
            </a:r>
            <a:r>
              <a:rPr lang="tr-TR" b="1" dirty="0" err="1" smtClean="0">
                <a:cs typeface="Times New Roman" pitchFamily="18" charset="0"/>
              </a:rPr>
              <a:t>Method</a:t>
            </a:r>
            <a:r>
              <a:rPr lang="tr-TR" b="1" dirty="0" smtClean="0">
                <a:cs typeface="Times New Roman" pitchFamily="18" charset="0"/>
              </a:rPr>
              <a:t>,</a:t>
            </a:r>
          </a:p>
          <a:p>
            <a:r>
              <a:rPr lang="tr-TR" b="1" dirty="0" err="1" smtClean="0">
                <a:cs typeface="Times New Roman" pitchFamily="18" charset="0"/>
              </a:rPr>
              <a:t>The</a:t>
            </a:r>
            <a:r>
              <a:rPr lang="tr-TR" b="1" dirty="0" smtClean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Geometric </a:t>
            </a:r>
            <a:r>
              <a:rPr lang="tr-TR" b="1" dirty="0" smtClean="0">
                <a:cs typeface="Times New Roman" pitchFamily="18" charset="0"/>
              </a:rPr>
              <a:t>E</a:t>
            </a:r>
            <a:r>
              <a:rPr lang="en-US" b="1" dirty="0" err="1" smtClean="0">
                <a:cs typeface="Times New Roman" pitchFamily="18" charset="0"/>
              </a:rPr>
              <a:t>xtrapolation</a:t>
            </a:r>
            <a:r>
              <a:rPr lang="tr-TR" b="1" dirty="0" smtClean="0">
                <a:cs typeface="Times New Roman" pitchFamily="18" charset="0"/>
              </a:rPr>
              <a:t> </a:t>
            </a:r>
            <a:r>
              <a:rPr lang="tr-TR" b="1" dirty="0" err="1" smtClean="0">
                <a:cs typeface="Times New Roman" pitchFamily="18" charset="0"/>
              </a:rPr>
              <a:t>Method</a:t>
            </a:r>
            <a:r>
              <a:rPr lang="tr-TR" b="1" dirty="0" smtClean="0">
                <a:cs typeface="Times New Roman" pitchFamily="18" charset="0"/>
              </a:rPr>
              <a:t>,</a:t>
            </a:r>
          </a:p>
          <a:p>
            <a:r>
              <a:rPr lang="en-US" b="1" dirty="0" smtClean="0">
                <a:cs typeface="Times New Roman" pitchFamily="18" charset="0"/>
              </a:rPr>
              <a:t>The Turkish Bank of Provinces </a:t>
            </a:r>
            <a:r>
              <a:rPr lang="tr-TR" b="1" dirty="0" smtClean="0">
                <a:cs typeface="Times New Roman" pitchFamily="18" charset="0"/>
              </a:rPr>
              <a:t>M</a:t>
            </a:r>
            <a:r>
              <a:rPr lang="en-US" b="1" dirty="0" err="1" smtClean="0">
                <a:cs typeface="Times New Roman" pitchFamily="18" charset="0"/>
              </a:rPr>
              <a:t>ethod</a:t>
            </a:r>
            <a:r>
              <a:rPr lang="tr-TR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1843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892</Words>
  <Application>Microsoft Office PowerPoint</Application>
  <PresentationFormat>Ekran Gösterisi (4:3)</PresentationFormat>
  <Paragraphs>392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</vt:lpstr>
      <vt:lpstr>Ofis Teması</vt:lpstr>
      <vt:lpstr>PowerPoint Sunusu</vt:lpstr>
      <vt:lpstr>DISTRICTS OF İNEGÖL</vt:lpstr>
      <vt:lpstr>DESIGN PROCESS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Estimation of Water Demand Quantity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Water Tanks</vt:lpstr>
      <vt:lpstr>Water Tank Placement  Criteria</vt:lpstr>
      <vt:lpstr>Water Tank Types</vt:lpstr>
      <vt:lpstr>Elevation of the Water Tanks</vt:lpstr>
      <vt:lpstr>  Calculation Example : Şehitler    </vt:lpstr>
      <vt:lpstr>PowerPoint Sunusu</vt:lpstr>
      <vt:lpstr>Volume of the Water Tanks</vt:lpstr>
      <vt:lpstr> Calculation of the Volume of the Water Tanks</vt:lpstr>
      <vt:lpstr>The Calculated Volumes for the  Water Tanks</vt:lpstr>
      <vt:lpstr>Water Supply System Route and Diameter Selection</vt:lpstr>
      <vt:lpstr>Water Supply System Route Selection</vt:lpstr>
      <vt:lpstr>Route Types</vt:lpstr>
      <vt:lpstr>Alternative Route 1</vt:lpstr>
      <vt:lpstr>Alternative Route 2</vt:lpstr>
      <vt:lpstr>Water Supply System Diameter Selection</vt:lpstr>
      <vt:lpstr>Calculation of Pumped Discharge Lines</vt:lpstr>
      <vt:lpstr>Water Supply System Diameter Selection</vt:lpstr>
      <vt:lpstr>Table 11: </vt:lpstr>
      <vt:lpstr>PowerPoint Sunusu</vt:lpstr>
      <vt:lpstr>Table 13:Quantity Take-Off  </vt:lpstr>
      <vt:lpstr>References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Water Demand Quantity</dc:title>
  <cp:revision>30</cp:revision>
  <dcterms:created xsi:type="dcterms:W3CDTF">2015-11-24T16:29:40Z</dcterms:created>
  <dcterms:modified xsi:type="dcterms:W3CDTF">2023-12-06T00:43:43Z</dcterms:modified>
</cp:coreProperties>
</file>