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60" r:id="rId3"/>
  </p:sldMasterIdLst>
  <p:notesMasterIdLst>
    <p:notesMasterId r:id="rId22"/>
  </p:notesMasterIdLst>
  <p:handoutMasterIdLst>
    <p:handoutMasterId r:id="rId23"/>
  </p:handoutMasterIdLst>
  <p:sldIdLst>
    <p:sldId id="302" r:id="rId4"/>
    <p:sldId id="258" r:id="rId5"/>
    <p:sldId id="305" r:id="rId6"/>
    <p:sldId id="306" r:id="rId7"/>
    <p:sldId id="285" r:id="rId8"/>
    <p:sldId id="287" r:id="rId9"/>
    <p:sldId id="299" r:id="rId10"/>
    <p:sldId id="300" r:id="rId11"/>
    <p:sldId id="288" r:id="rId12"/>
    <p:sldId id="289" r:id="rId13"/>
    <p:sldId id="290" r:id="rId14"/>
    <p:sldId id="291" r:id="rId15"/>
    <p:sldId id="294" r:id="rId16"/>
    <p:sldId id="295" r:id="rId17"/>
    <p:sldId id="296" r:id="rId18"/>
    <p:sldId id="292" r:id="rId19"/>
    <p:sldId id="304" r:id="rId20"/>
    <p:sldId id="301" r:id="rId21"/>
  </p:sldIdLst>
  <p:sldSz cx="9144000" cy="6858000" type="screen4x3"/>
  <p:notesSz cx="6858000" cy="994727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06" d="100"/>
          <a:sy n="106" d="100"/>
        </p:scale>
        <p:origin x="16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7F5F-CEE2-A243-BDC9-78D8E93F7B08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8471-68D4-544B-B51C-EAB758BA0E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19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22F9C-9C43-4380-9A45-0258C8FD1C8E}" type="datetimeFigureOut">
              <a:rPr lang="tr-TR" smtClean="0"/>
              <a:pPr/>
              <a:t>11.10.2016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6920-2AF1-426B-A357-A6BD075A42F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1591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D6920-2AF1-426B-A357-A6BD075A42F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7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684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72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391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99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16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55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638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36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CE300-MATLAB SESSIONS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Rectangle 9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:\Users\Andac\Desktop\logo1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324600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7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440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1191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863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346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25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95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35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133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405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4933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324600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5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31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84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972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485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324600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Rectangle 11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Rectangle 9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Rectangle 5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411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64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2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A9D8-A6F1-4DAC-8526-9A17D8AD65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DCB8-DD66-4BD5-BE1B-FD7A1C8A615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20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11.06.2012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CE300-MATLAB SESSIONS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E5F9-0966-477F-A65F-7E3A717B887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064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468560" y="1988840"/>
            <a:ext cx="7772400" cy="1470025"/>
          </a:xfrm>
        </p:spPr>
        <p:txBody>
          <a:bodyPr/>
          <a:lstStyle/>
          <a:p>
            <a:r>
              <a:rPr lang="tr-TR" b="1" dirty="0" smtClean="0"/>
              <a:t>INTRODUCTION TO MATLAB</a:t>
            </a:r>
            <a:endParaRPr lang="en-US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-304800" y="5564832"/>
            <a:ext cx="9144000" cy="1752600"/>
          </a:xfrm>
        </p:spPr>
        <p:txBody>
          <a:bodyPr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Hasan Gökhan Güler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Çağıl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Kirezci</a:t>
            </a:r>
            <a:endParaRPr lang="tr-TR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t>1</a:t>
            </a:fld>
            <a:endParaRPr lang="tr-TR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76200" y="3111103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b="1" i="1" dirty="0" smtClean="0"/>
              <a:t>Lecture 3 –</a:t>
            </a:r>
            <a:r>
              <a:rPr lang="en-US" sz="4000" b="1" i="1" dirty="0" smtClean="0"/>
              <a:t> </a:t>
            </a:r>
            <a:r>
              <a:rPr lang="tr-TR" sz="4000" b="1" i="1" dirty="0" err="1" smtClean="0"/>
              <a:t>Loops</a:t>
            </a:r>
            <a:r>
              <a:rPr lang="tr-TR" sz="4000" b="1" i="1" dirty="0" smtClean="0"/>
              <a:t>, </a:t>
            </a:r>
            <a:r>
              <a:rPr lang="tr-TR" sz="4000" b="1" i="1" dirty="0" err="1" smtClean="0"/>
              <a:t>Surface</a:t>
            </a:r>
            <a:r>
              <a:rPr lang="tr-TR" sz="4000" b="1" i="1" dirty="0" smtClean="0"/>
              <a:t> </a:t>
            </a:r>
            <a:r>
              <a:rPr lang="tr-TR" sz="4000" b="1" i="1" dirty="0" err="1" smtClean="0"/>
              <a:t>Plot</a:t>
            </a:r>
            <a:r>
              <a:rPr lang="tr-TR" sz="4000" b="1" i="1" dirty="0" smtClean="0"/>
              <a:t> </a:t>
            </a:r>
            <a:r>
              <a:rPr lang="tr-TR" sz="4000" b="1" i="1" dirty="0" err="1" smtClean="0"/>
              <a:t>and</a:t>
            </a:r>
            <a:r>
              <a:rPr lang="tr-TR" sz="4000" b="1" i="1" dirty="0" smtClean="0"/>
              <a:t> </a:t>
            </a:r>
            <a:r>
              <a:rPr lang="en-US" sz="4000" b="1" i="1" dirty="0" smtClean="0"/>
              <a:t>  	   		    </a:t>
            </a:r>
            <a:r>
              <a:rPr lang="tr-TR" sz="4000" b="1" i="1" dirty="0" err="1" smtClean="0"/>
              <a:t>Postprocessing</a:t>
            </a:r>
            <a:endParaRPr lang="en-US" sz="4000" b="1" i="1" dirty="0"/>
          </a:p>
        </p:txBody>
      </p:sp>
      <p:pic>
        <p:nvPicPr>
          <p:cNvPr id="12" name="Picture 19" descr="odtu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8489"/>
            <a:ext cx="1421539" cy="1133111"/>
          </a:xfrm>
          <a:prstGeom prst="rect">
            <a:avLst/>
          </a:prstGeom>
          <a:noFill/>
        </p:spPr>
      </p:pic>
      <p:pic>
        <p:nvPicPr>
          <p:cNvPr id="13" name="Picture 24" descr="logo-oerc-reg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5413" y="214290"/>
            <a:ext cx="1915987" cy="113311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581400" y="388203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MIDDLE EAST TECHNICAL UNIVERSITY</a:t>
            </a:r>
            <a:endParaRPr lang="en-US" sz="16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Civil Engineering Department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Ocean Engineering Research Center</a:t>
            </a:r>
            <a:endParaRPr lang="en-US" sz="1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83059"/>
            <a:ext cx="89289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control engineer found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en-US" sz="2000" dirty="0" smtClean="0"/>
              <a:t>some columns are not safe </a:t>
            </a:r>
            <a:r>
              <a:rPr lang="tr-TR" sz="2000" dirty="0" err="1" smtClean="0"/>
              <a:t>under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compressive loads. Write a code that </a:t>
            </a:r>
            <a:r>
              <a:rPr lang="tr-TR" sz="2000" dirty="0" err="1" smtClean="0"/>
              <a:t>investigates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safety</a:t>
            </a:r>
            <a:r>
              <a:rPr lang="tr-TR" sz="2000" dirty="0" smtClean="0"/>
              <a:t> of </a:t>
            </a:r>
            <a:r>
              <a:rPr lang="en-US" sz="2000" dirty="0" smtClean="0"/>
              <a:t>each column and gives </a:t>
            </a:r>
            <a:r>
              <a:rPr lang="tr-TR" sz="2000" dirty="0" smtClean="0"/>
              <a:t>a </a:t>
            </a:r>
            <a:r>
              <a:rPr lang="en-US" sz="2000" dirty="0" smtClean="0"/>
              <a:t>warning </a:t>
            </a:r>
            <a:r>
              <a:rPr lang="tr-TR" sz="2000" dirty="0" err="1" smtClean="0"/>
              <a:t>message</a:t>
            </a:r>
            <a:r>
              <a:rPr lang="tr-TR" sz="2000" dirty="0" smtClean="0"/>
              <a:t> </a:t>
            </a:r>
            <a:r>
              <a:rPr lang="en-US" sz="2000" dirty="0" smtClean="0"/>
              <a:t>if that column is not safe. </a:t>
            </a:r>
          </a:p>
          <a:p>
            <a:pPr marL="0" indent="0">
              <a:buNone/>
            </a:pPr>
            <a:r>
              <a:rPr lang="tr-TR" sz="2000" dirty="0" err="1" smtClean="0"/>
              <a:t>You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given</a:t>
            </a:r>
            <a:r>
              <a:rPr lang="en-US" sz="2000" dirty="0" smtClean="0"/>
              <a:t> that the compressive strength is </a:t>
            </a:r>
            <a:r>
              <a:rPr lang="en-US" sz="2000" b="1" dirty="0" smtClean="0"/>
              <a:t>30MPa</a:t>
            </a:r>
            <a:r>
              <a:rPr lang="en-US" sz="2000" dirty="0" smtClean="0"/>
              <a:t> and the cross sections are </a:t>
            </a:r>
            <a:r>
              <a:rPr lang="en-US" sz="2000" b="1" dirty="0" smtClean="0"/>
              <a:t>400x600 </a:t>
            </a:r>
            <a:r>
              <a:rPr lang="en-US" sz="2000" dirty="0" smtClean="0"/>
              <a:t>(in mm) for all columns.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Hint: </a:t>
            </a:r>
            <a:r>
              <a:rPr lang="en-US" sz="2000" dirty="0" smtClean="0"/>
              <a:t>To display a statement in the command window containing a variable you may use ‘</a:t>
            </a:r>
            <a:r>
              <a:rPr lang="en-US" sz="2000" dirty="0" err="1" smtClean="0"/>
              <a:t>fprintf</a:t>
            </a:r>
            <a:r>
              <a:rPr lang="en-US" sz="2000" dirty="0" smtClean="0"/>
              <a:t>’ function. The syntax is as follows: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&gt;&gt; </a:t>
            </a:r>
            <a:r>
              <a:rPr lang="en-US" sz="2000" b="1" dirty="0" err="1" smtClean="0"/>
              <a:t>fprintf</a:t>
            </a:r>
            <a:r>
              <a:rPr lang="en-US" sz="2000" b="1" dirty="0" smtClean="0"/>
              <a:t>(‘…… %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 ……’, </a:t>
            </a:r>
            <a:r>
              <a:rPr lang="en-US" sz="2000" b="1" dirty="0" err="1" smtClean="0"/>
              <a:t>variable_name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2610028" y="4653136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6" idx="5"/>
          </p:cNvCxnSpPr>
          <p:nvPr/>
        </p:nvCxnSpPr>
        <p:spPr>
          <a:xfrm>
            <a:off x="2917341" y="4960449"/>
            <a:ext cx="577396" cy="4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19872" y="536450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place where you want to display the variable which is an integer</a:t>
            </a:r>
            <a:endParaRPr lang="en-US" sz="16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28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83059"/>
            <a:ext cx="89289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control engineer requested the list of moments corresponding to each load with respect to x and y axes. Write a code that calculates </a:t>
            </a:r>
            <a:r>
              <a:rPr lang="tr-TR" sz="2000" dirty="0" smtClean="0"/>
              <a:t>total </a:t>
            </a:r>
            <a:r>
              <a:rPr lang="en-US" sz="2000" dirty="0" smtClean="0"/>
              <a:t>moment</a:t>
            </a:r>
            <a:r>
              <a:rPr lang="tr-TR" sz="2000" dirty="0" smtClean="0"/>
              <a:t> </a:t>
            </a:r>
            <a:r>
              <a:rPr lang="tr-TR" sz="2000" dirty="0" err="1" smtClean="0"/>
              <a:t>acting</a:t>
            </a:r>
            <a:r>
              <a:rPr lang="tr-TR" sz="2000" dirty="0" smtClean="0"/>
              <a:t> on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structure</a:t>
            </a:r>
            <a:r>
              <a:rPr lang="tr-TR" sz="2000" dirty="0" smtClean="0"/>
              <a:t> </a:t>
            </a:r>
            <a:r>
              <a:rPr lang="en-US" sz="2000" dirty="0" smtClean="0"/>
              <a:t>with respect to both axes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11</a:t>
            </a:fld>
            <a:endParaRPr lang="tr-TR" dirty="0"/>
          </a:p>
        </p:txBody>
      </p:sp>
      <p:grpSp>
        <p:nvGrpSpPr>
          <p:cNvPr id="9" name="Group 8"/>
          <p:cNvGrpSpPr/>
          <p:nvPr/>
        </p:nvGrpSpPr>
        <p:grpSpPr>
          <a:xfrm>
            <a:off x="2771800" y="2348880"/>
            <a:ext cx="3960440" cy="3913975"/>
            <a:chOff x="5292080" y="2323337"/>
            <a:chExt cx="3960440" cy="3913975"/>
          </a:xfrm>
        </p:grpSpPr>
        <p:grpSp>
          <p:nvGrpSpPr>
            <p:cNvPr id="10" name="Group 9"/>
            <p:cNvGrpSpPr/>
            <p:nvPr/>
          </p:nvGrpSpPr>
          <p:grpSpPr>
            <a:xfrm>
              <a:off x="5292080" y="2323337"/>
              <a:ext cx="3960440" cy="3913975"/>
              <a:chOff x="5292080" y="2138671"/>
              <a:chExt cx="3960440" cy="39139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459137" y="2882207"/>
                <a:ext cx="2789374" cy="2726093"/>
                <a:chOff x="3382770" y="3194166"/>
                <a:chExt cx="2789374" cy="2726093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53" t="9209"/>
                <a:stretch/>
              </p:blipFill>
              <p:spPr bwMode="auto">
                <a:xfrm>
                  <a:off x="3454778" y="3266174"/>
                  <a:ext cx="2717366" cy="26540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6" name="Oval 25"/>
                <p:cNvSpPr/>
                <p:nvPr/>
              </p:nvSpPr>
              <p:spPr>
                <a:xfrm>
                  <a:off x="3419872" y="3212976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067944" y="320377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692260" y="320336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364088" y="320336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23600" y="3194166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415344" y="3861048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067944" y="3861048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687995" y="385184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33183" y="385184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019072" y="3816678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415344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037039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692260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350768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6019072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382770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4054624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687995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5364088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023600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406552" y="5776243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067944" y="577375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711514" y="5776243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5355033" y="577375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977649" y="577375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292080" y="568331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(0,0)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V="1">
                <a:off x="5568247" y="2492896"/>
                <a:ext cx="0" cy="4801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095439" y="5536292"/>
                <a:ext cx="406416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460432" y="5349140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36096" y="2138671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917678" y="2920373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95439" y="3363432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87526" y="3990639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87526" y="4638712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87526" y="5312241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82117" y="2910520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1895" y="2917951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0942" y="2917951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</p:grp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79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 smtClean="0"/>
              <a:t>SCATTER3</a:t>
            </a:r>
            <a:r>
              <a:rPr lang="en-US" sz="2000" dirty="0" smtClean="0"/>
              <a:t>: 3-D Scatter Plot</a:t>
            </a:r>
          </a:p>
          <a:p>
            <a:r>
              <a:rPr lang="en-US" sz="2000" dirty="0" smtClean="0"/>
              <a:t>Syntax:</a:t>
            </a:r>
          </a:p>
          <a:p>
            <a:pPr marL="0" indent="0" algn="ctr">
              <a:buNone/>
            </a:pPr>
            <a:r>
              <a:rPr lang="en-US" sz="2000" b="1" dirty="0" smtClean="0"/>
              <a:t>scatter3(X,Y,Z)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2996952"/>
            <a:ext cx="8229600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</a:t>
            </a:r>
          </a:p>
          <a:p>
            <a:pPr marL="0" indent="0" algn="ctr">
              <a:buNone/>
            </a:pPr>
            <a:r>
              <a:rPr lang="tr-TR" sz="2000" b="1" dirty="0" err="1"/>
              <a:t>x</a:t>
            </a:r>
            <a:r>
              <a:rPr lang="tr-TR" sz="2000" b="1" dirty="0" err="1" smtClean="0"/>
              <a:t>_coordinate</a:t>
            </a:r>
            <a:r>
              <a:rPr lang="tr-TR" sz="2000" b="1" dirty="0" smtClean="0"/>
              <a:t> = l</a:t>
            </a:r>
            <a:r>
              <a:rPr lang="en-US" sz="2000" b="1" dirty="0" err="1" smtClean="0"/>
              <a:t>oads</a:t>
            </a:r>
            <a:r>
              <a:rPr lang="en-US" sz="2000" b="1" dirty="0" smtClean="0"/>
              <a:t>(:,1);</a:t>
            </a:r>
          </a:p>
          <a:p>
            <a:pPr marL="0" indent="0" algn="ctr">
              <a:buNone/>
            </a:pPr>
            <a:r>
              <a:rPr lang="en-US" sz="2000" b="1" dirty="0" err="1" smtClean="0"/>
              <a:t>y_coordinate</a:t>
            </a:r>
            <a:r>
              <a:rPr lang="en-US" sz="2000" b="1" dirty="0" smtClean="0"/>
              <a:t> = loads(:,2);</a:t>
            </a:r>
          </a:p>
          <a:p>
            <a:pPr marL="0" indent="0" algn="ctr">
              <a:buNone/>
            </a:pPr>
            <a:r>
              <a:rPr lang="en-US" sz="2000" b="1" dirty="0"/>
              <a:t>f</a:t>
            </a:r>
            <a:r>
              <a:rPr lang="en-US" sz="2000" b="1" dirty="0" smtClean="0"/>
              <a:t>orce=loads(:,3);</a:t>
            </a:r>
            <a:endParaRPr lang="tr-TR" sz="2000" b="1" dirty="0" smtClean="0"/>
          </a:p>
          <a:p>
            <a:pPr marL="0" indent="0" algn="ctr">
              <a:buNone/>
            </a:pPr>
            <a:r>
              <a:rPr lang="en-US" sz="2000" b="1" dirty="0" smtClean="0"/>
              <a:t>scatter3(</a:t>
            </a:r>
            <a:r>
              <a:rPr lang="en-US" sz="2000" b="1" dirty="0" err="1" smtClean="0"/>
              <a:t>x_coordinate,y_coordinate,force</a:t>
            </a:r>
            <a:r>
              <a:rPr lang="en-US" sz="2000" b="1" dirty="0" smtClean="0"/>
              <a:t>)</a:t>
            </a:r>
            <a:endParaRPr lang="tr-TR" sz="200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5013177"/>
            <a:ext cx="8229600" cy="10081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loads(:,1) </a:t>
            </a:r>
            <a:r>
              <a:rPr lang="en-US" sz="2000" b="1" dirty="0" smtClean="0">
                <a:sym typeface="Wingdings" pitchFamily="2" charset="2"/>
              </a:rPr>
              <a:t> </a:t>
            </a:r>
            <a:r>
              <a:rPr lang="en-US" sz="2000" dirty="0" smtClean="0">
                <a:sym typeface="Wingdings" pitchFamily="2" charset="2"/>
              </a:rPr>
              <a:t>All of the rows, first column in the variable loads.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08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Plot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smtClean="0"/>
                  <a:t>BAR3</a:t>
                </a:r>
                <a:r>
                  <a:rPr lang="en-US" sz="2000" dirty="0" smtClean="0"/>
                  <a:t>: Plots 3-D bar chart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Syntax: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bar3(variable)</a:t>
                </a:r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457200" lvl="1" indent="0">
                  <a:buNone/>
                </a:pPr>
                <a:endParaRPr lang="en-US" sz="2000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/>
                        <m:t>variable</m:t>
                      </m:r>
                      <m:r>
                        <m:rPr>
                          <m:nor/>
                        </m:rPr>
                        <a:rPr lang="en-US" sz="2000"/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value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...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value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1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n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...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value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m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...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value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sz="2000" i="1"/>
                                          <m:t>mn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sz="2000" i="1"/>
                            <m:t>mxn</m:t>
                          </m:r>
                        </m:sub>
                      </m:sSub>
                    </m:oMath>
                  </m:oMathPara>
                </a14:m>
                <a:endParaRPr lang="tr-TR" sz="2000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46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83059"/>
            <a:ext cx="89289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control </a:t>
            </a:r>
            <a:r>
              <a:rPr lang="en-US" sz="2000" dirty="0" smtClean="0"/>
              <a:t>engineer requested a 3-D bar chart to visualize the forces. Your job is to plot forces at points (X1,Y1), (X1,Y2),…, (X5,Y5).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14</a:t>
            </a:fld>
            <a:endParaRPr lang="tr-TR" dirty="0"/>
          </a:p>
        </p:txBody>
      </p:sp>
      <p:grpSp>
        <p:nvGrpSpPr>
          <p:cNvPr id="75" name="Group 74"/>
          <p:cNvGrpSpPr/>
          <p:nvPr/>
        </p:nvGrpSpPr>
        <p:grpSpPr>
          <a:xfrm>
            <a:off x="2627784" y="2492896"/>
            <a:ext cx="4046918" cy="3661778"/>
            <a:chOff x="2253274" y="2348880"/>
            <a:chExt cx="4046918" cy="3661778"/>
          </a:xfrm>
        </p:grpSpPr>
        <p:grpSp>
          <p:nvGrpSpPr>
            <p:cNvPr id="19" name="Group 18"/>
            <p:cNvGrpSpPr/>
            <p:nvPr/>
          </p:nvGrpSpPr>
          <p:grpSpPr>
            <a:xfrm>
              <a:off x="2795835" y="2832197"/>
              <a:ext cx="2332930" cy="2479374"/>
              <a:chOff x="3382770" y="3194166"/>
              <a:chExt cx="2789374" cy="2726093"/>
            </a:xfrm>
          </p:grpSpPr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53" t="9209"/>
              <a:stretch/>
            </p:blipFill>
            <p:spPr bwMode="auto">
              <a:xfrm>
                <a:off x="3454778" y="3266174"/>
                <a:ext cx="2717366" cy="26540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" name="Oval 25"/>
              <p:cNvSpPr/>
              <p:nvPr/>
            </p:nvSpPr>
            <p:spPr>
              <a:xfrm>
                <a:off x="3419872" y="3212976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067944" y="320377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692260" y="320336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364088" y="320336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23600" y="3194166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415344" y="3861048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67944" y="3861048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687995" y="385184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333183" y="385184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019072" y="3816678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415344" y="445860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037039" y="445860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92260" y="445860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350768" y="445860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019072" y="4458605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382770" y="5157192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054624" y="5157192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687995" y="5157192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364088" y="5157192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23600" y="5157192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406552" y="5776243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067944" y="577375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11514" y="5776243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355033" y="577375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77649" y="5773757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615923" y="5107580"/>
              <a:ext cx="66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267744" y="5243819"/>
              <a:ext cx="338885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256841" y="4683055"/>
              <a:ext cx="338885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267744" y="4047692"/>
              <a:ext cx="338885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53274" y="3482578"/>
              <a:ext cx="338885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263264" y="2884436"/>
              <a:ext cx="338885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69836" y="2348880"/>
              <a:ext cx="0" cy="34563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417974" y="2348880"/>
              <a:ext cx="0" cy="34563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951269" y="2348880"/>
              <a:ext cx="0" cy="34563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510187" y="2348880"/>
              <a:ext cx="0" cy="34563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060966" y="2348880"/>
              <a:ext cx="0" cy="34563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699792" y="5733256"/>
              <a:ext cx="66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X1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7536" y="5733256"/>
              <a:ext cx="391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X2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00536" y="5733256"/>
              <a:ext cx="66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X3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17638" y="5733256"/>
              <a:ext cx="66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02279" y="5733659"/>
              <a:ext cx="66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X4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37718" y="4509120"/>
              <a:ext cx="66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04267" y="3909192"/>
              <a:ext cx="66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80112" y="3344078"/>
              <a:ext cx="66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80112" y="2713661"/>
              <a:ext cx="66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sp>
        <p:nvSpPr>
          <p:cNvPr id="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41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Graph for Task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15</a:t>
            </a:fld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t="6599" r="23728" b="2904"/>
          <a:stretch/>
        </p:blipFill>
        <p:spPr>
          <a:xfrm>
            <a:off x="2051720" y="1556791"/>
            <a:ext cx="5184576" cy="4606175"/>
          </a:xfr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55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Prepare</a:t>
            </a:r>
            <a:r>
              <a:rPr lang="tr-TR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000" b="1" dirty="0" smtClean="0"/>
              <a:t>DLM</a:t>
            </a:r>
            <a:r>
              <a:rPr lang="en-US" sz="2000" b="1" dirty="0" smtClean="0"/>
              <a:t>WRITE: </a:t>
            </a:r>
            <a:r>
              <a:rPr lang="en-US" sz="2000" dirty="0" smtClean="0"/>
              <a:t>Stores numeric or cell array </a:t>
            </a:r>
            <a:r>
              <a:rPr lang="tr-TR" sz="2000" dirty="0" smtClean="0"/>
              <a:t>in ASCII delimited file.</a:t>
            </a:r>
            <a:endParaRPr lang="en-US" sz="2000" dirty="0" smtClean="0"/>
          </a:p>
          <a:p>
            <a:r>
              <a:rPr lang="en-US" sz="2000" dirty="0" smtClean="0"/>
              <a:t>Syntax:</a:t>
            </a:r>
            <a:endParaRPr lang="en-US" sz="2000" dirty="0"/>
          </a:p>
          <a:p>
            <a:pPr marL="0" indent="0" algn="ctr">
              <a:buNone/>
            </a:pPr>
            <a:r>
              <a:rPr lang="tr-TR" sz="2000" b="1" dirty="0" smtClean="0"/>
              <a:t>dlm</a:t>
            </a:r>
            <a:r>
              <a:rPr lang="en-US" sz="2000" b="1" dirty="0" smtClean="0"/>
              <a:t>write(‘</a:t>
            </a:r>
            <a:r>
              <a:rPr lang="en-US" sz="2000" b="1" dirty="0" err="1" smtClean="0"/>
              <a:t>filename.extension</a:t>
            </a:r>
            <a:r>
              <a:rPr lang="en-US" sz="2000" b="1" dirty="0" smtClean="0"/>
              <a:t>’, </a:t>
            </a:r>
            <a:r>
              <a:rPr lang="en-US" sz="2000" b="1" dirty="0" err="1" smtClean="0"/>
              <a:t>variable_name</a:t>
            </a:r>
            <a:r>
              <a:rPr lang="en-US" sz="2000" b="1" dirty="0" smtClean="0"/>
              <a:t>)</a:t>
            </a:r>
          </a:p>
          <a:p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3429000"/>
            <a:ext cx="8229600" cy="1008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</a:t>
            </a:r>
          </a:p>
          <a:p>
            <a:pPr marL="0" indent="0" algn="ctr">
              <a:buNone/>
            </a:pPr>
            <a:r>
              <a:rPr lang="tr-TR" sz="2000" b="1" dirty="0" smtClean="0"/>
              <a:t>dlm</a:t>
            </a:r>
            <a:r>
              <a:rPr lang="en-US" sz="2000" b="1" dirty="0" smtClean="0"/>
              <a:t>write(‘</a:t>
            </a:r>
            <a:r>
              <a:rPr lang="en-US" sz="2000" b="1" dirty="0" err="1" smtClean="0"/>
              <a:t>axialforce</a:t>
            </a:r>
            <a:r>
              <a:rPr lang="en-US" sz="2000" b="1" dirty="0" smtClean="0"/>
              <a:t>.</a:t>
            </a:r>
            <a:r>
              <a:rPr lang="tr-TR" sz="2000" b="1" dirty="0" smtClean="0"/>
              <a:t>dat</a:t>
            </a:r>
            <a:r>
              <a:rPr lang="en-US" sz="2000" b="1" dirty="0" smtClean="0"/>
              <a:t>’, </a:t>
            </a:r>
            <a:r>
              <a:rPr lang="en-US" sz="2000" b="1" dirty="0" err="1" smtClean="0"/>
              <a:t>axial_force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0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Prepare</a:t>
            </a:r>
            <a:r>
              <a:rPr lang="tr-TR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 smtClean="0"/>
              <a:t>XLSWRITE: </a:t>
            </a:r>
            <a:r>
              <a:rPr lang="en-US" sz="2000" dirty="0" smtClean="0"/>
              <a:t>Stores numeric or cell array in MS Excel sheet.</a:t>
            </a:r>
          </a:p>
          <a:p>
            <a:r>
              <a:rPr lang="en-US" sz="2000" dirty="0" smtClean="0"/>
              <a:t>Syntax: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 err="1" smtClean="0"/>
              <a:t>xlswrite</a:t>
            </a:r>
            <a:r>
              <a:rPr lang="en-US" sz="2000" b="1" dirty="0" smtClean="0"/>
              <a:t>(‘</a:t>
            </a:r>
            <a:r>
              <a:rPr lang="en-US" sz="2000" b="1" dirty="0" err="1" smtClean="0"/>
              <a:t>filename.extension</a:t>
            </a:r>
            <a:r>
              <a:rPr lang="en-US" sz="2000" b="1" dirty="0" smtClean="0"/>
              <a:t>’, </a:t>
            </a:r>
            <a:r>
              <a:rPr lang="en-US" sz="2000" b="1" dirty="0" err="1" smtClean="0"/>
              <a:t>variable_name</a:t>
            </a:r>
            <a:r>
              <a:rPr lang="en-US" sz="2000" b="1" dirty="0" smtClean="0"/>
              <a:t>)</a:t>
            </a:r>
          </a:p>
          <a:p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3429000"/>
            <a:ext cx="8229600" cy="1008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</a:t>
            </a:r>
          </a:p>
          <a:p>
            <a:pPr marL="0" indent="0" algn="ctr">
              <a:buNone/>
            </a:pPr>
            <a:r>
              <a:rPr lang="en-US" sz="2000" b="1" dirty="0" err="1" smtClean="0"/>
              <a:t>xlswrite</a:t>
            </a:r>
            <a:r>
              <a:rPr lang="en-US" sz="2000" b="1" dirty="0" smtClean="0"/>
              <a:t>(‘axialforce.xlsx’, </a:t>
            </a:r>
            <a:r>
              <a:rPr lang="en-US" sz="2000" b="1" dirty="0" err="1" smtClean="0"/>
              <a:t>axial_force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35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0" y="1600200"/>
            <a:ext cx="9081389" cy="20535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tr-TR" dirty="0" smtClean="0"/>
              <a:t>script that finds the root of the folllowing equation using Newton-Raphson formula. Consider absolute error, and an error tolerance of          . Use initial guess as x=0.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15294" y="2564904"/>
                <a:ext cx="11410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3200" i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tr-TR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94" y="2564904"/>
                <a:ext cx="114108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19788" y="4305558"/>
                <a:ext cx="40334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sz="36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88" y="4305558"/>
                <a:ext cx="4033412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32099" t="50996" r="35248" b="31286"/>
          <a:stretch/>
        </p:blipFill>
        <p:spPr>
          <a:xfrm>
            <a:off x="5259631" y="5150529"/>
            <a:ext cx="2667000" cy="81366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528738" y="5387753"/>
            <a:ext cx="3744416" cy="440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i="1" dirty="0" smtClean="0"/>
              <a:t>Newton Raphson Method:</a:t>
            </a: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420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Preprocessing</a:t>
            </a:r>
            <a:endParaRPr lang="en-US" dirty="0" smtClean="0"/>
          </a:p>
          <a:p>
            <a:r>
              <a:rPr lang="en-US" dirty="0" smtClean="0"/>
              <a:t>Control Flow: Loops</a:t>
            </a:r>
          </a:p>
          <a:p>
            <a:r>
              <a:rPr lang="en-US" dirty="0" smtClean="0"/>
              <a:t>Surface Plot</a:t>
            </a:r>
            <a:endParaRPr lang="tr-TR" dirty="0" smtClean="0"/>
          </a:p>
          <a:p>
            <a:r>
              <a:rPr lang="tr-TR" dirty="0" smtClean="0"/>
              <a:t>Postprocess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tr-TR" dirty="0" smtClean="0"/>
              <a:t>Summary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48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3</a:t>
            </a:fld>
            <a:endParaRPr lang="tr-TR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7544" y="1610882"/>
            <a:ext cx="8424936" cy="1602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b="1" dirty="0" smtClean="0"/>
              <a:t>DLM</a:t>
            </a:r>
            <a:r>
              <a:rPr lang="en-US" sz="2000" b="1" dirty="0" smtClean="0"/>
              <a:t>READ</a:t>
            </a:r>
            <a:r>
              <a:rPr lang="en-US" sz="2000" dirty="0" smtClean="0"/>
              <a:t>: Gets data from </a:t>
            </a:r>
            <a:r>
              <a:rPr lang="tr-TR" sz="2000" i="1" dirty="0" smtClean="0"/>
              <a:t>ASCII-delimited file of numerical data (.dat) </a:t>
            </a:r>
            <a:r>
              <a:rPr lang="tr-TR" sz="2000" dirty="0" smtClean="0"/>
              <a:t>files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Syntax:</a:t>
            </a:r>
          </a:p>
          <a:p>
            <a:pPr marL="0" indent="0" algn="ctr">
              <a:buNone/>
            </a:pPr>
            <a:r>
              <a:rPr lang="en-US" sz="2000" b="1" dirty="0" smtClean="0"/>
              <a:t>variable=</a:t>
            </a:r>
            <a:r>
              <a:rPr lang="tr-TR" sz="2000" b="1" dirty="0" smtClean="0"/>
              <a:t>dlm</a:t>
            </a:r>
            <a:r>
              <a:rPr lang="en-US" sz="2000" b="1" dirty="0" smtClean="0"/>
              <a:t>read(‘filename.</a:t>
            </a:r>
            <a:r>
              <a:rPr lang="tr-TR" sz="2000" b="1" dirty="0" smtClean="0"/>
              <a:t>dat</a:t>
            </a:r>
            <a:r>
              <a:rPr lang="en-US" sz="2000" b="1" dirty="0" smtClean="0"/>
              <a:t>’</a:t>
            </a:r>
            <a:r>
              <a:rPr lang="tr-TR" sz="2000" b="1" dirty="0" smtClean="0"/>
              <a:t>, ‘delimiter’</a:t>
            </a:r>
            <a:r>
              <a:rPr lang="en-US" sz="2000" b="1" dirty="0" smtClean="0"/>
              <a:t>)</a:t>
            </a:r>
            <a:r>
              <a:rPr lang="en-US" sz="2000" dirty="0" smtClean="0"/>
              <a:t>  </a:t>
            </a:r>
          </a:p>
          <a:p>
            <a:r>
              <a:rPr lang="tr-TR" sz="2000" dirty="0" smtClean="0"/>
              <a:t>Delimiters</a:t>
            </a:r>
            <a:r>
              <a:rPr lang="en-US" sz="2000" dirty="0" smtClean="0"/>
              <a:t>: </a:t>
            </a:r>
            <a:r>
              <a:rPr lang="tr-TR" sz="2000" b="1" dirty="0" smtClean="0"/>
              <a:t>‘,’ ‘;’ , etc.</a:t>
            </a:r>
            <a:r>
              <a:rPr lang="en-US" sz="20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>
              <a:latin typeface="Courier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7544" y="3284984"/>
            <a:ext cx="8424936" cy="2808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</a:t>
            </a:r>
          </a:p>
          <a:p>
            <a:pPr marL="0" indent="0" algn="ctr">
              <a:buNone/>
            </a:pPr>
            <a:r>
              <a:rPr lang="en-US" sz="2000" b="1" dirty="0" smtClean="0"/>
              <a:t>loads=</a:t>
            </a:r>
            <a:r>
              <a:rPr lang="tr-TR" sz="2000" b="1" dirty="0" smtClean="0"/>
              <a:t>dlm</a:t>
            </a:r>
            <a:r>
              <a:rPr lang="en-US" sz="2000" b="1" dirty="0" smtClean="0"/>
              <a:t>read(‘loads.</a:t>
            </a:r>
            <a:r>
              <a:rPr lang="tr-TR" sz="2000" b="1" dirty="0" smtClean="0"/>
              <a:t>dat</a:t>
            </a:r>
            <a:r>
              <a:rPr lang="en-US" sz="2000" b="1" dirty="0" smtClean="0"/>
              <a:t>’</a:t>
            </a:r>
            <a:r>
              <a:rPr lang="tr-TR" sz="2000" b="1" dirty="0" smtClean="0"/>
              <a:t>, ‘;’</a:t>
            </a:r>
            <a:r>
              <a:rPr lang="en-US" sz="2000" b="1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>
              <a:latin typeface="Courier" pitchFamily="49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4"/>
          <a:stretch/>
        </p:blipFill>
        <p:spPr bwMode="auto">
          <a:xfrm>
            <a:off x="5076056" y="4331194"/>
            <a:ext cx="3573984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45" b="78099"/>
          <a:stretch/>
        </p:blipFill>
        <p:spPr bwMode="auto">
          <a:xfrm>
            <a:off x="611560" y="4221088"/>
            <a:ext cx="4183779" cy="160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4</a:t>
            </a:fld>
            <a:endParaRPr lang="tr-TR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7544" y="1610882"/>
            <a:ext cx="8424936" cy="1602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XLSREAD</a:t>
            </a:r>
            <a:r>
              <a:rPr lang="en-US" sz="2000" dirty="0" smtClean="0"/>
              <a:t>: Gets data from </a:t>
            </a:r>
            <a:r>
              <a:rPr lang="en-US" sz="2000" i="1" dirty="0" smtClean="0"/>
              <a:t>MS Excel sheets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Syntax:</a:t>
            </a:r>
          </a:p>
          <a:p>
            <a:pPr marL="0" indent="0" algn="ctr">
              <a:buNone/>
            </a:pPr>
            <a:r>
              <a:rPr lang="en-US" sz="2000" b="1" dirty="0" smtClean="0"/>
              <a:t>variable=</a:t>
            </a:r>
            <a:r>
              <a:rPr lang="en-US" sz="2000" b="1" dirty="0" err="1" smtClean="0"/>
              <a:t>xlsread</a:t>
            </a:r>
            <a:r>
              <a:rPr lang="en-US" sz="2000" b="1" dirty="0" smtClean="0"/>
              <a:t>(‘</a:t>
            </a:r>
            <a:r>
              <a:rPr lang="en-US" sz="2000" b="1" dirty="0" err="1" smtClean="0"/>
              <a:t>filename.extension</a:t>
            </a:r>
            <a:r>
              <a:rPr lang="en-US" sz="2000" b="1" dirty="0" smtClean="0"/>
              <a:t>’)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Extensions: </a:t>
            </a:r>
            <a:r>
              <a:rPr lang="tr-TR" sz="2000" b="1" dirty="0" smtClean="0"/>
              <a:t>.</a:t>
            </a:r>
            <a:r>
              <a:rPr lang="en-US" sz="2000" b="1" i="1" dirty="0" err="1" smtClean="0"/>
              <a:t>xls</a:t>
            </a:r>
            <a:r>
              <a:rPr lang="en-US" sz="2000" b="1" dirty="0" smtClean="0"/>
              <a:t> or </a:t>
            </a:r>
            <a:r>
              <a:rPr lang="tr-TR" sz="2000" b="1" dirty="0" smtClean="0"/>
              <a:t>.</a:t>
            </a:r>
            <a:r>
              <a:rPr lang="en-US" sz="2000" b="1" i="1" dirty="0" err="1" smtClean="0"/>
              <a:t>xlsx</a:t>
            </a:r>
            <a:r>
              <a:rPr lang="en-US" sz="2000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>
              <a:latin typeface="Courier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7544" y="3284984"/>
            <a:ext cx="8424936" cy="2808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</a:t>
            </a:r>
          </a:p>
          <a:p>
            <a:pPr marL="0" indent="0" algn="ctr">
              <a:buNone/>
            </a:pPr>
            <a:r>
              <a:rPr lang="en-US" sz="2000" b="1" dirty="0" smtClean="0"/>
              <a:t>loads=</a:t>
            </a:r>
            <a:r>
              <a:rPr lang="en-US" sz="2000" b="1" dirty="0" err="1" smtClean="0"/>
              <a:t>xlsread</a:t>
            </a:r>
            <a:r>
              <a:rPr lang="en-US" sz="2000" b="1" dirty="0" smtClean="0"/>
              <a:t>(‘loads.xlsx’)</a:t>
            </a:r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>
              <a:latin typeface="Courier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24072"/>
            <a:ext cx="40005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4"/>
          <a:stretch/>
        </p:blipFill>
        <p:spPr bwMode="auto">
          <a:xfrm>
            <a:off x="5076056" y="4331194"/>
            <a:ext cx="3573984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42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</a:t>
            </a:r>
            <a:r>
              <a:rPr lang="tr-TR" dirty="0" smtClean="0"/>
              <a:t>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5</a:t>
            </a:fld>
            <a:endParaRPr lang="tr-TR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7544" y="1610882"/>
            <a:ext cx="8424936" cy="117004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 loop is a sequence of statements which is specified once but which may be carried out several times in </a:t>
            </a:r>
            <a:r>
              <a:rPr lang="en-US" sz="2200" dirty="0" smtClean="0"/>
              <a:t>succession. (Wikipedia)</a:t>
            </a:r>
          </a:p>
          <a:p>
            <a:r>
              <a:rPr lang="tr-TR" sz="2200" dirty="0" smtClean="0"/>
              <a:t>For </a:t>
            </a:r>
            <a:r>
              <a:rPr lang="tr-TR" sz="2200" dirty="0"/>
              <a:t>executes a group of statements a fixed number of times</a:t>
            </a:r>
            <a:r>
              <a:rPr lang="tr-TR" sz="2200" dirty="0" smtClean="0"/>
              <a:t>.</a:t>
            </a:r>
            <a:endParaRPr lang="en-US" sz="22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tr-TR" sz="2400" dirty="0" smtClean="0"/>
          </a:p>
          <a:p>
            <a:pPr marL="0" indent="0">
              <a:buFont typeface="Arial" pitchFamily="34" charset="0"/>
              <a:buNone/>
            </a:pPr>
            <a:endParaRPr lang="tr-TR" sz="2400" dirty="0" smtClean="0">
              <a:latin typeface="Courier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123728" y="3212976"/>
            <a:ext cx="4824642" cy="2561786"/>
            <a:chOff x="3059832" y="3654040"/>
            <a:chExt cx="4824642" cy="2561786"/>
          </a:xfrm>
        </p:grpSpPr>
        <p:sp>
          <p:nvSpPr>
            <p:cNvPr id="16" name="TextBox 15"/>
            <p:cNvSpPr txBox="1"/>
            <p:nvPr/>
          </p:nvSpPr>
          <p:spPr>
            <a:xfrm>
              <a:off x="4103948" y="5877272"/>
              <a:ext cx="115212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end</a:t>
              </a:r>
              <a:endParaRPr lang="en-US" sz="16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059832" y="3654040"/>
              <a:ext cx="4824642" cy="2392509"/>
              <a:chOff x="3059832" y="3654040"/>
              <a:chExt cx="4824642" cy="239250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059832" y="3654040"/>
                <a:ext cx="31683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Counter</a:t>
                </a:r>
                <a:r>
                  <a:rPr lang="tr-TR" sz="1600" dirty="0" smtClean="0"/>
                  <a:t> </a:t>
                </a:r>
                <a:r>
                  <a:rPr lang="en-US" sz="1600" dirty="0" smtClean="0"/>
                  <a:t>=</a:t>
                </a:r>
                <a:r>
                  <a:rPr lang="tr-TR" sz="1600" dirty="0" smtClean="0"/>
                  <a:t> </a:t>
                </a:r>
                <a:r>
                  <a:rPr lang="tr-TR" sz="1600" dirty="0" err="1" smtClean="0"/>
                  <a:t>Initial</a:t>
                </a:r>
                <a:r>
                  <a:rPr lang="tr-TR" sz="1600" dirty="0" smtClean="0"/>
                  <a:t> Value </a:t>
                </a:r>
                <a:r>
                  <a:rPr lang="tr-TR" sz="1600" dirty="0" err="1" smtClean="0"/>
                  <a:t>such</a:t>
                </a:r>
                <a:r>
                  <a:rPr lang="tr-TR" sz="1600" dirty="0" smtClean="0"/>
                  <a:t> as </a:t>
                </a:r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52026" y="4463730"/>
                <a:ext cx="165607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Counter &lt;= N</a:t>
                </a:r>
                <a:endParaRPr lang="en-US" sz="1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51920" y="5193490"/>
                <a:ext cx="1656184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 err="1" smtClean="0"/>
                  <a:t>Statements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98823" y="4839455"/>
                <a:ext cx="1152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YES</a:t>
                </a:r>
                <a:endParaRPr lang="en-US" sz="1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31840" y="5085184"/>
                <a:ext cx="1152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NO</a:t>
                </a:r>
                <a:endParaRPr lang="en-US" sz="1600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4680012" y="4023372"/>
                <a:ext cx="1" cy="4306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3" idx="2"/>
              </p:cNvCxnSpPr>
              <p:nvPr/>
            </p:nvCxnSpPr>
            <p:spPr>
              <a:xfrm flipH="1">
                <a:off x="4680013" y="4802284"/>
                <a:ext cx="52" cy="3912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4680012" y="4238700"/>
                <a:ext cx="3204462" cy="1293344"/>
                <a:chOff x="4680012" y="4238700"/>
                <a:chExt cx="3204462" cy="1293344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6228290" y="4648394"/>
                  <a:ext cx="1656184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600" dirty="0" smtClean="0"/>
                    <a:t>in</a:t>
                  </a:r>
                  <a:r>
                    <a:rPr lang="en-US" sz="1600" dirty="0" smtClean="0"/>
                    <a:t>crease</a:t>
                  </a:r>
                  <a:r>
                    <a:rPr lang="tr-TR" sz="1600" dirty="0" smtClean="0"/>
                    <a:t> Counter</a:t>
                  </a:r>
                  <a:endParaRPr lang="en-US" sz="1600" dirty="0"/>
                </a:p>
              </p:txBody>
            </p:sp>
            <p:cxnSp>
              <p:nvCxnSpPr>
                <p:cNvPr id="33" name="Elbow Connector 32"/>
                <p:cNvCxnSpPr>
                  <a:stCxn id="14" idx="2"/>
                  <a:endCxn id="15" idx="2"/>
                </p:cNvCxnSpPr>
                <p:nvPr/>
              </p:nvCxnSpPr>
              <p:spPr>
                <a:xfrm rot="5400000" flipH="1" flipV="1">
                  <a:off x="5595649" y="4071311"/>
                  <a:ext cx="545096" cy="2376370"/>
                </a:xfrm>
                <a:prstGeom prst="bentConnector3">
                  <a:avLst>
                    <a:gd name="adj1" fmla="val -41938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Elbow Connector 34"/>
                <p:cNvCxnSpPr/>
                <p:nvPr/>
              </p:nvCxnSpPr>
              <p:spPr>
                <a:xfrm rot="10800000">
                  <a:off x="4680014" y="4238700"/>
                  <a:ext cx="2376369" cy="409696"/>
                </a:xfrm>
                <a:prstGeom prst="bentConnector3">
                  <a:avLst>
                    <a:gd name="adj1" fmla="val -688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Elbow Connector 36"/>
              <p:cNvCxnSpPr>
                <a:stCxn id="13" idx="1"/>
                <a:endCxn id="16" idx="1"/>
              </p:cNvCxnSpPr>
              <p:nvPr/>
            </p:nvCxnSpPr>
            <p:spPr>
              <a:xfrm rot="10800000" flipH="1" flipV="1">
                <a:off x="3852026" y="4633007"/>
                <a:ext cx="251922" cy="1413542"/>
              </a:xfrm>
              <a:prstGeom prst="bentConnector3">
                <a:avLst>
                  <a:gd name="adj1" fmla="val -90742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12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6</a:t>
            </a:fld>
            <a:endParaRPr lang="tr-TR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7544" y="1610882"/>
            <a:ext cx="8424936" cy="1314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=1:N  </a:t>
            </a:r>
            <a:r>
              <a:rPr lang="en-US" sz="2000" dirty="0" smtClean="0"/>
              <a:t>                 </a:t>
            </a:r>
            <a:r>
              <a:rPr lang="en-US" sz="2000" i="1" dirty="0" smtClean="0"/>
              <a:t>Number </a:t>
            </a:r>
            <a:r>
              <a:rPr lang="en-US" sz="2000" i="1" dirty="0"/>
              <a:t>of repetition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i="1" dirty="0" smtClean="0"/>
              <a:t>statements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 </a:t>
            </a: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>
              <a:latin typeface="Courier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 txBox="1">
                <a:spLocks/>
              </p:cNvSpPr>
              <p:nvPr/>
            </p:nvSpPr>
            <p:spPr>
              <a:xfrm>
                <a:off x="467544" y="3080467"/>
                <a:ext cx="8424936" cy="30243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smtClean="0"/>
                  <a:t>Example: Find the summation of the elements of matrix 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Font typeface="Arial" pitchFamily="34" charset="0"/>
                  <a:buNone/>
                </a:pPr>
                <a:endParaRPr lang="tr-TR" sz="20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tr-TR" sz="20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tr-TR" sz="2000" dirty="0" smtClean="0">
                  <a:latin typeface="Courier" pitchFamily="49" charset="0"/>
                </a:endParaRPr>
              </a:p>
            </p:txBody>
          </p:sp>
        </mc:Choice>
        <mc:Fallback xmlns="">
          <p:sp>
            <p:nvSpPr>
              <p:cNvPr id="9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80467"/>
                <a:ext cx="8424936" cy="3024336"/>
              </a:xfrm>
              <a:prstGeom prst="rect">
                <a:avLst/>
              </a:prstGeom>
              <a:blipFill rotWithShape="1">
                <a:blip r:embed="rId2"/>
                <a:stretch>
                  <a:fillRect l="-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/>
          <p:cNvSpPr txBox="1">
            <a:spLocks/>
          </p:cNvSpPr>
          <p:nvPr/>
        </p:nvSpPr>
        <p:spPr>
          <a:xfrm>
            <a:off x="4499992" y="4848690"/>
            <a:ext cx="1296144" cy="8125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variable(</a:t>
            </a:r>
            <a:r>
              <a:rPr lang="en-US" sz="1400" dirty="0" err="1" smtClean="0"/>
              <a:t>i,j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    i: Row</a:t>
            </a:r>
          </a:p>
          <a:p>
            <a:pPr marL="0" indent="0">
              <a:buNone/>
            </a:pPr>
            <a:r>
              <a:rPr lang="en-US" sz="1400" dirty="0" smtClean="0"/>
              <a:t>    j: Column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tr-TR" sz="1400" dirty="0" smtClean="0"/>
          </a:p>
          <a:p>
            <a:pPr marL="0" indent="0">
              <a:buFont typeface="Arial" pitchFamily="34" charset="0"/>
              <a:buNone/>
            </a:pPr>
            <a:endParaRPr lang="tr-TR" sz="1400" dirty="0" smtClean="0"/>
          </a:p>
          <a:p>
            <a:pPr marL="0" indent="0">
              <a:buFont typeface="Arial" pitchFamily="34" charset="0"/>
              <a:buNone/>
            </a:pPr>
            <a:endParaRPr lang="tr-TR" sz="1400" dirty="0" smtClean="0">
              <a:latin typeface="Courier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26479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203848" y="5182902"/>
            <a:ext cx="129614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10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1"/>
          <a:stretch/>
        </p:blipFill>
        <p:spPr>
          <a:xfrm>
            <a:off x="2483768" y="2780928"/>
            <a:ext cx="4724400" cy="33874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7544" y="1610882"/>
            <a:ext cx="8424936" cy="117004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/>
              <a:t>while loop</a:t>
            </a:r>
            <a:r>
              <a:rPr lang="en-US" sz="2400" dirty="0"/>
              <a:t> is a control flow statement that allows code to be executed repeatedly based on a given </a:t>
            </a:r>
            <a:r>
              <a:rPr lang="en-US" sz="2400" dirty="0" smtClean="0"/>
              <a:t>condition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tr-TR" sz="2400" dirty="0" smtClean="0"/>
          </a:p>
          <a:p>
            <a:pPr marL="0" indent="0">
              <a:buFont typeface="Arial" pitchFamily="34" charset="0"/>
              <a:buNone/>
            </a:pPr>
            <a:endParaRPr lang="tr-TR" sz="2400" dirty="0" smtClean="0">
              <a:latin typeface="Courier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53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7544" y="1610882"/>
            <a:ext cx="8424936" cy="1314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while</a:t>
            </a:r>
            <a:r>
              <a:rPr lang="en-US" sz="2000" dirty="0" smtClean="0"/>
              <a:t> condition                   </a:t>
            </a:r>
            <a:r>
              <a:rPr lang="en-US" sz="2000" i="1" dirty="0" smtClean="0"/>
              <a:t>Controls the repetition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i="1" dirty="0" smtClean="0"/>
              <a:t>statements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 </a:t>
            </a: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>
              <a:latin typeface="Courier" pitchFamily="49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7544" y="3080467"/>
            <a:ext cx="8424936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Use while loop to find 5!, i.e., factorial of 5.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/>
          </a:p>
          <a:p>
            <a:pPr marL="0" indent="0">
              <a:buFont typeface="Arial" pitchFamily="34" charset="0"/>
              <a:buNone/>
            </a:pPr>
            <a:endParaRPr lang="tr-TR" sz="2000" dirty="0" smtClean="0">
              <a:latin typeface="Courier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0" b="8275"/>
          <a:stretch/>
        </p:blipFill>
        <p:spPr bwMode="auto">
          <a:xfrm>
            <a:off x="2555776" y="3501008"/>
            <a:ext cx="3528392" cy="23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2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83059"/>
            <a:ext cx="89289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design for </a:t>
            </a:r>
            <a:r>
              <a:rPr lang="en-US" sz="2000" dirty="0"/>
              <a:t>t</a:t>
            </a:r>
            <a:r>
              <a:rPr lang="en-US" sz="2000" dirty="0" smtClean="0"/>
              <a:t>he High Tower building you previously made in the class will be checked by Ministry of Construction. The control engineer requested the total load of the columns to compare with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calculations.</a:t>
            </a:r>
          </a:p>
          <a:p>
            <a:pPr marL="0" indent="0">
              <a:buNone/>
            </a:pPr>
            <a:r>
              <a:rPr lang="en-US" sz="2000" dirty="0" smtClean="0"/>
              <a:t>Your job is to write a code that finds total load</a:t>
            </a:r>
            <a:endParaRPr lang="tr-TR" sz="2000" dirty="0"/>
          </a:p>
          <a:p>
            <a:pPr marL="0" indent="0">
              <a:buNone/>
            </a:pPr>
            <a:r>
              <a:rPr lang="tr-TR" sz="2000" dirty="0" err="1" smtClean="0"/>
              <a:t>acting</a:t>
            </a:r>
            <a:r>
              <a:rPr lang="tr-TR" sz="2000" dirty="0" smtClean="0"/>
              <a:t> on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floor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The data provided consists of x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en-US" sz="2000" dirty="0" smtClean="0"/>
              <a:t> y coordinates</a:t>
            </a:r>
          </a:p>
          <a:p>
            <a:pPr marL="0" indent="0">
              <a:buNone/>
            </a:pPr>
            <a:r>
              <a:rPr lang="en-US" sz="2000" dirty="0" smtClean="0"/>
              <a:t>of the columns</a:t>
            </a:r>
            <a:r>
              <a:rPr lang="tr-TR" sz="2000" dirty="0" smtClean="0"/>
              <a:t>, </a:t>
            </a:r>
            <a:r>
              <a:rPr lang="en-US" sz="2000" dirty="0" smtClean="0"/>
              <a:t>and the compressive loads (</a:t>
            </a:r>
            <a:r>
              <a:rPr lang="en-US" sz="2000" dirty="0" err="1" smtClean="0"/>
              <a:t>kN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 smtClean="0"/>
              <a:t>applied to these columns.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A9D8-A6F1-4DAC-8526-9A17D8AD65BF}" type="slidenum">
              <a:rPr lang="tr-TR" smtClean="0"/>
              <a:pPr/>
              <a:t>9</a:t>
            </a:fld>
            <a:endParaRPr lang="tr-TR"/>
          </a:p>
        </p:txBody>
      </p:sp>
      <p:grpSp>
        <p:nvGrpSpPr>
          <p:cNvPr id="53" name="Group 52"/>
          <p:cNvGrpSpPr/>
          <p:nvPr/>
        </p:nvGrpSpPr>
        <p:grpSpPr>
          <a:xfrm>
            <a:off x="5292080" y="2323337"/>
            <a:ext cx="3960440" cy="3913975"/>
            <a:chOff x="5292080" y="2323337"/>
            <a:chExt cx="3960440" cy="3913975"/>
          </a:xfrm>
        </p:grpSpPr>
        <p:grpSp>
          <p:nvGrpSpPr>
            <p:cNvPr id="45" name="Group 44"/>
            <p:cNvGrpSpPr/>
            <p:nvPr/>
          </p:nvGrpSpPr>
          <p:grpSpPr>
            <a:xfrm>
              <a:off x="5292080" y="2323337"/>
              <a:ext cx="3960440" cy="3913975"/>
              <a:chOff x="5292080" y="2138671"/>
              <a:chExt cx="3960440" cy="391397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59137" y="2882207"/>
                <a:ext cx="2789374" cy="2726093"/>
                <a:chOff x="3382770" y="3194166"/>
                <a:chExt cx="2789374" cy="2726093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53" t="9209"/>
                <a:stretch/>
              </p:blipFill>
              <p:spPr bwMode="auto">
                <a:xfrm>
                  <a:off x="3454778" y="3266174"/>
                  <a:ext cx="2717366" cy="26540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" name="Oval 6"/>
                <p:cNvSpPr/>
                <p:nvPr/>
              </p:nvSpPr>
              <p:spPr>
                <a:xfrm>
                  <a:off x="3419872" y="3212976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067944" y="320377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692260" y="320336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364088" y="320336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023600" y="3194166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15344" y="3861048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067944" y="3861048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87995" y="385184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333183" y="385184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6019072" y="3816678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3415344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037039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92260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350768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019072" y="4458605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382770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054624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687995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364088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023600" y="5157192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406552" y="5776243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067944" y="577375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711514" y="5776243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355033" y="577375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5977649" y="5773757"/>
                  <a:ext cx="144016" cy="14401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292080" y="568331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(0,0)</a:t>
                </a:r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5568247" y="2492896"/>
                <a:ext cx="0" cy="4801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8095439" y="5536292"/>
                <a:ext cx="406416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8460432" y="5349140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36096" y="2138671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917678" y="2920373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5439" y="3363432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87526" y="3990639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87526" y="4638712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87526" y="5312241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82117" y="2910520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41895" y="2917951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60942" y="2917951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10m</a:t>
              </a:r>
              <a:endParaRPr lang="en-US" sz="1200" dirty="0"/>
            </a:p>
          </p:txBody>
        </p:sp>
      </p:grp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dirty="0" smtClean="0"/>
              <a:t>INTRODUCTION TO 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76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769</Words>
  <Application>Microsoft Office PowerPoint</Application>
  <PresentationFormat>On-screen Show (4:3)</PresentationFormat>
  <Paragraphs>203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Courier</vt:lpstr>
      <vt:lpstr>Arial</vt:lpstr>
      <vt:lpstr>Calibri</vt:lpstr>
      <vt:lpstr>Cambria Math</vt:lpstr>
      <vt:lpstr>Wingdings</vt:lpstr>
      <vt:lpstr>Office Theme</vt:lpstr>
      <vt:lpstr>1_Custom Design</vt:lpstr>
      <vt:lpstr>Custom Design</vt:lpstr>
      <vt:lpstr>INTRODUCTION TO MATLAB</vt:lpstr>
      <vt:lpstr>Outline</vt:lpstr>
      <vt:lpstr>Getting Data</vt:lpstr>
      <vt:lpstr>Getting Data</vt:lpstr>
      <vt:lpstr>For Loop</vt:lpstr>
      <vt:lpstr>For Loop</vt:lpstr>
      <vt:lpstr>While Loop</vt:lpstr>
      <vt:lpstr>While Loop</vt:lpstr>
      <vt:lpstr>Task 1</vt:lpstr>
      <vt:lpstr>Task 2</vt:lpstr>
      <vt:lpstr>Task 3</vt:lpstr>
      <vt:lpstr>Surface Plot</vt:lpstr>
      <vt:lpstr>Surface Plot</vt:lpstr>
      <vt:lpstr>Task 4</vt:lpstr>
      <vt:lpstr>Resulting Graph for Task 4</vt:lpstr>
      <vt:lpstr>Prepare Report</vt:lpstr>
      <vt:lpstr>Prepare Report</vt:lpstr>
      <vt:lpstr>Class Exercise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176</cp:revision>
  <cp:lastPrinted>2012-06-13T12:09:06Z</cp:lastPrinted>
  <dcterms:created xsi:type="dcterms:W3CDTF">2012-06-10T07:27:07Z</dcterms:created>
  <dcterms:modified xsi:type="dcterms:W3CDTF">2016-10-11T13:11:40Z</dcterms:modified>
</cp:coreProperties>
</file>