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2" r:id="rId26"/>
    <p:sldId id="281" r:id="rId2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0D3EA-912C-4074-8EE6-1B97C97E817C}" type="datetimeFigureOut">
              <a:rPr lang="tr-TR"/>
              <a:t>24.11.2023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ED8A9-7BFC-4A88-911C-19CDE11087C7}" type="slidenum">
              <a:rPr lang="tr-TR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1855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ED8A9-7BFC-4A88-911C-19CDE11087C7}" type="slidenum">
              <a:rPr lang="tr-TR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1007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ED8A9-7BFC-4A88-911C-19CDE11087C7}" type="slidenum">
              <a:rPr lang="tr-TR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1921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ED8A9-7BFC-4A88-911C-19CDE11087C7}" type="slidenum">
              <a:rPr lang="tr-TR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6593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ED8A9-7BFC-4A88-911C-19CDE11087C7}" type="slidenum">
              <a:rPr lang="tr-TR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5547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ED8A9-7BFC-4A88-911C-19CDE11087C7}" type="slidenum">
              <a:rPr lang="tr-TR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8847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ED8A9-7BFC-4A88-911C-19CDE11087C7}" type="slidenum">
              <a:rPr lang="tr-TR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7375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ED8A9-7BFC-4A88-911C-19CDE11087C7}" type="slidenum">
              <a:rPr lang="tr-TR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7596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ED8A9-7BFC-4A88-911C-19CDE11087C7}" type="slidenum">
              <a:rPr lang="tr-TR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8599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ED8A9-7BFC-4A88-911C-19CDE11087C7}" type="slidenum">
              <a:rPr lang="tr-TR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0861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ED8A9-7BFC-4A88-911C-19CDE11087C7}" type="slidenum">
              <a:rPr lang="tr-TR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3763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ED8A9-7BFC-4A88-911C-19CDE11087C7}" type="slidenum">
              <a:rPr lang="tr-TR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5079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ED8A9-7BFC-4A88-911C-19CDE11087C7}" type="slidenum">
              <a:rPr lang="tr-TR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09821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ED8A9-7BFC-4A88-911C-19CDE11087C7}" type="slidenum">
              <a:rPr lang="tr-TR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77190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ED8A9-7BFC-4A88-911C-19CDE11087C7}" type="slidenum">
              <a:rPr lang="tr-TR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05075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ED8A9-7BFC-4A88-911C-19CDE11087C7}" type="slidenum">
              <a:rPr lang="tr-TR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90628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ED8A9-7BFC-4A88-911C-19CDE11087C7}" type="slidenum">
              <a:rPr lang="tr-TR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81421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ED8A9-7BFC-4A88-911C-19CDE11087C7}" type="slidenum">
              <a:rPr lang="tr-TR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26017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ED8A9-7BFC-4A88-911C-19CDE11087C7}" type="slidenum">
              <a:rPr lang="tr-TR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2653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ED8A9-7BFC-4A88-911C-19CDE11087C7}" type="slidenum">
              <a:rPr lang="tr-TR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415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ED8A9-7BFC-4A88-911C-19CDE11087C7}" type="slidenum">
              <a:rPr lang="tr-TR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7515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ED8A9-7BFC-4A88-911C-19CDE11087C7}" type="slidenum">
              <a:rPr lang="tr-TR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0160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ED8A9-7BFC-4A88-911C-19CDE11087C7}" type="slidenum">
              <a:rPr lang="tr-TR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9380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ED8A9-7BFC-4A88-911C-19CDE11087C7}" type="slidenum">
              <a:rPr lang="tr-TR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6119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ED8A9-7BFC-4A88-911C-19CDE11087C7}" type="slidenum">
              <a:rPr lang="tr-TR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236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ED8A9-7BFC-4A88-911C-19CDE11087C7}" type="slidenum">
              <a:rPr lang="tr-TR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9610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ED8A9-7BFC-4A88-911C-19CDE11087C7}" type="slidenum">
              <a:rPr lang="tr-TR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669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dirty="0"/>
              <a:t>Asıl başlık stili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dirty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24.11.2023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425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dirty="0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24.11.2023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767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dirty="0"/>
              <a:t>Asıl başlık stili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24.11.2023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9076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dirty="0"/>
              <a:t>Asıl başlık stili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dirty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24.11.2023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5369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dirty="0"/>
              <a:t>Asıl başlık stili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dirty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24.11.2023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1828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dirty="0"/>
              <a:t>Asıl başlık stili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dirty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24.11.2023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172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24.11.2023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8280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dirty="0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24.11.2023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186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dirty="0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24.11.2023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522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dirty="0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24.11.2023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541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24.11.2023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654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24.11.2023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71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24.11.2023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911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24.11.2023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078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dirty="0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24.11.2023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334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dirty="0"/>
              <a:t>Asıl başlık stili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24.11.2023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177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24.11.2023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77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xbCp76b3USc" TargetMode="External"/><Relationship Id="rId4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emmuzik.com.tr/akademik/anadolu-halk-oyunlari-calismasi-2003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800" b="1" dirty="0" smtClean="0">
                <a:solidFill>
                  <a:srgbClr val="262626"/>
                </a:solidFill>
                <a:latin typeface="Times New Roman"/>
              </a:rPr>
              <a:t>3.SINIF</a:t>
            </a:r>
            <a:endParaRPr lang="tr-TR" sz="4800" b="1" dirty="0">
              <a:solidFill>
                <a:srgbClr val="262626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b="1" dirty="0">
                <a:latin typeface="Times New Roman" charset="0"/>
              </a:rPr>
              <a:t>                     ZEYBEK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sz="2000" dirty="0">
                <a:solidFill>
                  <a:srgbClr val="000000"/>
                </a:solidFill>
                <a:latin typeface="Times New Roman"/>
              </a:rPr>
              <a:t>Ağırlıklı olarak Batı Anadolu bölgesinde oynanır.</a:t>
            </a:r>
          </a:p>
          <a:p>
            <a:r>
              <a:rPr lang="tr-TR" sz="2000" dirty="0">
                <a:solidFill>
                  <a:srgbClr val="000000"/>
                </a:solidFill>
                <a:latin typeface="Times New Roman"/>
              </a:rPr>
              <a:t>Kadın, erkek veya karma</a:t>
            </a:r>
          </a:p>
          <a:p>
            <a:r>
              <a:rPr lang="tr-TR" sz="2000" dirty="0">
                <a:solidFill>
                  <a:srgbClr val="000000"/>
                </a:solidFill>
                <a:latin typeface="Times New Roman"/>
              </a:rPr>
              <a:t>Davul, zurna, bağlama, kemane gibi sazlar eşliğinde oynanır.</a:t>
            </a:r>
          </a:p>
          <a:p>
            <a:endParaRPr lang="tr-TR" dirty="0">
              <a:solidFill>
                <a:srgbClr val="666666"/>
              </a:solidFill>
              <a:latin typeface="Lucida Sans Unicode" charset="0"/>
            </a:endParaRPr>
          </a:p>
          <a:p>
            <a:endParaRPr lang="tr-TR" dirty="0">
              <a:solidFill>
                <a:srgbClr val="666666"/>
              </a:solidFill>
              <a:latin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820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b="1" dirty="0">
                <a:latin typeface="Times New Roman" charset="0"/>
              </a:rPr>
              <a:t>                     ZEYBEK</a:t>
            </a:r>
          </a:p>
        </p:txBody>
      </p:sp>
      <p:pic>
        <p:nvPicPr>
          <p:cNvPr id="6" name="Resim 5" descr="200805080924_afv-resim-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761" y="1414338"/>
            <a:ext cx="8010838" cy="4814032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4083169" y="6282905"/>
            <a:ext cx="4997093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tr-TR" sz="2400" i="1" dirty="0">
                <a:latin typeface="Times New Roman" charset="0"/>
              </a:rPr>
              <a:t>Erkek ve kadın efe </a:t>
            </a:r>
          </a:p>
        </p:txBody>
      </p:sp>
    </p:spTree>
    <p:extLst>
      <p:ext uri="{BB962C8B-B14F-4D97-AF65-F5344CB8AC3E}">
        <p14:creationId xmlns:p14="http://schemas.microsoft.com/office/powerpoint/2010/main" val="2781562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Times New Roman" charset="0"/>
              </a:rPr>
              <a:t>                        </a:t>
            </a:r>
            <a:r>
              <a:rPr lang="tr-TR" sz="4400" b="1" dirty="0">
                <a:latin typeface="Times New Roman" charset="0"/>
              </a:rPr>
              <a:t>SEYMEN</a:t>
            </a:r>
          </a:p>
        </p:txBody>
      </p:sp>
      <p:pic>
        <p:nvPicPr>
          <p:cNvPr id="3" name="Resim 2" descr="seymenoyunlari_clip_image00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792" y="1380226"/>
            <a:ext cx="8074215" cy="4896313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4314338" y="6282905"/>
            <a:ext cx="4997093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tr-TR" sz="2400" i="1" dirty="0">
                <a:latin typeface="Times New Roman" charset="0"/>
              </a:rPr>
              <a:t>Halk oyunu ekibi (Ankara)</a:t>
            </a:r>
            <a:endParaRPr lang="tr-TR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790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b="1" dirty="0">
                <a:latin typeface="Times New Roman" charset="0"/>
              </a:rPr>
              <a:t>                    SEYMEN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2000" dirty="0">
                <a:solidFill>
                  <a:srgbClr val="000000"/>
                </a:solidFill>
                <a:latin typeface="Times New Roman" charset="0"/>
              </a:rPr>
              <a:t>İç Anadolu, Kuzey Anadolu ve Ege bölgesinin bazı kesimlerinde oynanır.</a:t>
            </a:r>
          </a:p>
          <a:p>
            <a:r>
              <a:rPr lang="es-ES" sz="2000" dirty="0">
                <a:solidFill>
                  <a:srgbClr val="000000"/>
                </a:solidFill>
                <a:latin typeface="Times New Roman" charset="0"/>
              </a:rPr>
              <a:t>Erkekler</a:t>
            </a:r>
          </a:p>
          <a:p>
            <a:r>
              <a:rPr lang="es-ES" sz="2000" dirty="0">
                <a:solidFill>
                  <a:srgbClr val="000000"/>
                </a:solidFill>
                <a:latin typeface="Times New Roman" charset="0"/>
              </a:rPr>
              <a:t>Bağlama ve kaşık başlıca müzik aletleridir.</a:t>
            </a:r>
          </a:p>
        </p:txBody>
      </p:sp>
    </p:spTree>
    <p:extLst>
      <p:ext uri="{BB962C8B-B14F-4D97-AF65-F5344CB8AC3E}">
        <p14:creationId xmlns:p14="http://schemas.microsoft.com/office/powerpoint/2010/main" val="4105962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b="1" dirty="0">
                <a:latin typeface="Times New Roman" charset="0"/>
              </a:rPr>
              <a:t>                   SEYMEN</a:t>
            </a:r>
          </a:p>
        </p:txBody>
      </p:sp>
      <p:pic>
        <p:nvPicPr>
          <p:cNvPr id="3" name="Resim 2" descr="seym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75" y="1431925"/>
            <a:ext cx="8478868" cy="4670425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2078276" y="6203306"/>
            <a:ext cx="9271107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tr-TR" sz="2400" i="1" dirty="0">
                <a:latin typeface="Times New Roman" charset="0"/>
              </a:rPr>
              <a:t>Mustafa Kemal Paşa'nın gelişini kutlayan </a:t>
            </a:r>
            <a:r>
              <a:rPr lang="tr-TR" sz="2400" i="1" dirty="0" err="1">
                <a:latin typeface="Times New Roman" charset="0"/>
              </a:rPr>
              <a:t>seymenler</a:t>
            </a:r>
            <a:r>
              <a:rPr lang="tr-TR" sz="2400" i="1" dirty="0">
                <a:latin typeface="Times New Roman" charset="0"/>
              </a:rPr>
              <a:t>(27 Aralık 1919)</a:t>
            </a:r>
            <a:endParaRPr lang="tr-TR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933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b="1" dirty="0">
                <a:latin typeface="Times New Roman"/>
              </a:rPr>
              <a:t>                     KAŞIK</a:t>
            </a:r>
          </a:p>
        </p:txBody>
      </p:sp>
      <p:pic>
        <p:nvPicPr>
          <p:cNvPr id="3" name="Resim 2" descr="Yore7159_s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1406525"/>
            <a:ext cx="8587132" cy="4841875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4313207" y="6268528"/>
            <a:ext cx="4997093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tr-TR" sz="2400" i="1" dirty="0">
                <a:latin typeface="Times New Roman" charset="0"/>
              </a:rPr>
              <a:t>Halk oyunu ekibi (Silifke)</a:t>
            </a:r>
            <a:endParaRPr lang="tr-TR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0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Times New Roman" charset="0"/>
              </a:rPr>
              <a:t>                            </a:t>
            </a:r>
            <a:r>
              <a:rPr lang="tr-TR" sz="4400" b="1" dirty="0">
                <a:latin typeface="Times New Roman" charset="0"/>
              </a:rPr>
              <a:t>KAŞIK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>
                <a:solidFill>
                  <a:srgbClr val="000000"/>
                </a:solidFill>
                <a:latin typeface="Times New Roman" charset="0"/>
              </a:rPr>
              <a:t>Güney </a:t>
            </a:r>
            <a:r>
              <a:rPr lang="tr-TR" dirty="0" err="1">
                <a:solidFill>
                  <a:srgbClr val="000000"/>
                </a:solidFill>
                <a:latin typeface="Times New Roman" charset="0"/>
              </a:rPr>
              <a:t>Anadolu,Orta</a:t>
            </a:r>
            <a:r>
              <a:rPr lang="tr-TR" dirty="0">
                <a:solidFill>
                  <a:srgbClr val="000000"/>
                </a:solidFill>
                <a:latin typeface="Times New Roman" charset="0"/>
              </a:rPr>
              <a:t> Anadolu, Batı Karadeniz ve Marmara’nın bir bölümünde oynanır.</a:t>
            </a:r>
          </a:p>
          <a:p>
            <a:r>
              <a:rPr lang="tr-TR" dirty="0">
                <a:solidFill>
                  <a:srgbClr val="000000"/>
                </a:solidFill>
                <a:latin typeface="Times New Roman" charset="0"/>
              </a:rPr>
              <a:t>Kadın ve erkek</a:t>
            </a:r>
          </a:p>
          <a:p>
            <a:r>
              <a:rPr lang="tr-TR" dirty="0">
                <a:solidFill>
                  <a:srgbClr val="000000"/>
                </a:solidFill>
                <a:latin typeface="Times New Roman" charset="0"/>
              </a:rPr>
              <a:t>Davul, zurna, kabak kemane, sipsi, kaşık, tırnak kemençe, dört telli kemençe, bağlama, cura, zilli maşa kaşık oynarken kullanılan başlıca müzik aletleridir.</a:t>
            </a:r>
          </a:p>
        </p:txBody>
      </p:sp>
    </p:spTree>
    <p:extLst>
      <p:ext uri="{BB962C8B-B14F-4D97-AF65-F5344CB8AC3E}">
        <p14:creationId xmlns:p14="http://schemas.microsoft.com/office/powerpoint/2010/main" val="1483997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Times New Roman" charset="0"/>
              </a:rPr>
              <a:t>  </a:t>
            </a:r>
            <a:r>
              <a:rPr lang="tr-TR" sz="4400" b="1" dirty="0">
                <a:latin typeface="Times New Roman" charset="0"/>
              </a:rPr>
              <a:t>                    KAŞIK</a:t>
            </a:r>
          </a:p>
        </p:txBody>
      </p:sp>
      <p:pic>
        <p:nvPicPr>
          <p:cNvPr id="3" name="Resim 2" descr="www.harikasozler.net_-_Yresel_Kyafetler_Azdavay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375" y="1377950"/>
            <a:ext cx="7707313" cy="4888216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4029133" y="6266252"/>
            <a:ext cx="4997093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tr-TR" sz="2400" i="1" dirty="0">
                <a:latin typeface="Times New Roman" charset="0"/>
              </a:rPr>
              <a:t>Kaşık oynayan yöre insanları</a:t>
            </a:r>
            <a:endParaRPr lang="tr-TR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525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b="1" dirty="0">
                <a:latin typeface="Times New Roman"/>
              </a:rPr>
              <a:t>                     HALAY</a:t>
            </a:r>
          </a:p>
        </p:txBody>
      </p:sp>
      <p:pic>
        <p:nvPicPr>
          <p:cNvPr id="3" name="Resim 2" descr="2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450" y="1303338"/>
            <a:ext cx="8178283" cy="4946650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4298830" y="6254150"/>
            <a:ext cx="4997093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tr-TR" sz="2400" i="1" dirty="0">
                <a:latin typeface="Times New Roman" charset="0"/>
              </a:rPr>
              <a:t>Halk oyunu ekibi (Sivas)</a:t>
            </a:r>
            <a:endParaRPr lang="tr-TR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745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Times New Roman" charset="0"/>
              </a:rPr>
              <a:t>                           </a:t>
            </a:r>
            <a:r>
              <a:rPr lang="tr-TR" sz="4400" b="1" dirty="0">
                <a:latin typeface="Times New Roman" charset="0"/>
              </a:rPr>
              <a:t>HALAY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2000" dirty="0" err="1">
                <a:solidFill>
                  <a:srgbClr val="000000"/>
                </a:solidFill>
                <a:latin typeface="Times New Roman"/>
              </a:rPr>
              <a:t>Güneydoğu</a:t>
            </a:r>
            <a:r>
              <a:rPr lang="es-ES" sz="2000" dirty="0">
                <a:solidFill>
                  <a:srgbClr val="000000"/>
                </a:solidFill>
                <a:latin typeface="Times New Roman"/>
              </a:rPr>
              <a:t> ve Orta </a:t>
            </a:r>
            <a:r>
              <a:rPr lang="es-ES" sz="2000" dirty="0" err="1">
                <a:solidFill>
                  <a:srgbClr val="000000"/>
                </a:solidFill>
                <a:latin typeface="Times New Roman"/>
              </a:rPr>
              <a:t>Anadolu</a:t>
            </a:r>
            <a:r>
              <a:rPr lang="es-ES" sz="2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s-ES" sz="2000" dirty="0" err="1">
                <a:solidFill>
                  <a:srgbClr val="000000"/>
                </a:solidFill>
                <a:latin typeface="Times New Roman"/>
              </a:rPr>
              <a:t>bölgelerinde</a:t>
            </a:r>
            <a:r>
              <a:rPr lang="es-ES" sz="2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s-ES" sz="2000" dirty="0" err="1">
                <a:solidFill>
                  <a:srgbClr val="000000"/>
                </a:solidFill>
                <a:latin typeface="Times New Roman"/>
              </a:rPr>
              <a:t>oynanır</a:t>
            </a:r>
            <a:r>
              <a:rPr lang="es-ES" sz="2000" dirty="0">
                <a:solidFill>
                  <a:srgbClr val="000000"/>
                </a:solidFill>
                <a:latin typeface="Times New Roman"/>
              </a:rPr>
              <a:t>.</a:t>
            </a:r>
            <a:endParaRPr lang="tr-TR" sz="2000" dirty="0">
              <a:solidFill>
                <a:srgbClr val="000000"/>
              </a:solidFill>
              <a:latin typeface="Times New Roman"/>
            </a:endParaRPr>
          </a:p>
          <a:p>
            <a:r>
              <a:rPr lang="es-ES" sz="2000" dirty="0">
                <a:solidFill>
                  <a:srgbClr val="000000"/>
                </a:solidFill>
                <a:latin typeface="Times New Roman"/>
              </a:rPr>
              <a:t>Kadın, erkek ve karma</a:t>
            </a:r>
          </a:p>
          <a:p>
            <a:r>
              <a:rPr lang="es-ES" sz="2000" dirty="0" err="1">
                <a:solidFill>
                  <a:srgbClr val="000000"/>
                </a:solidFill>
                <a:latin typeface="Times New Roman"/>
              </a:rPr>
              <a:t>Davul</a:t>
            </a:r>
            <a:r>
              <a:rPr lang="es-ES" sz="2000" dirty="0">
                <a:solidFill>
                  <a:srgbClr val="000000"/>
                </a:solidFill>
                <a:latin typeface="Times New Roman"/>
              </a:rPr>
              <a:t> ve </a:t>
            </a:r>
            <a:r>
              <a:rPr lang="es-ES" sz="2000" dirty="0" err="1">
                <a:solidFill>
                  <a:srgbClr val="000000"/>
                </a:solidFill>
                <a:latin typeface="Times New Roman"/>
              </a:rPr>
              <a:t>zurna</a:t>
            </a:r>
            <a:r>
              <a:rPr lang="es-ES" sz="2000" dirty="0">
                <a:solidFill>
                  <a:srgbClr val="000000"/>
                </a:solidFill>
                <a:latin typeface="Times New Roman"/>
              </a:rPr>
              <a:t> en </a:t>
            </a:r>
            <a:r>
              <a:rPr lang="es-ES" sz="2000" dirty="0" err="1">
                <a:solidFill>
                  <a:srgbClr val="000000"/>
                </a:solidFill>
                <a:latin typeface="Times New Roman"/>
              </a:rPr>
              <a:t>sık</a:t>
            </a:r>
            <a:r>
              <a:rPr lang="es-ES" sz="2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s-ES" sz="2000" dirty="0" err="1">
                <a:solidFill>
                  <a:srgbClr val="000000"/>
                </a:solidFill>
                <a:latin typeface="Times New Roman"/>
              </a:rPr>
              <a:t>rastlanan</a:t>
            </a:r>
            <a:r>
              <a:rPr lang="es-ES" sz="2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s-ES" sz="2000" dirty="0" err="1">
                <a:solidFill>
                  <a:srgbClr val="000000"/>
                </a:solidFill>
                <a:latin typeface="Times New Roman"/>
              </a:rPr>
              <a:t>iki</a:t>
            </a:r>
            <a:r>
              <a:rPr lang="es-ES" sz="2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s-ES" sz="2000" dirty="0" err="1">
                <a:solidFill>
                  <a:srgbClr val="000000"/>
                </a:solidFill>
                <a:latin typeface="Times New Roman"/>
              </a:rPr>
              <a:t>müzik</a:t>
            </a:r>
            <a:r>
              <a:rPr lang="es-ES" sz="2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s-ES" sz="2000" dirty="0" err="1">
                <a:solidFill>
                  <a:srgbClr val="000000"/>
                </a:solidFill>
                <a:latin typeface="Times New Roman"/>
              </a:rPr>
              <a:t>aletidir</a:t>
            </a:r>
            <a:r>
              <a:rPr lang="es-ES" sz="2000" dirty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endParaRPr lang="es-ES" dirty="0">
              <a:solidFill>
                <a:srgbClr val="666666"/>
              </a:solidFill>
              <a:latin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19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>
                <a:latin typeface="Times New Roman"/>
              </a:rPr>
              <a:t>    </a:t>
            </a:r>
            <a:r>
              <a:rPr lang="tr-TR" sz="4400" b="1" dirty="0">
                <a:latin typeface="Times New Roman"/>
              </a:rPr>
              <a:t>TÜRK</a:t>
            </a:r>
            <a:r>
              <a:rPr lang="tr-TR" sz="4800" b="1" dirty="0">
                <a:latin typeface="Times New Roman"/>
              </a:rPr>
              <a:t> </a:t>
            </a:r>
            <a:r>
              <a:rPr lang="tr-TR" sz="4400" b="1" dirty="0">
                <a:latin typeface="Times New Roman"/>
              </a:rPr>
              <a:t>HALK OYUNLARI</a:t>
            </a:r>
          </a:p>
        </p:txBody>
      </p:sp>
      <p:pic>
        <p:nvPicPr>
          <p:cNvPr id="4" name="Resim 3" descr="ho19gj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163" y="1861068"/>
            <a:ext cx="9139237" cy="450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92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Times New Roman" charset="0"/>
              </a:rPr>
              <a:t>                         </a:t>
            </a:r>
            <a:r>
              <a:rPr lang="tr-TR" sz="4400" b="1" dirty="0">
                <a:latin typeface="Times New Roman" charset="0"/>
              </a:rPr>
              <a:t>  HALAY</a:t>
            </a:r>
          </a:p>
        </p:txBody>
      </p:sp>
      <p:pic>
        <p:nvPicPr>
          <p:cNvPr id="3" name="Resim 2" descr="Mardin Yöresine Ait Türküler Türkü Sözler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063" y="1319213"/>
            <a:ext cx="7656512" cy="4835221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4284452" y="6239773"/>
            <a:ext cx="4997093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tr-TR" sz="2400" i="1" dirty="0">
                <a:latin typeface="Times New Roman" charset="0"/>
              </a:rPr>
              <a:t>Halk oyunu ekibi (Mardin)</a:t>
            </a:r>
            <a:endParaRPr lang="tr-TR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053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Times New Roman" charset="0"/>
              </a:rPr>
              <a:t>                          </a:t>
            </a:r>
            <a:r>
              <a:rPr lang="tr-TR" sz="4400" b="1" dirty="0">
                <a:latin typeface="Times New Roman" charset="0"/>
              </a:rPr>
              <a:t>HALAY</a:t>
            </a:r>
          </a:p>
        </p:txBody>
      </p:sp>
      <p:pic>
        <p:nvPicPr>
          <p:cNvPr id="3" name="Resim 2" descr="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388" y="1410770"/>
            <a:ext cx="8067675" cy="4815405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4270075" y="6225396"/>
            <a:ext cx="4997093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tr-TR" sz="2400" i="1" dirty="0">
                <a:latin typeface="Times New Roman" charset="0"/>
              </a:rPr>
              <a:t>Halk oyunu ekibi (Diyarbakır)</a:t>
            </a:r>
            <a:endParaRPr lang="tr-TR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285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b="1" dirty="0">
                <a:latin typeface="Times New Roman"/>
              </a:rPr>
              <a:t>                       BAR</a:t>
            </a:r>
          </a:p>
        </p:txBody>
      </p:sp>
      <p:pic>
        <p:nvPicPr>
          <p:cNvPr id="3" name="Resim 2" descr="ntc117245020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388" y="1412875"/>
            <a:ext cx="8160053" cy="4736636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4385659" y="6215486"/>
            <a:ext cx="4997093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tr-TR" sz="2400" i="1" dirty="0">
                <a:latin typeface="Times New Roman" charset="0"/>
              </a:rPr>
              <a:t>Halk oyunu ekibi (Artvin)</a:t>
            </a:r>
            <a:endParaRPr lang="tr-TR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991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b="1" dirty="0">
                <a:latin typeface="Times New Roman" charset="0"/>
              </a:rPr>
              <a:t>                        BAR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sz="2000" dirty="0">
                <a:solidFill>
                  <a:srgbClr val="000000"/>
                </a:solidFill>
                <a:latin typeface="Times New Roman"/>
              </a:rPr>
              <a:t>Doğu ve Kuzeydoğu Anadolu bölgelerinde oynanır.</a:t>
            </a:r>
          </a:p>
          <a:p>
            <a:r>
              <a:rPr lang="tr-TR" sz="2000" dirty="0">
                <a:solidFill>
                  <a:srgbClr val="000000"/>
                </a:solidFill>
                <a:latin typeface="Times New Roman"/>
              </a:rPr>
              <a:t>Kadın veya erkek</a:t>
            </a:r>
          </a:p>
          <a:p>
            <a:r>
              <a:rPr lang="tr-TR" sz="2000" dirty="0">
                <a:solidFill>
                  <a:srgbClr val="000000"/>
                </a:solidFill>
                <a:latin typeface="Times New Roman"/>
              </a:rPr>
              <a:t>Davul, zurna, akordeon ve tulum müziği ile oynanır.</a:t>
            </a:r>
          </a:p>
          <a:p>
            <a:endParaRPr lang="tr-TR" dirty="0">
              <a:solidFill>
                <a:srgbClr val="666666"/>
              </a:solidFill>
              <a:latin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305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b="1" dirty="0">
                <a:latin typeface="Times New Roman" charset="0"/>
              </a:rPr>
              <a:t>                        BAR</a:t>
            </a:r>
          </a:p>
        </p:txBody>
      </p:sp>
      <p:pic>
        <p:nvPicPr>
          <p:cNvPr id="3" name="Resim 2" descr="j6273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275" y="1336675"/>
            <a:ext cx="7929045" cy="4838700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4192454" y="6221074"/>
            <a:ext cx="4997093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tr-TR" sz="2400" i="1" dirty="0">
                <a:latin typeface="Times New Roman" charset="0"/>
              </a:rPr>
              <a:t>Halk oyunu ekibi (Erzurum)</a:t>
            </a:r>
            <a:endParaRPr lang="tr-TR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075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646791" y="3921464"/>
            <a:ext cx="8915400" cy="701889"/>
          </a:xfrm>
        </p:spPr>
        <p:txBody>
          <a:bodyPr>
            <a:normAutofit fontScale="90000"/>
          </a:bodyPr>
          <a:lstStyle/>
          <a:p>
            <a:r>
              <a:rPr lang="tr-TR" sz="2400" dirty="0">
                <a:latin typeface="Times New Roman" charset="0"/>
              </a:rPr>
              <a:t>https://www.youtube.com/watch?v=xbCp76b3USc&amp;feature=youtu.be&amp;t</a:t>
            </a:r>
          </a:p>
        </p:txBody>
      </p:sp>
      <p:pic>
        <p:nvPicPr>
          <p:cNvPr id="4" name="Resim 3"/>
          <p:cNvPicPr/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154363" y="678345"/>
            <a:ext cx="6518275" cy="320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48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146140" y="68067"/>
            <a:ext cx="8915399" cy="2262781"/>
          </a:xfrm>
        </p:spPr>
        <p:txBody>
          <a:bodyPr/>
          <a:lstStyle/>
          <a:p>
            <a:r>
              <a:rPr lang="tr-TR" dirty="0">
                <a:latin typeface="Times New Roman"/>
              </a:rPr>
              <a:t>Dinlediğiniz için teşekkürler...</a:t>
            </a:r>
          </a:p>
        </p:txBody>
      </p:sp>
      <p:sp>
        <p:nvSpPr>
          <p:cNvPr id="3" name="Metin kutusu 2"/>
          <p:cNvSpPr txBox="1"/>
          <p:nvPr/>
        </p:nvSpPr>
        <p:spPr>
          <a:xfrm>
            <a:off x="1873250" y="2660650"/>
            <a:ext cx="9639121" cy="286232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tr-TR" sz="2400" b="1" u="sng" dirty="0" err="1">
                <a:latin typeface="Times New Roman"/>
              </a:rPr>
              <a:t>Referenslar</a:t>
            </a:r>
            <a:r>
              <a:rPr lang="tr-TR" sz="2400" b="1" u="sng" dirty="0">
                <a:latin typeface="Times New Roman"/>
              </a:rPr>
              <a:t>:</a:t>
            </a:r>
          </a:p>
          <a:p>
            <a:pPr algn="ctr"/>
            <a:r>
              <a:rPr lang="tr-TR" sz="2400" dirty="0">
                <a:latin typeface="Times New Roman" charset="0"/>
                <a:hlinkClick r:id="rId3"/>
              </a:rPr>
              <a:t>http://www.asemmuzik.com.tr/akademik/anadolu-halk-oyunlari-calismasi-2003</a:t>
            </a:r>
            <a:endParaRPr lang="tr-TR" sz="2400" dirty="0">
              <a:latin typeface="Times New Roman" charset="0"/>
            </a:endParaRPr>
          </a:p>
          <a:p>
            <a:pPr algn="ctr"/>
            <a:endParaRPr lang="tr-TR" sz="2400" dirty="0">
              <a:latin typeface="Times New Roman" charset="0"/>
            </a:endParaRPr>
          </a:p>
          <a:p>
            <a:pPr algn="ctr"/>
            <a:r>
              <a:rPr lang="tr-TR" sz="2400" u="sng" dirty="0">
                <a:latin typeface="Times New Roman" charset="0"/>
              </a:rPr>
              <a:t>http://ganiyusufoglu.blogcu.com/turkiye-de-bolgelere-gore-halk-oyunlari-folklor-cesitleri/3242425</a:t>
            </a:r>
          </a:p>
          <a:p>
            <a:pPr algn="ctr"/>
            <a:endParaRPr lang="tr-TR" dirty="0"/>
          </a:p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7437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3" y="611741"/>
            <a:ext cx="8915400" cy="53001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3200" b="1" dirty="0">
                <a:latin typeface="Times New Roman"/>
              </a:rPr>
              <a:t>Halk oyunları nedir?</a:t>
            </a:r>
          </a:p>
          <a:p>
            <a:r>
              <a:rPr lang="tr-TR" sz="3200" b="1" dirty="0">
                <a:latin typeface="Times New Roman"/>
              </a:rPr>
              <a:t>Türleri</a:t>
            </a:r>
          </a:p>
          <a:p>
            <a:pPr marL="0" indent="0">
              <a:buNone/>
            </a:pPr>
            <a:r>
              <a:rPr lang="tr-TR" dirty="0">
                <a:latin typeface="Times New Roman"/>
              </a:rPr>
              <a:t>    </a:t>
            </a:r>
            <a:r>
              <a:rPr lang="tr-TR" sz="2400" dirty="0">
                <a:latin typeface="Times New Roman"/>
              </a:rPr>
              <a:t>    -Karşılama</a:t>
            </a:r>
          </a:p>
          <a:p>
            <a:pPr marL="0" indent="0">
              <a:buNone/>
            </a:pPr>
            <a:r>
              <a:rPr lang="tr-TR" sz="2400" dirty="0">
                <a:latin typeface="Times New Roman"/>
              </a:rPr>
              <a:t>       -Horon</a:t>
            </a:r>
          </a:p>
          <a:p>
            <a:pPr marL="0" indent="0">
              <a:buNone/>
            </a:pPr>
            <a:r>
              <a:rPr lang="tr-TR" sz="2400" dirty="0">
                <a:latin typeface="Times New Roman"/>
              </a:rPr>
              <a:t>       -Zeybek</a:t>
            </a:r>
          </a:p>
          <a:p>
            <a:pPr marL="0" indent="0">
              <a:buNone/>
            </a:pPr>
            <a:r>
              <a:rPr lang="tr-TR" sz="2400" dirty="0">
                <a:latin typeface="Times New Roman"/>
              </a:rPr>
              <a:t>       -Seymen</a:t>
            </a:r>
          </a:p>
          <a:p>
            <a:pPr marL="0" indent="0">
              <a:buNone/>
            </a:pPr>
            <a:r>
              <a:rPr lang="tr-TR" sz="2400" dirty="0">
                <a:latin typeface="Times New Roman"/>
              </a:rPr>
              <a:t>       -Kaşık</a:t>
            </a:r>
          </a:p>
          <a:p>
            <a:pPr marL="0" indent="0">
              <a:buNone/>
            </a:pPr>
            <a:r>
              <a:rPr lang="tr-TR" sz="2400" dirty="0">
                <a:latin typeface="Times New Roman"/>
              </a:rPr>
              <a:t>       -Halay</a:t>
            </a:r>
          </a:p>
          <a:p>
            <a:pPr marL="0" indent="0">
              <a:buNone/>
            </a:pPr>
            <a:r>
              <a:rPr lang="tr-TR" sz="2400" dirty="0">
                <a:latin typeface="Times New Roman"/>
              </a:rPr>
              <a:t>       -Bar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239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b="1" dirty="0">
                <a:latin typeface="Times New Roman"/>
              </a:rPr>
              <a:t>                KARŞILAMA</a:t>
            </a:r>
          </a:p>
        </p:txBody>
      </p:sp>
      <p:pic>
        <p:nvPicPr>
          <p:cNvPr id="4" name="İçerik Yer Tutucusu 3" descr="HALK_EDEBIYATI_7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65363" y="1603375"/>
            <a:ext cx="8910334" cy="4569391"/>
          </a:xfrm>
        </p:spPr>
      </p:pic>
      <p:sp>
        <p:nvSpPr>
          <p:cNvPr id="6" name="Metin kutusu 5"/>
          <p:cNvSpPr txBox="1"/>
          <p:nvPr/>
        </p:nvSpPr>
        <p:spPr>
          <a:xfrm>
            <a:off x="3514673" y="6112643"/>
            <a:ext cx="6422489" cy="5238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tr-TR" sz="2800" i="1" dirty="0">
                <a:latin typeface="Times New Roman"/>
              </a:rPr>
              <a:t>Halk oyunu ekibi (Edirne)</a:t>
            </a:r>
          </a:p>
        </p:txBody>
      </p:sp>
    </p:spTree>
    <p:extLst>
      <p:ext uri="{BB962C8B-B14F-4D97-AF65-F5344CB8AC3E}">
        <p14:creationId xmlns:p14="http://schemas.microsoft.com/office/powerpoint/2010/main" val="1306003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b="1" dirty="0">
                <a:latin typeface="Times New Roman" charset="0"/>
              </a:rPr>
              <a:t>                 KARŞILAMA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sz="2000" dirty="0">
                <a:solidFill>
                  <a:srgbClr val="000000"/>
                </a:solidFill>
                <a:latin typeface="Times New Roman"/>
              </a:rPr>
              <a:t>Trakya bölgesinin tamamı, Batı Anadolu ve Kuzey Anadolu'nun bir kısmında oynanır.</a:t>
            </a:r>
          </a:p>
          <a:p>
            <a:r>
              <a:rPr lang="tr-TR" sz="2000" dirty="0">
                <a:solidFill>
                  <a:srgbClr val="000000"/>
                </a:solidFill>
                <a:latin typeface="Times New Roman"/>
              </a:rPr>
              <a:t>Kadın, erkek veya karma </a:t>
            </a:r>
          </a:p>
          <a:p>
            <a:r>
              <a:rPr lang="tr-TR" sz="2000" dirty="0">
                <a:solidFill>
                  <a:srgbClr val="000000"/>
                </a:solidFill>
                <a:latin typeface="Times New Roman"/>
              </a:rPr>
              <a:t>Davul-zurna(ve ayrıca saz, darbuka, def) müziği ile oynanır.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7837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b="1" dirty="0">
                <a:latin typeface="Times New Roman"/>
              </a:rPr>
              <a:t>                    HORON</a:t>
            </a:r>
          </a:p>
        </p:txBody>
      </p:sp>
      <p:pic>
        <p:nvPicPr>
          <p:cNvPr id="5" name="Resim 4" descr="HORON1.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365" y="1321452"/>
            <a:ext cx="8269323" cy="4838048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4085138" y="6267664"/>
            <a:ext cx="4920037" cy="46166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tr-TR" sz="2400" i="1" dirty="0">
                <a:latin typeface="Times New Roman" charset="0"/>
              </a:rPr>
              <a:t>      Halk oyunu ekibi (Trabzon)</a:t>
            </a:r>
            <a:endParaRPr lang="tr-TR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b="1" dirty="0">
                <a:latin typeface="Times New Roman" charset="0"/>
              </a:rPr>
              <a:t>                      HORON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sz="2000" dirty="0">
                <a:solidFill>
                  <a:srgbClr val="000000"/>
                </a:solidFill>
                <a:latin typeface="Times New Roman"/>
              </a:rPr>
              <a:t>Özellikle Doğu Karadeniz’in kıyı kesimlerinde oynanır.</a:t>
            </a:r>
          </a:p>
          <a:p>
            <a:r>
              <a:rPr lang="tr-TR" sz="2000" dirty="0">
                <a:solidFill>
                  <a:srgbClr val="000000"/>
                </a:solidFill>
                <a:latin typeface="Times New Roman"/>
              </a:rPr>
              <a:t>Kadın, erkek ve karma</a:t>
            </a:r>
          </a:p>
          <a:p>
            <a:r>
              <a:rPr lang="tr-TR" sz="2000" dirty="0">
                <a:solidFill>
                  <a:srgbClr val="000000"/>
                </a:solidFill>
                <a:latin typeface="Times New Roman"/>
              </a:rPr>
              <a:t>Kemençe, tulum, davul ve zurna müziği le oynanır.</a:t>
            </a:r>
          </a:p>
          <a:p>
            <a:endParaRPr lang="tr-TR" dirty="0">
              <a:solidFill>
                <a:srgbClr val="666666"/>
              </a:solidFill>
              <a:latin typeface="Lucida Sans Unicode" charset="0"/>
            </a:endParaRPr>
          </a:p>
          <a:p>
            <a:endParaRPr lang="tr-TR" dirty="0">
              <a:solidFill>
                <a:srgbClr val="666666"/>
              </a:solidFill>
              <a:latin typeface="Lucida Sans Unicode" charset="0"/>
            </a:endParaRPr>
          </a:p>
          <a:p>
            <a:endParaRPr lang="tr-TR" dirty="0">
              <a:solidFill>
                <a:srgbClr val="666666"/>
              </a:solidFill>
              <a:latin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27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b="1" dirty="0">
                <a:solidFill>
                  <a:srgbClr val="262626"/>
                </a:solidFill>
                <a:latin typeface="Times New Roman" charset="0"/>
              </a:rPr>
              <a:t>                    HORON</a:t>
            </a:r>
          </a:p>
        </p:txBody>
      </p:sp>
      <p:pic>
        <p:nvPicPr>
          <p:cNvPr id="3" name="Resim 2" descr="Karadeniz-Horon-Ekibi-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206" y="1419315"/>
            <a:ext cx="8356807" cy="4697323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2858981" y="6111875"/>
            <a:ext cx="7366107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tr-TR" sz="2400" i="1" dirty="0">
                <a:solidFill>
                  <a:srgbClr val="111111"/>
                </a:solidFill>
                <a:latin typeface="Times New Roman"/>
              </a:rPr>
              <a:t>Geleneksel </a:t>
            </a:r>
            <a:r>
              <a:rPr lang="tr-TR" sz="2400" i="1" dirty="0" err="1">
                <a:solidFill>
                  <a:srgbClr val="111111"/>
                </a:solidFill>
                <a:latin typeface="Times New Roman"/>
              </a:rPr>
              <a:t>Alevkayası</a:t>
            </a:r>
            <a:r>
              <a:rPr lang="tr-TR" sz="2400" i="1" dirty="0">
                <a:solidFill>
                  <a:srgbClr val="111111"/>
                </a:solidFill>
                <a:latin typeface="Times New Roman"/>
              </a:rPr>
              <a:t> Yayla Şenlikleri'nden bir ekip</a:t>
            </a:r>
            <a:endParaRPr lang="tr-TR" sz="2400" i="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7616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b="1" dirty="0">
                <a:latin typeface="Times New Roman"/>
              </a:rPr>
              <a:t>                   ZEYBEK</a:t>
            </a:r>
          </a:p>
        </p:txBody>
      </p:sp>
      <p:pic>
        <p:nvPicPr>
          <p:cNvPr id="3" name="Resim 2" descr="zeybekler_clip_image00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686" y="1380522"/>
            <a:ext cx="8647451" cy="4903788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4088598" y="6283201"/>
            <a:ext cx="4997093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tr-TR" sz="2400" i="1" dirty="0">
                <a:latin typeface="Times New Roman" charset="0"/>
              </a:rPr>
              <a:t>Halk oyunu ekibi (İzmir)</a:t>
            </a:r>
            <a:endParaRPr lang="tr-TR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59823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384</Words>
  <Application>Microsoft Office PowerPoint</Application>
  <PresentationFormat>Geniş ekran</PresentationFormat>
  <Paragraphs>101</Paragraphs>
  <Slides>26</Slides>
  <Notes>26</Notes>
  <HiddenSlides>0</HiddenSlides>
  <MMClips>1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3" baseType="lpstr">
      <vt:lpstr>Arial</vt:lpstr>
      <vt:lpstr>Calibri</vt:lpstr>
      <vt:lpstr>Century Gothic</vt:lpstr>
      <vt:lpstr>Lucida Sans Unicode</vt:lpstr>
      <vt:lpstr>Times New Roman</vt:lpstr>
      <vt:lpstr>Wingdings 3</vt:lpstr>
      <vt:lpstr>Duman</vt:lpstr>
      <vt:lpstr>3.SINIF</vt:lpstr>
      <vt:lpstr>    TÜRK HALK OYUNLARI</vt:lpstr>
      <vt:lpstr>PowerPoint Sunusu</vt:lpstr>
      <vt:lpstr>                KARŞILAMA</vt:lpstr>
      <vt:lpstr>                 KARŞILAMA</vt:lpstr>
      <vt:lpstr>                    HORON</vt:lpstr>
      <vt:lpstr>                      HORON</vt:lpstr>
      <vt:lpstr>                    HORON</vt:lpstr>
      <vt:lpstr>                   ZEYBEK</vt:lpstr>
      <vt:lpstr>                     ZEYBEK</vt:lpstr>
      <vt:lpstr>                     ZEYBEK</vt:lpstr>
      <vt:lpstr>                        SEYMEN</vt:lpstr>
      <vt:lpstr>                    SEYMEN</vt:lpstr>
      <vt:lpstr>                   SEYMEN</vt:lpstr>
      <vt:lpstr>                     KAŞIK</vt:lpstr>
      <vt:lpstr>                            KAŞIK</vt:lpstr>
      <vt:lpstr>                      KAŞIK</vt:lpstr>
      <vt:lpstr>                     HALAY</vt:lpstr>
      <vt:lpstr>                           HALAY</vt:lpstr>
      <vt:lpstr>                           HALAY</vt:lpstr>
      <vt:lpstr>                          HALAY</vt:lpstr>
      <vt:lpstr>                       BAR</vt:lpstr>
      <vt:lpstr>                        BAR</vt:lpstr>
      <vt:lpstr>                        BAR</vt:lpstr>
      <vt:lpstr>https://www.youtube.com/watch?v=xbCp76b3USc&amp;feature=youtu.be&amp;t</vt:lpstr>
      <vt:lpstr>Dinlediğiniz için teşekkürler...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revision>7</cp:revision>
  <dcterms:created xsi:type="dcterms:W3CDTF">2012-08-15T22:53:30Z</dcterms:created>
  <dcterms:modified xsi:type="dcterms:W3CDTF">2023-11-23T21:03:08Z</dcterms:modified>
</cp:coreProperties>
</file>