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3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693006B-1A55-4197-AC47-0D46E353F26D}" type="datetimeFigureOut">
              <a:rPr lang="tr-TR" smtClean="0"/>
              <a:t>28.06.2011</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894A9678-0E19-4B86-96A4-5455DBB0643A}"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3006B-1A55-4197-AC47-0D46E353F26D}" type="datetimeFigureOut">
              <a:rPr lang="tr-TR" smtClean="0"/>
              <a:t>28.06.2011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3006B-1A55-4197-AC47-0D46E353F26D}" type="datetimeFigureOut">
              <a:rPr lang="tr-TR" smtClean="0"/>
              <a:t>28.06.2011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3006B-1A55-4197-AC47-0D46E353F26D}" type="datetimeFigureOut">
              <a:rPr lang="tr-TR" smtClean="0"/>
              <a:t>28.06.2011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93006B-1A55-4197-AC47-0D46E353F26D}" type="datetimeFigureOut">
              <a:rPr lang="tr-TR" smtClean="0"/>
              <a:t>28.06.2011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4A9678-0E19-4B86-96A4-5455DBB0643A}"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93006B-1A55-4197-AC47-0D46E353F26D}" type="datetimeFigureOut">
              <a:rPr lang="tr-TR" smtClean="0"/>
              <a:t>28.06.2011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93006B-1A55-4197-AC47-0D46E353F26D}" type="datetimeFigureOut">
              <a:rPr lang="tr-TR" smtClean="0"/>
              <a:t>28.06.2011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93006B-1A55-4197-AC47-0D46E353F26D}" type="datetimeFigureOut">
              <a:rPr lang="tr-TR" smtClean="0"/>
              <a:t>28.06.2011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3006B-1A55-4197-AC47-0D46E353F26D}" type="datetimeFigureOut">
              <a:rPr lang="tr-TR" smtClean="0"/>
              <a:t>28.06.2011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93006B-1A55-4197-AC47-0D46E353F26D}" type="datetimeFigureOut">
              <a:rPr lang="tr-TR" smtClean="0"/>
              <a:t>28.06.2011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4A9678-0E19-4B86-96A4-5455DBB0643A}"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93006B-1A55-4197-AC47-0D46E353F26D}" type="datetimeFigureOut">
              <a:rPr lang="tr-TR" smtClean="0"/>
              <a:t>28.06.2011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894A9678-0E19-4B86-96A4-5455DBB0643A}"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693006B-1A55-4197-AC47-0D46E353F26D}" type="datetimeFigureOut">
              <a:rPr lang="tr-TR" smtClean="0"/>
              <a:t>28.06.2011</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4A9678-0E19-4B86-96A4-5455DBB0643A}"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39969"/>
            <a:ext cx="8352928" cy="584775"/>
          </a:xfrm>
          <a:prstGeom prst="rect">
            <a:avLst/>
          </a:prstGeom>
          <a:noFill/>
        </p:spPr>
        <p:txBody>
          <a:bodyPr wrap="square" rtlCol="0">
            <a:spAutoFit/>
          </a:bodyPr>
          <a:lstStyle/>
          <a:p>
            <a:pPr algn="ctr"/>
            <a:r>
              <a:rPr lang="en-US" sz="3200" dirty="0" smtClean="0">
                <a:solidFill>
                  <a:schemeClr val="accent4">
                    <a:lumMod val="40000"/>
                    <a:lumOff val="60000"/>
                  </a:schemeClr>
                </a:solidFill>
              </a:rPr>
              <a:t>Programming Example</a:t>
            </a:r>
            <a:endParaRPr lang="en-US" sz="3200" dirty="0">
              <a:solidFill>
                <a:schemeClr val="accent4">
                  <a:lumMod val="40000"/>
                  <a:lumOff val="60000"/>
                </a:schemeClr>
              </a:solidFill>
            </a:endParaRPr>
          </a:p>
        </p:txBody>
      </p:sp>
      <mc:AlternateContent xmlns:mc="http://schemas.openxmlformats.org/markup-compatibility/2006">
        <mc:Choice xmlns:a14="http://schemas.microsoft.com/office/drawing/2010/main" Requires="a14">
          <p:sp>
            <p:nvSpPr>
              <p:cNvPr id="5" name="TextBox 4"/>
              <p:cNvSpPr txBox="1"/>
              <p:nvPr/>
            </p:nvSpPr>
            <p:spPr>
              <a:xfrm>
                <a:off x="0" y="1078984"/>
                <a:ext cx="9144000" cy="5251887"/>
              </a:xfrm>
              <a:prstGeom prst="rect">
                <a:avLst/>
              </a:prstGeom>
              <a:noFill/>
            </p:spPr>
            <p:txBody>
              <a:bodyPr wrap="square" rtlCol="0">
                <a:spAutoFit/>
              </a:bodyPr>
              <a:lstStyle/>
              <a:p>
                <a:pPr marL="342900" lvl="0" indent="-342900" algn="just">
                  <a:buAutoNum type="arabicParenR"/>
                </a:pPr>
                <a:r>
                  <a:rPr lang="en-US" dirty="0" smtClean="0"/>
                  <a:t>Use </a:t>
                </a:r>
                <a:r>
                  <a:rPr lang="en-US" dirty="0"/>
                  <a:t>the bisection method to determine the drag coefficient c needed for a parachutist of mass m=68.1 kg to have a velocity of 40 m/s after free-falling for time t=10 s. (This is the solution of Equation 1.)   </a:t>
                </a:r>
                <a:endParaRPr lang="tr-TR" dirty="0" smtClean="0"/>
              </a:p>
              <a:p>
                <a:pPr marL="342900" lvl="0" indent="-342900">
                  <a:buAutoNum type="arabicParenR"/>
                </a:pPr>
                <a:endParaRPr lang="tr-TR" dirty="0"/>
              </a:p>
              <a:p>
                <a:pPr marL="342900" lvl="0" indent="-342900">
                  <a:buAutoNum type="arabicParenR"/>
                </a:pPr>
                <a:endParaRPr lang="tr-TR" dirty="0"/>
              </a:p>
              <a:p>
                <a:r>
                  <a:rPr lang="tr-TR" dirty="0" smtClean="0"/>
                  <a:t>			</a:t>
                </a:r>
                <a14:m>
                  <m:oMath xmlns:m="http://schemas.openxmlformats.org/officeDocument/2006/math">
                    <m:r>
                      <a:rPr lang="en-US" i="1"/>
                      <m:t>𝑓</m:t>
                    </m:r>
                    <m:d>
                      <m:dPr>
                        <m:ctrlPr>
                          <a:rPr lang="tr-TR" i="1"/>
                        </m:ctrlPr>
                      </m:dPr>
                      <m:e>
                        <m:r>
                          <a:rPr lang="en-US" i="1"/>
                          <m:t>𝑐</m:t>
                        </m:r>
                      </m:e>
                    </m:d>
                    <m:r>
                      <a:rPr lang="en-US" i="1"/>
                      <m:t>=</m:t>
                    </m:r>
                    <m:f>
                      <m:fPr>
                        <m:ctrlPr>
                          <a:rPr lang="tr-TR" i="1"/>
                        </m:ctrlPr>
                      </m:fPr>
                      <m:num>
                        <m:r>
                          <a:rPr lang="en-US" i="1"/>
                          <m:t>𝑚𝑔</m:t>
                        </m:r>
                      </m:num>
                      <m:den>
                        <m:r>
                          <a:rPr lang="en-US" i="1"/>
                          <m:t>𝑐</m:t>
                        </m:r>
                      </m:den>
                    </m:f>
                    <m:r>
                      <a:rPr lang="en-US" i="1"/>
                      <m:t>∗</m:t>
                    </m:r>
                    <m:d>
                      <m:dPr>
                        <m:ctrlPr>
                          <a:rPr lang="tr-TR" i="1"/>
                        </m:ctrlPr>
                      </m:dPr>
                      <m:e>
                        <m:r>
                          <a:rPr lang="en-US" i="1"/>
                          <m:t>1−</m:t>
                        </m:r>
                        <m:sSup>
                          <m:sSupPr>
                            <m:ctrlPr>
                              <a:rPr lang="tr-TR" i="1"/>
                            </m:ctrlPr>
                          </m:sSupPr>
                          <m:e>
                            <m:r>
                              <a:rPr lang="en-US" i="1"/>
                              <m:t>𝑒</m:t>
                            </m:r>
                          </m:e>
                          <m:sup>
                            <m:f>
                              <m:fPr>
                                <m:ctrlPr>
                                  <a:rPr lang="tr-TR" i="1"/>
                                </m:ctrlPr>
                              </m:fPr>
                              <m:num>
                                <m:r>
                                  <a:rPr lang="en-US" i="1"/>
                                  <m:t>−</m:t>
                                </m:r>
                                <m:r>
                                  <a:rPr lang="en-US" i="1"/>
                                  <m:t>𝑐</m:t>
                                </m:r>
                                <m:r>
                                  <a:rPr lang="en-US" i="1"/>
                                  <m:t>∗</m:t>
                                </m:r>
                                <m:r>
                                  <a:rPr lang="en-US" i="1"/>
                                  <m:t>𝑡</m:t>
                                </m:r>
                              </m:num>
                              <m:den>
                                <m:r>
                                  <a:rPr lang="en-US" i="1"/>
                                  <m:t>𝑚</m:t>
                                </m:r>
                              </m:den>
                            </m:f>
                          </m:sup>
                        </m:sSup>
                      </m:e>
                    </m:d>
                    <m:r>
                      <a:rPr lang="en-US" i="1"/>
                      <m:t>−</m:t>
                    </m:r>
                    <m:r>
                      <a:rPr lang="en-US" i="1"/>
                      <m:t>𝑣</m:t>
                    </m:r>
                  </m:oMath>
                </a14:m>
                <a:r>
                  <a:rPr lang="tr-TR" dirty="0" smtClean="0"/>
                  <a:t>			Equation 1</a:t>
                </a:r>
                <a:endParaRPr lang="tr-TR" dirty="0"/>
              </a:p>
              <a:p>
                <a:endParaRPr lang="tr-TR" b="1" i="1" u="sng" dirty="0" smtClean="0"/>
              </a:p>
              <a:p>
                <a:endParaRPr lang="tr-TR" b="1" i="1" u="sng" dirty="0" smtClean="0"/>
              </a:p>
              <a:p>
                <a:pPr algn="just"/>
                <a:r>
                  <a:rPr lang="en-US" b="1" i="1" u="sng" dirty="0" smtClean="0"/>
                  <a:t>Note </a:t>
                </a:r>
                <a:r>
                  <a:rPr lang="en-US" b="1" i="1" u="sng" dirty="0"/>
                  <a:t>:</a:t>
                </a:r>
                <a:r>
                  <a:rPr lang="en-US" dirty="0"/>
                  <a:t> The acceleration due to gravity is 9.8 m/s</a:t>
                </a:r>
                <a:r>
                  <a:rPr lang="en-US" baseline="30000" dirty="0"/>
                  <a:t>2</a:t>
                </a:r>
                <a:r>
                  <a:rPr lang="en-US" dirty="0"/>
                  <a:t>. </a:t>
                </a:r>
                <a:endParaRPr lang="tr-TR" dirty="0"/>
              </a:p>
              <a:p>
                <a:r>
                  <a:rPr lang="en-US" b="1" i="1" dirty="0"/>
                  <a:t> </a:t>
                </a:r>
                <a:endParaRPr lang="tr-TR" dirty="0"/>
              </a:p>
              <a:p>
                <a:pPr algn="just"/>
                <a:r>
                  <a:rPr lang="en-US" b="1" i="1" u="sng" dirty="0"/>
                  <a:t>Hint :</a:t>
                </a:r>
                <a:r>
                  <a:rPr lang="en-US" dirty="0"/>
                  <a:t> The bisection method is a numerical technique to find the root of an equation. This method starts with an interval selection, which should contain the root. After that, this interval is halved by monitoring the sign of the function at the interval boundaries and the mid-point of the chosen interval. This is because; the root lies on an interval, which contains both positive and negative values. Every step, the mid-point is assumed as the root of the equation. This procedure is carried on until the error between two consecutive root estimations is less than the chosen tolerance.  </a:t>
                </a:r>
                <a:endParaRPr lang="tr-TR" dirty="0"/>
              </a:p>
              <a:p>
                <a:pPr marL="176213" lvl="0" indent="-176213" algn="just"/>
                <a:endParaRPr lang="tr-TR" dirty="0"/>
              </a:p>
            </p:txBody>
          </p:sp>
        </mc:Choice>
        <mc:Fallback>
          <p:sp>
            <p:nvSpPr>
              <p:cNvPr id="5" name="TextBox 4"/>
              <p:cNvSpPr txBox="1">
                <a:spLocks noRot="1" noChangeAspect="1" noMove="1" noResize="1" noEditPoints="1" noAdjustHandles="1" noChangeArrowheads="1" noChangeShapeType="1" noTextEdit="1"/>
              </p:cNvSpPr>
              <p:nvPr/>
            </p:nvSpPr>
            <p:spPr>
              <a:xfrm>
                <a:off x="0" y="1078984"/>
                <a:ext cx="9144000" cy="5251887"/>
              </a:xfrm>
              <a:prstGeom prst="rect">
                <a:avLst/>
              </a:prstGeom>
              <a:blipFill rotWithShape="1">
                <a:blip r:embed="rId2"/>
                <a:stretch>
                  <a:fillRect l="-533" t="-580" r="-533"/>
                </a:stretch>
              </a:blipFill>
            </p:spPr>
            <p:txBody>
              <a:bodyPr/>
              <a:lstStyle/>
              <a:p>
                <a:r>
                  <a:rPr lang="tr-TR">
                    <a:noFill/>
                  </a:rPr>
                  <a:t> </a:t>
                </a:r>
              </a:p>
            </p:txBody>
          </p:sp>
        </mc:Fallback>
      </mc:AlternateContent>
    </p:spTree>
    <p:extLst>
      <p:ext uri="{BB962C8B-B14F-4D97-AF65-F5344CB8AC3E}">
        <p14:creationId xmlns:p14="http://schemas.microsoft.com/office/powerpoint/2010/main" val="1508839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TotalTime>
  <Words>43</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Flow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Alper</cp:lastModifiedBy>
  <cp:revision>4</cp:revision>
  <dcterms:created xsi:type="dcterms:W3CDTF">2011-06-28T08:21:31Z</dcterms:created>
  <dcterms:modified xsi:type="dcterms:W3CDTF">2011-06-28T17:09:05Z</dcterms:modified>
</cp:coreProperties>
</file>