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rts/chart1.xml" ContentType="application/vnd.openxmlformats-officedocument.drawingml.chart+xml"/>
  <Override PartName="/ppt/notesSlides/notesSlide32.xml" ContentType="application/vnd.openxmlformats-officedocument.presentationml.notesSlide+xml"/>
  <Override PartName="/ppt/charts/chart2.xml" ContentType="application/vnd.openxmlformats-officedocument.drawingml.chart+xml"/>
  <Override PartName="/ppt/charts/chart3.xml" ContentType="application/vnd.openxmlformats-officedocument.drawingml.chart+xml"/>
  <Override PartName="/ppt/notesSlides/notesSlide33.xml" ContentType="application/vnd.openxmlformats-officedocument.presentationml.notesSlide+xml"/>
  <Override PartName="/ppt/charts/chart4.xml" ContentType="application/vnd.openxmlformats-officedocument.drawingml.chart+xml"/>
  <Override PartName="/ppt/notesSlides/notesSlide34.xml" ContentType="application/vnd.openxmlformats-officedocument.presentationml.notesSlide+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notesSlides/notesSlide35.xml" ContentType="application/vnd.openxmlformats-officedocument.presentationml.notesSlide+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63"/>
  </p:notesMasterIdLst>
  <p:sldIdLst>
    <p:sldId id="256" r:id="rId2"/>
    <p:sldId id="356" r:id="rId3"/>
    <p:sldId id="295" r:id="rId4"/>
    <p:sldId id="317" r:id="rId5"/>
    <p:sldId id="279" r:id="rId6"/>
    <p:sldId id="318" r:id="rId7"/>
    <p:sldId id="320" r:id="rId8"/>
    <p:sldId id="321" r:id="rId9"/>
    <p:sldId id="280" r:id="rId10"/>
    <p:sldId id="322" r:id="rId11"/>
    <p:sldId id="346" r:id="rId12"/>
    <p:sldId id="282" r:id="rId13"/>
    <p:sldId id="296" r:id="rId14"/>
    <p:sldId id="323" r:id="rId15"/>
    <p:sldId id="347" r:id="rId16"/>
    <p:sldId id="325" r:id="rId17"/>
    <p:sldId id="326" r:id="rId18"/>
    <p:sldId id="327" r:id="rId19"/>
    <p:sldId id="328" r:id="rId20"/>
    <p:sldId id="348" r:id="rId21"/>
    <p:sldId id="331" r:id="rId22"/>
    <p:sldId id="349" r:id="rId23"/>
    <p:sldId id="334" r:id="rId24"/>
    <p:sldId id="335" r:id="rId25"/>
    <p:sldId id="336" r:id="rId26"/>
    <p:sldId id="337" r:id="rId27"/>
    <p:sldId id="350" r:id="rId28"/>
    <p:sldId id="359" r:id="rId29"/>
    <p:sldId id="297" r:id="rId30"/>
    <p:sldId id="302" r:id="rId31"/>
    <p:sldId id="284" r:id="rId32"/>
    <p:sldId id="262" r:id="rId33"/>
    <p:sldId id="286" r:id="rId34"/>
    <p:sldId id="275" r:id="rId35"/>
    <p:sldId id="276" r:id="rId36"/>
    <p:sldId id="290" r:id="rId37"/>
    <p:sldId id="261" r:id="rId38"/>
    <p:sldId id="263" r:id="rId39"/>
    <p:sldId id="264" r:id="rId40"/>
    <p:sldId id="288" r:id="rId41"/>
    <p:sldId id="304" r:id="rId42"/>
    <p:sldId id="312" r:id="rId43"/>
    <p:sldId id="287" r:id="rId44"/>
    <p:sldId id="293" r:id="rId45"/>
    <p:sldId id="294" r:id="rId46"/>
    <p:sldId id="313" r:id="rId47"/>
    <p:sldId id="358" r:id="rId48"/>
    <p:sldId id="303" r:id="rId49"/>
    <p:sldId id="306" r:id="rId50"/>
    <p:sldId id="307" r:id="rId51"/>
    <p:sldId id="308" r:id="rId52"/>
    <p:sldId id="363" r:id="rId53"/>
    <p:sldId id="314" r:id="rId54"/>
    <p:sldId id="300" r:id="rId55"/>
    <p:sldId id="289" r:id="rId56"/>
    <p:sldId id="305" r:id="rId57"/>
    <p:sldId id="351" r:id="rId58"/>
    <p:sldId id="361" r:id="rId59"/>
    <p:sldId id="362" r:id="rId60"/>
    <p:sldId id="357" r:id="rId61"/>
    <p:sldId id="352" r:id="rId6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017" autoAdjust="0"/>
    <p:restoredTop sz="71114" autoAdjust="0"/>
  </p:normalViewPr>
  <p:slideViewPr>
    <p:cSldViewPr>
      <p:cViewPr varScale="1">
        <p:scale>
          <a:sx n="85" d="100"/>
          <a:sy n="85" d="100"/>
        </p:scale>
        <p:origin x="-2544"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ozawa\Dropbox\&#30740;&#31350;&#23460;\&#12476;&#12511;\2016_0128_&#35413;&#20385;&#23455;&#39443;\&#23455;&#39443;&#32080;&#26524;.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C:\Users\ozawa\Dropbox\&#30740;&#31350;&#23460;\&#12476;&#12511;\2016_0128_&#35413;&#20385;&#23455;&#39443;\&#23455;&#39443;&#32080;&#26524;.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ozawa\Dropbox\&#30740;&#31350;&#23460;\&#12476;&#12511;\2016_0128_&#35413;&#20385;&#23455;&#39443;\&#23455;&#39443;&#32080;&#26524;.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ozawa\Dropbox\&#30740;&#31350;&#23460;\&#12476;&#12511;\2016_0128_&#35413;&#20385;&#23455;&#39443;\&#23455;&#39443;&#32080;&#26524;.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ozawa\Dropbox\&#30740;&#31350;&#23460;\&#12476;&#12511;\2016_0128_&#35413;&#20385;&#23455;&#39443;\&#23455;&#39443;&#32080;&#26524;.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ozawa\Dropbox\&#30740;&#31350;&#23460;\&#12476;&#12511;\2016_0128_&#35413;&#20385;&#23455;&#39443;\&#23455;&#39443;&#32080;&#26524;.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ozawa\Dropbox\&#30740;&#31350;&#23460;\&#12476;&#12511;\2016_0128_&#35413;&#20385;&#23455;&#39443;\&#23455;&#39443;&#32080;&#26524;.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ozawa\Dropbox\&#30740;&#31350;&#23460;\&#12476;&#12511;\2016_0128_&#35413;&#20385;&#23455;&#39443;\&#23455;&#39443;&#32080;&#26524;.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ozawa\Dropbox\&#30740;&#31350;&#23460;\&#12476;&#12511;\2016_0128_&#35413;&#20385;&#23455;&#39443;\&#23455;&#39443;&#32080;&#26524;.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Users\ozawa\Dropbox\&#30740;&#31350;&#23460;\&#12476;&#12511;\2016_0128_&#35413;&#20385;&#23455;&#39443;\&#23455;&#39443;&#32080;&#26524;.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a:pPr>
            <a:r>
              <a:rPr kumimoji="1" lang="ja-JP" altLang="ja-JP" sz="1600" b="1" i="0" baseline="0" dirty="0">
                <a:effectLst/>
              </a:rPr>
              <a:t>タスク</a:t>
            </a:r>
            <a:r>
              <a:rPr kumimoji="1" lang="en-US" altLang="ja-JP" sz="1600" b="1" i="0" baseline="0" dirty="0">
                <a:effectLst/>
              </a:rPr>
              <a:t>1, </a:t>
            </a:r>
            <a:r>
              <a:rPr kumimoji="1" lang="ja-JP" altLang="ja-JP" sz="1600" b="1" i="0" baseline="0" dirty="0">
                <a:effectLst/>
              </a:rPr>
              <a:t>指定された評価項目を発見する</a:t>
            </a:r>
            <a:endParaRPr lang="ja-JP" altLang="ja-JP" sz="1600" dirty="0">
              <a:effectLst/>
            </a:endParaRPr>
          </a:p>
        </c:rich>
      </c:tx>
      <c:layout/>
      <c:overlay val="0"/>
    </c:title>
    <c:autoTitleDeleted val="0"/>
    <c:plotArea>
      <c:layout/>
      <c:barChart>
        <c:barDir val="col"/>
        <c:grouping val="clustered"/>
        <c:varyColors val="0"/>
        <c:ser>
          <c:idx val="1"/>
          <c:order val="1"/>
          <c:tx>
            <c:v>ノード数15</c:v>
          </c:tx>
          <c:invertIfNegative val="0"/>
          <c:cat>
            <c:strRef>
              <c:f>(time!$S$1,time!$T$1,time!$U$1)</c:f>
              <c:strCache>
                <c:ptCount val="3"/>
                <c:pt idx="0">
                  <c:v>Network</c:v>
                </c:pt>
                <c:pt idx="1">
                  <c:v>Nword Cloud</c:v>
                </c:pt>
                <c:pt idx="2">
                  <c:v>Rword Cloud</c:v>
                </c:pt>
              </c:strCache>
            </c:strRef>
          </c:cat>
          <c:val>
            <c:numRef>
              <c:f>(time!$S$12,time!$T$12,time!$U$12)</c:f>
              <c:numCache>
                <c:formatCode>General</c:formatCode>
                <c:ptCount val="3"/>
                <c:pt idx="0">
                  <c:v>24.5</c:v>
                </c:pt>
                <c:pt idx="1">
                  <c:v>25.2</c:v>
                </c:pt>
                <c:pt idx="2">
                  <c:v>24.3</c:v>
                </c:pt>
              </c:numCache>
            </c:numRef>
          </c:val>
        </c:ser>
        <c:ser>
          <c:idx val="2"/>
          <c:order val="2"/>
          <c:tx>
            <c:v>ノード数45</c:v>
          </c:tx>
          <c:invertIfNegative val="0"/>
          <c:cat>
            <c:strRef>
              <c:f>time!$AB$1:$AD$1</c:f>
              <c:strCache>
                <c:ptCount val="3"/>
                <c:pt idx="0">
                  <c:v>Network</c:v>
                </c:pt>
                <c:pt idx="1">
                  <c:v>Nword Cloud</c:v>
                </c:pt>
                <c:pt idx="2">
                  <c:v>Rword Cloud</c:v>
                </c:pt>
              </c:strCache>
            </c:strRef>
          </c:cat>
          <c:val>
            <c:numRef>
              <c:f>time!$AB$12:$AD$12</c:f>
              <c:numCache>
                <c:formatCode>General</c:formatCode>
                <c:ptCount val="3"/>
                <c:pt idx="0">
                  <c:v>30.6</c:v>
                </c:pt>
                <c:pt idx="1">
                  <c:v>27.4</c:v>
                </c:pt>
                <c:pt idx="2">
                  <c:v>43.3</c:v>
                </c:pt>
              </c:numCache>
            </c:numRef>
          </c:val>
        </c:ser>
        <c:ser>
          <c:idx val="0"/>
          <c:order val="0"/>
          <c:tx>
            <c:v>ノード数136</c:v>
          </c:tx>
          <c:invertIfNegative val="0"/>
          <c:cat>
            <c:strRef>
              <c:f>time!$AK$1:$AM$1</c:f>
              <c:strCache>
                <c:ptCount val="3"/>
                <c:pt idx="0">
                  <c:v>Network</c:v>
                </c:pt>
                <c:pt idx="1">
                  <c:v>Nword Cloud</c:v>
                </c:pt>
                <c:pt idx="2">
                  <c:v>Rword Cloud</c:v>
                </c:pt>
              </c:strCache>
            </c:strRef>
          </c:cat>
          <c:val>
            <c:numRef>
              <c:f>time!$AK$12:$AM$12</c:f>
              <c:numCache>
                <c:formatCode>General</c:formatCode>
                <c:ptCount val="3"/>
                <c:pt idx="0">
                  <c:v>72.900000000000006</c:v>
                </c:pt>
                <c:pt idx="1">
                  <c:v>22.1</c:v>
                </c:pt>
                <c:pt idx="2">
                  <c:v>28.9</c:v>
                </c:pt>
              </c:numCache>
            </c:numRef>
          </c:val>
        </c:ser>
        <c:dLbls>
          <c:showLegendKey val="0"/>
          <c:showVal val="0"/>
          <c:showCatName val="0"/>
          <c:showSerName val="0"/>
          <c:showPercent val="0"/>
          <c:showBubbleSize val="0"/>
        </c:dLbls>
        <c:gapWidth val="150"/>
        <c:axId val="100019584"/>
        <c:axId val="100033664"/>
      </c:barChart>
      <c:catAx>
        <c:axId val="100019584"/>
        <c:scaling>
          <c:orientation val="minMax"/>
        </c:scaling>
        <c:delete val="0"/>
        <c:axPos val="b"/>
        <c:majorTickMark val="out"/>
        <c:minorTickMark val="none"/>
        <c:tickLblPos val="nextTo"/>
        <c:crossAx val="100033664"/>
        <c:crosses val="autoZero"/>
        <c:auto val="1"/>
        <c:lblAlgn val="ctr"/>
        <c:lblOffset val="100"/>
        <c:noMultiLvlLbl val="0"/>
      </c:catAx>
      <c:valAx>
        <c:axId val="100033664"/>
        <c:scaling>
          <c:orientation val="minMax"/>
        </c:scaling>
        <c:delete val="0"/>
        <c:axPos val="l"/>
        <c:majorGridlines/>
        <c:title>
          <c:tx>
            <c:rich>
              <a:bodyPr rot="-5400000" vert="horz"/>
              <a:lstStyle/>
              <a:p>
                <a:pPr>
                  <a:defRPr sz="400"/>
                </a:pPr>
                <a:r>
                  <a:rPr lang="ja-JP" altLang="ja-JP" sz="1000" b="1" i="0" baseline="0">
                    <a:effectLst/>
                  </a:rPr>
                  <a:t>タスク所要時間</a:t>
                </a:r>
                <a:r>
                  <a:rPr lang="en-US" altLang="ja-JP" sz="1000" b="1" i="0" baseline="0">
                    <a:effectLst/>
                  </a:rPr>
                  <a:t>(sec)</a:t>
                </a:r>
                <a:endParaRPr lang="ja-JP" altLang="ja-JP" sz="400">
                  <a:effectLst/>
                </a:endParaRPr>
              </a:p>
            </c:rich>
          </c:tx>
          <c:layout/>
          <c:overlay val="0"/>
        </c:title>
        <c:numFmt formatCode="General" sourceLinked="1"/>
        <c:majorTickMark val="out"/>
        <c:minorTickMark val="none"/>
        <c:tickLblPos val="nextTo"/>
        <c:crossAx val="100019584"/>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a:pPr>
            <a:r>
              <a:rPr lang="ja-JP" altLang="ja-JP" sz="1600" b="1" i="0" baseline="0">
                <a:effectLst/>
              </a:rPr>
              <a:t>評価項目間の因果関係を発見することに有効であるか</a:t>
            </a:r>
            <a:endParaRPr lang="ja-JP" altLang="ja-JP" sz="1600">
              <a:effectLst/>
            </a:endParaRPr>
          </a:p>
        </c:rich>
      </c:tx>
      <c:layout/>
      <c:overlay val="0"/>
    </c:title>
    <c:autoTitleDeleted val="0"/>
    <c:plotArea>
      <c:layout/>
      <c:barChart>
        <c:barDir val="col"/>
        <c:grouping val="clustered"/>
        <c:varyColors val="0"/>
        <c:ser>
          <c:idx val="0"/>
          <c:order val="0"/>
          <c:invertIfNegative val="0"/>
          <c:cat>
            <c:strRef>
              <c:f>インタビュー!$H$12:$J$12</c:f>
              <c:strCache>
                <c:ptCount val="3"/>
                <c:pt idx="0">
                  <c:v>Network</c:v>
                </c:pt>
                <c:pt idx="1">
                  <c:v>Nword Cloud</c:v>
                </c:pt>
                <c:pt idx="2">
                  <c:v>Rword Cloud</c:v>
                </c:pt>
              </c:strCache>
            </c:strRef>
          </c:cat>
          <c:val>
            <c:numRef>
              <c:f>インタビュー!$H$13:$J$13</c:f>
              <c:numCache>
                <c:formatCode>General</c:formatCode>
                <c:ptCount val="3"/>
                <c:pt idx="0">
                  <c:v>4.0999999999999996</c:v>
                </c:pt>
                <c:pt idx="1">
                  <c:v>4</c:v>
                </c:pt>
                <c:pt idx="2">
                  <c:v>2.9</c:v>
                </c:pt>
              </c:numCache>
            </c:numRef>
          </c:val>
        </c:ser>
        <c:dLbls>
          <c:showLegendKey val="0"/>
          <c:showVal val="0"/>
          <c:showCatName val="0"/>
          <c:showSerName val="0"/>
          <c:showPercent val="0"/>
          <c:showBubbleSize val="0"/>
        </c:dLbls>
        <c:gapWidth val="150"/>
        <c:axId val="100805248"/>
        <c:axId val="100811136"/>
      </c:barChart>
      <c:catAx>
        <c:axId val="100805248"/>
        <c:scaling>
          <c:orientation val="minMax"/>
        </c:scaling>
        <c:delete val="0"/>
        <c:axPos val="b"/>
        <c:majorTickMark val="out"/>
        <c:minorTickMark val="none"/>
        <c:tickLblPos val="nextTo"/>
        <c:crossAx val="100811136"/>
        <c:crosses val="autoZero"/>
        <c:auto val="1"/>
        <c:lblAlgn val="ctr"/>
        <c:lblOffset val="100"/>
        <c:noMultiLvlLbl val="0"/>
      </c:catAx>
      <c:valAx>
        <c:axId val="100811136"/>
        <c:scaling>
          <c:orientation val="minMax"/>
        </c:scaling>
        <c:delete val="0"/>
        <c:axPos val="l"/>
        <c:majorGridlines/>
        <c:title>
          <c:tx>
            <c:rich>
              <a:bodyPr rot="-5400000" vert="horz"/>
              <a:lstStyle/>
              <a:p>
                <a:pPr>
                  <a:defRPr/>
                </a:pPr>
                <a:r>
                  <a:rPr lang="ja-JP" altLang="en-US"/>
                  <a:t>評価点</a:t>
                </a:r>
                <a:r>
                  <a:rPr lang="en-US" altLang="ja-JP"/>
                  <a:t>(</a:t>
                </a:r>
                <a:r>
                  <a:rPr lang="ja-JP" altLang="en-US"/>
                  <a:t>点</a:t>
                </a:r>
                <a:r>
                  <a:rPr lang="en-US" altLang="ja-JP"/>
                  <a:t>)</a:t>
                </a:r>
              </a:p>
            </c:rich>
          </c:tx>
          <c:layout/>
          <c:overlay val="0"/>
        </c:title>
        <c:numFmt formatCode="General" sourceLinked="1"/>
        <c:majorTickMark val="out"/>
        <c:minorTickMark val="none"/>
        <c:tickLblPos val="nextTo"/>
        <c:crossAx val="100805248"/>
        <c:crosses val="autoZero"/>
        <c:crossBetween val="between"/>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a:pPr>
            <a:r>
              <a:rPr kumimoji="1" lang="ja-JP" altLang="ja-JP" sz="1600" b="1" i="0" baseline="0" dirty="0">
                <a:effectLst/>
              </a:rPr>
              <a:t>タスク</a:t>
            </a:r>
            <a:r>
              <a:rPr kumimoji="1" lang="en-US" altLang="ja-JP" sz="1600" b="1" i="0" baseline="0" dirty="0">
                <a:effectLst/>
              </a:rPr>
              <a:t>2, </a:t>
            </a:r>
            <a:r>
              <a:rPr kumimoji="1" lang="ja-JP" altLang="ja-JP" sz="1600" b="1" i="0" baseline="0" dirty="0">
                <a:effectLst/>
              </a:rPr>
              <a:t>指定された評価項目と隣接する</a:t>
            </a:r>
            <a:endParaRPr lang="ja-JP" altLang="ja-JP" sz="1600" dirty="0">
              <a:effectLst/>
            </a:endParaRPr>
          </a:p>
          <a:p>
            <a:pPr>
              <a:defRPr sz="1600"/>
            </a:pPr>
            <a:r>
              <a:rPr kumimoji="1" lang="ja-JP" altLang="ja-JP" sz="1600" b="1" i="0" baseline="0" dirty="0">
                <a:effectLst/>
              </a:rPr>
              <a:t>評価項目発見する</a:t>
            </a:r>
            <a:endParaRPr lang="ja-JP" altLang="ja-JP" sz="1600" dirty="0">
              <a:effectLst/>
            </a:endParaRPr>
          </a:p>
        </c:rich>
      </c:tx>
      <c:layout/>
      <c:overlay val="0"/>
    </c:title>
    <c:autoTitleDeleted val="0"/>
    <c:plotArea>
      <c:layout/>
      <c:barChart>
        <c:barDir val="col"/>
        <c:grouping val="clustered"/>
        <c:varyColors val="0"/>
        <c:ser>
          <c:idx val="1"/>
          <c:order val="1"/>
          <c:tx>
            <c:v>ノード数15</c:v>
          </c:tx>
          <c:invertIfNegative val="0"/>
          <c:cat>
            <c:strRef>
              <c:f>time!$S$46:$U$46</c:f>
              <c:strCache>
                <c:ptCount val="3"/>
                <c:pt idx="0">
                  <c:v>Network</c:v>
                </c:pt>
                <c:pt idx="1">
                  <c:v>Nword Cloud</c:v>
                </c:pt>
                <c:pt idx="2">
                  <c:v>Rword Cloud</c:v>
                </c:pt>
              </c:strCache>
            </c:strRef>
          </c:cat>
          <c:val>
            <c:numRef>
              <c:f>time!$S$57:$U$57</c:f>
              <c:numCache>
                <c:formatCode>General</c:formatCode>
                <c:ptCount val="3"/>
                <c:pt idx="0">
                  <c:v>33.799999999999997</c:v>
                </c:pt>
                <c:pt idx="1">
                  <c:v>18.899999999999999</c:v>
                </c:pt>
                <c:pt idx="2">
                  <c:v>34</c:v>
                </c:pt>
              </c:numCache>
            </c:numRef>
          </c:val>
        </c:ser>
        <c:ser>
          <c:idx val="2"/>
          <c:order val="2"/>
          <c:tx>
            <c:v>ノード数45</c:v>
          </c:tx>
          <c:invertIfNegative val="0"/>
          <c:cat>
            <c:strRef>
              <c:f>time!$AB$46:$AD$46</c:f>
              <c:strCache>
                <c:ptCount val="3"/>
                <c:pt idx="0">
                  <c:v>Network</c:v>
                </c:pt>
                <c:pt idx="1">
                  <c:v>Nword Cloud</c:v>
                </c:pt>
                <c:pt idx="2">
                  <c:v>Rword Cloud</c:v>
                </c:pt>
              </c:strCache>
            </c:strRef>
          </c:cat>
          <c:val>
            <c:numRef>
              <c:f>time!$AB$57:$AD$57</c:f>
              <c:numCache>
                <c:formatCode>General</c:formatCode>
                <c:ptCount val="3"/>
                <c:pt idx="0">
                  <c:v>43.8</c:v>
                </c:pt>
                <c:pt idx="1">
                  <c:v>17.3</c:v>
                </c:pt>
                <c:pt idx="2">
                  <c:v>32.1</c:v>
                </c:pt>
              </c:numCache>
            </c:numRef>
          </c:val>
        </c:ser>
        <c:ser>
          <c:idx val="0"/>
          <c:order val="0"/>
          <c:tx>
            <c:v>ノード数136</c:v>
          </c:tx>
          <c:invertIfNegative val="0"/>
          <c:cat>
            <c:strRef>
              <c:f>time!$AK$46:$AM$46</c:f>
              <c:strCache>
                <c:ptCount val="3"/>
                <c:pt idx="0">
                  <c:v>Network</c:v>
                </c:pt>
                <c:pt idx="1">
                  <c:v>Nword Cloud</c:v>
                </c:pt>
                <c:pt idx="2">
                  <c:v>Rword Cloud</c:v>
                </c:pt>
              </c:strCache>
            </c:strRef>
          </c:cat>
          <c:val>
            <c:numRef>
              <c:f>time!$AK$57:$AM$57</c:f>
              <c:numCache>
                <c:formatCode>General</c:formatCode>
                <c:ptCount val="3"/>
                <c:pt idx="0">
                  <c:v>61.8</c:v>
                </c:pt>
                <c:pt idx="1">
                  <c:v>26.5</c:v>
                </c:pt>
                <c:pt idx="2">
                  <c:v>59.8</c:v>
                </c:pt>
              </c:numCache>
            </c:numRef>
          </c:val>
        </c:ser>
        <c:dLbls>
          <c:showLegendKey val="0"/>
          <c:showVal val="0"/>
          <c:showCatName val="0"/>
          <c:showSerName val="0"/>
          <c:showPercent val="0"/>
          <c:showBubbleSize val="0"/>
        </c:dLbls>
        <c:gapWidth val="150"/>
        <c:axId val="100230656"/>
        <c:axId val="100232192"/>
      </c:barChart>
      <c:catAx>
        <c:axId val="100230656"/>
        <c:scaling>
          <c:orientation val="minMax"/>
        </c:scaling>
        <c:delete val="0"/>
        <c:axPos val="b"/>
        <c:majorTickMark val="out"/>
        <c:minorTickMark val="none"/>
        <c:tickLblPos val="nextTo"/>
        <c:crossAx val="100232192"/>
        <c:crosses val="autoZero"/>
        <c:auto val="1"/>
        <c:lblAlgn val="ctr"/>
        <c:lblOffset val="100"/>
        <c:noMultiLvlLbl val="0"/>
      </c:catAx>
      <c:valAx>
        <c:axId val="100232192"/>
        <c:scaling>
          <c:orientation val="minMax"/>
        </c:scaling>
        <c:delete val="0"/>
        <c:axPos val="l"/>
        <c:majorGridlines/>
        <c:title>
          <c:tx>
            <c:rich>
              <a:bodyPr rot="-5400000" vert="horz"/>
              <a:lstStyle/>
              <a:p>
                <a:pPr>
                  <a:defRPr sz="400"/>
                </a:pPr>
                <a:r>
                  <a:rPr lang="ja-JP" altLang="ja-JP" sz="1000" b="1" i="0" baseline="0">
                    <a:effectLst/>
                  </a:rPr>
                  <a:t>タスク所要時間</a:t>
                </a:r>
                <a:r>
                  <a:rPr lang="en-US" altLang="ja-JP" sz="1000" b="1" i="0" baseline="0">
                    <a:effectLst/>
                  </a:rPr>
                  <a:t>(sec)</a:t>
                </a:r>
                <a:endParaRPr lang="ja-JP" altLang="ja-JP" sz="400">
                  <a:effectLst/>
                </a:endParaRPr>
              </a:p>
            </c:rich>
          </c:tx>
          <c:layout/>
          <c:overlay val="0"/>
        </c:title>
        <c:numFmt formatCode="General" sourceLinked="1"/>
        <c:majorTickMark val="out"/>
        <c:minorTickMark val="none"/>
        <c:tickLblPos val="nextTo"/>
        <c:crossAx val="100230656"/>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a:pPr>
            <a:r>
              <a:rPr kumimoji="1" lang="ja-JP" altLang="ja-JP" sz="1600" b="1" i="0" baseline="0">
                <a:effectLst/>
              </a:rPr>
              <a:t>タスク</a:t>
            </a:r>
            <a:r>
              <a:rPr kumimoji="1" lang="en-US" altLang="ja-JP" sz="1600" b="1" i="0" baseline="0">
                <a:effectLst/>
              </a:rPr>
              <a:t>2, </a:t>
            </a:r>
            <a:r>
              <a:rPr kumimoji="1" lang="ja-JP" altLang="ja-JP" sz="1600" b="1" i="0" baseline="0">
                <a:effectLst/>
              </a:rPr>
              <a:t>指定された評価項目と隣接する</a:t>
            </a:r>
            <a:endParaRPr lang="ja-JP" altLang="ja-JP" sz="1600">
              <a:effectLst/>
            </a:endParaRPr>
          </a:p>
          <a:p>
            <a:pPr>
              <a:defRPr sz="1600"/>
            </a:pPr>
            <a:r>
              <a:rPr kumimoji="1" lang="ja-JP" altLang="ja-JP" sz="1600" b="1" i="0" baseline="0">
                <a:effectLst/>
              </a:rPr>
              <a:t>評価項目発見する</a:t>
            </a:r>
            <a:endParaRPr lang="ja-JP" altLang="ja-JP" sz="1600">
              <a:effectLst/>
            </a:endParaRPr>
          </a:p>
        </c:rich>
      </c:tx>
      <c:layout>
        <c:manualLayout>
          <c:xMode val="edge"/>
          <c:yMode val="edge"/>
          <c:x val="0.11282244444444445"/>
          <c:y val="2.3179012345679012E-2"/>
        </c:manualLayout>
      </c:layout>
      <c:overlay val="0"/>
    </c:title>
    <c:autoTitleDeleted val="0"/>
    <c:plotArea>
      <c:layout/>
      <c:barChart>
        <c:barDir val="col"/>
        <c:grouping val="clustered"/>
        <c:varyColors val="0"/>
        <c:ser>
          <c:idx val="1"/>
          <c:order val="1"/>
          <c:tx>
            <c:v>ノード数15</c:v>
          </c:tx>
          <c:invertIfNegative val="0"/>
          <c:cat>
            <c:strRef>
              <c:f>rank!$W$46:$Y$46</c:f>
              <c:strCache>
                <c:ptCount val="3"/>
                <c:pt idx="0">
                  <c:v>Network</c:v>
                </c:pt>
                <c:pt idx="1">
                  <c:v>Nword Cloud</c:v>
                </c:pt>
                <c:pt idx="2">
                  <c:v>Rword Cloud</c:v>
                </c:pt>
              </c:strCache>
            </c:strRef>
          </c:cat>
          <c:val>
            <c:numRef>
              <c:f>rank!$W$57:$Y$57</c:f>
              <c:numCache>
                <c:formatCode>General</c:formatCode>
                <c:ptCount val="3"/>
                <c:pt idx="0">
                  <c:v>18.3</c:v>
                </c:pt>
                <c:pt idx="1">
                  <c:v>11.1</c:v>
                </c:pt>
                <c:pt idx="2">
                  <c:v>17.7</c:v>
                </c:pt>
              </c:numCache>
            </c:numRef>
          </c:val>
        </c:ser>
        <c:ser>
          <c:idx val="2"/>
          <c:order val="2"/>
          <c:tx>
            <c:v>ノード数45</c:v>
          </c:tx>
          <c:invertIfNegative val="0"/>
          <c:cat>
            <c:strRef>
              <c:f>rank!$AF$46:$AH$46</c:f>
              <c:strCache>
                <c:ptCount val="3"/>
                <c:pt idx="0">
                  <c:v>Network</c:v>
                </c:pt>
                <c:pt idx="1">
                  <c:v>Nword Cloud</c:v>
                </c:pt>
                <c:pt idx="2">
                  <c:v>Rword Cloud</c:v>
                </c:pt>
              </c:strCache>
            </c:strRef>
          </c:cat>
          <c:val>
            <c:numRef>
              <c:f>rank!$AF$57:$AH$57</c:f>
              <c:numCache>
                <c:formatCode>General</c:formatCode>
                <c:ptCount val="3"/>
                <c:pt idx="0">
                  <c:v>19.600000000000001</c:v>
                </c:pt>
                <c:pt idx="1">
                  <c:v>11.9</c:v>
                </c:pt>
                <c:pt idx="2">
                  <c:v>16.399999999999999</c:v>
                </c:pt>
              </c:numCache>
            </c:numRef>
          </c:val>
        </c:ser>
        <c:ser>
          <c:idx val="0"/>
          <c:order val="0"/>
          <c:tx>
            <c:v>ノード数136</c:v>
          </c:tx>
          <c:invertIfNegative val="0"/>
          <c:cat>
            <c:strRef>
              <c:f>rank!$AO$46:$AQ$46</c:f>
              <c:strCache>
                <c:ptCount val="3"/>
                <c:pt idx="0">
                  <c:v>Network</c:v>
                </c:pt>
                <c:pt idx="1">
                  <c:v>Nword Cloud</c:v>
                </c:pt>
                <c:pt idx="2">
                  <c:v>Rword Cloud</c:v>
                </c:pt>
              </c:strCache>
            </c:strRef>
          </c:cat>
          <c:val>
            <c:numRef>
              <c:f>rank!$AO$57:$AQ$57</c:f>
              <c:numCache>
                <c:formatCode>General</c:formatCode>
                <c:ptCount val="3"/>
                <c:pt idx="0">
                  <c:v>18.600000000000001</c:v>
                </c:pt>
                <c:pt idx="1">
                  <c:v>9.8000000000000007</c:v>
                </c:pt>
                <c:pt idx="2">
                  <c:v>18.399999999999999</c:v>
                </c:pt>
              </c:numCache>
            </c:numRef>
          </c:val>
        </c:ser>
        <c:dLbls>
          <c:showLegendKey val="0"/>
          <c:showVal val="0"/>
          <c:showCatName val="0"/>
          <c:showSerName val="0"/>
          <c:showPercent val="0"/>
          <c:showBubbleSize val="0"/>
        </c:dLbls>
        <c:gapWidth val="150"/>
        <c:axId val="100258944"/>
        <c:axId val="100260480"/>
      </c:barChart>
      <c:catAx>
        <c:axId val="100258944"/>
        <c:scaling>
          <c:orientation val="minMax"/>
        </c:scaling>
        <c:delete val="0"/>
        <c:axPos val="b"/>
        <c:majorTickMark val="out"/>
        <c:minorTickMark val="none"/>
        <c:tickLblPos val="nextTo"/>
        <c:crossAx val="100260480"/>
        <c:crosses val="autoZero"/>
        <c:auto val="1"/>
        <c:lblAlgn val="ctr"/>
        <c:lblOffset val="100"/>
        <c:noMultiLvlLbl val="0"/>
      </c:catAx>
      <c:valAx>
        <c:axId val="100260480"/>
        <c:scaling>
          <c:orientation val="minMax"/>
        </c:scaling>
        <c:delete val="0"/>
        <c:axPos val="l"/>
        <c:majorGridlines/>
        <c:title>
          <c:tx>
            <c:rich>
              <a:bodyPr rot="-5400000" vert="horz"/>
              <a:lstStyle/>
              <a:p>
                <a:pPr>
                  <a:defRPr/>
                </a:pPr>
                <a:r>
                  <a:rPr lang="ja-JP" altLang="en-US"/>
                  <a:t>平均順位</a:t>
                </a:r>
                <a:r>
                  <a:rPr lang="en-US" altLang="ja-JP"/>
                  <a:t>(</a:t>
                </a:r>
                <a:r>
                  <a:rPr lang="ja-JP" altLang="en-US"/>
                  <a:t>位</a:t>
                </a:r>
                <a:r>
                  <a:rPr lang="en-US" altLang="ja-JP"/>
                  <a:t>)</a:t>
                </a:r>
                <a:endParaRPr lang="ja-JP" altLang="en-US"/>
              </a:p>
            </c:rich>
          </c:tx>
          <c:layout/>
          <c:overlay val="0"/>
        </c:title>
        <c:numFmt formatCode="General" sourceLinked="1"/>
        <c:majorTickMark val="out"/>
        <c:minorTickMark val="none"/>
        <c:tickLblPos val="nextTo"/>
        <c:crossAx val="100258944"/>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a:pPr>
            <a:r>
              <a:rPr kumimoji="1" lang="ja-JP" altLang="ja-JP" sz="1600" b="1" i="0" baseline="0" dirty="0">
                <a:effectLst/>
              </a:rPr>
              <a:t>タスク</a:t>
            </a:r>
            <a:r>
              <a:rPr kumimoji="1" lang="en-US" altLang="ja-JP" sz="1600" b="1" i="0" baseline="0" dirty="0">
                <a:effectLst/>
              </a:rPr>
              <a:t>3, </a:t>
            </a:r>
            <a:r>
              <a:rPr kumimoji="1" lang="ja-JP" altLang="en-US" sz="1600" b="1" i="0" baseline="0" dirty="0" smtClean="0">
                <a:effectLst/>
              </a:rPr>
              <a:t>最も多く出現している単語</a:t>
            </a:r>
            <a:r>
              <a:rPr kumimoji="1" lang="ja-JP" altLang="ja-JP" sz="1600" b="1" i="0" baseline="0" dirty="0" smtClean="0">
                <a:effectLst/>
              </a:rPr>
              <a:t>を</a:t>
            </a:r>
            <a:r>
              <a:rPr kumimoji="1" lang="ja-JP" altLang="ja-JP" sz="1600" b="1" i="0" baseline="0" dirty="0">
                <a:effectLst/>
              </a:rPr>
              <a:t>発見する</a:t>
            </a:r>
            <a:endParaRPr lang="ja-JP" altLang="ja-JP" sz="1600" dirty="0">
              <a:effectLst/>
            </a:endParaRPr>
          </a:p>
        </c:rich>
      </c:tx>
      <c:layout>
        <c:manualLayout>
          <c:xMode val="edge"/>
          <c:yMode val="edge"/>
          <c:x val="0.17969537037037037"/>
          <c:y val="2.3518518518518518E-2"/>
        </c:manualLayout>
      </c:layout>
      <c:overlay val="0"/>
    </c:title>
    <c:autoTitleDeleted val="0"/>
    <c:plotArea>
      <c:layout/>
      <c:barChart>
        <c:barDir val="col"/>
        <c:grouping val="clustered"/>
        <c:varyColors val="0"/>
        <c:ser>
          <c:idx val="1"/>
          <c:order val="1"/>
          <c:tx>
            <c:v>ノード数15</c:v>
          </c:tx>
          <c:invertIfNegative val="0"/>
          <c:cat>
            <c:strRef>
              <c:f>time!$S$91:$U$91</c:f>
              <c:strCache>
                <c:ptCount val="3"/>
                <c:pt idx="0">
                  <c:v>Network</c:v>
                </c:pt>
                <c:pt idx="1">
                  <c:v>Nword Cloud</c:v>
                </c:pt>
                <c:pt idx="2">
                  <c:v>Rword Cloud</c:v>
                </c:pt>
              </c:strCache>
            </c:strRef>
          </c:cat>
          <c:val>
            <c:numRef>
              <c:f>time!$S$102:$U$102</c:f>
              <c:numCache>
                <c:formatCode>General</c:formatCode>
                <c:ptCount val="3"/>
                <c:pt idx="0">
                  <c:v>31.3</c:v>
                </c:pt>
                <c:pt idx="1">
                  <c:v>11.9</c:v>
                </c:pt>
                <c:pt idx="2">
                  <c:v>15.4</c:v>
                </c:pt>
              </c:numCache>
            </c:numRef>
          </c:val>
        </c:ser>
        <c:ser>
          <c:idx val="2"/>
          <c:order val="2"/>
          <c:tx>
            <c:v>ノード数45</c:v>
          </c:tx>
          <c:invertIfNegative val="0"/>
          <c:cat>
            <c:strRef>
              <c:f>time!$AB$91:$AD$91</c:f>
              <c:strCache>
                <c:ptCount val="3"/>
                <c:pt idx="0">
                  <c:v>Network</c:v>
                </c:pt>
                <c:pt idx="1">
                  <c:v>Nword Cloud</c:v>
                </c:pt>
                <c:pt idx="2">
                  <c:v>Rword Cloud</c:v>
                </c:pt>
              </c:strCache>
            </c:strRef>
          </c:cat>
          <c:val>
            <c:numRef>
              <c:f>time!$AB$102:$AD$102</c:f>
              <c:numCache>
                <c:formatCode>General</c:formatCode>
                <c:ptCount val="3"/>
                <c:pt idx="0">
                  <c:v>35.6</c:v>
                </c:pt>
                <c:pt idx="1">
                  <c:v>17.899999999999999</c:v>
                </c:pt>
                <c:pt idx="2">
                  <c:v>13.3</c:v>
                </c:pt>
              </c:numCache>
            </c:numRef>
          </c:val>
        </c:ser>
        <c:ser>
          <c:idx val="0"/>
          <c:order val="0"/>
          <c:tx>
            <c:v>ノード数136</c:v>
          </c:tx>
          <c:invertIfNegative val="0"/>
          <c:cat>
            <c:strRef>
              <c:f>time!$AK$91:$AM$91</c:f>
              <c:strCache>
                <c:ptCount val="3"/>
                <c:pt idx="0">
                  <c:v>Network</c:v>
                </c:pt>
                <c:pt idx="1">
                  <c:v>Nword Cloud</c:v>
                </c:pt>
                <c:pt idx="2">
                  <c:v>Rword Cloud</c:v>
                </c:pt>
              </c:strCache>
            </c:strRef>
          </c:cat>
          <c:val>
            <c:numRef>
              <c:f>time!$AK$102:$AM$102</c:f>
              <c:numCache>
                <c:formatCode>General</c:formatCode>
                <c:ptCount val="3"/>
                <c:pt idx="0">
                  <c:v>36</c:v>
                </c:pt>
                <c:pt idx="1">
                  <c:v>22.4</c:v>
                </c:pt>
                <c:pt idx="2">
                  <c:v>15.1</c:v>
                </c:pt>
              </c:numCache>
            </c:numRef>
          </c:val>
        </c:ser>
        <c:dLbls>
          <c:showLegendKey val="0"/>
          <c:showVal val="0"/>
          <c:showCatName val="0"/>
          <c:showSerName val="0"/>
          <c:showPercent val="0"/>
          <c:showBubbleSize val="0"/>
        </c:dLbls>
        <c:gapWidth val="150"/>
        <c:axId val="100293632"/>
        <c:axId val="100315904"/>
      </c:barChart>
      <c:catAx>
        <c:axId val="100293632"/>
        <c:scaling>
          <c:orientation val="minMax"/>
        </c:scaling>
        <c:delete val="0"/>
        <c:axPos val="b"/>
        <c:numFmt formatCode="General" sourceLinked="1"/>
        <c:majorTickMark val="out"/>
        <c:minorTickMark val="none"/>
        <c:tickLblPos val="nextTo"/>
        <c:crossAx val="100315904"/>
        <c:crosses val="autoZero"/>
        <c:auto val="1"/>
        <c:lblAlgn val="ctr"/>
        <c:lblOffset val="100"/>
        <c:noMultiLvlLbl val="0"/>
      </c:catAx>
      <c:valAx>
        <c:axId val="100315904"/>
        <c:scaling>
          <c:orientation val="minMax"/>
        </c:scaling>
        <c:delete val="0"/>
        <c:axPos val="l"/>
        <c:majorGridlines/>
        <c:title>
          <c:tx>
            <c:rich>
              <a:bodyPr rot="-5400000" vert="horz"/>
              <a:lstStyle/>
              <a:p>
                <a:pPr>
                  <a:defRPr sz="400"/>
                </a:pPr>
                <a:r>
                  <a:rPr lang="ja-JP" altLang="ja-JP" sz="1000" b="1" i="0" baseline="0">
                    <a:effectLst/>
                  </a:rPr>
                  <a:t>タスク所要時間</a:t>
                </a:r>
                <a:r>
                  <a:rPr lang="en-US" altLang="ja-JP" sz="1000" b="1" i="0" baseline="0">
                    <a:effectLst/>
                  </a:rPr>
                  <a:t>(sec)</a:t>
                </a:r>
                <a:endParaRPr lang="ja-JP" altLang="ja-JP" sz="400">
                  <a:effectLst/>
                </a:endParaRPr>
              </a:p>
            </c:rich>
          </c:tx>
          <c:layout/>
          <c:overlay val="0"/>
        </c:title>
        <c:numFmt formatCode="General" sourceLinked="1"/>
        <c:majorTickMark val="out"/>
        <c:minorTickMark val="none"/>
        <c:tickLblPos val="nextTo"/>
        <c:crossAx val="100293632"/>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a:pPr>
            <a:r>
              <a:rPr kumimoji="1" lang="ja-JP" altLang="ja-JP" sz="1600" b="1" i="0" baseline="0">
                <a:effectLst/>
              </a:rPr>
              <a:t>タスク</a:t>
            </a:r>
            <a:r>
              <a:rPr kumimoji="1" lang="en-US" altLang="ja-JP" sz="1600" b="1" i="0" baseline="0">
                <a:effectLst/>
              </a:rPr>
              <a:t>1, </a:t>
            </a:r>
            <a:r>
              <a:rPr kumimoji="1" lang="ja-JP" altLang="ja-JP" sz="1600" b="1" i="0" baseline="0">
                <a:effectLst/>
              </a:rPr>
              <a:t>指定された評価項目を発見する</a:t>
            </a:r>
            <a:endParaRPr lang="ja-JP" altLang="ja-JP" sz="1600">
              <a:effectLst/>
            </a:endParaRPr>
          </a:p>
        </c:rich>
      </c:tx>
      <c:layout/>
      <c:overlay val="0"/>
    </c:title>
    <c:autoTitleDeleted val="0"/>
    <c:plotArea>
      <c:layout/>
      <c:barChart>
        <c:barDir val="col"/>
        <c:grouping val="clustered"/>
        <c:varyColors val="0"/>
        <c:ser>
          <c:idx val="1"/>
          <c:order val="1"/>
          <c:tx>
            <c:v>ノード数15</c:v>
          </c:tx>
          <c:invertIfNegative val="0"/>
          <c:cat>
            <c:strRef>
              <c:f>正誤!$R$1:$T$1</c:f>
              <c:strCache>
                <c:ptCount val="3"/>
                <c:pt idx="0">
                  <c:v>Network</c:v>
                </c:pt>
                <c:pt idx="1">
                  <c:v>Nword Cloud</c:v>
                </c:pt>
                <c:pt idx="2">
                  <c:v>Rword Cloud</c:v>
                </c:pt>
              </c:strCache>
            </c:strRef>
          </c:cat>
          <c:val>
            <c:numRef>
              <c:f>正誤!$R$12:$T$12</c:f>
              <c:numCache>
                <c:formatCode>General</c:formatCode>
                <c:ptCount val="3"/>
                <c:pt idx="0">
                  <c:v>0.9</c:v>
                </c:pt>
                <c:pt idx="1">
                  <c:v>1</c:v>
                </c:pt>
                <c:pt idx="2">
                  <c:v>0.9</c:v>
                </c:pt>
              </c:numCache>
            </c:numRef>
          </c:val>
        </c:ser>
        <c:ser>
          <c:idx val="2"/>
          <c:order val="2"/>
          <c:tx>
            <c:v>ノード数45</c:v>
          </c:tx>
          <c:invertIfNegative val="0"/>
          <c:cat>
            <c:strRef>
              <c:f>正誤!$AA$1:$AC$1</c:f>
              <c:strCache>
                <c:ptCount val="3"/>
                <c:pt idx="0">
                  <c:v>Network</c:v>
                </c:pt>
                <c:pt idx="1">
                  <c:v>Nword Cloud</c:v>
                </c:pt>
                <c:pt idx="2">
                  <c:v>Rword Cloud</c:v>
                </c:pt>
              </c:strCache>
            </c:strRef>
          </c:cat>
          <c:val>
            <c:numRef>
              <c:f>正誤!$AA$12:$AC$12</c:f>
              <c:numCache>
                <c:formatCode>General</c:formatCode>
                <c:ptCount val="3"/>
                <c:pt idx="0">
                  <c:v>0.8</c:v>
                </c:pt>
                <c:pt idx="1">
                  <c:v>1</c:v>
                </c:pt>
                <c:pt idx="2">
                  <c:v>0.9</c:v>
                </c:pt>
              </c:numCache>
            </c:numRef>
          </c:val>
        </c:ser>
        <c:ser>
          <c:idx val="0"/>
          <c:order val="0"/>
          <c:tx>
            <c:v>ノード数136</c:v>
          </c:tx>
          <c:invertIfNegative val="0"/>
          <c:cat>
            <c:strRef>
              <c:f>正誤!$AJ$1:$AL$1</c:f>
              <c:strCache>
                <c:ptCount val="3"/>
                <c:pt idx="0">
                  <c:v>Network</c:v>
                </c:pt>
                <c:pt idx="1">
                  <c:v>Nword Cloud</c:v>
                </c:pt>
                <c:pt idx="2">
                  <c:v>Rword Cloud</c:v>
                </c:pt>
              </c:strCache>
            </c:strRef>
          </c:cat>
          <c:val>
            <c:numRef>
              <c:f>正誤!$AJ$12:$AL$12</c:f>
              <c:numCache>
                <c:formatCode>General</c:formatCode>
                <c:ptCount val="3"/>
                <c:pt idx="0">
                  <c:v>1</c:v>
                </c:pt>
                <c:pt idx="1">
                  <c:v>0.8</c:v>
                </c:pt>
                <c:pt idx="2">
                  <c:v>1</c:v>
                </c:pt>
              </c:numCache>
            </c:numRef>
          </c:val>
        </c:ser>
        <c:dLbls>
          <c:showLegendKey val="0"/>
          <c:showVal val="0"/>
          <c:showCatName val="0"/>
          <c:showSerName val="0"/>
          <c:showPercent val="0"/>
          <c:showBubbleSize val="0"/>
        </c:dLbls>
        <c:gapWidth val="150"/>
        <c:axId val="100893440"/>
        <c:axId val="100894976"/>
      </c:barChart>
      <c:catAx>
        <c:axId val="100893440"/>
        <c:scaling>
          <c:orientation val="minMax"/>
        </c:scaling>
        <c:delete val="0"/>
        <c:axPos val="b"/>
        <c:majorTickMark val="out"/>
        <c:minorTickMark val="none"/>
        <c:tickLblPos val="nextTo"/>
        <c:crossAx val="100894976"/>
        <c:crosses val="autoZero"/>
        <c:auto val="1"/>
        <c:lblAlgn val="ctr"/>
        <c:lblOffset val="100"/>
        <c:noMultiLvlLbl val="0"/>
      </c:catAx>
      <c:valAx>
        <c:axId val="100894976"/>
        <c:scaling>
          <c:orientation val="minMax"/>
        </c:scaling>
        <c:delete val="0"/>
        <c:axPos val="l"/>
        <c:majorGridlines/>
        <c:title>
          <c:tx>
            <c:rich>
              <a:bodyPr rot="-5400000" vert="horz"/>
              <a:lstStyle/>
              <a:p>
                <a:pPr>
                  <a:defRPr/>
                </a:pPr>
                <a:r>
                  <a:rPr lang="ja-JP" altLang="en-US"/>
                  <a:t>タスク正答率</a:t>
                </a:r>
                <a:r>
                  <a:rPr lang="en-US" altLang="ja-JP"/>
                  <a:t>(%)</a:t>
                </a:r>
                <a:endParaRPr lang="ja-JP" altLang="en-US"/>
              </a:p>
            </c:rich>
          </c:tx>
          <c:layout/>
          <c:overlay val="0"/>
        </c:title>
        <c:numFmt formatCode="General" sourceLinked="1"/>
        <c:majorTickMark val="out"/>
        <c:minorTickMark val="none"/>
        <c:tickLblPos val="nextTo"/>
        <c:crossAx val="100893440"/>
        <c:crosses val="autoZero"/>
        <c:crossBetween val="between"/>
      </c:valAx>
    </c:plotArea>
    <c:plotVisOnly val="1"/>
    <c:dispBlanksAs val="gap"/>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a:pPr>
            <a:r>
              <a:rPr kumimoji="1" lang="ja-JP" altLang="ja-JP" sz="1600" b="1" i="0" baseline="0" dirty="0">
                <a:effectLst/>
              </a:rPr>
              <a:t>タスク</a:t>
            </a:r>
            <a:r>
              <a:rPr kumimoji="1" lang="en-US" altLang="ja-JP" sz="1600" b="1" i="0" baseline="0" dirty="0">
                <a:effectLst/>
              </a:rPr>
              <a:t>2, </a:t>
            </a:r>
            <a:r>
              <a:rPr kumimoji="1" lang="ja-JP" altLang="ja-JP" sz="1600" b="1" i="0" baseline="0" dirty="0">
                <a:effectLst/>
              </a:rPr>
              <a:t>指定された評価項目と隣接</a:t>
            </a:r>
            <a:r>
              <a:rPr kumimoji="1" lang="ja-JP" altLang="ja-JP" sz="1600" b="1" i="0" baseline="0" dirty="0" smtClean="0">
                <a:effectLst/>
              </a:rPr>
              <a:t>する評価</a:t>
            </a:r>
            <a:r>
              <a:rPr kumimoji="1" lang="ja-JP" altLang="ja-JP" sz="1600" b="1" i="0" baseline="0" dirty="0">
                <a:effectLst/>
              </a:rPr>
              <a:t>項目発見する</a:t>
            </a:r>
            <a:endParaRPr lang="ja-JP" altLang="ja-JP" sz="1600" dirty="0">
              <a:effectLst/>
            </a:endParaRPr>
          </a:p>
        </c:rich>
      </c:tx>
      <c:layout/>
      <c:overlay val="0"/>
    </c:title>
    <c:autoTitleDeleted val="0"/>
    <c:plotArea>
      <c:layout/>
      <c:barChart>
        <c:barDir val="col"/>
        <c:grouping val="clustered"/>
        <c:varyColors val="0"/>
        <c:ser>
          <c:idx val="1"/>
          <c:order val="1"/>
          <c:tx>
            <c:v>ノード数15</c:v>
          </c:tx>
          <c:invertIfNegative val="0"/>
          <c:cat>
            <c:strRef>
              <c:f>正誤!$R$46:$T$46</c:f>
              <c:strCache>
                <c:ptCount val="3"/>
                <c:pt idx="0">
                  <c:v>Network</c:v>
                </c:pt>
                <c:pt idx="1">
                  <c:v>Nword Cloud</c:v>
                </c:pt>
                <c:pt idx="2">
                  <c:v>Rword Cloud</c:v>
                </c:pt>
              </c:strCache>
            </c:strRef>
          </c:cat>
          <c:val>
            <c:numRef>
              <c:f>正誤!$R$57:$T$57</c:f>
              <c:numCache>
                <c:formatCode>General</c:formatCode>
                <c:ptCount val="3"/>
                <c:pt idx="0">
                  <c:v>0.8</c:v>
                </c:pt>
                <c:pt idx="1">
                  <c:v>1</c:v>
                </c:pt>
                <c:pt idx="2">
                  <c:v>0.8</c:v>
                </c:pt>
              </c:numCache>
            </c:numRef>
          </c:val>
        </c:ser>
        <c:ser>
          <c:idx val="2"/>
          <c:order val="2"/>
          <c:tx>
            <c:v>ノード数45</c:v>
          </c:tx>
          <c:invertIfNegative val="0"/>
          <c:cat>
            <c:strRef>
              <c:f>正誤!$AA$46:$AC$46</c:f>
              <c:strCache>
                <c:ptCount val="3"/>
                <c:pt idx="0">
                  <c:v>Network</c:v>
                </c:pt>
                <c:pt idx="1">
                  <c:v>Nword Cloud</c:v>
                </c:pt>
                <c:pt idx="2">
                  <c:v>Rword Cloud</c:v>
                </c:pt>
              </c:strCache>
            </c:strRef>
          </c:cat>
          <c:val>
            <c:numRef>
              <c:f>正誤!$AA$57:$AC$57</c:f>
              <c:numCache>
                <c:formatCode>General</c:formatCode>
                <c:ptCount val="3"/>
                <c:pt idx="0">
                  <c:v>0.9</c:v>
                </c:pt>
                <c:pt idx="1">
                  <c:v>0.9</c:v>
                </c:pt>
                <c:pt idx="2">
                  <c:v>0.8</c:v>
                </c:pt>
              </c:numCache>
            </c:numRef>
          </c:val>
        </c:ser>
        <c:ser>
          <c:idx val="0"/>
          <c:order val="0"/>
          <c:tx>
            <c:v>ノード数136</c:v>
          </c:tx>
          <c:invertIfNegative val="0"/>
          <c:cat>
            <c:strRef>
              <c:f>正誤!$AJ$46:$AL$46</c:f>
              <c:strCache>
                <c:ptCount val="3"/>
                <c:pt idx="0">
                  <c:v>Network</c:v>
                </c:pt>
                <c:pt idx="1">
                  <c:v>Nword Cloud</c:v>
                </c:pt>
                <c:pt idx="2">
                  <c:v>Rword Cloud</c:v>
                </c:pt>
              </c:strCache>
            </c:strRef>
          </c:cat>
          <c:val>
            <c:numRef>
              <c:f>正誤!$AJ$57:$AL$57</c:f>
              <c:numCache>
                <c:formatCode>General</c:formatCode>
                <c:ptCount val="3"/>
                <c:pt idx="0">
                  <c:v>0.9</c:v>
                </c:pt>
                <c:pt idx="1">
                  <c:v>0.8</c:v>
                </c:pt>
                <c:pt idx="2">
                  <c:v>1</c:v>
                </c:pt>
              </c:numCache>
            </c:numRef>
          </c:val>
        </c:ser>
        <c:dLbls>
          <c:showLegendKey val="0"/>
          <c:showVal val="0"/>
          <c:showCatName val="0"/>
          <c:showSerName val="0"/>
          <c:showPercent val="0"/>
          <c:showBubbleSize val="0"/>
        </c:dLbls>
        <c:gapWidth val="150"/>
        <c:axId val="100925440"/>
        <c:axId val="100926976"/>
      </c:barChart>
      <c:catAx>
        <c:axId val="100925440"/>
        <c:scaling>
          <c:orientation val="minMax"/>
        </c:scaling>
        <c:delete val="0"/>
        <c:axPos val="b"/>
        <c:majorTickMark val="out"/>
        <c:minorTickMark val="none"/>
        <c:tickLblPos val="nextTo"/>
        <c:crossAx val="100926976"/>
        <c:crosses val="autoZero"/>
        <c:auto val="1"/>
        <c:lblAlgn val="ctr"/>
        <c:lblOffset val="100"/>
        <c:noMultiLvlLbl val="0"/>
      </c:catAx>
      <c:valAx>
        <c:axId val="100926976"/>
        <c:scaling>
          <c:orientation val="minMax"/>
        </c:scaling>
        <c:delete val="0"/>
        <c:axPos val="l"/>
        <c:majorGridlines/>
        <c:title>
          <c:tx>
            <c:rich>
              <a:bodyPr rot="-5400000" vert="horz"/>
              <a:lstStyle/>
              <a:p>
                <a:pPr>
                  <a:defRPr sz="400"/>
                </a:pPr>
                <a:r>
                  <a:rPr lang="ja-JP" altLang="ja-JP" sz="1000" b="1" i="0" baseline="0">
                    <a:effectLst/>
                  </a:rPr>
                  <a:t>タスク正答率</a:t>
                </a:r>
                <a:r>
                  <a:rPr lang="en-US" altLang="ja-JP" sz="1000" b="1" i="0" baseline="0">
                    <a:effectLst/>
                  </a:rPr>
                  <a:t>(%)</a:t>
                </a:r>
                <a:endParaRPr lang="ja-JP" altLang="ja-JP" sz="400">
                  <a:effectLst/>
                </a:endParaRPr>
              </a:p>
            </c:rich>
          </c:tx>
          <c:layout/>
          <c:overlay val="0"/>
        </c:title>
        <c:numFmt formatCode="General" sourceLinked="1"/>
        <c:majorTickMark val="out"/>
        <c:minorTickMark val="none"/>
        <c:tickLblPos val="nextTo"/>
        <c:crossAx val="100925440"/>
        <c:crosses val="autoZero"/>
        <c:crossBetween val="between"/>
      </c:valAx>
    </c:plotArea>
    <c:plotVisOnly val="1"/>
    <c:dispBlanksAs val="gap"/>
    <c:showDLblsOverMax val="0"/>
  </c:chart>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a:pPr>
            <a:r>
              <a:rPr kumimoji="1" lang="ja-JP" altLang="ja-JP" sz="1600" b="1" i="0" baseline="0">
                <a:effectLst/>
              </a:rPr>
              <a:t>タスク</a:t>
            </a:r>
            <a:r>
              <a:rPr kumimoji="1" lang="en-US" altLang="ja-JP" sz="1600" b="1" i="0" baseline="0">
                <a:effectLst/>
              </a:rPr>
              <a:t>3, </a:t>
            </a:r>
            <a:r>
              <a:rPr kumimoji="1" lang="ja-JP" altLang="ja-JP" sz="1600" b="1" i="0" baseline="0">
                <a:effectLst/>
              </a:rPr>
              <a:t>指定された評価項目を発見する</a:t>
            </a:r>
            <a:endParaRPr lang="ja-JP" altLang="ja-JP" sz="1600">
              <a:effectLst/>
            </a:endParaRPr>
          </a:p>
        </c:rich>
      </c:tx>
      <c:layout/>
      <c:overlay val="0"/>
    </c:title>
    <c:autoTitleDeleted val="0"/>
    <c:plotArea>
      <c:layout/>
      <c:barChart>
        <c:barDir val="col"/>
        <c:grouping val="clustered"/>
        <c:varyColors val="0"/>
        <c:ser>
          <c:idx val="1"/>
          <c:order val="1"/>
          <c:tx>
            <c:v>ノード数15</c:v>
          </c:tx>
          <c:invertIfNegative val="0"/>
          <c:cat>
            <c:strRef>
              <c:f>正誤!$R$91:$T$91</c:f>
              <c:strCache>
                <c:ptCount val="3"/>
                <c:pt idx="0">
                  <c:v>Network</c:v>
                </c:pt>
                <c:pt idx="1">
                  <c:v>Nword Cloud</c:v>
                </c:pt>
                <c:pt idx="2">
                  <c:v>Rword Cloud</c:v>
                </c:pt>
              </c:strCache>
            </c:strRef>
          </c:cat>
          <c:val>
            <c:numRef>
              <c:f>正誤!$R$102:$T$102</c:f>
              <c:numCache>
                <c:formatCode>General</c:formatCode>
                <c:ptCount val="3"/>
                <c:pt idx="0">
                  <c:v>0.9</c:v>
                </c:pt>
                <c:pt idx="1">
                  <c:v>1</c:v>
                </c:pt>
                <c:pt idx="2">
                  <c:v>0.9</c:v>
                </c:pt>
              </c:numCache>
            </c:numRef>
          </c:val>
        </c:ser>
        <c:ser>
          <c:idx val="2"/>
          <c:order val="2"/>
          <c:tx>
            <c:v>ノード数45</c:v>
          </c:tx>
          <c:invertIfNegative val="0"/>
          <c:cat>
            <c:strRef>
              <c:f>正誤!$AA$91:$AC$91</c:f>
              <c:strCache>
                <c:ptCount val="3"/>
                <c:pt idx="0">
                  <c:v>Network</c:v>
                </c:pt>
                <c:pt idx="1">
                  <c:v>Nword Cloud</c:v>
                </c:pt>
                <c:pt idx="2">
                  <c:v>Rword Cloud</c:v>
                </c:pt>
              </c:strCache>
            </c:strRef>
          </c:cat>
          <c:val>
            <c:numRef>
              <c:f>正誤!$AA$102:$AC$102</c:f>
              <c:numCache>
                <c:formatCode>General</c:formatCode>
                <c:ptCount val="3"/>
                <c:pt idx="0">
                  <c:v>0.9</c:v>
                </c:pt>
                <c:pt idx="1">
                  <c:v>0.8</c:v>
                </c:pt>
                <c:pt idx="2">
                  <c:v>0.9</c:v>
                </c:pt>
              </c:numCache>
            </c:numRef>
          </c:val>
        </c:ser>
        <c:ser>
          <c:idx val="0"/>
          <c:order val="0"/>
          <c:tx>
            <c:v>ノード数136</c:v>
          </c:tx>
          <c:invertIfNegative val="0"/>
          <c:cat>
            <c:strRef>
              <c:f>正誤!$AJ$91:$AL$91</c:f>
              <c:strCache>
                <c:ptCount val="3"/>
                <c:pt idx="0">
                  <c:v>Network</c:v>
                </c:pt>
                <c:pt idx="1">
                  <c:v>Nword Cloud</c:v>
                </c:pt>
                <c:pt idx="2">
                  <c:v>Rword Cloud</c:v>
                </c:pt>
              </c:strCache>
            </c:strRef>
          </c:cat>
          <c:val>
            <c:numRef>
              <c:f>正誤!$AJ$102:$AL$102</c:f>
              <c:numCache>
                <c:formatCode>General</c:formatCode>
                <c:ptCount val="3"/>
                <c:pt idx="0">
                  <c:v>0.7</c:v>
                </c:pt>
                <c:pt idx="1">
                  <c:v>0.7</c:v>
                </c:pt>
                <c:pt idx="2">
                  <c:v>1</c:v>
                </c:pt>
              </c:numCache>
            </c:numRef>
          </c:val>
        </c:ser>
        <c:dLbls>
          <c:showLegendKey val="0"/>
          <c:showVal val="0"/>
          <c:showCatName val="0"/>
          <c:showSerName val="0"/>
          <c:showPercent val="0"/>
          <c:showBubbleSize val="0"/>
        </c:dLbls>
        <c:gapWidth val="150"/>
        <c:axId val="100969472"/>
        <c:axId val="100979456"/>
      </c:barChart>
      <c:catAx>
        <c:axId val="100969472"/>
        <c:scaling>
          <c:orientation val="minMax"/>
        </c:scaling>
        <c:delete val="0"/>
        <c:axPos val="b"/>
        <c:majorTickMark val="out"/>
        <c:minorTickMark val="none"/>
        <c:tickLblPos val="nextTo"/>
        <c:crossAx val="100979456"/>
        <c:crosses val="autoZero"/>
        <c:auto val="1"/>
        <c:lblAlgn val="ctr"/>
        <c:lblOffset val="100"/>
        <c:noMultiLvlLbl val="0"/>
      </c:catAx>
      <c:valAx>
        <c:axId val="100979456"/>
        <c:scaling>
          <c:orientation val="minMax"/>
        </c:scaling>
        <c:delete val="0"/>
        <c:axPos val="l"/>
        <c:majorGridlines/>
        <c:title>
          <c:tx>
            <c:rich>
              <a:bodyPr rot="-5400000" vert="horz"/>
              <a:lstStyle/>
              <a:p>
                <a:pPr>
                  <a:defRPr sz="400"/>
                </a:pPr>
                <a:r>
                  <a:rPr lang="ja-JP" altLang="ja-JP" sz="1000" b="1" i="0" baseline="0">
                    <a:effectLst/>
                  </a:rPr>
                  <a:t>タスク正答率</a:t>
                </a:r>
                <a:r>
                  <a:rPr lang="en-US" altLang="ja-JP" sz="1000" b="1" i="0" baseline="0">
                    <a:effectLst/>
                  </a:rPr>
                  <a:t>(%)</a:t>
                </a:r>
                <a:endParaRPr lang="ja-JP" altLang="ja-JP" sz="400">
                  <a:effectLst/>
                </a:endParaRPr>
              </a:p>
            </c:rich>
          </c:tx>
          <c:layout/>
          <c:overlay val="0"/>
        </c:title>
        <c:numFmt formatCode="General" sourceLinked="1"/>
        <c:majorTickMark val="out"/>
        <c:minorTickMark val="none"/>
        <c:tickLblPos val="nextTo"/>
        <c:crossAx val="100969472"/>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a:pPr>
            <a:r>
              <a:rPr lang="ja-JP" altLang="ja-JP" sz="1600" b="1" i="0" baseline="0">
                <a:effectLst/>
              </a:rPr>
              <a:t>新しい発見や仮説構築につながる示唆が得られそうか</a:t>
            </a:r>
            <a:endParaRPr lang="ja-JP" altLang="ja-JP" sz="1600">
              <a:effectLst/>
            </a:endParaRPr>
          </a:p>
        </c:rich>
      </c:tx>
      <c:layout/>
      <c:overlay val="0"/>
    </c:title>
    <c:autoTitleDeleted val="0"/>
    <c:plotArea>
      <c:layout/>
      <c:barChart>
        <c:barDir val="col"/>
        <c:grouping val="clustered"/>
        <c:varyColors val="0"/>
        <c:ser>
          <c:idx val="0"/>
          <c:order val="0"/>
          <c:invertIfNegative val="0"/>
          <c:cat>
            <c:strRef>
              <c:f>インタビュー!$B$12:$D$12</c:f>
              <c:strCache>
                <c:ptCount val="3"/>
                <c:pt idx="0">
                  <c:v>Network</c:v>
                </c:pt>
                <c:pt idx="1">
                  <c:v>Nword Cloud</c:v>
                </c:pt>
                <c:pt idx="2">
                  <c:v>Rword Cloud</c:v>
                </c:pt>
              </c:strCache>
            </c:strRef>
          </c:cat>
          <c:val>
            <c:numRef>
              <c:f>インタビュー!$B$13:$D$13</c:f>
              <c:numCache>
                <c:formatCode>General</c:formatCode>
                <c:ptCount val="3"/>
                <c:pt idx="0">
                  <c:v>3.7</c:v>
                </c:pt>
                <c:pt idx="1">
                  <c:v>3.5</c:v>
                </c:pt>
                <c:pt idx="2">
                  <c:v>3</c:v>
                </c:pt>
              </c:numCache>
            </c:numRef>
          </c:val>
        </c:ser>
        <c:dLbls>
          <c:showLegendKey val="0"/>
          <c:showVal val="0"/>
          <c:showCatName val="0"/>
          <c:showSerName val="0"/>
          <c:showPercent val="0"/>
          <c:showBubbleSize val="0"/>
        </c:dLbls>
        <c:gapWidth val="150"/>
        <c:axId val="100605312"/>
        <c:axId val="100619392"/>
      </c:barChart>
      <c:catAx>
        <c:axId val="100605312"/>
        <c:scaling>
          <c:orientation val="minMax"/>
        </c:scaling>
        <c:delete val="0"/>
        <c:axPos val="b"/>
        <c:majorTickMark val="out"/>
        <c:minorTickMark val="none"/>
        <c:tickLblPos val="nextTo"/>
        <c:crossAx val="100619392"/>
        <c:crosses val="autoZero"/>
        <c:auto val="1"/>
        <c:lblAlgn val="ctr"/>
        <c:lblOffset val="100"/>
        <c:noMultiLvlLbl val="0"/>
      </c:catAx>
      <c:valAx>
        <c:axId val="100619392"/>
        <c:scaling>
          <c:orientation val="minMax"/>
        </c:scaling>
        <c:delete val="0"/>
        <c:axPos val="l"/>
        <c:majorGridlines/>
        <c:title>
          <c:tx>
            <c:rich>
              <a:bodyPr rot="-5400000" vert="horz"/>
              <a:lstStyle/>
              <a:p>
                <a:pPr>
                  <a:defRPr/>
                </a:pPr>
                <a:r>
                  <a:rPr lang="ja-JP" altLang="en-US"/>
                  <a:t>評価点</a:t>
                </a:r>
                <a:r>
                  <a:rPr lang="en-US" altLang="ja-JP"/>
                  <a:t>(</a:t>
                </a:r>
                <a:r>
                  <a:rPr lang="ja-JP" altLang="en-US"/>
                  <a:t>点</a:t>
                </a:r>
                <a:r>
                  <a:rPr lang="en-US" altLang="ja-JP"/>
                  <a:t>)</a:t>
                </a:r>
                <a:endParaRPr lang="ja-JP" altLang="en-US"/>
              </a:p>
            </c:rich>
          </c:tx>
          <c:layout/>
          <c:overlay val="0"/>
        </c:title>
        <c:numFmt formatCode="General" sourceLinked="1"/>
        <c:majorTickMark val="out"/>
        <c:minorTickMark val="none"/>
        <c:tickLblPos val="nextTo"/>
        <c:crossAx val="100605312"/>
        <c:crosses val="autoZero"/>
        <c:crossBetween val="between"/>
      </c:valAx>
    </c:plotArea>
    <c:plotVisOnly val="1"/>
    <c:dispBlanksAs val="gap"/>
    <c:showDLblsOverMax val="0"/>
  </c:chart>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a:pPr>
            <a:r>
              <a:rPr lang="ja-JP" altLang="ja-JP" sz="1600" b="1" i="0" baseline="0">
                <a:effectLst/>
              </a:rPr>
              <a:t>多くの人が共有する評価項目を発見することに有効であるか</a:t>
            </a:r>
            <a:endParaRPr lang="ja-JP" altLang="ja-JP" sz="1600">
              <a:effectLst/>
            </a:endParaRPr>
          </a:p>
        </c:rich>
      </c:tx>
      <c:layout/>
      <c:overlay val="0"/>
    </c:title>
    <c:autoTitleDeleted val="0"/>
    <c:plotArea>
      <c:layout/>
      <c:barChart>
        <c:barDir val="col"/>
        <c:grouping val="clustered"/>
        <c:varyColors val="0"/>
        <c:ser>
          <c:idx val="0"/>
          <c:order val="0"/>
          <c:invertIfNegative val="0"/>
          <c:cat>
            <c:strRef>
              <c:f>インタビュー!$E$12:$G$12</c:f>
              <c:strCache>
                <c:ptCount val="3"/>
                <c:pt idx="0">
                  <c:v>Network</c:v>
                </c:pt>
                <c:pt idx="1">
                  <c:v>Nword Cloud</c:v>
                </c:pt>
                <c:pt idx="2">
                  <c:v>Rword Cloud</c:v>
                </c:pt>
              </c:strCache>
            </c:strRef>
          </c:cat>
          <c:val>
            <c:numRef>
              <c:f>インタビュー!$E$13:$G$13</c:f>
              <c:numCache>
                <c:formatCode>General</c:formatCode>
                <c:ptCount val="3"/>
                <c:pt idx="0">
                  <c:v>2.8</c:v>
                </c:pt>
                <c:pt idx="1">
                  <c:v>4.5</c:v>
                </c:pt>
                <c:pt idx="2">
                  <c:v>3.7</c:v>
                </c:pt>
              </c:numCache>
            </c:numRef>
          </c:val>
        </c:ser>
        <c:dLbls>
          <c:showLegendKey val="0"/>
          <c:showVal val="0"/>
          <c:showCatName val="0"/>
          <c:showSerName val="0"/>
          <c:showPercent val="0"/>
          <c:showBubbleSize val="0"/>
        </c:dLbls>
        <c:gapWidth val="150"/>
        <c:axId val="100656256"/>
        <c:axId val="100657792"/>
      </c:barChart>
      <c:catAx>
        <c:axId val="100656256"/>
        <c:scaling>
          <c:orientation val="minMax"/>
        </c:scaling>
        <c:delete val="0"/>
        <c:axPos val="b"/>
        <c:majorTickMark val="out"/>
        <c:minorTickMark val="none"/>
        <c:tickLblPos val="nextTo"/>
        <c:crossAx val="100657792"/>
        <c:crosses val="autoZero"/>
        <c:auto val="1"/>
        <c:lblAlgn val="ctr"/>
        <c:lblOffset val="100"/>
        <c:noMultiLvlLbl val="0"/>
      </c:catAx>
      <c:valAx>
        <c:axId val="100657792"/>
        <c:scaling>
          <c:orientation val="minMax"/>
        </c:scaling>
        <c:delete val="0"/>
        <c:axPos val="l"/>
        <c:majorGridlines/>
        <c:title>
          <c:tx>
            <c:rich>
              <a:bodyPr rot="-5400000" vert="horz"/>
              <a:lstStyle/>
              <a:p>
                <a:pPr>
                  <a:defRPr/>
                </a:pPr>
                <a:r>
                  <a:rPr lang="ja-JP" altLang="en-US"/>
                  <a:t>評価点</a:t>
                </a:r>
                <a:r>
                  <a:rPr lang="en-US" altLang="ja-JP"/>
                  <a:t>(</a:t>
                </a:r>
                <a:r>
                  <a:rPr lang="ja-JP" altLang="en-US"/>
                  <a:t>点</a:t>
                </a:r>
                <a:r>
                  <a:rPr lang="en-US" altLang="ja-JP"/>
                  <a:t>)</a:t>
                </a:r>
              </a:p>
            </c:rich>
          </c:tx>
          <c:layout/>
          <c:overlay val="0"/>
        </c:title>
        <c:numFmt formatCode="General" sourceLinked="1"/>
        <c:majorTickMark val="out"/>
        <c:minorTickMark val="none"/>
        <c:tickLblPos val="nextTo"/>
        <c:crossAx val="100656256"/>
        <c:crosses val="autoZero"/>
        <c:crossBetween val="between"/>
      </c:valAx>
    </c:plotArea>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015FD6-4F46-489A-9712-623FE4506D37}" type="datetimeFigureOut">
              <a:rPr kumimoji="1" lang="ja-JP" altLang="en-US" smtClean="0"/>
              <a:t>2016/2/5</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B99A2F-B54D-4A6E-B61A-BD471A4A8124}" type="slidenum">
              <a:rPr kumimoji="1" lang="ja-JP" altLang="en-US" smtClean="0"/>
              <a:t>‹#›</a:t>
            </a:fld>
            <a:endParaRPr kumimoji="1" lang="ja-JP" altLang="en-US"/>
          </a:p>
        </p:txBody>
      </p:sp>
    </p:spTree>
    <p:extLst>
      <p:ext uri="{BB962C8B-B14F-4D97-AF65-F5344CB8AC3E}">
        <p14:creationId xmlns:p14="http://schemas.microsoft.com/office/powerpoint/2010/main" val="166156023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所属、小澤、題目</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E3B99A2F-B54D-4A6E-B61A-BD471A4A8124}" type="slidenum">
              <a:rPr kumimoji="1" lang="ja-JP" altLang="en-US" smtClean="0"/>
              <a:t>1</a:t>
            </a:fld>
            <a:endParaRPr kumimoji="1" lang="ja-JP" altLang="en-US"/>
          </a:p>
        </p:txBody>
      </p:sp>
    </p:spTree>
    <p:extLst>
      <p:ext uri="{BB962C8B-B14F-4D97-AF65-F5344CB8AC3E}">
        <p14:creationId xmlns:p14="http://schemas.microsoft.com/office/powerpoint/2010/main" val="40534165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b="1" dirty="0" smtClean="0"/>
              <a:t>~9</a:t>
            </a:r>
            <a:r>
              <a:rPr kumimoji="1" lang="ja-JP" altLang="en-US" b="1" dirty="0" smtClean="0"/>
              <a:t>：</a:t>
            </a:r>
            <a:r>
              <a:rPr kumimoji="1" lang="en-US" altLang="ja-JP" b="1" dirty="0" smtClean="0"/>
              <a:t>00</a:t>
            </a:r>
            <a:endParaRPr kumimoji="1" lang="en-US" altLang="ja-JP" b="1" dirty="0" smtClean="0"/>
          </a:p>
          <a:p>
            <a:r>
              <a:rPr kumimoji="1" lang="ja-JP" altLang="en-US" dirty="0" smtClean="0"/>
              <a:t>　そこで私は、評価項目内のようなテキストグラフの文章を形態素レベルに区切り、</a:t>
            </a:r>
            <a:r>
              <a:rPr kumimoji="1" lang="en-US" altLang="ja-JP" dirty="0" smtClean="0"/>
              <a:t>Word Cloud</a:t>
            </a:r>
            <a:r>
              <a:rPr kumimoji="1" lang="ja-JP" altLang="en-US" dirty="0" smtClean="0"/>
              <a:t>を用いて可視化を行う手法を提案します。</a:t>
            </a:r>
            <a:endParaRPr kumimoji="1" lang="en-US" altLang="ja-JP" dirty="0" smtClean="0"/>
          </a:p>
          <a:p>
            <a:r>
              <a:rPr kumimoji="1" lang="ja-JP" altLang="en-US" dirty="0" smtClean="0"/>
              <a:t>　提案手法では、形態素の出現頻度を元に</a:t>
            </a:r>
            <a:r>
              <a:rPr kumimoji="1" lang="en-US" altLang="ja-JP" dirty="0" smtClean="0"/>
              <a:t>Word Cloud</a:t>
            </a:r>
            <a:r>
              <a:rPr kumimoji="1" lang="ja-JP" altLang="en-US" dirty="0" smtClean="0"/>
              <a:t>内のフォントサイズを決定し、</a:t>
            </a:r>
            <a:endParaRPr kumimoji="1" lang="en-US" altLang="ja-JP" dirty="0" smtClean="0"/>
          </a:p>
          <a:p>
            <a:r>
              <a:rPr kumimoji="1" lang="ja-JP" altLang="en-US" dirty="0" smtClean="0"/>
              <a:t>　評価構造内での形態素間の距離関係に応じて</a:t>
            </a:r>
            <a:r>
              <a:rPr kumimoji="1" lang="en-US" altLang="ja-JP" dirty="0" smtClean="0"/>
              <a:t>Word Cloud</a:t>
            </a:r>
            <a:r>
              <a:rPr kumimoji="1" lang="ja-JP" altLang="en-US" dirty="0" smtClean="0"/>
              <a:t>内での配置座標を計算する。</a:t>
            </a:r>
            <a:endParaRPr kumimoji="1" lang="en-US" altLang="ja-JP" dirty="0" smtClean="0"/>
          </a:p>
          <a:p>
            <a:r>
              <a:rPr kumimoji="1" lang="ja-JP" altLang="en-US" dirty="0" smtClean="0"/>
              <a:t>　これにより、評価構造内の頻出語の発見、頻出語と関係の強い語の発見が容易になります。</a:t>
            </a:r>
            <a:endParaRPr kumimoji="1" lang="ja-JP" altLang="en-US" dirty="0"/>
          </a:p>
        </p:txBody>
      </p:sp>
      <p:sp>
        <p:nvSpPr>
          <p:cNvPr id="4" name="スライド番号プレースホルダー 3"/>
          <p:cNvSpPr>
            <a:spLocks noGrp="1"/>
          </p:cNvSpPr>
          <p:nvPr>
            <p:ph type="sldNum" sz="quarter" idx="10"/>
          </p:nvPr>
        </p:nvSpPr>
        <p:spPr/>
        <p:txBody>
          <a:bodyPr/>
          <a:lstStyle/>
          <a:p>
            <a:fld id="{B9D444E0-890B-4CF4-8CE4-595752F1A103}" type="slidenum">
              <a:rPr kumimoji="1" lang="ja-JP" altLang="en-US" smtClean="0"/>
              <a:pPr/>
              <a:t>12</a:t>
            </a:fld>
            <a:endParaRPr kumimoji="1" lang="ja-JP" altLang="en-US"/>
          </a:p>
        </p:txBody>
      </p:sp>
    </p:spTree>
    <p:extLst>
      <p:ext uri="{BB962C8B-B14F-4D97-AF65-F5344CB8AC3E}">
        <p14:creationId xmlns:p14="http://schemas.microsoft.com/office/powerpoint/2010/main" val="25344427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3B99A2F-B54D-4A6E-B61A-BD471A4A8124}" type="slidenum">
              <a:rPr kumimoji="1" lang="ja-JP" altLang="en-US" smtClean="0"/>
              <a:t>13</a:t>
            </a:fld>
            <a:endParaRPr kumimoji="1" lang="ja-JP" altLang="en-US"/>
          </a:p>
        </p:txBody>
      </p:sp>
    </p:spTree>
    <p:extLst>
      <p:ext uri="{BB962C8B-B14F-4D97-AF65-F5344CB8AC3E}">
        <p14:creationId xmlns:p14="http://schemas.microsoft.com/office/powerpoint/2010/main" val="33813768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提案手法では、評価構造内での位置関係から</a:t>
            </a:r>
            <a:r>
              <a:rPr kumimoji="1" lang="en-US" altLang="ja-JP" dirty="0" err="1" smtClean="0"/>
              <a:t>Wordcloud</a:t>
            </a:r>
            <a:r>
              <a:rPr kumimoji="1" lang="ja-JP" altLang="en-US" dirty="0" smtClean="0"/>
              <a:t>内での単語の配置座標を計算し、配置します</a:t>
            </a:r>
            <a:r>
              <a:rPr kumimoji="1" lang="ja-JP" altLang="en-US" dirty="0" smtClean="0"/>
              <a:t>。</a:t>
            </a:r>
            <a:endParaRPr kumimoji="1" lang="en-US" altLang="ja-JP" dirty="0" smtClean="0"/>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Word cloud</a:t>
            </a:r>
            <a:r>
              <a:rPr lang="ja-JP" altLang="en-US" dirty="0" smtClean="0"/>
              <a:t>可視化までのプロセスはこのようになっています。</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はじめに評価構造から単語間の距離行列を作成します</a:t>
            </a:r>
            <a:r>
              <a:rPr kumimoji="1" lang="ja-JP" altLang="en-US" dirty="0" smtClean="0"/>
              <a:t>。</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これは評価項目の文章を単語レベルに区切り、この単語間の距離行列を</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評価構造内での単語の位置関係から計算します。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次に、単語間の距離関係を維持したまま</a:t>
            </a:r>
            <a:r>
              <a:rPr kumimoji="1" lang="en-US" altLang="ja-JP" dirty="0" smtClean="0"/>
              <a:t>2</a:t>
            </a:r>
            <a:r>
              <a:rPr kumimoji="1" lang="ja-JP" altLang="en-US" dirty="0" smtClean="0"/>
              <a:t>次元空間に配置するため、次元削減法を用いて各単語の</a:t>
            </a:r>
            <a:r>
              <a:rPr kumimoji="1" lang="en-US" altLang="ja-JP" dirty="0" smtClean="0"/>
              <a:t>x, y</a:t>
            </a:r>
            <a:r>
              <a:rPr kumimoji="1" lang="ja-JP" altLang="en-US" dirty="0" smtClean="0"/>
              <a:t>座標を計算し</a:t>
            </a:r>
            <a:r>
              <a:rPr lang="ja-JP" altLang="en-US" dirty="0" smtClean="0"/>
              <a:t>ます。</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しかし、計算した座標で</a:t>
            </a:r>
            <a:r>
              <a:rPr kumimoji="1" lang="ja-JP" altLang="en-US" dirty="0" smtClean="0"/>
              <a:t>は、</a:t>
            </a:r>
            <a:r>
              <a:rPr kumimoji="1" lang="en-US" altLang="ja-JP" dirty="0" smtClean="0"/>
              <a:t>Word Cloud</a:t>
            </a:r>
            <a:r>
              <a:rPr kumimoji="1" lang="ja-JP" altLang="en-US" dirty="0" smtClean="0"/>
              <a:t>で可視化した際に単語間</a:t>
            </a:r>
            <a:r>
              <a:rPr kumimoji="1" lang="ja-JP" altLang="en-US" dirty="0" smtClean="0"/>
              <a:t>の重複が発生するので</a:t>
            </a:r>
            <a:r>
              <a:rPr kumimoji="1" lang="ja-JP" altLang="en-US" dirty="0" smtClean="0"/>
              <a:t>、</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位置関係を維持しつつ単語の重ならない座標を再計算し、この座標を基にワードクラウドで可視化します。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以上のような流れになっています。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これから</a:t>
            </a:r>
            <a:r>
              <a:rPr kumimoji="1" lang="ja-JP" altLang="en-US" dirty="0" smtClean="0"/>
              <a:t>それぞれの処理の説明を行います。</a:t>
            </a:r>
          </a:p>
        </p:txBody>
      </p:sp>
      <p:sp>
        <p:nvSpPr>
          <p:cNvPr id="4" name="スライド番号プレースホルダー 3"/>
          <p:cNvSpPr>
            <a:spLocks noGrp="1"/>
          </p:cNvSpPr>
          <p:nvPr>
            <p:ph type="sldNum" sz="quarter" idx="10"/>
          </p:nvPr>
        </p:nvSpPr>
        <p:spPr/>
        <p:txBody>
          <a:bodyPr/>
          <a:lstStyle/>
          <a:p>
            <a:fld id="{B9D444E0-890B-4CF4-8CE4-595752F1A103}" type="slidenum">
              <a:rPr kumimoji="1" lang="ja-JP" altLang="en-US" smtClean="0"/>
              <a:pPr/>
              <a:t>14</a:t>
            </a:fld>
            <a:endParaRPr kumimoji="1" lang="ja-JP" altLang="en-US"/>
          </a:p>
        </p:txBody>
      </p:sp>
    </p:spTree>
    <p:extLst>
      <p:ext uri="{BB962C8B-B14F-4D97-AF65-F5344CB8AC3E}">
        <p14:creationId xmlns:p14="http://schemas.microsoft.com/office/powerpoint/2010/main" val="20988501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a:t>
            </a:r>
            <a:r>
              <a:rPr kumimoji="1" lang="ja-JP" altLang="en-US" dirty="0" smtClean="0"/>
              <a:t>１０：００</a:t>
            </a:r>
            <a:endParaRPr kumimoji="1" lang="en-US" altLang="ja-JP" dirty="0" smtClean="0"/>
          </a:p>
          <a:p>
            <a:r>
              <a:rPr kumimoji="1" lang="ja-JP" altLang="en-US" dirty="0" smtClean="0"/>
              <a:t>提案</a:t>
            </a:r>
            <a:r>
              <a:rPr kumimoji="1" lang="ja-JP" altLang="en-US" dirty="0" smtClean="0"/>
              <a:t>手法では、評価構造内での位置関係から</a:t>
            </a:r>
            <a:r>
              <a:rPr kumimoji="1" lang="en-US" altLang="ja-JP" dirty="0" err="1" smtClean="0"/>
              <a:t>Wordcloud</a:t>
            </a:r>
            <a:r>
              <a:rPr kumimoji="1" lang="ja-JP" altLang="en-US" dirty="0" smtClean="0"/>
              <a:t>内での単語の配置座標を計算し、配置します。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Word cloud</a:t>
            </a:r>
            <a:r>
              <a:rPr lang="ja-JP" altLang="en-US" dirty="0" smtClean="0"/>
              <a:t>可視化までのプロセスはこのようになっています。</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はじめに評価構造から単語間の距離行列を作成します。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次に、単語間の距離関係を維持したまま</a:t>
            </a:r>
            <a:r>
              <a:rPr kumimoji="1" lang="en-US" altLang="ja-JP" dirty="0" smtClean="0"/>
              <a:t>2</a:t>
            </a:r>
            <a:r>
              <a:rPr kumimoji="1" lang="ja-JP" altLang="en-US" dirty="0" smtClean="0"/>
              <a:t>次元空間に配置するため、次元削減法を用いて各単語の</a:t>
            </a:r>
            <a:r>
              <a:rPr kumimoji="1" lang="en-US" altLang="ja-JP" dirty="0" smtClean="0"/>
              <a:t>x, y</a:t>
            </a:r>
            <a:r>
              <a:rPr kumimoji="1" lang="ja-JP" altLang="en-US" dirty="0" smtClean="0"/>
              <a:t>座標を計算し</a:t>
            </a:r>
            <a:r>
              <a:rPr lang="ja-JP" altLang="en-US" dirty="0" smtClean="0"/>
              <a:t>ます。</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しかし、計算した座標では単語間の重複が発生するので、単語間の相対的位置関係を崩さないように単語の重なりを除去し、ワードクラウドで可視化します。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以上のような流れになっています。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これからそれぞれの処理の説明を行います。</a:t>
            </a:r>
          </a:p>
        </p:txBody>
      </p:sp>
      <p:sp>
        <p:nvSpPr>
          <p:cNvPr id="4" name="スライド番号プレースホルダー 3"/>
          <p:cNvSpPr>
            <a:spLocks noGrp="1"/>
          </p:cNvSpPr>
          <p:nvPr>
            <p:ph type="sldNum" sz="quarter" idx="10"/>
          </p:nvPr>
        </p:nvSpPr>
        <p:spPr/>
        <p:txBody>
          <a:bodyPr/>
          <a:lstStyle/>
          <a:p>
            <a:fld id="{B9D444E0-890B-4CF4-8CE4-595752F1A103}" type="slidenum">
              <a:rPr kumimoji="1" lang="ja-JP" altLang="en-US" smtClean="0"/>
              <a:pPr/>
              <a:t>15</a:t>
            </a:fld>
            <a:endParaRPr kumimoji="1" lang="ja-JP" altLang="en-US"/>
          </a:p>
        </p:txBody>
      </p:sp>
    </p:spTree>
    <p:extLst>
      <p:ext uri="{BB962C8B-B14F-4D97-AF65-F5344CB8AC3E}">
        <p14:creationId xmlns:p14="http://schemas.microsoft.com/office/powerpoint/2010/main" val="20988501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～１０：３０</a:t>
            </a:r>
            <a:endParaRPr kumimoji="1" lang="en-US" altLang="ja-JP" dirty="0" smtClean="0"/>
          </a:p>
          <a:p>
            <a:r>
              <a:rPr kumimoji="1" lang="ja-JP" altLang="en-US" dirty="0" smtClean="0"/>
              <a:t>提案</a:t>
            </a:r>
            <a:r>
              <a:rPr kumimoji="1" lang="ja-JP" altLang="en-US" dirty="0" smtClean="0"/>
              <a:t>手法では単語間の距離行列を</a:t>
            </a:r>
            <a:r>
              <a:rPr kumimoji="1" lang="en-US" altLang="ja-JP" dirty="0" smtClean="0"/>
              <a:t>X=…</a:t>
            </a:r>
            <a:r>
              <a:rPr kumimoji="1" lang="ja-JP" altLang="en-US" dirty="0" err="1" smtClean="0"/>
              <a:t>のように</a:t>
            </a:r>
            <a:r>
              <a:rPr kumimoji="1" lang="en-US" altLang="ja-JP" dirty="0" smtClean="0"/>
              <a:t>3</a:t>
            </a:r>
            <a:r>
              <a:rPr kumimoji="1" lang="ja-JP" altLang="en-US" dirty="0" err="1" smtClean="0"/>
              <a:t>つの</a:t>
            </a:r>
            <a:r>
              <a:rPr kumimoji="1" lang="ja-JP" altLang="en-US" dirty="0" smtClean="0"/>
              <a:t>行列の積としました。</a:t>
            </a:r>
            <a:endParaRPr kumimoji="1" lang="en-US" altLang="ja-JP" dirty="0" smtClean="0"/>
          </a:p>
          <a:p>
            <a:r>
              <a:rPr kumimoji="1" lang="ja-JP" altLang="en-US" dirty="0" smtClean="0"/>
              <a:t>この</a:t>
            </a:r>
            <a:r>
              <a:rPr kumimoji="1" lang="en-US" altLang="ja-JP" dirty="0" smtClean="0"/>
              <a:t>3</a:t>
            </a:r>
            <a:r>
              <a:rPr kumimoji="1" lang="ja-JP" altLang="en-US" dirty="0" err="1" smtClean="0"/>
              <a:t>つの</a:t>
            </a:r>
            <a:r>
              <a:rPr kumimoji="1" lang="ja-JP" altLang="en-US" dirty="0" smtClean="0"/>
              <a:t>行列はいづれも評価構造から計算される行列で、出現行列</a:t>
            </a:r>
            <a:r>
              <a:rPr kumimoji="1" lang="en-US" altLang="ja-JP" dirty="0" smtClean="0"/>
              <a:t>W</a:t>
            </a:r>
            <a:r>
              <a:rPr kumimoji="1" lang="ja-JP" altLang="en-US" dirty="0" err="1" smtClean="0"/>
              <a:t>、</a:t>
            </a:r>
            <a:r>
              <a:rPr kumimoji="1" lang="ja-JP" altLang="en-US" dirty="0" smtClean="0"/>
              <a:t>重み行列</a:t>
            </a:r>
            <a:r>
              <a:rPr kumimoji="1" lang="en-US" altLang="ja-JP" dirty="0" smtClean="0"/>
              <a:t>U</a:t>
            </a:r>
            <a:r>
              <a:rPr kumimoji="1" lang="ja-JP" altLang="en-US" dirty="0" err="1" smtClean="0"/>
              <a:t>、</a:t>
            </a:r>
            <a:r>
              <a:rPr kumimoji="1" lang="ja-JP" altLang="en-US" dirty="0" smtClean="0"/>
              <a:t>ノード間行列</a:t>
            </a:r>
            <a:r>
              <a:rPr kumimoji="1" lang="en-US" altLang="ja-JP" dirty="0" smtClean="0"/>
              <a:t>A</a:t>
            </a:r>
            <a:r>
              <a:rPr kumimoji="1" lang="ja-JP" altLang="en-US" dirty="0" smtClean="0"/>
              <a:t>です。</a:t>
            </a:r>
            <a:endParaRPr kumimoji="1" lang="en-US" altLang="ja-JP" dirty="0" smtClean="0"/>
          </a:p>
          <a:p>
            <a:r>
              <a:rPr kumimoji="1" lang="ja-JP" altLang="en-US" dirty="0" smtClean="0"/>
              <a:t>この</a:t>
            </a:r>
            <a:r>
              <a:rPr kumimoji="1" lang="en-US" altLang="ja-JP" dirty="0" smtClean="0"/>
              <a:t>3</a:t>
            </a:r>
            <a:r>
              <a:rPr kumimoji="1" lang="ja-JP" altLang="en-US" dirty="0" err="1" smtClean="0"/>
              <a:t>つの</a:t>
            </a:r>
            <a:r>
              <a:rPr kumimoji="1" lang="ja-JP" altLang="en-US" dirty="0" smtClean="0"/>
              <a:t>行列の計算式について説明します。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B9D444E0-890B-4CF4-8CE4-595752F1A103}" type="slidenum">
              <a:rPr kumimoji="1" lang="ja-JP" altLang="en-US" smtClean="0"/>
              <a:pPr/>
              <a:t>16</a:t>
            </a:fld>
            <a:endParaRPr kumimoji="1" lang="ja-JP" altLang="en-US"/>
          </a:p>
        </p:txBody>
      </p:sp>
    </p:spTree>
    <p:extLst>
      <p:ext uri="{BB962C8B-B14F-4D97-AF65-F5344CB8AC3E}">
        <p14:creationId xmlns:p14="http://schemas.microsoft.com/office/powerpoint/2010/main" val="17472032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～１２：００</a:t>
            </a:r>
            <a:endParaRPr kumimoji="1" lang="en-US" altLang="ja-JP" dirty="0" smtClean="0"/>
          </a:p>
          <a:p>
            <a:r>
              <a:rPr kumimoji="1" lang="ja-JP" altLang="en-US" dirty="0" smtClean="0"/>
              <a:t>はじめ</a:t>
            </a:r>
            <a:r>
              <a:rPr kumimoji="1" lang="ja-JP" altLang="en-US" dirty="0" smtClean="0"/>
              <a:t>は出現行列</a:t>
            </a:r>
            <a:r>
              <a:rPr kumimoji="1" lang="en-US" altLang="ja-JP" dirty="0" smtClean="0"/>
              <a:t>W</a:t>
            </a:r>
            <a:r>
              <a:rPr kumimoji="1" lang="ja-JP" altLang="en-US" dirty="0" smtClean="0"/>
              <a:t>です。</a:t>
            </a:r>
            <a:endParaRPr kumimoji="1" lang="en-US" altLang="ja-JP" dirty="0" smtClean="0"/>
          </a:p>
          <a:p>
            <a:r>
              <a:rPr kumimoji="1" lang="ja-JP" altLang="en-US" dirty="0" smtClean="0"/>
              <a:t>出現行列はノードと単語の関係を表す行列です。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はじめに、各ノードの文章ラベルに形態素解析を行い、単語を抽出し、</a:t>
            </a:r>
            <a:r>
              <a:rPr kumimoji="1" lang="en-US" altLang="ja-JP" dirty="0" smtClean="0"/>
              <a:t>(2)</a:t>
            </a:r>
            <a:r>
              <a:rPr kumimoji="1" lang="ja-JP" altLang="en-US" dirty="0" smtClean="0"/>
              <a:t>の表を得て、この情報から出現行列を作成します。</a:t>
            </a:r>
          </a:p>
          <a:p>
            <a:r>
              <a:rPr kumimoji="1" lang="ja-JP" altLang="en-US" dirty="0" smtClean="0"/>
              <a:t>出現行列の列は評価構造内のノードを、行は全ノードから形態素解析を行い</a:t>
            </a:r>
            <a:r>
              <a:rPr kumimoji="1" lang="ja-JP" altLang="en-US" dirty="0" err="1" smtClean="0"/>
              <a:t>取り出したの</a:t>
            </a:r>
            <a:r>
              <a:rPr kumimoji="1" lang="ja-JP" altLang="en-US" dirty="0" smtClean="0"/>
              <a:t>全ての単語群を列で表します。</a:t>
            </a:r>
          </a:p>
          <a:p>
            <a:r>
              <a:rPr kumimoji="1" lang="ja-JP" altLang="en-US" dirty="0" smtClean="0"/>
              <a:t>ノード</a:t>
            </a:r>
            <a:r>
              <a:rPr kumimoji="1" lang="en-US" altLang="ja-JP" dirty="0" smtClean="0"/>
              <a:t>A</a:t>
            </a:r>
            <a:r>
              <a:rPr kumimoji="1" lang="ja-JP" altLang="en-US" dirty="0" smtClean="0"/>
              <a:t>の列ではノード</a:t>
            </a:r>
            <a:r>
              <a:rPr kumimoji="1" lang="en-US" altLang="ja-JP" dirty="0" smtClean="0"/>
              <a:t>A</a:t>
            </a:r>
            <a:r>
              <a:rPr kumimoji="1" lang="ja-JP" altLang="en-US" dirty="0" smtClean="0"/>
              <a:t>で使われた単語の行、「持ち運び、易い」以外の行の値は</a:t>
            </a:r>
            <a:r>
              <a:rPr kumimoji="1" lang="en-US" altLang="ja-JP" dirty="0" smtClean="0"/>
              <a:t>0</a:t>
            </a:r>
            <a:r>
              <a:rPr kumimoji="1" lang="ja-JP" altLang="en-US" dirty="0" smtClean="0"/>
              <a:t>です。</a:t>
            </a:r>
            <a:endParaRPr kumimoji="1" lang="en-US" altLang="ja-JP" dirty="0" smtClean="0"/>
          </a:p>
          <a:p>
            <a:r>
              <a:rPr kumimoji="1" lang="ja-JP" altLang="en-US" dirty="0" smtClean="0"/>
              <a:t>「持ち運び、易い」の値は、全ノード</a:t>
            </a:r>
            <a:r>
              <a:rPr kumimoji="1" lang="ja-JP" altLang="en-US" dirty="0" smtClean="0"/>
              <a:t>での単語の出現回数の逆数になります</a:t>
            </a:r>
            <a:r>
              <a:rPr kumimoji="1" lang="ja-JP" altLang="en-US" dirty="0" smtClean="0"/>
              <a:t>。</a:t>
            </a:r>
            <a:endParaRPr kumimoji="1" lang="en-US" altLang="ja-JP" dirty="0" smtClean="0"/>
          </a:p>
          <a:p>
            <a:r>
              <a:rPr kumimoji="1" lang="ja-JP" altLang="en-US" dirty="0" smtClean="0"/>
              <a:t>持ち運びは全ノードで</a:t>
            </a:r>
            <a:r>
              <a:rPr kumimoji="1" lang="en-US" altLang="ja-JP" dirty="0" smtClean="0"/>
              <a:t>1</a:t>
            </a:r>
            <a:r>
              <a:rPr kumimoji="1" lang="ja-JP" altLang="en-US" dirty="0" smtClean="0"/>
              <a:t>度しか出現していないので１，</a:t>
            </a:r>
            <a:endParaRPr kumimoji="1" lang="en-US" altLang="ja-JP" dirty="0" smtClean="0"/>
          </a:p>
          <a:p>
            <a:r>
              <a:rPr kumimoji="1" lang="ja-JP" altLang="en-US" dirty="0" smtClean="0"/>
              <a:t>易いは</a:t>
            </a:r>
            <a:r>
              <a:rPr kumimoji="1" lang="en-US" altLang="ja-JP" dirty="0" smtClean="0"/>
              <a:t>3</a:t>
            </a:r>
            <a:r>
              <a:rPr kumimoji="1" lang="ja-JP" altLang="en-US" dirty="0" err="1" smtClean="0"/>
              <a:t>つの</a:t>
            </a:r>
            <a:r>
              <a:rPr kumimoji="1" lang="ja-JP" altLang="en-US" dirty="0" smtClean="0"/>
              <a:t>ノードで出現しているので</a:t>
            </a:r>
            <a:r>
              <a:rPr kumimoji="1" lang="en-US" altLang="ja-JP" dirty="0" smtClean="0"/>
              <a:t>1/3</a:t>
            </a:r>
            <a:r>
              <a:rPr kumimoji="1" lang="ja-JP" altLang="en-US" dirty="0" smtClean="0"/>
              <a:t>となります</a:t>
            </a:r>
            <a:endParaRPr kumimoji="1" lang="en-US" altLang="ja-JP" dirty="0" smtClean="0"/>
          </a:p>
          <a:p>
            <a:r>
              <a:rPr kumimoji="1" lang="ja-JP" altLang="en-US" dirty="0" smtClean="0"/>
              <a:t>これによって単語の平均距離を求めることが可能になります</a:t>
            </a:r>
            <a:endParaRPr kumimoji="1" lang="en-US" altLang="ja-JP" dirty="0" smtClean="0"/>
          </a:p>
          <a:p>
            <a:r>
              <a:rPr kumimoji="1" lang="ja-JP" altLang="en-US" dirty="0" smtClean="0"/>
              <a:t>このようにして出現行列を作成します。</a:t>
            </a:r>
          </a:p>
        </p:txBody>
      </p:sp>
      <p:sp>
        <p:nvSpPr>
          <p:cNvPr id="4" name="スライド番号プレースホルダー 3"/>
          <p:cNvSpPr>
            <a:spLocks noGrp="1"/>
          </p:cNvSpPr>
          <p:nvPr>
            <p:ph type="sldNum" sz="quarter" idx="10"/>
          </p:nvPr>
        </p:nvSpPr>
        <p:spPr/>
        <p:txBody>
          <a:bodyPr/>
          <a:lstStyle/>
          <a:p>
            <a:fld id="{B9D444E0-890B-4CF4-8CE4-595752F1A103}" type="slidenum">
              <a:rPr kumimoji="1" lang="ja-JP" altLang="en-US" smtClean="0"/>
              <a:pPr/>
              <a:t>17</a:t>
            </a:fld>
            <a:endParaRPr kumimoji="1" lang="ja-JP" altLang="en-US"/>
          </a:p>
        </p:txBody>
      </p:sp>
    </p:spTree>
    <p:extLst>
      <p:ext uri="{BB962C8B-B14F-4D97-AF65-F5344CB8AC3E}">
        <p14:creationId xmlns:p14="http://schemas.microsoft.com/office/powerpoint/2010/main" val="17472032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１２：４５</a:t>
            </a:r>
            <a:endParaRPr kumimoji="1" lang="en-US" altLang="ja-JP" dirty="0" smtClean="0"/>
          </a:p>
          <a:p>
            <a:r>
              <a:rPr kumimoji="1" lang="ja-JP" altLang="en-US" dirty="0" smtClean="0"/>
              <a:t>次</a:t>
            </a:r>
            <a:r>
              <a:rPr kumimoji="1" lang="ja-JP" altLang="en-US" dirty="0" smtClean="0"/>
              <a:t>はノード間距離行列</a:t>
            </a:r>
            <a:r>
              <a:rPr kumimoji="1" lang="en-US" altLang="ja-JP" dirty="0" smtClean="0"/>
              <a:t>A</a:t>
            </a:r>
            <a:r>
              <a:rPr kumimoji="1" lang="ja-JP" altLang="en-US" dirty="0" smtClean="0"/>
              <a:t>です。</a:t>
            </a:r>
            <a:endParaRPr kumimoji="1" lang="en-US" altLang="ja-JP" dirty="0" smtClean="0"/>
          </a:p>
          <a:p>
            <a:r>
              <a:rPr kumimoji="1" lang="ja-JP" altLang="en-US" dirty="0" smtClean="0"/>
              <a:t>ノード間距離行列とは，評価構造での各ノード間の距離関係を表す行列である。</a:t>
            </a:r>
          </a:p>
          <a:p>
            <a:r>
              <a:rPr kumimoji="1" lang="ja-JP" altLang="en-US" dirty="0" smtClean="0"/>
              <a:t>この評価構造ですと、ネットワーク図</a:t>
            </a:r>
            <a:r>
              <a:rPr kumimoji="1" lang="ja-JP" altLang="en-US" dirty="0" smtClean="0"/>
              <a:t>の</a:t>
            </a:r>
            <a:r>
              <a:rPr kumimoji="1" lang="ja-JP" altLang="en-US" dirty="0" smtClean="0"/>
              <a:t>ノード</a:t>
            </a:r>
            <a:r>
              <a:rPr kumimoji="1" lang="en-US" altLang="ja-JP" dirty="0" smtClean="0"/>
              <a:t>B</a:t>
            </a:r>
            <a:r>
              <a:rPr kumimoji="1" lang="ja-JP" altLang="en-US" dirty="0" smtClean="0"/>
              <a:t>と</a:t>
            </a:r>
            <a:r>
              <a:rPr kumimoji="1" lang="en-US" altLang="ja-JP" dirty="0" smtClean="0"/>
              <a:t>E</a:t>
            </a:r>
            <a:r>
              <a:rPr kumimoji="1" lang="ja-JP" altLang="en-US" dirty="0" smtClean="0"/>
              <a:t>の</a:t>
            </a:r>
            <a:r>
              <a:rPr kumimoji="1" lang="ja-JP" altLang="en-US" dirty="0" smtClean="0"/>
              <a:t>最短</a:t>
            </a:r>
            <a:r>
              <a:rPr kumimoji="1" lang="ja-JP" altLang="en-US" dirty="0" smtClean="0"/>
              <a:t>距離はノードを</a:t>
            </a:r>
            <a:r>
              <a:rPr kumimoji="1" lang="en-US" altLang="ja-JP" dirty="0" smtClean="0"/>
              <a:t>1</a:t>
            </a:r>
            <a:r>
              <a:rPr kumimoji="1" lang="ja-JP" altLang="en-US" dirty="0" smtClean="0"/>
              <a:t>個</a:t>
            </a:r>
            <a:r>
              <a:rPr kumimoji="1" lang="ja-JP" altLang="en-US" dirty="0" smtClean="0"/>
              <a:t>経由</a:t>
            </a:r>
            <a:r>
              <a:rPr kumimoji="1" lang="ja-JP" altLang="en-US" dirty="0" smtClean="0"/>
              <a:t>するので、</a:t>
            </a:r>
            <a:endParaRPr kumimoji="1" lang="ja-JP" altLang="en-US" dirty="0" smtClean="0"/>
          </a:p>
          <a:p>
            <a:r>
              <a:rPr kumimoji="1" lang="ja-JP" altLang="en-US" dirty="0" smtClean="0"/>
              <a:t>ノード</a:t>
            </a:r>
            <a:r>
              <a:rPr kumimoji="1" lang="en-US" altLang="ja-JP" dirty="0" smtClean="0"/>
              <a:t>B</a:t>
            </a:r>
            <a:r>
              <a:rPr kumimoji="1" lang="ja-JP" altLang="en-US" dirty="0" smtClean="0"/>
              <a:t>行　ノード</a:t>
            </a:r>
            <a:r>
              <a:rPr kumimoji="1" lang="en-US" altLang="ja-JP" dirty="0" smtClean="0"/>
              <a:t>E</a:t>
            </a:r>
            <a:r>
              <a:rPr kumimoji="1" lang="ja-JP" altLang="en-US" dirty="0" smtClean="0"/>
              <a:t>列の</a:t>
            </a:r>
            <a:r>
              <a:rPr kumimoji="1" lang="ja-JP" altLang="en-US" dirty="0" smtClean="0"/>
              <a:t>要素</a:t>
            </a:r>
            <a:r>
              <a:rPr kumimoji="1" lang="ja-JP" altLang="en-US" dirty="0" smtClean="0"/>
              <a:t>が</a:t>
            </a:r>
            <a:r>
              <a:rPr kumimoji="1" lang="en-US" altLang="ja-JP" dirty="0" smtClean="0"/>
              <a:t>2</a:t>
            </a:r>
            <a:r>
              <a:rPr kumimoji="1" lang="ja-JP" altLang="en-US" dirty="0" smtClean="0"/>
              <a:t>と</a:t>
            </a:r>
            <a:r>
              <a:rPr kumimoji="1" lang="ja-JP" altLang="en-US" dirty="0" smtClean="0"/>
              <a:t>なる行列である．</a:t>
            </a:r>
          </a:p>
          <a:p>
            <a:r>
              <a:rPr kumimoji="1" lang="ja-JP" altLang="en-US" dirty="0" smtClean="0"/>
              <a:t>最短経路の計算は幅優先探索アルゴリズムを使用しました。</a:t>
            </a:r>
          </a:p>
        </p:txBody>
      </p:sp>
      <p:sp>
        <p:nvSpPr>
          <p:cNvPr id="4" name="スライド番号プレースホルダー 3"/>
          <p:cNvSpPr>
            <a:spLocks noGrp="1"/>
          </p:cNvSpPr>
          <p:nvPr>
            <p:ph type="sldNum" sz="quarter" idx="10"/>
          </p:nvPr>
        </p:nvSpPr>
        <p:spPr/>
        <p:txBody>
          <a:bodyPr/>
          <a:lstStyle/>
          <a:p>
            <a:fld id="{B9D444E0-890B-4CF4-8CE4-595752F1A103}" type="slidenum">
              <a:rPr kumimoji="1" lang="ja-JP" altLang="en-US" smtClean="0"/>
              <a:pPr/>
              <a:t>18</a:t>
            </a:fld>
            <a:endParaRPr kumimoji="1" lang="ja-JP" altLang="en-US"/>
          </a:p>
        </p:txBody>
      </p:sp>
    </p:spTree>
    <p:extLst>
      <p:ext uri="{BB962C8B-B14F-4D97-AF65-F5344CB8AC3E}">
        <p14:creationId xmlns:p14="http://schemas.microsoft.com/office/powerpoint/2010/main" val="17472032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~13:</a:t>
            </a:r>
            <a:r>
              <a:rPr kumimoji="1" lang="ja-JP" altLang="en-US" dirty="0" smtClean="0"/>
              <a:t>２０</a:t>
            </a:r>
            <a:endParaRPr kumimoji="1" lang="en-US" altLang="ja-JP" dirty="0" smtClean="0"/>
          </a:p>
          <a:p>
            <a:endParaRPr kumimoji="1" lang="en-US" altLang="ja-JP" dirty="0" smtClean="0"/>
          </a:p>
          <a:p>
            <a:r>
              <a:rPr kumimoji="1" lang="ja-JP" altLang="en-US" dirty="0" smtClean="0"/>
              <a:t>最後</a:t>
            </a:r>
            <a:r>
              <a:rPr kumimoji="1" lang="ja-JP" altLang="en-US" dirty="0" smtClean="0"/>
              <a:t>は重み行列</a:t>
            </a:r>
            <a:r>
              <a:rPr kumimoji="1" lang="en-US" altLang="ja-JP" dirty="0" smtClean="0"/>
              <a:t>U</a:t>
            </a:r>
            <a:r>
              <a:rPr kumimoji="1" lang="ja-JP" altLang="en-US" dirty="0" smtClean="0"/>
              <a:t>です。</a:t>
            </a:r>
            <a:endParaRPr kumimoji="1" lang="en-US" altLang="ja-JP" dirty="0" smtClean="0"/>
          </a:p>
          <a:p>
            <a:r>
              <a:rPr kumimoji="1" lang="ja-JP" altLang="en-US" dirty="0" smtClean="0"/>
              <a:t>評価構造はインタビューを元に作成されるており、各ノードの回答者数を重みとし、それを表す行列式です。</a:t>
            </a:r>
            <a:endParaRPr kumimoji="1" lang="en-US" altLang="ja-JP" dirty="0" smtClean="0"/>
          </a:p>
          <a:p>
            <a:r>
              <a:rPr kumimoji="1" lang="ja-JP" altLang="en-US" dirty="0" smtClean="0"/>
              <a:t>この重みによって頻出語は他との距離が近くなるようにしました。</a:t>
            </a:r>
            <a:endParaRPr kumimoji="1" lang="en-US" altLang="ja-JP" dirty="0" smtClean="0"/>
          </a:p>
          <a:p>
            <a:endParaRPr kumimoji="1" lang="en-US" altLang="ja-JP" dirty="0" smtClean="0"/>
          </a:p>
          <a:p>
            <a:r>
              <a:rPr kumimoji="1" lang="ja-JP" altLang="en-US" dirty="0" smtClean="0"/>
              <a:t>以上の</a:t>
            </a:r>
            <a:r>
              <a:rPr kumimoji="1" lang="en-US" altLang="ja-JP" dirty="0" smtClean="0"/>
              <a:t>3</a:t>
            </a:r>
            <a:r>
              <a:rPr kumimoji="1" lang="ja-JP" altLang="en-US" dirty="0" smtClean="0"/>
              <a:t>行列から、単語の距離行列を作成します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B9D444E0-890B-4CF4-8CE4-595752F1A103}" type="slidenum">
              <a:rPr kumimoji="1" lang="ja-JP" altLang="en-US" smtClean="0"/>
              <a:pPr/>
              <a:t>19</a:t>
            </a:fld>
            <a:endParaRPr kumimoji="1" lang="ja-JP" altLang="en-US"/>
          </a:p>
        </p:txBody>
      </p:sp>
    </p:spTree>
    <p:extLst>
      <p:ext uri="{BB962C8B-B14F-4D97-AF65-F5344CB8AC3E}">
        <p14:creationId xmlns:p14="http://schemas.microsoft.com/office/powerpoint/2010/main" val="17472032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１３：３０</a:t>
            </a:r>
            <a:endParaRPr kumimoji="1" lang="en-US" altLang="ja-JP" dirty="0" smtClean="0"/>
          </a:p>
          <a:p>
            <a:r>
              <a:rPr kumimoji="1" lang="ja-JP" altLang="en-US" dirty="0" smtClean="0"/>
              <a:t>提案</a:t>
            </a:r>
            <a:r>
              <a:rPr kumimoji="1" lang="ja-JP" altLang="en-US" dirty="0" smtClean="0"/>
              <a:t>手法では</a:t>
            </a:r>
            <a:r>
              <a:rPr kumimoji="1" lang="ja-JP" altLang="en-US" dirty="0" smtClean="0"/>
              <a:t>、単語間の距離行列から次元削減を行い</a:t>
            </a:r>
            <a:r>
              <a:rPr kumimoji="1" lang="en-US" altLang="ja-JP" dirty="0" err="1" smtClean="0"/>
              <a:t>Wordcloud</a:t>
            </a:r>
            <a:r>
              <a:rPr kumimoji="1" lang="ja-JP" altLang="en-US" dirty="0" smtClean="0"/>
              <a:t>内での単語</a:t>
            </a:r>
            <a:r>
              <a:rPr kumimoji="1" lang="ja-JP" altLang="en-US" dirty="0" smtClean="0"/>
              <a:t>の座標</a:t>
            </a:r>
            <a:r>
              <a:rPr kumimoji="1" lang="ja-JP" altLang="en-US" dirty="0" smtClean="0"/>
              <a:t>を</a:t>
            </a:r>
            <a:r>
              <a:rPr kumimoji="1" lang="ja-JP" altLang="en-US" dirty="0" smtClean="0"/>
              <a:t>計算します</a:t>
            </a:r>
            <a:r>
              <a:rPr kumimoji="1" lang="ja-JP" altLang="en-US" dirty="0" smtClean="0"/>
              <a:t>。</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p:txBody>
      </p:sp>
      <p:sp>
        <p:nvSpPr>
          <p:cNvPr id="4" name="スライド番号プレースホルダー 3"/>
          <p:cNvSpPr>
            <a:spLocks noGrp="1"/>
          </p:cNvSpPr>
          <p:nvPr>
            <p:ph type="sldNum" sz="quarter" idx="10"/>
          </p:nvPr>
        </p:nvSpPr>
        <p:spPr/>
        <p:txBody>
          <a:bodyPr/>
          <a:lstStyle/>
          <a:p>
            <a:fld id="{B9D444E0-890B-4CF4-8CE4-595752F1A103}" type="slidenum">
              <a:rPr kumimoji="1" lang="ja-JP" altLang="en-US" smtClean="0"/>
              <a:pPr/>
              <a:t>20</a:t>
            </a:fld>
            <a:endParaRPr kumimoji="1" lang="ja-JP" altLang="en-US"/>
          </a:p>
        </p:txBody>
      </p:sp>
    </p:spTree>
    <p:extLst>
      <p:ext uri="{BB962C8B-B14F-4D97-AF65-F5344CB8AC3E}">
        <p14:creationId xmlns:p14="http://schemas.microsoft.com/office/powerpoint/2010/main" val="20988501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~14:</a:t>
            </a:r>
            <a:r>
              <a:rPr kumimoji="1" lang="ja-JP" altLang="en-US" dirty="0" smtClean="0"/>
              <a:t>１</a:t>
            </a:r>
            <a:r>
              <a:rPr kumimoji="1" lang="en-US" altLang="ja-JP" dirty="0" smtClean="0"/>
              <a:t>0</a:t>
            </a:r>
          </a:p>
          <a:p>
            <a:r>
              <a:rPr kumimoji="1" lang="ja-JP" altLang="en-US" dirty="0" smtClean="0"/>
              <a:t>提案</a:t>
            </a:r>
            <a:r>
              <a:rPr kumimoji="1" lang="ja-JP" altLang="en-US" dirty="0" smtClean="0"/>
              <a:t>手法では、次元削減を行うために多次元尺度構成法を用いました。</a:t>
            </a:r>
            <a:endParaRPr kumimoji="1"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　多次元尺度構成法とは、</a:t>
            </a:r>
            <a:r>
              <a:rPr lang="ja-JP" altLang="en-US" sz="2400" dirty="0" smtClean="0"/>
              <a:t>対象物の関係を低次元空間における点で表現する手法で、</a:t>
            </a:r>
            <a:endParaRPr lang="en-US" altLang="ja-JP" sz="24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sz="2400" dirty="0" smtClean="0"/>
              <a:t>　提案手法では</a:t>
            </a:r>
            <a:r>
              <a:rPr lang="en-US" altLang="ja-JP" sz="2400" dirty="0" smtClean="0"/>
              <a:t>2</a:t>
            </a:r>
            <a:r>
              <a:rPr lang="ja-JP" altLang="en-US" sz="2400" dirty="0" smtClean="0"/>
              <a:t>次元空間に配置するよう計算します。</a:t>
            </a:r>
            <a:endParaRPr lang="en-US" altLang="ja-JP" sz="24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sz="2400" dirty="0" smtClean="0"/>
              <a:t>ここで求めた点を単語の重心座標として</a:t>
            </a:r>
            <a:r>
              <a:rPr lang="en-US" altLang="ja-JP" sz="2400" dirty="0" smtClean="0"/>
              <a:t>Word Cloud</a:t>
            </a:r>
            <a:r>
              <a:rPr lang="ja-JP" altLang="en-US" sz="2400" dirty="0" smtClean="0"/>
              <a:t>で可視化します。</a:t>
            </a:r>
            <a:endParaRPr lang="en-US" altLang="ja-JP" sz="24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sz="2400" dirty="0" smtClean="0"/>
              <a:t>　先程も説明したように、文章中で出現する単語を、重要度に応じたフォントサイズ、カラーで表示する手法</a:t>
            </a:r>
            <a:endParaRPr lang="en-US" altLang="ja-JP" sz="2400"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ja-JP" sz="2400"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B9D444E0-890B-4CF4-8CE4-595752F1A103}" type="slidenum">
              <a:rPr kumimoji="1" lang="ja-JP" altLang="en-US" smtClean="0"/>
              <a:pPr/>
              <a:t>21</a:t>
            </a:fld>
            <a:endParaRPr kumimoji="1" lang="ja-JP" altLang="en-US"/>
          </a:p>
        </p:txBody>
      </p:sp>
    </p:spTree>
    <p:extLst>
      <p:ext uri="{BB962C8B-B14F-4D97-AF65-F5344CB8AC3E}">
        <p14:creationId xmlns:p14="http://schemas.microsoft.com/office/powerpoint/2010/main" val="35778931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~1:00</a:t>
            </a:r>
          </a:p>
          <a:p>
            <a:r>
              <a:rPr kumimoji="1" lang="ja-JP" altLang="en-US" dirty="0" smtClean="0"/>
              <a:t>人</a:t>
            </a:r>
            <a:r>
              <a:rPr kumimoji="1" lang="ja-JP" altLang="en-US" dirty="0" smtClean="0"/>
              <a:t>の評価基準を知ることが重要になってきている</a:t>
            </a:r>
            <a:endParaRPr kumimoji="1" lang="en-US" altLang="ja-JP" dirty="0" smtClean="0"/>
          </a:p>
          <a:p>
            <a:r>
              <a:rPr kumimoji="1" lang="en-US" altLang="ja-JP" dirty="0" smtClean="0"/>
              <a:t>	</a:t>
            </a:r>
            <a:r>
              <a:rPr kumimoji="1" lang="ja-JP" altLang="en-US" dirty="0" smtClean="0"/>
              <a:t>情報源が増え、情報源の場所で良い</a:t>
            </a:r>
            <a:r>
              <a:rPr kumimoji="1" lang="ja-JP" altLang="en-US" dirty="0" err="1" smtClean="0"/>
              <a:t>悪いの</a:t>
            </a:r>
            <a:r>
              <a:rPr kumimoji="1" lang="ja-JP" altLang="en-US" dirty="0" smtClean="0"/>
              <a:t>基準が違う←要参照</a:t>
            </a:r>
            <a:endParaRPr kumimoji="1" lang="en-US" altLang="ja-JP"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ja-JP" altLang="en-US" sz="2400" dirty="0" smtClean="0"/>
              <a:t>人の評価基準を表す評価構造の分析が重要</a:t>
            </a:r>
            <a:endParaRPr kumimoji="1" lang="en-US" altLang="ja-JP" sz="2400" dirty="0" smtClean="0"/>
          </a:p>
        </p:txBody>
      </p:sp>
      <p:sp>
        <p:nvSpPr>
          <p:cNvPr id="4" name="スライド番号プレースホルダー 3"/>
          <p:cNvSpPr>
            <a:spLocks noGrp="1"/>
          </p:cNvSpPr>
          <p:nvPr>
            <p:ph type="sldNum" sz="quarter" idx="10"/>
          </p:nvPr>
        </p:nvSpPr>
        <p:spPr/>
        <p:txBody>
          <a:bodyPr/>
          <a:lstStyle/>
          <a:p>
            <a:fld id="{E3B99A2F-B54D-4A6E-B61A-BD471A4A8124}" type="slidenum">
              <a:rPr kumimoji="1" lang="ja-JP" altLang="en-US" smtClean="0"/>
              <a:t>4</a:t>
            </a:fld>
            <a:endParaRPr kumimoji="1" lang="ja-JP" altLang="en-US"/>
          </a:p>
        </p:txBody>
      </p:sp>
    </p:spTree>
    <p:extLst>
      <p:ext uri="{BB962C8B-B14F-4D97-AF65-F5344CB8AC3E}">
        <p14:creationId xmlns:p14="http://schemas.microsoft.com/office/powerpoint/2010/main" val="6558632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~14:</a:t>
            </a:r>
            <a:r>
              <a:rPr kumimoji="1" lang="ja-JP" altLang="en-US" dirty="0" smtClean="0"/>
              <a:t>３</a:t>
            </a:r>
            <a:r>
              <a:rPr kumimoji="1" lang="en-US" altLang="ja-JP" dirty="0" smtClean="0"/>
              <a:t>0</a:t>
            </a:r>
          </a:p>
          <a:p>
            <a:endParaRPr kumimoji="1" lang="en-US" altLang="ja-JP" dirty="0" smtClean="0"/>
          </a:p>
          <a:p>
            <a:r>
              <a:rPr kumimoji="1" lang="ja-JP" altLang="en-US" dirty="0" smtClean="0"/>
              <a:t>最後</a:t>
            </a:r>
            <a:r>
              <a:rPr kumimoji="1" lang="ja-JP" altLang="en-US" dirty="0" smtClean="0"/>
              <a:t>に単語の重複阻止を行います。</a:t>
            </a:r>
            <a:endParaRPr kumimoji="1" lang="en-US" altLang="ja-JP" dirty="0" smtClean="0"/>
          </a:p>
          <a:p>
            <a:endParaRPr kumimoji="1" lang="en-US" altLang="ja-JP" dirty="0" smtClean="0"/>
          </a:p>
          <a:p>
            <a:r>
              <a:rPr kumimoji="1" lang="ja-JP" altLang="en-US" dirty="0" smtClean="0"/>
              <a:t>先ほどの座標で</a:t>
            </a:r>
            <a:r>
              <a:rPr kumimoji="1" lang="ja-JP" altLang="en-US" dirty="0" smtClean="0"/>
              <a:t>は</a:t>
            </a:r>
            <a:r>
              <a:rPr kumimoji="1" lang="en-US" altLang="ja-JP" dirty="0" smtClean="0"/>
              <a:t>Word Cloud</a:t>
            </a:r>
            <a:r>
              <a:rPr kumimoji="1" lang="ja-JP" altLang="en-US" dirty="0" smtClean="0"/>
              <a:t>で可視化した際に</a:t>
            </a:r>
            <a:endParaRPr kumimoji="1" lang="en-US" altLang="ja-JP" dirty="0" smtClean="0"/>
          </a:p>
          <a:p>
            <a:r>
              <a:rPr kumimoji="1" lang="ja-JP" altLang="en-US" dirty="0" smtClean="0"/>
              <a:t>単語</a:t>
            </a:r>
            <a:r>
              <a:rPr kumimoji="1" lang="ja-JP" altLang="en-US" dirty="0" smtClean="0"/>
              <a:t>が重なる、また、空白部分が多いという問題があったのでそれらを改善する座標を計算します。</a:t>
            </a:r>
          </a:p>
        </p:txBody>
      </p:sp>
      <p:sp>
        <p:nvSpPr>
          <p:cNvPr id="4" name="スライド番号プレースホルダー 3"/>
          <p:cNvSpPr>
            <a:spLocks noGrp="1"/>
          </p:cNvSpPr>
          <p:nvPr>
            <p:ph type="sldNum" sz="quarter" idx="10"/>
          </p:nvPr>
        </p:nvSpPr>
        <p:spPr/>
        <p:txBody>
          <a:bodyPr/>
          <a:lstStyle/>
          <a:p>
            <a:fld id="{B9D444E0-890B-4CF4-8CE4-595752F1A103}" type="slidenum">
              <a:rPr kumimoji="1" lang="ja-JP" altLang="en-US" smtClean="0"/>
              <a:pPr/>
              <a:t>22</a:t>
            </a:fld>
            <a:endParaRPr kumimoji="1" lang="ja-JP" altLang="en-US"/>
          </a:p>
        </p:txBody>
      </p:sp>
    </p:spTree>
    <p:extLst>
      <p:ext uri="{BB962C8B-B14F-4D97-AF65-F5344CB8AC3E}">
        <p14:creationId xmlns:p14="http://schemas.microsoft.com/office/powerpoint/2010/main" val="20988501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r>
                  <a:rPr kumimoji="1" lang="ja-JP" altLang="en-US" dirty="0" smtClean="0"/>
                  <a:t>１６：３０</a:t>
                </a:r>
                <a:endParaRPr kumimoji="1" lang="en-US" altLang="ja-JP" dirty="0" smtClean="0"/>
              </a:p>
              <a:p>
                <a:r>
                  <a:rPr kumimoji="1" lang="ja-JP" altLang="en-US" dirty="0" smtClean="0"/>
                  <a:t>単語</a:t>
                </a:r>
                <a:r>
                  <a:rPr kumimoji="1" lang="ja-JP" altLang="en-US" dirty="0" smtClean="0"/>
                  <a:t>の除去は</a:t>
                </a:r>
                <a:r>
                  <a:rPr lang="en-US" altLang="ja-JP" dirty="0" smtClean="0"/>
                  <a:t>Erick</a:t>
                </a:r>
                <a:r>
                  <a:rPr lang="ja-JP" altLang="en-US" dirty="0" err="1" smtClean="0"/>
                  <a:t>らの</a:t>
                </a:r>
                <a:r>
                  <a:rPr lang="ja-JP" altLang="en-US" dirty="0" smtClean="0"/>
                  <a:t>提案した手法を参考にしました。</a:t>
                </a:r>
                <a:endParaRPr lang="en-US" altLang="ja-JP" dirty="0" smtClean="0"/>
              </a:p>
              <a:p>
                <a:r>
                  <a:rPr kumimoji="1" lang="en-US" altLang="ja-JP" dirty="0" smtClean="0"/>
                  <a:t>Erick</a:t>
                </a:r>
                <a:r>
                  <a:rPr kumimoji="1" lang="ja-JP" altLang="en-US" dirty="0" err="1" smtClean="0"/>
                  <a:t>らの</a:t>
                </a:r>
                <a:r>
                  <a:rPr kumimoji="1" lang="ja-JP" altLang="en-US" dirty="0" smtClean="0"/>
                  <a:t>提案手法は指定領域内で</a:t>
                </a:r>
                <a:r>
                  <a:rPr kumimoji="1" lang="ja-JP" altLang="en-US" dirty="0" smtClean="0"/>
                  <a:t>セルと呼ばれる正方形の中心座標</a:t>
                </a:r>
                <a:r>
                  <a:rPr kumimoji="1" lang="ja-JP" altLang="en-US" dirty="0" smtClean="0"/>
                  <a:t>を最適化する手法である</a:t>
                </a:r>
                <a:r>
                  <a:rPr kumimoji="1" lang="en-US" altLang="ja-JP" dirty="0" smtClean="0"/>
                  <a:t>. </a:t>
                </a:r>
              </a:p>
              <a:p>
                <a:r>
                  <a:rPr kumimoji="1" lang="ja-JP" altLang="en-US" dirty="0" smtClean="0"/>
                  <a:t>この手法では</a:t>
                </a:r>
                <a:r>
                  <a:rPr kumimoji="1" lang="en-US" altLang="ja-JP" dirty="0" smtClean="0"/>
                  <a:t>, </a:t>
                </a:r>
                <a:r>
                  <a:rPr kumimoji="1" lang="ja-JP" altLang="en-US" dirty="0" smtClean="0"/>
                  <a:t>最適化計算によって細胞間の相対的位置関係を保持しつつ</a:t>
                </a:r>
                <a:r>
                  <a:rPr kumimoji="1" lang="en-US" altLang="ja-JP" dirty="0" smtClean="0"/>
                  <a:t>, </a:t>
                </a:r>
                <a:r>
                  <a:rPr kumimoji="1" lang="ja-JP" altLang="en-US" dirty="0" smtClean="0"/>
                  <a:t>細胞間の重複を阻止し</a:t>
                </a:r>
                <a:r>
                  <a:rPr kumimoji="1" lang="en-US" altLang="ja-JP" dirty="0" smtClean="0"/>
                  <a:t>, </a:t>
                </a:r>
                <a:r>
                  <a:rPr kumimoji="1" lang="ja-JP" altLang="en-US" dirty="0" smtClean="0"/>
                  <a:t>指定領域の最大利用を達成する</a:t>
                </a:r>
                <a:r>
                  <a:rPr kumimoji="1" lang="en-US" altLang="ja-JP" dirty="0" smtClean="0"/>
                  <a:t>. </a:t>
                </a:r>
              </a:p>
              <a:p>
                <a:r>
                  <a:rPr kumimoji="1" lang="ja-JP" altLang="en-US" dirty="0" smtClean="0"/>
                  <a:t>提案手法では単語内の</a:t>
                </a:r>
                <a:r>
                  <a:rPr kumimoji="1" lang="en-US" altLang="ja-JP" dirty="0" smtClean="0"/>
                  <a:t>1</a:t>
                </a:r>
                <a:r>
                  <a:rPr kumimoji="1" lang="ja-JP" altLang="en-US" dirty="0" smtClean="0"/>
                  <a:t>文字</a:t>
                </a:r>
                <a:r>
                  <a:rPr kumimoji="1" lang="ja-JP" altLang="en-US" dirty="0" smtClean="0"/>
                  <a:t>を</a:t>
                </a:r>
                <a:r>
                  <a:rPr kumimoji="1" lang="en-US" altLang="ja-JP" dirty="0" smtClean="0"/>
                  <a:t>1</a:t>
                </a:r>
                <a:r>
                  <a:rPr kumimoji="1" lang="ja-JP" altLang="en-US" dirty="0" smtClean="0"/>
                  <a:t>セル</a:t>
                </a:r>
                <a:r>
                  <a:rPr kumimoji="1" lang="en-US" altLang="ja-JP" dirty="0" smtClean="0"/>
                  <a:t>, </a:t>
                </a:r>
                <a:r>
                  <a:rPr kumimoji="1" lang="ja-JP" altLang="en-US" dirty="0" smtClean="0"/>
                  <a:t>各単語を水平方向</a:t>
                </a:r>
                <a:r>
                  <a:rPr kumimoji="1" lang="ja-JP" altLang="en-US" dirty="0" smtClean="0"/>
                  <a:t>にセルが</a:t>
                </a:r>
                <a:r>
                  <a:rPr kumimoji="1" lang="ja-JP" altLang="en-US" dirty="0" smtClean="0"/>
                  <a:t>隣接する長方形と置き換え、単語</a:t>
                </a:r>
                <a:r>
                  <a:rPr kumimoji="1" lang="ja-JP" altLang="en-US" dirty="0" smtClean="0"/>
                  <a:t>の座標の</a:t>
                </a:r>
                <a:r>
                  <a:rPr kumimoji="1" lang="ja-JP" altLang="en-US" dirty="0" smtClean="0"/>
                  <a:t>最適化計算を行う</a:t>
                </a:r>
                <a:r>
                  <a:rPr kumimoji="1" lang="en-US" altLang="ja-JP" dirty="0" smtClean="0"/>
                  <a:t>. </a:t>
                </a:r>
                <a:endParaRPr kumimoji="1" lang="en-US" altLang="ja-JP" dirty="0" smtClean="0"/>
              </a:p>
              <a:p>
                <a:endParaRPr kumimoji="1" lang="en-US" altLang="ja-JP" dirty="0" smtClean="0"/>
              </a:p>
              <a:p>
                <a:r>
                  <a:rPr kumimoji="1" lang="ja-JP" altLang="en-US" dirty="0" smtClean="0"/>
                  <a:t>ここでは</a:t>
                </a:r>
                <a:r>
                  <a:rPr kumimoji="1" lang="en-US" altLang="ja-JP" dirty="0" smtClean="0"/>
                  <a:t>2</a:t>
                </a:r>
                <a:r>
                  <a:rPr kumimoji="1" lang="ja-JP" altLang="en-US" dirty="0" err="1" smtClean="0"/>
                  <a:t>つの</a:t>
                </a:r>
                <a:r>
                  <a:rPr kumimoji="1" lang="ja-JP" altLang="en-US" dirty="0" smtClean="0"/>
                  <a:t>エネルギー関数のワの最小値に成るような変数を求めます。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変数は</a:t>
                </a:r>
                <a:r>
                  <a:rPr kumimoji="1" lang="en-US" altLang="ja-JP" sz="1200" kern="1200" dirty="0" err="1" smtClean="0">
                    <a:solidFill>
                      <a:schemeClr val="tx1"/>
                    </a:solidFill>
                    <a:effectLst/>
                    <a:latin typeface="+mn-lt"/>
                    <a:ea typeface="+mn-ea"/>
                    <a:cs typeface="+mn-cs"/>
                  </a:rPr>
                  <a:t>x,y,r,d</a:t>
                </a:r>
                <a:r>
                  <a:rPr kumimoji="1" lang="ja-JP" altLang="en-US" sz="1200" kern="1200" dirty="0" smtClean="0">
                    <a:solidFill>
                      <a:schemeClr val="tx1"/>
                    </a:solidFill>
                    <a:effectLst/>
                    <a:latin typeface="+mn-lt"/>
                    <a:ea typeface="+mn-ea"/>
                    <a:cs typeface="+mn-cs"/>
                  </a:rPr>
                  <a:t>の</a:t>
                </a:r>
                <a:r>
                  <a:rPr kumimoji="1" lang="en-US" altLang="ja-JP" sz="1200" kern="1200" dirty="0" smtClean="0">
                    <a:solidFill>
                      <a:schemeClr val="tx1"/>
                    </a:solidFill>
                    <a:effectLst/>
                    <a:latin typeface="+mn-lt"/>
                    <a:ea typeface="+mn-ea"/>
                    <a:cs typeface="+mn-cs"/>
                  </a:rPr>
                  <a:t>4</a:t>
                </a:r>
                <a:r>
                  <a:rPr kumimoji="1" lang="ja-JP" altLang="en-US" sz="1200" kern="1200" dirty="0" smtClean="0">
                    <a:solidFill>
                      <a:schemeClr val="tx1"/>
                    </a:solidFill>
                    <a:effectLst/>
                    <a:latin typeface="+mn-lt"/>
                    <a:ea typeface="+mn-ea"/>
                    <a:cs typeface="+mn-cs"/>
                  </a:rPr>
                  <a:t>つがあり</a:t>
                </a:r>
                <a:r>
                  <a:rPr kumimoji="1" lang="en-US" altLang="ja-JP" sz="1200" kern="1200" dirty="0" smtClean="0">
                    <a:solidFill>
                      <a:schemeClr val="tx1"/>
                    </a:solidFill>
                    <a:effectLst/>
                    <a:latin typeface="+mn-lt"/>
                    <a:ea typeface="+mn-ea"/>
                    <a:cs typeface="+mn-cs"/>
                  </a:rPr>
                  <a:t>. . </a:t>
                </a:r>
                <a14:m>
                  <m:oMath xmlns:m="http://schemas.openxmlformats.org/officeDocument/2006/math">
                    <m:r>
                      <a:rPr kumimoji="1" lang="en-US" altLang="ja-JP" sz="1200" b="1" i="1" kern="1200">
                        <a:solidFill>
                          <a:schemeClr val="tx1"/>
                        </a:solidFill>
                        <a:effectLst/>
                        <a:latin typeface="Cambria Math"/>
                        <a:ea typeface="+mn-ea"/>
                        <a:cs typeface="+mn-cs"/>
                      </a:rPr>
                      <m:t>𝐱</m:t>
                    </m:r>
                    <m:r>
                      <a:rPr kumimoji="1" lang="en-US" altLang="ja-JP" sz="1200" kern="1200">
                        <a:solidFill>
                          <a:schemeClr val="tx1"/>
                        </a:solidFill>
                        <a:effectLst/>
                        <a:latin typeface="Cambria Math"/>
                        <a:ea typeface="+mn-ea"/>
                        <a:cs typeface="+mn-cs"/>
                      </a:rPr>
                      <m:t>, </m:t>
                    </m:r>
                    <m:r>
                      <a:rPr kumimoji="1" lang="en-US" altLang="ja-JP" sz="1200" b="1" i="1" kern="1200">
                        <a:solidFill>
                          <a:schemeClr val="tx1"/>
                        </a:solidFill>
                        <a:effectLst/>
                        <a:latin typeface="Cambria Math"/>
                        <a:ea typeface="+mn-ea"/>
                        <a:cs typeface="+mn-cs"/>
                      </a:rPr>
                      <m:t>𝐲</m:t>
                    </m:r>
                  </m:oMath>
                </a14:m>
                <a:r>
                  <a:rPr kumimoji="1" lang="en-US" altLang="ja-JP" sz="1200" b="1" kern="1200" dirty="0">
                    <a:solidFill>
                      <a:schemeClr val="tx1"/>
                    </a:solidFill>
                    <a:effectLst/>
                    <a:latin typeface="+mn-lt"/>
                    <a:ea typeface="+mn-ea"/>
                    <a:cs typeface="+mn-cs"/>
                  </a:rPr>
                  <a:t> </a:t>
                </a:r>
                <a:r>
                  <a:rPr kumimoji="1" lang="ja-JP" altLang="ja-JP" sz="1200" kern="1200" dirty="0" smtClean="0">
                    <a:solidFill>
                      <a:schemeClr val="tx1"/>
                    </a:solidFill>
                    <a:effectLst/>
                    <a:latin typeface="+mn-lt"/>
                    <a:ea typeface="+mn-ea"/>
                    <a:cs typeface="+mn-cs"/>
                  </a:rPr>
                  <a:t>は</a:t>
                </a:r>
                <a:r>
                  <a:rPr kumimoji="1" lang="ja-JP" altLang="en-US" sz="1200" kern="1200" dirty="0" smtClean="0">
                    <a:solidFill>
                      <a:schemeClr val="tx1"/>
                    </a:solidFill>
                    <a:effectLst/>
                    <a:latin typeface="+mn-lt"/>
                    <a:ea typeface="+mn-ea"/>
                    <a:cs typeface="+mn-cs"/>
                  </a:rPr>
                  <a:t>単語</a:t>
                </a:r>
                <a:r>
                  <a:rPr kumimoji="1" lang="ja-JP" altLang="ja-JP" sz="1200" kern="1200" dirty="0" smtClean="0">
                    <a:solidFill>
                      <a:schemeClr val="tx1"/>
                    </a:solidFill>
                    <a:effectLst/>
                    <a:latin typeface="+mn-lt"/>
                    <a:ea typeface="+mn-ea"/>
                    <a:cs typeface="+mn-cs"/>
                  </a:rPr>
                  <a:t>の</a:t>
                </a:r>
                <a:r>
                  <a:rPr kumimoji="1" lang="ja-JP" altLang="ja-JP" sz="1200" kern="1200" dirty="0">
                    <a:solidFill>
                      <a:schemeClr val="tx1"/>
                    </a:solidFill>
                    <a:effectLst/>
                    <a:latin typeface="+mn-lt"/>
                    <a:ea typeface="+mn-ea"/>
                    <a:cs typeface="+mn-cs"/>
                  </a:rPr>
                  <a:t>重心座標</a:t>
                </a:r>
                <a:r>
                  <a:rPr kumimoji="1" lang="en-US" altLang="ja-JP" sz="1200" kern="1200" dirty="0">
                    <a:solidFill>
                      <a:schemeClr val="tx1"/>
                    </a:solidFill>
                    <a:effectLst/>
                    <a:latin typeface="+mn-lt"/>
                    <a:ea typeface="+mn-ea"/>
                    <a:cs typeface="+mn-cs"/>
                  </a:rPr>
                  <a:t>, </a:t>
                </a:r>
                <a14:m>
                  <m:oMath xmlns:m="http://schemas.openxmlformats.org/officeDocument/2006/math">
                    <m:r>
                      <a:rPr kumimoji="1" lang="en-US" altLang="ja-JP" sz="1200" b="1" i="1" kern="1200">
                        <a:solidFill>
                          <a:schemeClr val="tx1"/>
                        </a:solidFill>
                        <a:effectLst/>
                        <a:latin typeface="Cambria Math"/>
                        <a:ea typeface="+mn-ea"/>
                        <a:cs typeface="+mn-cs"/>
                      </a:rPr>
                      <m:t>𝐫</m:t>
                    </m:r>
                  </m:oMath>
                </a14:m>
                <a:r>
                  <a:rPr kumimoji="1" lang="en-US" altLang="ja-JP" sz="1200" b="1" kern="1200" dirty="0">
                    <a:solidFill>
                      <a:schemeClr val="tx1"/>
                    </a:solidFill>
                    <a:effectLst/>
                    <a:latin typeface="+mn-lt"/>
                    <a:ea typeface="+mn-ea"/>
                    <a:cs typeface="+mn-cs"/>
                  </a:rPr>
                  <a:t> </a:t>
                </a:r>
                <a:r>
                  <a:rPr kumimoji="1" lang="ja-JP" altLang="ja-JP" sz="1200" kern="1200" dirty="0">
                    <a:solidFill>
                      <a:schemeClr val="tx1"/>
                    </a:solidFill>
                    <a:effectLst/>
                    <a:latin typeface="+mn-lt"/>
                    <a:ea typeface="+mn-ea"/>
                    <a:cs typeface="+mn-cs"/>
                  </a:rPr>
                  <a:t>は単語の重複を防ぐための調整</a:t>
                </a:r>
                <a:r>
                  <a:rPr kumimoji="1" lang="ja-JP" altLang="ja-JP" sz="1200" kern="1200" dirty="0" smtClean="0">
                    <a:solidFill>
                      <a:schemeClr val="tx1"/>
                    </a:solidFill>
                    <a:effectLst/>
                    <a:latin typeface="+mn-lt"/>
                    <a:ea typeface="+mn-ea"/>
                    <a:cs typeface="+mn-cs"/>
                  </a:rPr>
                  <a:t>変数</a:t>
                </a:r>
                <a:r>
                  <a:rPr kumimoji="1" lang="ja-JP" altLang="en-US" sz="1200" kern="1200" dirty="0" smtClean="0">
                    <a:solidFill>
                      <a:schemeClr val="tx1"/>
                    </a:solidFill>
                    <a:effectLst/>
                    <a:latin typeface="+mn-lt"/>
                    <a:ea typeface="+mn-ea"/>
                    <a:cs typeface="+mn-cs"/>
                  </a:rPr>
                  <a:t>でバイナリ値である</a:t>
                </a:r>
                <a:r>
                  <a:rPr kumimoji="1" lang="en-US" altLang="ja-JP" sz="1200" kern="1200" dirty="0" smtClean="0">
                    <a:solidFill>
                      <a:schemeClr val="tx1"/>
                    </a:solidFill>
                    <a:effectLst/>
                    <a:latin typeface="+mn-lt"/>
                    <a:ea typeface="+mn-ea"/>
                    <a:cs typeface="+mn-cs"/>
                  </a:rPr>
                  <a:t>, </a:t>
                </a:r>
                <a14:m>
                  <m:oMath xmlns:m="http://schemas.openxmlformats.org/officeDocument/2006/math">
                    <m:r>
                      <a:rPr kumimoji="1" lang="en-US" altLang="ja-JP" sz="1200" b="1" i="1" kern="1200">
                        <a:solidFill>
                          <a:schemeClr val="tx1"/>
                        </a:solidFill>
                        <a:effectLst/>
                        <a:latin typeface="Cambria Math"/>
                        <a:ea typeface="+mn-ea"/>
                        <a:cs typeface="+mn-cs"/>
                      </a:rPr>
                      <m:t>𝛅</m:t>
                    </m:r>
                    <m:r>
                      <a:rPr kumimoji="1" lang="en-US" altLang="ja-JP" sz="1200" i="1" kern="1200">
                        <a:solidFill>
                          <a:schemeClr val="tx1"/>
                        </a:solidFill>
                        <a:effectLst/>
                        <a:latin typeface="Cambria Math"/>
                        <a:ea typeface="+mn-ea"/>
                        <a:cs typeface="+mn-cs"/>
                      </a:rPr>
                      <m:t> </m:t>
                    </m:r>
                  </m:oMath>
                </a14:m>
                <a:r>
                  <a:rPr kumimoji="1" lang="ja-JP" altLang="ja-JP" sz="1200" kern="1200" dirty="0">
                    <a:solidFill>
                      <a:schemeClr val="tx1"/>
                    </a:solidFill>
                    <a:effectLst/>
                    <a:latin typeface="+mn-lt"/>
                    <a:ea typeface="+mn-ea"/>
                    <a:cs typeface="+mn-cs"/>
                  </a:rPr>
                  <a:t>は再編成後</a:t>
                </a:r>
                <a:r>
                  <a:rPr kumimoji="1" lang="ja-JP" altLang="ja-JP" sz="1200" kern="1200" dirty="0" smtClean="0">
                    <a:solidFill>
                      <a:schemeClr val="tx1"/>
                    </a:solidFill>
                    <a:effectLst/>
                    <a:latin typeface="+mn-lt"/>
                    <a:ea typeface="+mn-ea"/>
                    <a:cs typeface="+mn-cs"/>
                  </a:rPr>
                  <a:t>の</a:t>
                </a:r>
                <a:r>
                  <a:rPr kumimoji="1" lang="ja-JP" altLang="en-US" sz="1200" kern="1200" dirty="0" smtClean="0">
                    <a:solidFill>
                      <a:schemeClr val="tx1"/>
                    </a:solidFill>
                    <a:effectLst/>
                    <a:latin typeface="+mn-lt"/>
                    <a:ea typeface="+mn-ea"/>
                    <a:cs typeface="+mn-cs"/>
                  </a:rPr>
                  <a:t>最</a:t>
                </a:r>
                <a:r>
                  <a:rPr kumimoji="1" lang="ja-JP" altLang="ja-JP" sz="1200" kern="1200" dirty="0" smtClean="0">
                    <a:solidFill>
                      <a:schemeClr val="tx1"/>
                    </a:solidFill>
                    <a:effectLst/>
                    <a:latin typeface="+mn-lt"/>
                    <a:ea typeface="+mn-ea"/>
                    <a:cs typeface="+mn-cs"/>
                  </a:rPr>
                  <a:t>頻出語</a:t>
                </a:r>
                <a:r>
                  <a:rPr kumimoji="1" lang="ja-JP" altLang="ja-JP" sz="1200" kern="1200" dirty="0">
                    <a:solidFill>
                      <a:schemeClr val="tx1"/>
                    </a:solidFill>
                    <a:effectLst/>
                    <a:latin typeface="+mn-lt"/>
                    <a:ea typeface="+mn-ea"/>
                    <a:cs typeface="+mn-cs"/>
                  </a:rPr>
                  <a:t>の辺の長さを表す変数である</a:t>
                </a:r>
                <a:r>
                  <a:rPr kumimoji="1" lang="en-US" altLang="ja-JP" sz="1200" kern="1200" dirty="0">
                    <a:solidFill>
                      <a:schemeClr val="tx1"/>
                    </a:solidFill>
                    <a:effectLst/>
                    <a:latin typeface="+mn-lt"/>
                    <a:ea typeface="+mn-ea"/>
                    <a:cs typeface="+mn-cs"/>
                  </a:rPr>
                  <a:t>. A,</a:t>
                </a:r>
                <a14:m>
                  <m:oMath xmlns:m="http://schemas.openxmlformats.org/officeDocument/2006/math">
                    <m:r>
                      <a:rPr kumimoji="1" lang="en-US" altLang="ja-JP" sz="1200" b="1" kern="1200">
                        <a:solidFill>
                          <a:schemeClr val="tx1"/>
                        </a:solidFill>
                        <a:effectLst/>
                        <a:latin typeface="Cambria Math"/>
                        <a:ea typeface="+mn-ea"/>
                        <a:cs typeface="+mn-cs"/>
                      </a:rPr>
                      <m:t> </m:t>
                    </m:r>
                    <m:r>
                      <a:rPr kumimoji="1" lang="en-US" altLang="ja-JP" sz="1200" b="1" i="1" kern="1200">
                        <a:solidFill>
                          <a:schemeClr val="tx1"/>
                        </a:solidFill>
                        <a:effectLst/>
                        <a:latin typeface="Cambria Math"/>
                        <a:ea typeface="+mn-ea"/>
                        <a:cs typeface="+mn-cs"/>
                      </a:rPr>
                      <m:t>𝐛</m:t>
                    </m:r>
                  </m:oMath>
                </a14:m>
                <a:r>
                  <a:rPr kumimoji="1" lang="en-US" altLang="ja-JP" sz="1200" b="1" kern="1200" dirty="0">
                    <a:solidFill>
                      <a:schemeClr val="tx1"/>
                    </a:solidFill>
                    <a:effectLst/>
                    <a:latin typeface="+mn-lt"/>
                    <a:ea typeface="+mn-ea"/>
                    <a:cs typeface="+mn-cs"/>
                  </a:rPr>
                  <a:t> </a:t>
                </a:r>
                <a:r>
                  <a:rPr kumimoji="1" lang="ja-JP" altLang="ja-JP" sz="1200" kern="1200" dirty="0">
                    <a:solidFill>
                      <a:schemeClr val="tx1"/>
                    </a:solidFill>
                    <a:effectLst/>
                    <a:latin typeface="+mn-lt"/>
                    <a:ea typeface="+mn-ea"/>
                    <a:cs typeface="+mn-cs"/>
                  </a:rPr>
                  <a:t>は拘束条件を表す行列である</a:t>
                </a:r>
                <a:r>
                  <a:rPr kumimoji="1" lang="en-US" altLang="ja-JP" sz="1200" kern="1200" dirty="0">
                    <a:solidFill>
                      <a:schemeClr val="tx1"/>
                    </a:solidFill>
                    <a:effectLst/>
                    <a:latin typeface="+mn-lt"/>
                    <a:ea typeface="+mn-ea"/>
                    <a:cs typeface="+mn-cs"/>
                  </a:rPr>
                  <a:t>. </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右下の図が最適化前、後の単語の例です。</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最適化前は文字がる正方形で、最適化語が薄く大きい正方形です</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次に</a:t>
                </a:r>
                <a:r>
                  <a:rPr kumimoji="1" lang="en-US" altLang="ja-JP" sz="1200" kern="1200" dirty="0" smtClean="0">
                    <a:solidFill>
                      <a:schemeClr val="tx1"/>
                    </a:solidFill>
                    <a:effectLst/>
                    <a:latin typeface="+mn-lt"/>
                    <a:ea typeface="+mn-ea"/>
                    <a:cs typeface="+mn-cs"/>
                  </a:rPr>
                  <a:t>2</a:t>
                </a:r>
                <a:r>
                  <a:rPr kumimoji="1" lang="ja-JP" altLang="en-US" sz="1200" kern="1200" dirty="0" err="1" smtClean="0">
                    <a:solidFill>
                      <a:schemeClr val="tx1"/>
                    </a:solidFill>
                    <a:effectLst/>
                    <a:latin typeface="+mn-lt"/>
                    <a:ea typeface="+mn-ea"/>
                    <a:cs typeface="+mn-cs"/>
                  </a:rPr>
                  <a:t>つの</a:t>
                </a:r>
                <a:r>
                  <a:rPr kumimoji="1" lang="ja-JP" altLang="en-US" sz="1200" kern="1200" dirty="0" smtClean="0">
                    <a:solidFill>
                      <a:schemeClr val="tx1"/>
                    </a:solidFill>
                    <a:effectLst/>
                    <a:latin typeface="+mn-lt"/>
                    <a:ea typeface="+mn-ea"/>
                    <a:cs typeface="+mn-cs"/>
                  </a:rPr>
                  <a:t>エネルギー関数について説明します。</a:t>
                </a:r>
                <a:endParaRPr kumimoji="1" lang="en-US" altLang="ja-JP" sz="1200" kern="1200" dirty="0" smtClean="0">
                  <a:solidFill>
                    <a:schemeClr val="tx1"/>
                  </a:solidFill>
                  <a:effectLst/>
                  <a:latin typeface="+mn-lt"/>
                  <a:ea typeface="+mn-ea"/>
                  <a:cs typeface="+mn-cs"/>
                </a:endParaRPr>
              </a:p>
            </p:txBody>
          </p:sp>
        </mc:Choice>
        <mc:Fallback xmlns="">
          <p:sp>
            <p:nvSpPr>
              <p:cNvPr id="3" name="ノート プレースホルダー 2"/>
              <p:cNvSpPr>
                <a:spLocks noGrp="1"/>
              </p:cNvSpPr>
              <p:nvPr>
                <p:ph type="body" idx="1"/>
              </p:nvPr>
            </p:nvSpPr>
            <p:spPr/>
            <p:txBody>
              <a:bodyPr/>
              <a:lstStyle/>
              <a:p>
                <a:r>
                  <a:rPr kumimoji="1" lang="ja-JP" altLang="en-US" dirty="0" smtClean="0"/>
                  <a:t>単語の除去は</a:t>
                </a:r>
                <a:r>
                  <a:rPr lang="en-US" altLang="ja-JP" dirty="0" smtClean="0"/>
                  <a:t>Erick</a:t>
                </a:r>
                <a:r>
                  <a:rPr lang="ja-JP" altLang="en-US" dirty="0" err="1" smtClean="0"/>
                  <a:t>らの</a:t>
                </a:r>
                <a:r>
                  <a:rPr lang="ja-JP" altLang="en-US" dirty="0" smtClean="0"/>
                  <a:t>提案した手法を参考にしました</a:t>
                </a:r>
                <a:r>
                  <a:rPr lang="ja-JP" altLang="en-US" dirty="0" smtClean="0"/>
                  <a:t>。</a:t>
                </a:r>
                <a:endParaRPr lang="en-US" altLang="ja-JP" dirty="0" smtClean="0"/>
              </a:p>
              <a:p>
                <a:r>
                  <a:rPr kumimoji="1" lang="en-US" altLang="ja-JP" dirty="0" smtClean="0"/>
                  <a:t>Erick</a:t>
                </a:r>
                <a:r>
                  <a:rPr kumimoji="1" lang="ja-JP" altLang="en-US" dirty="0" err="1" smtClean="0"/>
                  <a:t>らの</a:t>
                </a:r>
                <a:r>
                  <a:rPr kumimoji="1" lang="ja-JP" altLang="en-US" dirty="0" smtClean="0"/>
                  <a:t>提案手法は指定領域内で格子を生成し</a:t>
                </a:r>
                <a:r>
                  <a:rPr kumimoji="1" lang="en-US" altLang="ja-JP" dirty="0" smtClean="0"/>
                  <a:t>, </a:t>
                </a:r>
                <a:r>
                  <a:rPr kumimoji="1" lang="ja-JP" altLang="en-US" dirty="0" smtClean="0"/>
                  <a:t>座標点が存在する細胞だけを残し</a:t>
                </a:r>
                <a:r>
                  <a:rPr kumimoji="1" lang="en-US" altLang="ja-JP" dirty="0" smtClean="0"/>
                  <a:t>, </a:t>
                </a:r>
                <a:r>
                  <a:rPr kumimoji="1" lang="ja-JP" altLang="en-US" dirty="0" smtClean="0"/>
                  <a:t>細胞の位置を最適化する手法である</a:t>
                </a:r>
                <a:r>
                  <a:rPr kumimoji="1" lang="en-US" altLang="ja-JP" dirty="0" smtClean="0"/>
                  <a:t>. </a:t>
                </a:r>
              </a:p>
              <a:p>
                <a:r>
                  <a:rPr kumimoji="1" lang="ja-JP" altLang="en-US" dirty="0" smtClean="0"/>
                  <a:t>この手法では</a:t>
                </a:r>
                <a:r>
                  <a:rPr kumimoji="1" lang="en-US" altLang="ja-JP" dirty="0" smtClean="0"/>
                  <a:t>, </a:t>
                </a:r>
                <a:r>
                  <a:rPr kumimoji="1" lang="ja-JP" altLang="en-US" dirty="0" smtClean="0"/>
                  <a:t>最適化計算によって細胞間の相対的位置関係を保持しつつ</a:t>
                </a:r>
                <a:r>
                  <a:rPr kumimoji="1" lang="en-US" altLang="ja-JP" dirty="0" smtClean="0"/>
                  <a:t>, </a:t>
                </a:r>
                <a:r>
                  <a:rPr kumimoji="1" lang="ja-JP" altLang="en-US" dirty="0" smtClean="0"/>
                  <a:t>細胞間の重複を阻止し</a:t>
                </a:r>
                <a:r>
                  <a:rPr kumimoji="1" lang="en-US" altLang="ja-JP" dirty="0" smtClean="0"/>
                  <a:t>, </a:t>
                </a:r>
                <a:r>
                  <a:rPr kumimoji="1" lang="ja-JP" altLang="en-US" dirty="0" smtClean="0"/>
                  <a:t>指定領域の最大利用を達成する</a:t>
                </a:r>
                <a:r>
                  <a:rPr kumimoji="1" lang="en-US" altLang="ja-JP" dirty="0" smtClean="0"/>
                  <a:t>. </a:t>
                </a:r>
              </a:p>
              <a:p>
                <a:r>
                  <a:rPr kumimoji="1" lang="ja-JP" altLang="en-US" dirty="0" smtClean="0"/>
                  <a:t>提案手法では単語内の</a:t>
                </a:r>
                <a:r>
                  <a:rPr kumimoji="1" lang="en-US" altLang="ja-JP" dirty="0" smtClean="0"/>
                  <a:t>1</a:t>
                </a:r>
                <a:r>
                  <a:rPr kumimoji="1" lang="ja-JP" altLang="en-US" dirty="0" smtClean="0"/>
                  <a:t>文字を格子の</a:t>
                </a:r>
                <a:r>
                  <a:rPr kumimoji="1" lang="en-US" altLang="ja-JP" dirty="0" smtClean="0"/>
                  <a:t>1</a:t>
                </a:r>
                <a:r>
                  <a:rPr kumimoji="1" lang="ja-JP" altLang="en-US" dirty="0" smtClean="0"/>
                  <a:t>細胞</a:t>
                </a:r>
                <a:r>
                  <a:rPr kumimoji="1" lang="en-US" altLang="ja-JP" dirty="0" smtClean="0"/>
                  <a:t>, </a:t>
                </a:r>
                <a:r>
                  <a:rPr kumimoji="1" lang="ja-JP" altLang="en-US" dirty="0" smtClean="0"/>
                  <a:t>各単語を水平方向に細胞が隣接する長方形と置き換え、単語の位置の最適化計算を行う</a:t>
                </a:r>
                <a:r>
                  <a:rPr kumimoji="1" lang="en-US" altLang="ja-JP" dirty="0" smtClean="0"/>
                  <a:t>. </a:t>
                </a:r>
              </a:p>
              <a:p>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dirty="0" smtClean="0">
                    <a:solidFill>
                      <a:schemeClr val="tx1"/>
                    </a:solidFill>
                    <a:effectLst/>
                    <a:latin typeface="+mn-lt"/>
                    <a:ea typeface="+mn-ea"/>
                    <a:cs typeface="+mn-cs"/>
                  </a:rPr>
                  <a:t>エネルギー関数 </a:t>
                </a:r>
                <a:r>
                  <a:rPr kumimoji="1" lang="en-US" altLang="ja-JP" sz="1200" i="0" kern="1200">
                    <a:solidFill>
                      <a:schemeClr val="tx1"/>
                    </a:solidFill>
                    <a:effectLst/>
                    <a:latin typeface="Cambria Math"/>
                    <a:ea typeface="+mn-ea"/>
                    <a:cs typeface="+mn-cs"/>
                  </a:rPr>
                  <a:t>𝐸</a:t>
                </a:r>
                <a:r>
                  <a:rPr kumimoji="1" lang="ja-JP" altLang="ja-JP" sz="1200" i="0" kern="1200">
                    <a:solidFill>
                      <a:schemeClr val="tx1"/>
                    </a:solidFill>
                    <a:effectLst/>
                    <a:latin typeface="Cambria Math"/>
                    <a:ea typeface="+mn-ea"/>
                    <a:cs typeface="+mn-cs"/>
                  </a:rPr>
                  <a:t>_</a:t>
                </a:r>
                <a:r>
                  <a:rPr kumimoji="1" lang="en-US" altLang="ja-JP" sz="1200" i="0" kern="1200">
                    <a:solidFill>
                      <a:schemeClr val="tx1"/>
                    </a:solidFill>
                    <a:effectLst/>
                    <a:latin typeface="Cambria Math"/>
                    <a:ea typeface="+mn-ea"/>
                    <a:cs typeface="+mn-cs"/>
                  </a:rPr>
                  <a:t>𝑐𝑜𝑚𝑝</a:t>
                </a:r>
                <a:r>
                  <a:rPr kumimoji="1" lang="ja-JP" altLang="ja-JP" sz="1200" i="0" kern="1200">
                    <a:solidFill>
                      <a:schemeClr val="tx1"/>
                    </a:solidFill>
                    <a:effectLst/>
                    <a:latin typeface="Cambria Math"/>
                    <a:ea typeface="+mn-ea"/>
                    <a:cs typeface="+mn-cs"/>
                  </a:rPr>
                  <a:t> (</a:t>
                </a:r>
                <a:r>
                  <a:rPr kumimoji="1" lang="en-US" altLang="ja-JP" sz="1200" b="1" i="0" kern="1200">
                    <a:solidFill>
                      <a:schemeClr val="tx1"/>
                    </a:solidFill>
                    <a:effectLst/>
                    <a:latin typeface="Cambria Math"/>
                    <a:ea typeface="+mn-ea"/>
                    <a:cs typeface="+mn-cs"/>
                  </a:rPr>
                  <a:t>𝒛)</a:t>
                </a:r>
                <a:r>
                  <a:rPr kumimoji="1" lang="en-US" altLang="ja-JP" sz="1200" i="0" kern="1200">
                    <a:solidFill>
                      <a:schemeClr val="tx1"/>
                    </a:solidFill>
                    <a:effectLst/>
                    <a:latin typeface="Cambria Math"/>
                    <a:ea typeface="+mn-ea"/>
                    <a:cs typeface="+mn-cs"/>
                  </a:rPr>
                  <a:t>, </a:t>
                </a:r>
                <a:r>
                  <a:rPr kumimoji="1" lang="en-US" altLang="ja-JP" sz="1200" i="1" kern="1200" dirty="0">
                    <a:solidFill>
                      <a:schemeClr val="tx1"/>
                    </a:solidFill>
                    <a:effectLst/>
                    <a:latin typeface="+mn-lt"/>
                    <a:ea typeface="+mn-ea"/>
                    <a:cs typeface="+mn-cs"/>
                  </a:rPr>
                  <a:t> </a:t>
                </a:r>
                <a:r>
                  <a:rPr kumimoji="1" lang="en-US" altLang="ja-JP" sz="1200" i="0" kern="1200">
                    <a:solidFill>
                      <a:schemeClr val="tx1"/>
                    </a:solidFill>
                    <a:effectLst/>
                    <a:latin typeface="Cambria Math"/>
                    <a:ea typeface="+mn-ea"/>
                    <a:cs typeface="+mn-cs"/>
                  </a:rPr>
                  <a:t>𝐸</a:t>
                </a:r>
                <a:r>
                  <a:rPr kumimoji="1" lang="ja-JP" altLang="ja-JP" sz="1200" i="0" kern="1200">
                    <a:solidFill>
                      <a:schemeClr val="tx1"/>
                    </a:solidFill>
                    <a:effectLst/>
                    <a:latin typeface="Cambria Math"/>
                    <a:ea typeface="+mn-ea"/>
                    <a:cs typeface="+mn-cs"/>
                  </a:rPr>
                  <a:t>_</a:t>
                </a:r>
                <a:r>
                  <a:rPr kumimoji="1" lang="en-US" altLang="ja-JP" sz="1200" i="0" kern="1200">
                    <a:solidFill>
                      <a:schemeClr val="tx1"/>
                    </a:solidFill>
                    <a:effectLst/>
                    <a:latin typeface="Cambria Math"/>
                    <a:ea typeface="+mn-ea"/>
                    <a:cs typeface="+mn-cs"/>
                  </a:rPr>
                  <a:t>𝑟𝑒𝑠𝑖𝑧𝑒</a:t>
                </a:r>
                <a:r>
                  <a:rPr kumimoji="1" lang="ja-JP" altLang="ja-JP" sz="1200" i="0" kern="1200">
                    <a:solidFill>
                      <a:schemeClr val="tx1"/>
                    </a:solidFill>
                    <a:effectLst/>
                    <a:latin typeface="Cambria Math"/>
                    <a:ea typeface="+mn-ea"/>
                    <a:cs typeface="+mn-cs"/>
                  </a:rPr>
                  <a:t> (</a:t>
                </a:r>
                <a:r>
                  <a:rPr kumimoji="1" lang="en-US" altLang="ja-JP" sz="1200" b="1" i="0" kern="1200">
                    <a:solidFill>
                      <a:schemeClr val="tx1"/>
                    </a:solidFill>
                    <a:effectLst/>
                    <a:latin typeface="Cambria Math"/>
                    <a:ea typeface="+mn-ea"/>
                    <a:cs typeface="+mn-cs"/>
                  </a:rPr>
                  <a:t>𝒛)</a:t>
                </a:r>
                <a:r>
                  <a:rPr kumimoji="1" lang="en-US" altLang="ja-JP" sz="1200" i="1" kern="1200" dirty="0">
                    <a:solidFill>
                      <a:schemeClr val="tx1"/>
                    </a:solidFill>
                    <a:effectLst/>
                    <a:latin typeface="+mn-lt"/>
                    <a:ea typeface="+mn-ea"/>
                    <a:cs typeface="+mn-cs"/>
                  </a:rPr>
                  <a:t> </a:t>
                </a:r>
                <a:r>
                  <a:rPr kumimoji="1" lang="ja-JP" altLang="ja-JP" sz="1200" kern="1200" dirty="0">
                    <a:solidFill>
                      <a:schemeClr val="tx1"/>
                    </a:solidFill>
                    <a:effectLst/>
                    <a:latin typeface="+mn-lt"/>
                    <a:ea typeface="+mn-ea"/>
                    <a:cs typeface="+mn-cs"/>
                  </a:rPr>
                  <a:t>はそれぞれ単語間の相対的位置関係維持</a:t>
                </a:r>
                <a:r>
                  <a:rPr kumimoji="1" lang="en-US" altLang="ja-JP" sz="1200" kern="1200" dirty="0">
                    <a:solidFill>
                      <a:schemeClr val="tx1"/>
                    </a:solidFill>
                    <a:effectLst/>
                    <a:latin typeface="+mn-lt"/>
                    <a:ea typeface="+mn-ea"/>
                    <a:cs typeface="+mn-cs"/>
                  </a:rPr>
                  <a:t>, </a:t>
                </a:r>
                <a:r>
                  <a:rPr kumimoji="1" lang="ja-JP" altLang="ja-JP" sz="1200" kern="1200" dirty="0">
                    <a:solidFill>
                      <a:schemeClr val="tx1"/>
                    </a:solidFill>
                    <a:effectLst/>
                    <a:latin typeface="+mn-lt"/>
                    <a:ea typeface="+mn-ea"/>
                    <a:cs typeface="+mn-cs"/>
                  </a:rPr>
                  <a:t>指定領域の最大利用を達成するための関数である</a:t>
                </a:r>
                <a:r>
                  <a:rPr kumimoji="1" lang="en-US" altLang="ja-JP" sz="1200" kern="1200" dirty="0">
                    <a:solidFill>
                      <a:schemeClr val="tx1"/>
                    </a:solidFill>
                    <a:effectLst/>
                    <a:latin typeface="+mn-lt"/>
                    <a:ea typeface="+mn-ea"/>
                    <a:cs typeface="+mn-cs"/>
                  </a:rPr>
                  <a:t>. </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b="1" i="0" kern="1200" smtClean="0">
                    <a:solidFill>
                      <a:schemeClr val="tx1"/>
                    </a:solidFill>
                    <a:effectLst/>
                    <a:latin typeface="+mn-lt"/>
                    <a:ea typeface="+mn-ea"/>
                    <a:cs typeface="+mn-cs"/>
                  </a:rPr>
                  <a:t>𝐳</a:t>
                </a:r>
                <a:r>
                  <a:rPr kumimoji="1" lang="en-US" altLang="ja-JP" sz="1200" i="0" kern="1200">
                    <a:solidFill>
                      <a:schemeClr val="tx1"/>
                    </a:solidFill>
                    <a:effectLst/>
                    <a:latin typeface="+mn-lt"/>
                    <a:ea typeface="+mn-ea"/>
                    <a:cs typeface="+mn-cs"/>
                  </a:rPr>
                  <a:t> </a:t>
                </a:r>
                <a:r>
                  <a:rPr kumimoji="1" lang="ja-JP" altLang="ja-JP" sz="1200" kern="1200" dirty="0">
                    <a:solidFill>
                      <a:schemeClr val="tx1"/>
                    </a:solidFill>
                    <a:effectLst/>
                    <a:latin typeface="+mn-lt"/>
                    <a:ea typeface="+mn-ea"/>
                    <a:cs typeface="+mn-cs"/>
                  </a:rPr>
                  <a:t>は求める変数である</a:t>
                </a:r>
                <a:r>
                  <a:rPr kumimoji="1" lang="en-US" altLang="ja-JP" sz="1200" kern="1200" dirty="0">
                    <a:solidFill>
                      <a:schemeClr val="tx1"/>
                    </a:solidFill>
                    <a:effectLst/>
                    <a:latin typeface="+mn-lt"/>
                    <a:ea typeface="+mn-ea"/>
                    <a:cs typeface="+mn-cs"/>
                  </a:rPr>
                  <a:t>. </a:t>
                </a:r>
                <a:r>
                  <a:rPr kumimoji="1" lang="en-US" altLang="ja-JP" sz="1200" b="1" i="0" kern="1200">
                    <a:solidFill>
                      <a:schemeClr val="tx1"/>
                    </a:solidFill>
                    <a:effectLst/>
                    <a:latin typeface="+mn-lt"/>
                    <a:ea typeface="+mn-ea"/>
                    <a:cs typeface="+mn-cs"/>
                  </a:rPr>
                  <a:t>𝐱</a:t>
                </a:r>
                <a:r>
                  <a:rPr kumimoji="1" lang="en-US" altLang="ja-JP" sz="1200" i="0" kern="1200">
                    <a:solidFill>
                      <a:schemeClr val="tx1"/>
                    </a:solidFill>
                    <a:effectLst/>
                    <a:latin typeface="+mn-lt"/>
                    <a:ea typeface="+mn-ea"/>
                    <a:cs typeface="+mn-cs"/>
                  </a:rPr>
                  <a:t>, </a:t>
                </a:r>
                <a:r>
                  <a:rPr kumimoji="1" lang="en-US" altLang="ja-JP" sz="1200" b="1" i="0" kern="1200">
                    <a:solidFill>
                      <a:schemeClr val="tx1"/>
                    </a:solidFill>
                    <a:effectLst/>
                    <a:latin typeface="+mn-lt"/>
                    <a:ea typeface="+mn-ea"/>
                    <a:cs typeface="+mn-cs"/>
                  </a:rPr>
                  <a:t>𝐲</a:t>
                </a:r>
                <a:r>
                  <a:rPr kumimoji="1" lang="en-US" altLang="ja-JP" sz="1200" b="1" kern="1200" dirty="0">
                    <a:solidFill>
                      <a:schemeClr val="tx1"/>
                    </a:solidFill>
                    <a:effectLst/>
                    <a:latin typeface="+mn-lt"/>
                    <a:ea typeface="+mn-ea"/>
                    <a:cs typeface="+mn-cs"/>
                  </a:rPr>
                  <a:t> </a:t>
                </a:r>
                <a:r>
                  <a:rPr kumimoji="1" lang="ja-JP" altLang="ja-JP" sz="1200" kern="1200" dirty="0" smtClean="0">
                    <a:solidFill>
                      <a:schemeClr val="tx1"/>
                    </a:solidFill>
                    <a:effectLst/>
                    <a:latin typeface="+mn-lt"/>
                    <a:ea typeface="+mn-ea"/>
                    <a:cs typeface="+mn-cs"/>
                  </a:rPr>
                  <a:t>は</a:t>
                </a:r>
                <a:r>
                  <a:rPr kumimoji="1" lang="ja-JP" altLang="en-US" sz="1200" kern="1200" dirty="0" smtClean="0">
                    <a:solidFill>
                      <a:schemeClr val="tx1"/>
                    </a:solidFill>
                    <a:effectLst/>
                    <a:latin typeface="+mn-lt"/>
                    <a:ea typeface="+mn-ea"/>
                    <a:cs typeface="+mn-cs"/>
                  </a:rPr>
                  <a:t>単語</a:t>
                </a:r>
                <a:r>
                  <a:rPr kumimoji="1" lang="ja-JP" altLang="ja-JP" sz="1200" kern="1200" dirty="0" smtClean="0">
                    <a:solidFill>
                      <a:schemeClr val="tx1"/>
                    </a:solidFill>
                    <a:effectLst/>
                    <a:latin typeface="+mn-lt"/>
                    <a:ea typeface="+mn-ea"/>
                    <a:cs typeface="+mn-cs"/>
                  </a:rPr>
                  <a:t>の</a:t>
                </a:r>
                <a:r>
                  <a:rPr kumimoji="1" lang="ja-JP" altLang="ja-JP" sz="1200" kern="1200" dirty="0">
                    <a:solidFill>
                      <a:schemeClr val="tx1"/>
                    </a:solidFill>
                    <a:effectLst/>
                    <a:latin typeface="+mn-lt"/>
                    <a:ea typeface="+mn-ea"/>
                    <a:cs typeface="+mn-cs"/>
                  </a:rPr>
                  <a:t>重心座標</a:t>
                </a:r>
                <a:r>
                  <a:rPr kumimoji="1" lang="en-US" altLang="ja-JP" sz="1200" kern="1200" dirty="0">
                    <a:solidFill>
                      <a:schemeClr val="tx1"/>
                    </a:solidFill>
                    <a:effectLst/>
                    <a:latin typeface="+mn-lt"/>
                    <a:ea typeface="+mn-ea"/>
                    <a:cs typeface="+mn-cs"/>
                  </a:rPr>
                  <a:t>, </a:t>
                </a:r>
                <a:r>
                  <a:rPr kumimoji="1" lang="en-US" altLang="ja-JP" sz="1200" b="1" i="0" kern="1200">
                    <a:solidFill>
                      <a:schemeClr val="tx1"/>
                    </a:solidFill>
                    <a:effectLst/>
                    <a:latin typeface="+mn-lt"/>
                    <a:ea typeface="+mn-ea"/>
                    <a:cs typeface="+mn-cs"/>
                  </a:rPr>
                  <a:t>𝐫</a:t>
                </a:r>
                <a:r>
                  <a:rPr kumimoji="1" lang="en-US" altLang="ja-JP" sz="1200" b="1" kern="1200" dirty="0">
                    <a:solidFill>
                      <a:schemeClr val="tx1"/>
                    </a:solidFill>
                    <a:effectLst/>
                    <a:latin typeface="+mn-lt"/>
                    <a:ea typeface="+mn-ea"/>
                    <a:cs typeface="+mn-cs"/>
                  </a:rPr>
                  <a:t> </a:t>
                </a:r>
                <a:r>
                  <a:rPr kumimoji="1" lang="ja-JP" altLang="ja-JP" sz="1200" kern="1200" dirty="0">
                    <a:solidFill>
                      <a:schemeClr val="tx1"/>
                    </a:solidFill>
                    <a:effectLst/>
                    <a:latin typeface="+mn-lt"/>
                    <a:ea typeface="+mn-ea"/>
                    <a:cs typeface="+mn-cs"/>
                  </a:rPr>
                  <a:t>は単語の重複を防ぐための調整</a:t>
                </a:r>
                <a:r>
                  <a:rPr kumimoji="1" lang="ja-JP" altLang="ja-JP" sz="1200" kern="1200" dirty="0" smtClean="0">
                    <a:solidFill>
                      <a:schemeClr val="tx1"/>
                    </a:solidFill>
                    <a:effectLst/>
                    <a:latin typeface="+mn-lt"/>
                    <a:ea typeface="+mn-ea"/>
                    <a:cs typeface="+mn-cs"/>
                  </a:rPr>
                  <a:t>変数</a:t>
                </a:r>
                <a:r>
                  <a:rPr kumimoji="1" lang="ja-JP" altLang="en-US" sz="1200" kern="1200" dirty="0" smtClean="0">
                    <a:solidFill>
                      <a:schemeClr val="tx1"/>
                    </a:solidFill>
                    <a:effectLst/>
                    <a:latin typeface="+mn-lt"/>
                    <a:ea typeface="+mn-ea"/>
                    <a:cs typeface="+mn-cs"/>
                  </a:rPr>
                  <a:t>でバイナリ値である</a:t>
                </a:r>
                <a:r>
                  <a:rPr kumimoji="1" lang="en-US" altLang="ja-JP" sz="1200" kern="1200" dirty="0" smtClean="0">
                    <a:solidFill>
                      <a:schemeClr val="tx1"/>
                    </a:solidFill>
                    <a:effectLst/>
                    <a:latin typeface="+mn-lt"/>
                    <a:ea typeface="+mn-ea"/>
                    <a:cs typeface="+mn-cs"/>
                  </a:rPr>
                  <a:t>, </a:t>
                </a:r>
                <a:r>
                  <a:rPr kumimoji="1" lang="en-US" altLang="ja-JP" sz="1200" b="1" i="0" kern="1200">
                    <a:solidFill>
                      <a:schemeClr val="tx1"/>
                    </a:solidFill>
                    <a:effectLst/>
                    <a:latin typeface="+mn-lt"/>
                    <a:ea typeface="+mn-ea"/>
                    <a:cs typeface="+mn-cs"/>
                  </a:rPr>
                  <a:t>𝛅</a:t>
                </a:r>
                <a:r>
                  <a:rPr kumimoji="1" lang="en-US" altLang="ja-JP" sz="1200" i="0" kern="1200">
                    <a:solidFill>
                      <a:schemeClr val="tx1"/>
                    </a:solidFill>
                    <a:effectLst/>
                    <a:latin typeface="+mn-lt"/>
                    <a:ea typeface="+mn-ea"/>
                    <a:cs typeface="+mn-cs"/>
                  </a:rPr>
                  <a:t> </a:t>
                </a:r>
                <a:r>
                  <a:rPr kumimoji="1" lang="ja-JP" altLang="ja-JP" sz="1200" kern="1200" dirty="0">
                    <a:solidFill>
                      <a:schemeClr val="tx1"/>
                    </a:solidFill>
                    <a:effectLst/>
                    <a:latin typeface="+mn-lt"/>
                    <a:ea typeface="+mn-ea"/>
                    <a:cs typeface="+mn-cs"/>
                  </a:rPr>
                  <a:t>は再編成後</a:t>
                </a:r>
                <a:r>
                  <a:rPr kumimoji="1" lang="ja-JP" altLang="ja-JP" sz="1200" kern="1200" dirty="0" smtClean="0">
                    <a:solidFill>
                      <a:schemeClr val="tx1"/>
                    </a:solidFill>
                    <a:effectLst/>
                    <a:latin typeface="+mn-lt"/>
                    <a:ea typeface="+mn-ea"/>
                    <a:cs typeface="+mn-cs"/>
                  </a:rPr>
                  <a:t>の</a:t>
                </a:r>
                <a:r>
                  <a:rPr kumimoji="1" lang="ja-JP" altLang="en-US" sz="1200" kern="1200" dirty="0" smtClean="0">
                    <a:solidFill>
                      <a:schemeClr val="tx1"/>
                    </a:solidFill>
                    <a:effectLst/>
                    <a:latin typeface="+mn-lt"/>
                    <a:ea typeface="+mn-ea"/>
                    <a:cs typeface="+mn-cs"/>
                  </a:rPr>
                  <a:t>最</a:t>
                </a:r>
                <a:r>
                  <a:rPr kumimoji="1" lang="ja-JP" altLang="ja-JP" sz="1200" kern="1200" dirty="0" smtClean="0">
                    <a:solidFill>
                      <a:schemeClr val="tx1"/>
                    </a:solidFill>
                    <a:effectLst/>
                    <a:latin typeface="+mn-lt"/>
                    <a:ea typeface="+mn-ea"/>
                    <a:cs typeface="+mn-cs"/>
                  </a:rPr>
                  <a:t>頻出語</a:t>
                </a:r>
                <a:r>
                  <a:rPr kumimoji="1" lang="ja-JP" altLang="ja-JP" sz="1200" kern="1200" dirty="0">
                    <a:solidFill>
                      <a:schemeClr val="tx1"/>
                    </a:solidFill>
                    <a:effectLst/>
                    <a:latin typeface="+mn-lt"/>
                    <a:ea typeface="+mn-ea"/>
                    <a:cs typeface="+mn-cs"/>
                  </a:rPr>
                  <a:t>の辺の長さを表す変数である</a:t>
                </a:r>
                <a:r>
                  <a:rPr kumimoji="1" lang="en-US" altLang="ja-JP" sz="1200" kern="1200" dirty="0">
                    <a:solidFill>
                      <a:schemeClr val="tx1"/>
                    </a:solidFill>
                    <a:effectLst/>
                    <a:latin typeface="+mn-lt"/>
                    <a:ea typeface="+mn-ea"/>
                    <a:cs typeface="+mn-cs"/>
                  </a:rPr>
                  <a:t>. A,</a:t>
                </a:r>
                <a:r>
                  <a:rPr kumimoji="1" lang="en-US" altLang="ja-JP" sz="1200" b="1" i="0" kern="1200">
                    <a:solidFill>
                      <a:schemeClr val="tx1"/>
                    </a:solidFill>
                    <a:effectLst/>
                    <a:latin typeface="+mn-lt"/>
                    <a:ea typeface="+mn-ea"/>
                    <a:cs typeface="+mn-cs"/>
                  </a:rPr>
                  <a:t> 𝐛</a:t>
                </a:r>
                <a:r>
                  <a:rPr kumimoji="1" lang="en-US" altLang="ja-JP" sz="1200" b="1" kern="1200" dirty="0">
                    <a:solidFill>
                      <a:schemeClr val="tx1"/>
                    </a:solidFill>
                    <a:effectLst/>
                    <a:latin typeface="+mn-lt"/>
                    <a:ea typeface="+mn-ea"/>
                    <a:cs typeface="+mn-cs"/>
                  </a:rPr>
                  <a:t> </a:t>
                </a:r>
                <a:r>
                  <a:rPr kumimoji="1" lang="ja-JP" altLang="ja-JP" sz="1200" kern="1200" dirty="0">
                    <a:solidFill>
                      <a:schemeClr val="tx1"/>
                    </a:solidFill>
                    <a:effectLst/>
                    <a:latin typeface="+mn-lt"/>
                    <a:ea typeface="+mn-ea"/>
                    <a:cs typeface="+mn-cs"/>
                  </a:rPr>
                  <a:t>は拘束条件を表す行列である</a:t>
                </a:r>
                <a:r>
                  <a:rPr kumimoji="1" lang="en-US" altLang="ja-JP" sz="1200" kern="1200" dirty="0">
                    <a:solidFill>
                      <a:schemeClr val="tx1"/>
                    </a:solidFill>
                    <a:effectLst/>
                    <a:latin typeface="+mn-lt"/>
                    <a:ea typeface="+mn-ea"/>
                    <a:cs typeface="+mn-cs"/>
                  </a:rPr>
                  <a:t>. </a:t>
                </a:r>
                <a:endParaRPr kumimoji="1" lang="ja-JP" altLang="en-US" dirty="0"/>
              </a:p>
            </p:txBody>
          </p:sp>
        </mc:Fallback>
      </mc:AlternateContent>
      <p:sp>
        <p:nvSpPr>
          <p:cNvPr id="4" name="スライド番号プレースホルダー 3"/>
          <p:cNvSpPr>
            <a:spLocks noGrp="1"/>
          </p:cNvSpPr>
          <p:nvPr>
            <p:ph type="sldNum" sz="quarter" idx="10"/>
          </p:nvPr>
        </p:nvSpPr>
        <p:spPr/>
        <p:txBody>
          <a:bodyPr/>
          <a:lstStyle/>
          <a:p>
            <a:fld id="{B9D444E0-890B-4CF4-8CE4-595752F1A103}" type="slidenum">
              <a:rPr kumimoji="1" lang="ja-JP" altLang="en-US" smtClean="0"/>
              <a:pPr/>
              <a:t>23</a:t>
            </a:fld>
            <a:endParaRPr kumimoji="1" lang="ja-JP" altLang="en-US"/>
          </a:p>
        </p:txBody>
      </p:sp>
    </p:spTree>
    <p:extLst>
      <p:ext uri="{BB962C8B-B14F-4D97-AF65-F5344CB8AC3E}">
        <p14:creationId xmlns:p14="http://schemas.microsoft.com/office/powerpoint/2010/main" val="30373569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dirty="0" smtClean="0">
                    <a:solidFill>
                      <a:schemeClr val="tx1"/>
                    </a:solidFill>
                    <a:effectLst/>
                    <a:latin typeface="+mn-lt"/>
                    <a:ea typeface="+mn-ea"/>
                    <a:cs typeface="+mn-cs"/>
                  </a:rPr>
                  <a:t>エネルギー関数</a:t>
                </a:r>
                <a14:m>
                  <m:oMath xmlns:m="http://schemas.openxmlformats.org/officeDocument/2006/math">
                    <m:r>
                      <a:rPr kumimoji="1" lang="ja-JP" altLang="ja-JP" sz="1200" kern="1200">
                        <a:solidFill>
                          <a:schemeClr val="tx1"/>
                        </a:solidFill>
                        <a:effectLst/>
                        <a:latin typeface="Cambria Math"/>
                        <a:ea typeface="+mn-ea"/>
                        <a:cs typeface="+mn-cs"/>
                      </a:rPr>
                      <m:t> </m:t>
                    </m:r>
                    <m:sSub>
                      <m:sSubPr>
                        <m:ctrlPr>
                          <a:rPr kumimoji="1" lang="ja-JP" altLang="ja-JP" sz="1200" i="1" kern="1200">
                            <a:solidFill>
                              <a:schemeClr val="tx1"/>
                            </a:solidFill>
                            <a:effectLst/>
                            <a:latin typeface="Cambria Math"/>
                            <a:ea typeface="+mn-ea"/>
                            <a:cs typeface="+mn-cs"/>
                          </a:rPr>
                        </m:ctrlPr>
                      </m:sSubPr>
                      <m:e>
                        <m:r>
                          <a:rPr kumimoji="1" lang="en-US" altLang="ja-JP" sz="1200" i="1" kern="1200">
                            <a:solidFill>
                              <a:schemeClr val="tx1"/>
                            </a:solidFill>
                            <a:effectLst/>
                            <a:latin typeface="Cambria Math"/>
                            <a:ea typeface="+mn-ea"/>
                            <a:cs typeface="+mn-cs"/>
                          </a:rPr>
                          <m:t>𝐸</m:t>
                        </m:r>
                      </m:e>
                      <m:sub>
                        <m:r>
                          <a:rPr kumimoji="1" lang="en-US" altLang="ja-JP" sz="1200" i="1" kern="1200">
                            <a:solidFill>
                              <a:schemeClr val="tx1"/>
                            </a:solidFill>
                            <a:effectLst/>
                            <a:latin typeface="Cambria Math"/>
                            <a:ea typeface="+mn-ea"/>
                            <a:cs typeface="+mn-cs"/>
                          </a:rPr>
                          <m:t>𝑐𝑜𝑚𝑝</m:t>
                        </m:r>
                      </m:sub>
                    </m:sSub>
                    <m:d>
                      <m:dPr>
                        <m:ctrlPr>
                          <a:rPr kumimoji="1" lang="ja-JP" altLang="ja-JP" sz="1200" i="1" kern="1200">
                            <a:solidFill>
                              <a:schemeClr val="tx1"/>
                            </a:solidFill>
                            <a:effectLst/>
                            <a:latin typeface="Cambria Math"/>
                            <a:ea typeface="+mn-ea"/>
                            <a:cs typeface="+mn-cs"/>
                          </a:rPr>
                        </m:ctrlPr>
                      </m:dPr>
                      <m:e>
                        <m:r>
                          <a:rPr kumimoji="1" lang="en-US" altLang="ja-JP" sz="1200" b="1" i="1" kern="1200">
                            <a:solidFill>
                              <a:schemeClr val="tx1"/>
                            </a:solidFill>
                            <a:effectLst/>
                            <a:latin typeface="Cambria Math"/>
                            <a:ea typeface="+mn-ea"/>
                            <a:cs typeface="+mn-cs"/>
                          </a:rPr>
                          <m:t>𝒛</m:t>
                        </m:r>
                      </m:e>
                    </m:d>
                    <m:r>
                      <a:rPr kumimoji="1" lang="en-US" altLang="ja-JP" sz="1200" i="1" kern="1200">
                        <a:solidFill>
                          <a:schemeClr val="tx1"/>
                        </a:solidFill>
                        <a:effectLst/>
                        <a:latin typeface="Cambria Math"/>
                        <a:ea typeface="+mn-ea"/>
                        <a:cs typeface="+mn-cs"/>
                      </a:rPr>
                      <m:t> </m:t>
                    </m:r>
                  </m:oMath>
                </a14:m>
                <a:r>
                  <a:rPr kumimoji="1" lang="ja-JP" altLang="ja-JP" sz="1200" kern="1200" dirty="0">
                    <a:solidFill>
                      <a:schemeClr val="tx1"/>
                    </a:solidFill>
                    <a:effectLst/>
                    <a:latin typeface="+mn-lt"/>
                    <a:ea typeface="+mn-ea"/>
                    <a:cs typeface="+mn-cs"/>
                  </a:rPr>
                  <a:t>は</a:t>
                </a:r>
                <a:r>
                  <a:rPr kumimoji="1" lang="ja-JP" altLang="ja-JP" sz="1200" kern="1200" dirty="0" smtClean="0">
                    <a:solidFill>
                      <a:schemeClr val="tx1"/>
                    </a:solidFill>
                    <a:effectLst/>
                    <a:latin typeface="+mn-lt"/>
                    <a:ea typeface="+mn-ea"/>
                    <a:cs typeface="+mn-cs"/>
                  </a:rPr>
                  <a:t>単語を</a:t>
                </a:r>
                <a:r>
                  <a:rPr kumimoji="1" lang="ja-JP" altLang="en-US" sz="1200" kern="1200" dirty="0" smtClean="0">
                    <a:solidFill>
                      <a:schemeClr val="tx1"/>
                    </a:solidFill>
                    <a:effectLst/>
                    <a:latin typeface="+mn-lt"/>
                    <a:ea typeface="+mn-ea"/>
                    <a:cs typeface="+mn-cs"/>
                  </a:rPr>
                  <a:t>集約させ</a:t>
                </a:r>
                <a:r>
                  <a:rPr kumimoji="1" lang="ja-JP" altLang="ja-JP" sz="1200" kern="1200" dirty="0" smtClean="0">
                    <a:solidFill>
                      <a:schemeClr val="tx1"/>
                    </a:solidFill>
                    <a:effectLst/>
                    <a:latin typeface="+mn-lt"/>
                    <a:ea typeface="+mn-ea"/>
                    <a:cs typeface="+mn-cs"/>
                  </a:rPr>
                  <a:t>る</a:t>
                </a:r>
                <a:r>
                  <a:rPr kumimoji="1" lang="ja-JP" altLang="ja-JP" sz="1200" kern="1200" dirty="0">
                    <a:solidFill>
                      <a:schemeClr val="tx1"/>
                    </a:solidFill>
                    <a:effectLst/>
                    <a:latin typeface="+mn-lt"/>
                    <a:ea typeface="+mn-ea"/>
                    <a:cs typeface="+mn-cs"/>
                  </a:rPr>
                  <a:t>目的を持ち</a:t>
                </a:r>
                <a:r>
                  <a:rPr kumimoji="1" lang="en-US" altLang="ja-JP" sz="1200" kern="1200" dirty="0">
                    <a:solidFill>
                      <a:schemeClr val="tx1"/>
                    </a:solidFill>
                    <a:effectLst/>
                    <a:latin typeface="+mn-lt"/>
                    <a:ea typeface="+mn-ea"/>
                    <a:cs typeface="+mn-cs"/>
                  </a:rPr>
                  <a:t>, </a:t>
                </a:r>
                <a:r>
                  <a:rPr kumimoji="1" lang="ja-JP" altLang="ja-JP" sz="1200" kern="1200" dirty="0">
                    <a:solidFill>
                      <a:schemeClr val="tx1"/>
                    </a:solidFill>
                    <a:effectLst/>
                    <a:latin typeface="+mn-lt"/>
                    <a:ea typeface="+mn-ea"/>
                    <a:cs typeface="+mn-cs"/>
                  </a:rPr>
                  <a:t>以下の式で表す</a:t>
                </a:r>
                <a:r>
                  <a:rPr kumimoji="1" lang="en-US" altLang="ja-JP" sz="1200" kern="1200" dirty="0">
                    <a:solidFill>
                      <a:schemeClr val="tx1"/>
                    </a:solidFill>
                    <a:effectLst/>
                    <a:latin typeface="+mn-lt"/>
                    <a:ea typeface="+mn-ea"/>
                    <a:cs typeface="+mn-cs"/>
                  </a:rPr>
                  <a:t>. </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この関数が最小値になるのは、全ての単語の重心点が重なる時である。</a:t>
                </a:r>
                <a:endParaRPr kumimoji="1" lang="ja-JP" altLang="ja-JP" sz="1200" kern="1200" dirty="0">
                  <a:solidFill>
                    <a:schemeClr val="tx1"/>
                  </a:solidFill>
                  <a:effectLst/>
                  <a:latin typeface="+mn-lt"/>
                  <a:ea typeface="+mn-ea"/>
                  <a:cs typeface="+mn-cs"/>
                </a:endParaRPr>
              </a:p>
              <a:p>
                <a:r>
                  <a:rPr kumimoji="1" lang="en-US" altLang="ja-JP" dirty="0" smtClean="0"/>
                  <a:t>C</a:t>
                </a:r>
                <a:r>
                  <a:rPr kumimoji="1" lang="ja-JP" altLang="en-US" dirty="0" smtClean="0"/>
                  <a:t>は標準化定数である。</a:t>
                </a:r>
                <a:endParaRPr kumimoji="1" lang="ja-JP" altLang="en-US" dirty="0"/>
              </a:p>
            </p:txBody>
          </p:sp>
        </mc:Choice>
        <mc:Fallback xmlns="">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dirty="0" smtClean="0">
                    <a:solidFill>
                      <a:schemeClr val="tx1"/>
                    </a:solidFill>
                    <a:effectLst/>
                    <a:latin typeface="+mn-lt"/>
                    <a:ea typeface="+mn-ea"/>
                    <a:cs typeface="+mn-cs"/>
                  </a:rPr>
                  <a:t>エネルギー関数</a:t>
                </a:r>
                <a:r>
                  <a:rPr kumimoji="1" lang="ja-JP" altLang="ja-JP" sz="1200" i="0" kern="1200">
                    <a:solidFill>
                      <a:schemeClr val="tx1"/>
                    </a:solidFill>
                    <a:effectLst/>
                    <a:latin typeface="+mn-lt"/>
                    <a:ea typeface="+mn-ea"/>
                    <a:cs typeface="+mn-cs"/>
                  </a:rPr>
                  <a:t> </a:t>
                </a:r>
                <a:r>
                  <a:rPr kumimoji="1" lang="en-US" altLang="ja-JP" sz="1200" i="0" kern="1200">
                    <a:solidFill>
                      <a:schemeClr val="tx1"/>
                    </a:solidFill>
                    <a:effectLst/>
                    <a:latin typeface="+mn-lt"/>
                    <a:ea typeface="+mn-ea"/>
                    <a:cs typeface="+mn-cs"/>
                  </a:rPr>
                  <a:t>𝐸</a:t>
                </a:r>
                <a:r>
                  <a:rPr kumimoji="1" lang="ja-JP" altLang="ja-JP" sz="1200" i="0" kern="1200">
                    <a:solidFill>
                      <a:schemeClr val="tx1"/>
                    </a:solidFill>
                    <a:effectLst/>
                    <a:latin typeface="+mn-lt"/>
                    <a:ea typeface="+mn-ea"/>
                    <a:cs typeface="+mn-cs"/>
                  </a:rPr>
                  <a:t>_</a:t>
                </a:r>
                <a:r>
                  <a:rPr kumimoji="1" lang="en-US" altLang="ja-JP" sz="1200" i="0" kern="1200">
                    <a:solidFill>
                      <a:schemeClr val="tx1"/>
                    </a:solidFill>
                    <a:effectLst/>
                    <a:latin typeface="+mn-lt"/>
                    <a:ea typeface="+mn-ea"/>
                    <a:cs typeface="+mn-cs"/>
                  </a:rPr>
                  <a:t>𝑐𝑜𝑚𝑝</a:t>
                </a:r>
                <a:r>
                  <a:rPr kumimoji="1" lang="ja-JP" altLang="ja-JP" sz="1200" i="0" kern="1200">
                    <a:solidFill>
                      <a:schemeClr val="tx1"/>
                    </a:solidFill>
                    <a:effectLst/>
                    <a:latin typeface="+mn-lt"/>
                    <a:ea typeface="+mn-ea"/>
                    <a:cs typeface="+mn-cs"/>
                  </a:rPr>
                  <a:t> (</a:t>
                </a:r>
                <a:r>
                  <a:rPr kumimoji="1" lang="en-US" altLang="ja-JP" sz="1200" b="1" i="0" kern="1200">
                    <a:solidFill>
                      <a:schemeClr val="tx1"/>
                    </a:solidFill>
                    <a:effectLst/>
                    <a:latin typeface="+mn-lt"/>
                    <a:ea typeface="+mn-ea"/>
                    <a:cs typeface="+mn-cs"/>
                  </a:rPr>
                  <a:t>𝒛) </a:t>
                </a:r>
                <a:r>
                  <a:rPr kumimoji="1" lang="en-US" altLang="ja-JP" sz="1200" i="0" kern="1200">
                    <a:solidFill>
                      <a:schemeClr val="tx1"/>
                    </a:solidFill>
                    <a:effectLst/>
                    <a:latin typeface="+mn-lt"/>
                    <a:ea typeface="+mn-ea"/>
                    <a:cs typeface="+mn-cs"/>
                  </a:rPr>
                  <a:t> </a:t>
                </a:r>
                <a:r>
                  <a:rPr kumimoji="1" lang="ja-JP" altLang="ja-JP" sz="1200" kern="1200" dirty="0">
                    <a:solidFill>
                      <a:schemeClr val="tx1"/>
                    </a:solidFill>
                    <a:effectLst/>
                    <a:latin typeface="+mn-lt"/>
                    <a:ea typeface="+mn-ea"/>
                    <a:cs typeface="+mn-cs"/>
                  </a:rPr>
                  <a:t>は</a:t>
                </a:r>
                <a:r>
                  <a:rPr kumimoji="1" lang="ja-JP" altLang="ja-JP" sz="1200" kern="1200" dirty="0" smtClean="0">
                    <a:solidFill>
                      <a:schemeClr val="tx1"/>
                    </a:solidFill>
                    <a:effectLst/>
                    <a:latin typeface="+mn-lt"/>
                    <a:ea typeface="+mn-ea"/>
                    <a:cs typeface="+mn-cs"/>
                  </a:rPr>
                  <a:t>単語を</a:t>
                </a:r>
                <a:r>
                  <a:rPr kumimoji="1" lang="ja-JP" altLang="en-US" sz="1200" kern="1200" dirty="0" smtClean="0">
                    <a:solidFill>
                      <a:schemeClr val="tx1"/>
                    </a:solidFill>
                    <a:effectLst/>
                    <a:latin typeface="+mn-lt"/>
                    <a:ea typeface="+mn-ea"/>
                    <a:cs typeface="+mn-cs"/>
                  </a:rPr>
                  <a:t>集約させ</a:t>
                </a:r>
                <a:r>
                  <a:rPr kumimoji="1" lang="ja-JP" altLang="ja-JP" sz="1200" kern="1200" dirty="0" smtClean="0">
                    <a:solidFill>
                      <a:schemeClr val="tx1"/>
                    </a:solidFill>
                    <a:effectLst/>
                    <a:latin typeface="+mn-lt"/>
                    <a:ea typeface="+mn-ea"/>
                    <a:cs typeface="+mn-cs"/>
                  </a:rPr>
                  <a:t>る</a:t>
                </a:r>
                <a:r>
                  <a:rPr kumimoji="1" lang="ja-JP" altLang="ja-JP" sz="1200" kern="1200" dirty="0">
                    <a:solidFill>
                      <a:schemeClr val="tx1"/>
                    </a:solidFill>
                    <a:effectLst/>
                    <a:latin typeface="+mn-lt"/>
                    <a:ea typeface="+mn-ea"/>
                    <a:cs typeface="+mn-cs"/>
                  </a:rPr>
                  <a:t>目的を持ち</a:t>
                </a:r>
                <a:r>
                  <a:rPr kumimoji="1" lang="en-US" altLang="ja-JP" sz="1200" kern="1200" dirty="0">
                    <a:solidFill>
                      <a:schemeClr val="tx1"/>
                    </a:solidFill>
                    <a:effectLst/>
                    <a:latin typeface="+mn-lt"/>
                    <a:ea typeface="+mn-ea"/>
                    <a:cs typeface="+mn-cs"/>
                  </a:rPr>
                  <a:t>, </a:t>
                </a:r>
                <a:r>
                  <a:rPr kumimoji="1" lang="ja-JP" altLang="ja-JP" sz="1200" kern="1200" dirty="0">
                    <a:solidFill>
                      <a:schemeClr val="tx1"/>
                    </a:solidFill>
                    <a:effectLst/>
                    <a:latin typeface="+mn-lt"/>
                    <a:ea typeface="+mn-ea"/>
                    <a:cs typeface="+mn-cs"/>
                  </a:rPr>
                  <a:t>以下の式で表す</a:t>
                </a:r>
                <a:r>
                  <a:rPr kumimoji="1" lang="en-US" altLang="ja-JP" sz="1200" kern="1200" dirty="0">
                    <a:solidFill>
                      <a:schemeClr val="tx1"/>
                    </a:solidFill>
                    <a:effectLst/>
                    <a:latin typeface="+mn-lt"/>
                    <a:ea typeface="+mn-ea"/>
                    <a:cs typeface="+mn-cs"/>
                  </a:rPr>
                  <a:t>. </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この関数が最小値になるのは、全ての単語の重心点が重なる時である。</a:t>
                </a:r>
                <a:endParaRPr kumimoji="1" lang="ja-JP" altLang="ja-JP" sz="1200" kern="1200" dirty="0">
                  <a:solidFill>
                    <a:schemeClr val="tx1"/>
                  </a:solidFill>
                  <a:effectLst/>
                  <a:latin typeface="+mn-lt"/>
                  <a:ea typeface="+mn-ea"/>
                  <a:cs typeface="+mn-cs"/>
                </a:endParaRPr>
              </a:p>
              <a:p>
                <a:r>
                  <a:rPr kumimoji="1" lang="en-US" altLang="ja-JP" dirty="0" smtClean="0"/>
                  <a:t>C</a:t>
                </a:r>
                <a:r>
                  <a:rPr kumimoji="1" lang="ja-JP" altLang="en-US" dirty="0" smtClean="0"/>
                  <a:t>は標準化定数である。</a:t>
                </a:r>
                <a:endParaRPr kumimoji="1" lang="ja-JP" altLang="en-US" dirty="0"/>
              </a:p>
            </p:txBody>
          </p:sp>
        </mc:Fallback>
      </mc:AlternateContent>
      <p:sp>
        <p:nvSpPr>
          <p:cNvPr id="4" name="スライド番号プレースホルダー 3"/>
          <p:cNvSpPr>
            <a:spLocks noGrp="1"/>
          </p:cNvSpPr>
          <p:nvPr>
            <p:ph type="sldNum" sz="quarter" idx="10"/>
          </p:nvPr>
        </p:nvSpPr>
        <p:spPr/>
        <p:txBody>
          <a:bodyPr/>
          <a:lstStyle/>
          <a:p>
            <a:fld id="{B9D444E0-890B-4CF4-8CE4-595752F1A103}" type="slidenum">
              <a:rPr kumimoji="1" lang="ja-JP" altLang="en-US" smtClean="0"/>
              <a:pPr/>
              <a:t>24</a:t>
            </a:fld>
            <a:endParaRPr kumimoji="1" lang="ja-JP" altLang="en-US"/>
          </a:p>
        </p:txBody>
      </p:sp>
    </p:spTree>
    <p:extLst>
      <p:ext uri="{BB962C8B-B14F-4D97-AF65-F5344CB8AC3E}">
        <p14:creationId xmlns:p14="http://schemas.microsoft.com/office/powerpoint/2010/main" val="26886419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Cambria Math"/>
                    <a:ea typeface="+mn-ea"/>
                    <a:cs typeface="+mn-cs"/>
                  </a:rPr>
                  <a:t>１７：５０</a:t>
                </a:r>
                <a:endParaRPr kumimoji="1" lang="en-US" altLang="ja-JP" sz="1200" kern="1200" dirty="0" smtClean="0">
                  <a:solidFill>
                    <a:schemeClr val="tx1"/>
                  </a:solidFill>
                  <a:effectLst/>
                  <a:latin typeface="Cambria Math"/>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1" lang="ja-JP" altLang="ja-JP" sz="1200" kern="1200" smtClean="0">
                        <a:solidFill>
                          <a:schemeClr val="tx1"/>
                        </a:solidFill>
                        <a:effectLst/>
                        <a:latin typeface="Cambria Math"/>
                        <a:ea typeface="+mn-ea"/>
                        <a:cs typeface="+mn-cs"/>
                      </a:rPr>
                      <m:t>エネルギー関数</m:t>
                    </m:r>
                    <m:sSub>
                      <m:sSubPr>
                        <m:ctrlPr>
                          <a:rPr kumimoji="1" lang="ja-JP" altLang="ja-JP" sz="1200" i="1" kern="1200">
                            <a:solidFill>
                              <a:schemeClr val="tx1"/>
                            </a:solidFill>
                            <a:effectLst/>
                            <a:latin typeface="Cambria Math"/>
                            <a:ea typeface="+mn-ea"/>
                            <a:cs typeface="+mn-cs"/>
                          </a:rPr>
                        </m:ctrlPr>
                      </m:sSubPr>
                      <m:e>
                        <m:r>
                          <a:rPr kumimoji="1" lang="en-US" altLang="ja-JP" sz="1200" i="1" kern="1200">
                            <a:solidFill>
                              <a:schemeClr val="tx1"/>
                            </a:solidFill>
                            <a:effectLst/>
                            <a:latin typeface="Cambria Math"/>
                            <a:ea typeface="+mn-ea"/>
                            <a:cs typeface="+mn-cs"/>
                          </a:rPr>
                          <m:t>𝐸</m:t>
                        </m:r>
                      </m:e>
                      <m:sub>
                        <m:r>
                          <a:rPr kumimoji="1" lang="en-US" altLang="ja-JP" sz="1200" i="1" kern="1200">
                            <a:solidFill>
                              <a:schemeClr val="tx1"/>
                            </a:solidFill>
                            <a:effectLst/>
                            <a:latin typeface="Cambria Math"/>
                            <a:ea typeface="+mn-ea"/>
                            <a:cs typeface="+mn-cs"/>
                          </a:rPr>
                          <m:t>𝑟𝑒𝑠𝑖𝑧𝑒</m:t>
                        </m:r>
                      </m:sub>
                    </m:sSub>
                    <m:d>
                      <m:dPr>
                        <m:ctrlPr>
                          <a:rPr kumimoji="1" lang="ja-JP" altLang="ja-JP" sz="1200" i="1" kern="1200">
                            <a:solidFill>
                              <a:schemeClr val="tx1"/>
                            </a:solidFill>
                            <a:effectLst/>
                            <a:latin typeface="Cambria Math"/>
                            <a:ea typeface="+mn-ea"/>
                            <a:cs typeface="+mn-cs"/>
                          </a:rPr>
                        </m:ctrlPr>
                      </m:dPr>
                      <m:e>
                        <m:r>
                          <a:rPr kumimoji="1" lang="en-US" altLang="ja-JP" sz="1200" i="1" kern="1200">
                            <a:solidFill>
                              <a:schemeClr val="tx1"/>
                            </a:solidFill>
                            <a:effectLst/>
                            <a:latin typeface="Cambria Math"/>
                            <a:ea typeface="+mn-ea"/>
                            <a:cs typeface="+mn-cs"/>
                          </a:rPr>
                          <m:t>𝑧</m:t>
                        </m:r>
                      </m:e>
                    </m:d>
                  </m:oMath>
                </a14:m>
                <a:r>
                  <a:rPr kumimoji="1" lang="ja-JP" altLang="ja-JP" sz="1200" kern="1200" dirty="0">
                    <a:solidFill>
                      <a:schemeClr val="tx1"/>
                    </a:solidFill>
                    <a:effectLst/>
                    <a:latin typeface="+mn-lt"/>
                    <a:ea typeface="+mn-ea"/>
                    <a:cs typeface="+mn-cs"/>
                  </a:rPr>
                  <a:t>　は指定領域を最大に満たせるよう細胞の大きさを最適化する関数で以下の式で表される</a:t>
                </a:r>
                <a:r>
                  <a:rPr kumimoji="1" lang="en-US" altLang="ja-JP" sz="1200" kern="1200" dirty="0">
                    <a:solidFill>
                      <a:schemeClr val="tx1"/>
                    </a:solidFill>
                    <a:effectLst/>
                    <a:latin typeface="+mn-lt"/>
                    <a:ea typeface="+mn-ea"/>
                    <a:cs typeface="+mn-cs"/>
                  </a:rPr>
                  <a:t>. </a:t>
                </a:r>
                <a:endParaRPr kumimoji="1" lang="ja-JP" altLang="ja-JP"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dirty="0" smtClean="0">
                    <a:solidFill>
                      <a:schemeClr val="tx1"/>
                    </a:solidFill>
                    <a:effectLst/>
                    <a:latin typeface="+mn-lt"/>
                    <a:ea typeface="+mn-ea"/>
                    <a:cs typeface="+mn-cs"/>
                  </a:rPr>
                  <a:t>指定領域の短い辺の長さと最大の細胞の辺の長さが等しい場合に</a:t>
                </a:r>
                <a14:m>
                  <m:oMath xmlns:m="http://schemas.openxmlformats.org/officeDocument/2006/math">
                    <m:sSub>
                      <m:sSubPr>
                        <m:ctrlPr>
                          <a:rPr kumimoji="1" lang="ja-JP" altLang="ja-JP" sz="1200" i="1" kern="1200">
                            <a:solidFill>
                              <a:schemeClr val="tx1"/>
                            </a:solidFill>
                            <a:effectLst/>
                            <a:latin typeface="Cambria Math"/>
                            <a:ea typeface="+mn-ea"/>
                            <a:cs typeface="+mn-cs"/>
                          </a:rPr>
                        </m:ctrlPr>
                      </m:sSubPr>
                      <m:e>
                        <m:r>
                          <a:rPr kumimoji="1" lang="en-US" altLang="ja-JP" sz="1200" i="1" kern="1200">
                            <a:solidFill>
                              <a:schemeClr val="tx1"/>
                            </a:solidFill>
                            <a:effectLst/>
                            <a:latin typeface="Cambria Math"/>
                            <a:ea typeface="+mn-ea"/>
                            <a:cs typeface="+mn-cs"/>
                          </a:rPr>
                          <m:t>𝐸</m:t>
                        </m:r>
                      </m:e>
                      <m:sub>
                        <m:r>
                          <a:rPr kumimoji="1" lang="en-US" altLang="ja-JP" sz="1200" i="1" kern="1200">
                            <a:solidFill>
                              <a:schemeClr val="tx1"/>
                            </a:solidFill>
                            <a:effectLst/>
                            <a:latin typeface="Cambria Math"/>
                            <a:ea typeface="+mn-ea"/>
                            <a:cs typeface="+mn-cs"/>
                          </a:rPr>
                          <m:t>𝑟𝑒𝑠𝑖𝑧𝑒</m:t>
                        </m:r>
                      </m:sub>
                    </m:sSub>
                    <m:d>
                      <m:dPr>
                        <m:ctrlPr>
                          <a:rPr kumimoji="1" lang="ja-JP" altLang="ja-JP" sz="1200" i="1" kern="1200">
                            <a:solidFill>
                              <a:schemeClr val="tx1"/>
                            </a:solidFill>
                            <a:effectLst/>
                            <a:latin typeface="Cambria Math"/>
                            <a:ea typeface="+mn-ea"/>
                            <a:cs typeface="+mn-cs"/>
                          </a:rPr>
                        </m:ctrlPr>
                      </m:dPr>
                      <m:e>
                        <m:r>
                          <a:rPr kumimoji="1" lang="en-US" altLang="ja-JP" sz="1200" i="1" kern="1200">
                            <a:solidFill>
                              <a:schemeClr val="tx1"/>
                            </a:solidFill>
                            <a:effectLst/>
                            <a:latin typeface="Cambria Math"/>
                            <a:ea typeface="+mn-ea"/>
                            <a:cs typeface="+mn-cs"/>
                          </a:rPr>
                          <m:t>𝑧</m:t>
                        </m:r>
                      </m:e>
                    </m:d>
                    <m:r>
                      <a:rPr kumimoji="1" lang="en-US" altLang="ja-JP" sz="1200" i="1" kern="1200">
                        <a:solidFill>
                          <a:schemeClr val="tx1"/>
                        </a:solidFill>
                        <a:effectLst/>
                        <a:latin typeface="Cambria Math"/>
                        <a:ea typeface="+mn-ea"/>
                        <a:cs typeface="+mn-cs"/>
                      </a:rPr>
                      <m:t> </m:t>
                    </m:r>
                    <m:r>
                      <a:rPr kumimoji="1" lang="ja-JP" altLang="ja-JP" sz="1200" kern="1200">
                        <a:solidFill>
                          <a:schemeClr val="tx1"/>
                        </a:solidFill>
                        <a:effectLst/>
                        <a:latin typeface="Cambria Math"/>
                        <a:ea typeface="+mn-ea"/>
                        <a:cs typeface="+mn-cs"/>
                      </a:rPr>
                      <m:t>は最小になる</m:t>
                    </m:r>
                    <m:r>
                      <a:rPr kumimoji="1" lang="en-US" altLang="ja-JP" sz="1200" kern="1200">
                        <a:solidFill>
                          <a:schemeClr val="tx1"/>
                        </a:solidFill>
                        <a:effectLst/>
                        <a:latin typeface="Cambria Math"/>
                        <a:ea typeface="+mn-ea"/>
                        <a:cs typeface="+mn-cs"/>
                      </a:rPr>
                      <m:t>. </m:t>
                    </m:r>
                  </m:oMath>
                </a14:m>
                <a:endParaRPr kumimoji="1" lang="ja-JP" altLang="ja-JP" sz="1200" kern="1200" dirty="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ここに制約条件を加える</a:t>
                </a:r>
                <a:endParaRPr kumimoji="1" lang="ja-JP" altLang="en-US" dirty="0"/>
              </a:p>
            </p:txBody>
          </p:sp>
        </mc:Choice>
        <mc:Fallback xmlns="">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ja-JP" sz="1200" i="0" kern="1200" smtClean="0">
                    <a:solidFill>
                      <a:schemeClr val="tx1"/>
                    </a:solidFill>
                    <a:effectLst/>
                    <a:latin typeface="+mn-lt"/>
                    <a:ea typeface="+mn-ea"/>
                    <a:cs typeface="+mn-cs"/>
                  </a:rPr>
                  <a:t>エネルギー関数</a:t>
                </a:r>
                <a:r>
                  <a:rPr kumimoji="1" lang="en-US" altLang="ja-JP" sz="1200" i="0" kern="1200">
                    <a:solidFill>
                      <a:schemeClr val="tx1"/>
                    </a:solidFill>
                    <a:effectLst/>
                    <a:latin typeface="+mn-lt"/>
                    <a:ea typeface="+mn-ea"/>
                    <a:cs typeface="+mn-cs"/>
                  </a:rPr>
                  <a:t>𝐸</a:t>
                </a:r>
                <a:r>
                  <a:rPr kumimoji="1" lang="ja-JP" altLang="ja-JP" sz="1200" i="0" kern="1200">
                    <a:solidFill>
                      <a:schemeClr val="tx1"/>
                    </a:solidFill>
                    <a:effectLst/>
                    <a:latin typeface="+mn-lt"/>
                    <a:ea typeface="+mn-ea"/>
                    <a:cs typeface="+mn-cs"/>
                  </a:rPr>
                  <a:t>_</a:t>
                </a:r>
                <a:r>
                  <a:rPr kumimoji="1" lang="en-US" altLang="ja-JP" sz="1200" i="0" kern="1200">
                    <a:solidFill>
                      <a:schemeClr val="tx1"/>
                    </a:solidFill>
                    <a:effectLst/>
                    <a:latin typeface="+mn-lt"/>
                    <a:ea typeface="+mn-ea"/>
                    <a:cs typeface="+mn-cs"/>
                  </a:rPr>
                  <a:t>𝑟𝑒𝑠𝑖𝑧𝑒</a:t>
                </a:r>
                <a:r>
                  <a:rPr kumimoji="1" lang="ja-JP" altLang="ja-JP" sz="1200" i="0" kern="1200">
                    <a:solidFill>
                      <a:schemeClr val="tx1"/>
                    </a:solidFill>
                    <a:effectLst/>
                    <a:latin typeface="+mn-lt"/>
                    <a:ea typeface="+mn-ea"/>
                    <a:cs typeface="+mn-cs"/>
                  </a:rPr>
                  <a:t> (</a:t>
                </a:r>
                <a:r>
                  <a:rPr kumimoji="1" lang="en-US" altLang="ja-JP" sz="1200" i="0" kern="1200">
                    <a:solidFill>
                      <a:schemeClr val="tx1"/>
                    </a:solidFill>
                    <a:effectLst/>
                    <a:latin typeface="+mn-lt"/>
                    <a:ea typeface="+mn-ea"/>
                    <a:cs typeface="+mn-cs"/>
                  </a:rPr>
                  <a:t>𝑧)</a:t>
                </a:r>
                <a:r>
                  <a:rPr kumimoji="1" lang="ja-JP" altLang="ja-JP" sz="1200" kern="1200" dirty="0">
                    <a:solidFill>
                      <a:schemeClr val="tx1"/>
                    </a:solidFill>
                    <a:effectLst/>
                    <a:latin typeface="+mn-lt"/>
                    <a:ea typeface="+mn-ea"/>
                    <a:cs typeface="+mn-cs"/>
                  </a:rPr>
                  <a:t>　は指定領域を最大に満たせるよう細胞の大きさを最適化する関数で以下の式で表される</a:t>
                </a:r>
                <a:r>
                  <a:rPr kumimoji="1" lang="en-US" altLang="ja-JP" sz="1200" kern="1200" dirty="0">
                    <a:solidFill>
                      <a:schemeClr val="tx1"/>
                    </a:solidFill>
                    <a:effectLst/>
                    <a:latin typeface="+mn-lt"/>
                    <a:ea typeface="+mn-ea"/>
                    <a:cs typeface="+mn-cs"/>
                  </a:rPr>
                  <a:t>. </a:t>
                </a:r>
                <a:endParaRPr kumimoji="1" lang="ja-JP" altLang="ja-JP"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dirty="0" smtClean="0">
                    <a:solidFill>
                      <a:schemeClr val="tx1"/>
                    </a:solidFill>
                    <a:effectLst/>
                    <a:latin typeface="+mn-lt"/>
                    <a:ea typeface="+mn-ea"/>
                    <a:cs typeface="+mn-cs"/>
                  </a:rPr>
                  <a:t>指定領域の短い辺の長さと最大の細胞の辺の長さが等しい場合に</a:t>
                </a:r>
                <a:r>
                  <a:rPr kumimoji="1" lang="en-US" altLang="ja-JP" sz="1200" i="0" kern="1200">
                    <a:solidFill>
                      <a:schemeClr val="tx1"/>
                    </a:solidFill>
                    <a:effectLst/>
                    <a:latin typeface="+mn-lt"/>
                    <a:ea typeface="+mn-ea"/>
                    <a:cs typeface="+mn-cs"/>
                  </a:rPr>
                  <a:t>𝐸</a:t>
                </a:r>
                <a:r>
                  <a:rPr kumimoji="1" lang="ja-JP" altLang="ja-JP" sz="1200" i="0" kern="1200">
                    <a:solidFill>
                      <a:schemeClr val="tx1"/>
                    </a:solidFill>
                    <a:effectLst/>
                    <a:latin typeface="+mn-lt"/>
                    <a:ea typeface="+mn-ea"/>
                    <a:cs typeface="+mn-cs"/>
                  </a:rPr>
                  <a:t>_</a:t>
                </a:r>
                <a:r>
                  <a:rPr kumimoji="1" lang="en-US" altLang="ja-JP" sz="1200" i="0" kern="1200">
                    <a:solidFill>
                      <a:schemeClr val="tx1"/>
                    </a:solidFill>
                    <a:effectLst/>
                    <a:latin typeface="+mn-lt"/>
                    <a:ea typeface="+mn-ea"/>
                    <a:cs typeface="+mn-cs"/>
                  </a:rPr>
                  <a:t>𝑟𝑒𝑠𝑖𝑧𝑒</a:t>
                </a:r>
                <a:r>
                  <a:rPr kumimoji="1" lang="ja-JP" altLang="ja-JP" sz="1200" i="0" kern="1200">
                    <a:solidFill>
                      <a:schemeClr val="tx1"/>
                    </a:solidFill>
                    <a:effectLst/>
                    <a:latin typeface="+mn-lt"/>
                    <a:ea typeface="+mn-ea"/>
                    <a:cs typeface="+mn-cs"/>
                  </a:rPr>
                  <a:t> (</a:t>
                </a:r>
                <a:r>
                  <a:rPr kumimoji="1" lang="en-US" altLang="ja-JP" sz="1200" i="0" kern="1200">
                    <a:solidFill>
                      <a:schemeClr val="tx1"/>
                    </a:solidFill>
                    <a:effectLst/>
                    <a:latin typeface="+mn-lt"/>
                    <a:ea typeface="+mn-ea"/>
                    <a:cs typeface="+mn-cs"/>
                  </a:rPr>
                  <a:t>𝑧)  </a:t>
                </a:r>
                <a:r>
                  <a:rPr kumimoji="1" lang="ja-JP" altLang="ja-JP" sz="1200" i="0" kern="1200">
                    <a:solidFill>
                      <a:schemeClr val="tx1"/>
                    </a:solidFill>
                    <a:effectLst/>
                    <a:latin typeface="+mn-lt"/>
                    <a:ea typeface="+mn-ea"/>
                    <a:cs typeface="+mn-cs"/>
                  </a:rPr>
                  <a:t>は最小になる</a:t>
                </a:r>
                <a:r>
                  <a:rPr kumimoji="1" lang="en-US" altLang="ja-JP" sz="1200" i="0" kern="1200">
                    <a:solidFill>
                      <a:schemeClr val="tx1"/>
                    </a:solidFill>
                    <a:effectLst/>
                    <a:latin typeface="+mn-lt"/>
                    <a:ea typeface="+mn-ea"/>
                    <a:cs typeface="+mn-cs"/>
                  </a:rPr>
                  <a:t>. </a:t>
                </a:r>
                <a:endParaRPr kumimoji="1" lang="ja-JP" altLang="ja-JP" sz="1200" kern="1200" dirty="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ここに制約条件を加える</a:t>
                </a:r>
                <a:endParaRPr kumimoji="1" lang="ja-JP" altLang="en-US" dirty="0"/>
              </a:p>
            </p:txBody>
          </p:sp>
        </mc:Fallback>
      </mc:AlternateContent>
      <p:sp>
        <p:nvSpPr>
          <p:cNvPr id="4" name="スライド番号プレースホルダー 3"/>
          <p:cNvSpPr>
            <a:spLocks noGrp="1"/>
          </p:cNvSpPr>
          <p:nvPr>
            <p:ph type="sldNum" sz="quarter" idx="10"/>
          </p:nvPr>
        </p:nvSpPr>
        <p:spPr/>
        <p:txBody>
          <a:bodyPr/>
          <a:lstStyle/>
          <a:p>
            <a:fld id="{B9D444E0-890B-4CF4-8CE4-595752F1A103}" type="slidenum">
              <a:rPr kumimoji="1" lang="ja-JP" altLang="en-US" smtClean="0"/>
              <a:pPr/>
              <a:t>25</a:t>
            </a:fld>
            <a:endParaRPr kumimoji="1" lang="ja-JP" altLang="en-US"/>
          </a:p>
        </p:txBody>
      </p:sp>
    </p:spTree>
    <p:extLst>
      <p:ext uri="{BB962C8B-B14F-4D97-AF65-F5344CB8AC3E}">
        <p14:creationId xmlns:p14="http://schemas.microsoft.com/office/powerpoint/2010/main" val="36297812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~18:50</a:t>
            </a:r>
          </a:p>
          <a:p>
            <a:r>
              <a:rPr kumimoji="1" lang="ja-JP" altLang="en-US" dirty="0" smtClean="0"/>
              <a:t>ひとつ</a:t>
            </a:r>
            <a:r>
              <a:rPr kumimoji="1" lang="ja-JP" altLang="en-US" dirty="0" smtClean="0"/>
              <a:t>目は単語間の重複を阻止する条件である。</a:t>
            </a:r>
            <a:endParaRPr kumimoji="1" lang="en-US" altLang="ja-JP" dirty="0" smtClean="0"/>
          </a:p>
          <a:p>
            <a:r>
              <a:rPr kumimoji="1" lang="ja-JP" altLang="en-US" dirty="0" smtClean="0"/>
              <a:t>各単語の重心間の距離が、各単語の水平方向の辺の長さの半分の和より大きくすることで重複を防ぐ。</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2</a:t>
            </a:r>
            <a:r>
              <a:rPr kumimoji="1" lang="ja-JP" altLang="en-US" dirty="0" smtClean="0"/>
              <a:t>つ目の条件は</a:t>
            </a:r>
            <a:r>
              <a:rPr lang="ja-JP" altLang="en-US" sz="1200" dirty="0" smtClean="0"/>
              <a:t>位置関係保持</a:t>
            </a:r>
            <a:r>
              <a:rPr kumimoji="1" lang="ja-JP" altLang="en-US" sz="1200" dirty="0" smtClean="0"/>
              <a:t>である。</a:t>
            </a:r>
            <a:endParaRPr kumimoji="1" lang="en-US" altLang="ja-JP"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この条件により、水平方向、垂直方向での</a:t>
            </a:r>
            <a:r>
              <a:rPr kumimoji="1" lang="ja-JP" altLang="ja-JP" sz="1200" kern="1200" dirty="0" smtClean="0">
                <a:solidFill>
                  <a:schemeClr val="tx1"/>
                </a:solidFill>
                <a:effectLst/>
                <a:latin typeface="+mn-lt"/>
                <a:ea typeface="+mn-ea"/>
                <a:cs typeface="+mn-cs"/>
              </a:rPr>
              <a:t>細胞の相対的位置関係を保存</a:t>
            </a:r>
            <a:r>
              <a:rPr kumimoji="1" lang="ja-JP" altLang="en-US" sz="1200" kern="1200" dirty="0" smtClean="0">
                <a:solidFill>
                  <a:schemeClr val="tx1"/>
                </a:solidFill>
                <a:effectLst/>
                <a:latin typeface="+mn-lt"/>
                <a:ea typeface="+mn-ea"/>
                <a:cs typeface="+mn-cs"/>
              </a:rPr>
              <a:t>することが可能になる。</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最後に、</a:t>
            </a:r>
            <a:r>
              <a:rPr kumimoji="1" lang="ja-JP" altLang="ja-JP" sz="1200" kern="1200" dirty="0" smtClean="0">
                <a:solidFill>
                  <a:schemeClr val="tx1"/>
                </a:solidFill>
                <a:effectLst/>
                <a:latin typeface="+mn-lt"/>
                <a:ea typeface="+mn-ea"/>
                <a:cs typeface="+mn-cs"/>
              </a:rPr>
              <a:t>指定領域外に出ること</a:t>
            </a:r>
            <a:r>
              <a:rPr kumimoji="1" lang="ja-JP" altLang="en-US" sz="1200" kern="1200" dirty="0" smtClean="0">
                <a:solidFill>
                  <a:schemeClr val="tx1"/>
                </a:solidFill>
                <a:effectLst/>
                <a:latin typeface="+mn-lt"/>
                <a:ea typeface="+mn-ea"/>
                <a:cs typeface="+mn-cs"/>
              </a:rPr>
              <a:t>の阻止条件である。</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各単語の重心点から辺の半分を足す、</a:t>
            </a:r>
            <a:r>
              <a:rPr kumimoji="1" lang="ja-JP" altLang="en-US" sz="1200" kern="1200" dirty="0" err="1" smtClean="0">
                <a:solidFill>
                  <a:schemeClr val="tx1"/>
                </a:solidFill>
                <a:effectLst/>
                <a:latin typeface="+mn-lt"/>
                <a:ea typeface="+mn-ea"/>
                <a:cs typeface="+mn-cs"/>
              </a:rPr>
              <a:t>引くした</a:t>
            </a:r>
            <a:r>
              <a:rPr kumimoji="1" lang="ja-JP" altLang="en-US" sz="1200" kern="1200" dirty="0" smtClean="0">
                <a:solidFill>
                  <a:schemeClr val="tx1"/>
                </a:solidFill>
                <a:effectLst/>
                <a:latin typeface="+mn-lt"/>
                <a:ea typeface="+mn-ea"/>
                <a:cs typeface="+mn-cs"/>
              </a:rPr>
              <a:t>値が指定領域外にいるかの確認である。</a:t>
            </a: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kern="1200" dirty="0" smtClean="0">
                <a:solidFill>
                  <a:schemeClr val="tx1"/>
                </a:solidFill>
                <a:effectLst/>
                <a:latin typeface="+mn-lt"/>
                <a:ea typeface="+mn-ea"/>
                <a:cs typeface="+mn-cs"/>
              </a:rPr>
              <a:t>以上の</a:t>
            </a:r>
            <a:r>
              <a:rPr kumimoji="1" lang="en-US" altLang="ja-JP" sz="1200" kern="1200" dirty="0" smtClean="0">
                <a:solidFill>
                  <a:schemeClr val="tx1"/>
                </a:solidFill>
                <a:effectLst/>
                <a:latin typeface="+mn-lt"/>
                <a:ea typeface="+mn-ea"/>
                <a:cs typeface="+mn-cs"/>
              </a:rPr>
              <a:t>3</a:t>
            </a:r>
            <a:r>
              <a:rPr kumimoji="1" lang="ja-JP" altLang="en-US" sz="1200" kern="1200" dirty="0" smtClean="0">
                <a:solidFill>
                  <a:schemeClr val="tx1"/>
                </a:solidFill>
                <a:effectLst/>
                <a:latin typeface="+mn-lt"/>
                <a:ea typeface="+mn-ea"/>
                <a:cs typeface="+mn-cs"/>
              </a:rPr>
              <a:t>条件を達成しつつエネルギー関数が最小になる座標を求める。</a:t>
            </a:r>
            <a:endParaRPr lang="en-US" altLang="ja-JP" sz="1200" dirty="0" smtClean="0"/>
          </a:p>
        </p:txBody>
      </p:sp>
      <p:sp>
        <p:nvSpPr>
          <p:cNvPr id="4" name="スライド番号プレースホルダー 3"/>
          <p:cNvSpPr>
            <a:spLocks noGrp="1"/>
          </p:cNvSpPr>
          <p:nvPr>
            <p:ph type="sldNum" sz="quarter" idx="10"/>
          </p:nvPr>
        </p:nvSpPr>
        <p:spPr/>
        <p:txBody>
          <a:bodyPr/>
          <a:lstStyle/>
          <a:p>
            <a:fld id="{B9D444E0-890B-4CF4-8CE4-595752F1A103}" type="slidenum">
              <a:rPr kumimoji="1" lang="ja-JP" altLang="en-US" smtClean="0"/>
              <a:pPr/>
              <a:t>26</a:t>
            </a:fld>
            <a:endParaRPr kumimoji="1" lang="ja-JP" altLang="en-US"/>
          </a:p>
        </p:txBody>
      </p:sp>
    </p:spTree>
    <p:extLst>
      <p:ext uri="{BB962C8B-B14F-4D97-AF65-F5344CB8AC3E}">
        <p14:creationId xmlns:p14="http://schemas.microsoft.com/office/powerpoint/2010/main" val="16197141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~19:00</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以上</a:t>
            </a:r>
            <a:r>
              <a:rPr kumimoji="1" lang="ja-JP" altLang="en-US" dirty="0" smtClean="0"/>
              <a:t>のような</a:t>
            </a:r>
            <a:r>
              <a:rPr kumimoji="1" lang="ja-JP" altLang="en-US" dirty="0" smtClean="0"/>
              <a:t>流れで可視化を行います。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B9D444E0-890B-4CF4-8CE4-595752F1A103}" type="slidenum">
              <a:rPr kumimoji="1" lang="ja-JP" altLang="en-US" smtClean="0"/>
              <a:pPr/>
              <a:t>27</a:t>
            </a:fld>
            <a:endParaRPr kumimoji="1" lang="ja-JP" altLang="en-US"/>
          </a:p>
        </p:txBody>
      </p:sp>
    </p:spTree>
    <p:extLst>
      <p:ext uri="{BB962C8B-B14F-4D97-AF65-F5344CB8AC3E}">
        <p14:creationId xmlns:p14="http://schemas.microsoft.com/office/powerpoint/2010/main" val="20988501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１９：３０</a:t>
            </a:r>
            <a:endParaRPr kumimoji="1" lang="en-US" altLang="ja-JP" dirty="0" smtClean="0"/>
          </a:p>
          <a:p>
            <a:r>
              <a:rPr kumimoji="1" lang="ja-JP" altLang="en-US" dirty="0" smtClean="0"/>
              <a:t>提案手法の評価のための実験</a:t>
            </a:r>
            <a:endParaRPr kumimoji="1" lang="en-US" altLang="ja-JP" dirty="0" smtClean="0"/>
          </a:p>
          <a:p>
            <a:r>
              <a:rPr kumimoji="1" lang="ja-JP" altLang="en-US" dirty="0" smtClean="0"/>
              <a:t>また、提案手法を用いた評価構造分析システムを提案したので、そちらについての評価を</a:t>
            </a:r>
            <a:endParaRPr kumimoji="1" lang="en-US" altLang="ja-JP" dirty="0" smtClean="0"/>
          </a:p>
          <a:p>
            <a:r>
              <a:rPr kumimoji="1" lang="ja-JP" altLang="en-US" dirty="0" smtClean="0"/>
              <a:t>ケーススタディを通して行いました。</a:t>
            </a:r>
            <a:endParaRPr kumimoji="1" lang="ja-JP" altLang="en-US" dirty="0"/>
          </a:p>
        </p:txBody>
      </p:sp>
      <p:sp>
        <p:nvSpPr>
          <p:cNvPr id="4" name="スライド番号プレースホルダー 3"/>
          <p:cNvSpPr>
            <a:spLocks noGrp="1"/>
          </p:cNvSpPr>
          <p:nvPr>
            <p:ph type="sldNum" sz="quarter" idx="10"/>
          </p:nvPr>
        </p:nvSpPr>
        <p:spPr/>
        <p:txBody>
          <a:bodyPr/>
          <a:lstStyle/>
          <a:p>
            <a:fld id="{E3B99A2F-B54D-4A6E-B61A-BD471A4A8124}" type="slidenum">
              <a:rPr kumimoji="1" lang="ja-JP" altLang="en-US" smtClean="0"/>
              <a:t>30</a:t>
            </a:fld>
            <a:endParaRPr kumimoji="1" lang="ja-JP" altLang="en-US"/>
          </a:p>
        </p:txBody>
      </p:sp>
    </p:spTree>
    <p:extLst>
      <p:ext uri="{BB962C8B-B14F-4D97-AF65-F5344CB8AC3E}">
        <p14:creationId xmlns:p14="http://schemas.microsoft.com/office/powerpoint/2010/main" val="32826166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２０：００</a:t>
            </a:r>
            <a:endParaRPr kumimoji="1" lang="en-US" altLang="ja-JP" dirty="0" smtClean="0"/>
          </a:p>
          <a:p>
            <a:r>
              <a:rPr kumimoji="1" lang="ja-JP" altLang="en-US" dirty="0" smtClean="0"/>
              <a:t>はじめに比較実験の説明です</a:t>
            </a:r>
            <a:endParaRPr kumimoji="1" lang="en-US" altLang="ja-JP" dirty="0" smtClean="0"/>
          </a:p>
          <a:p>
            <a:r>
              <a:rPr kumimoji="1" lang="ja-JP" altLang="en-US" dirty="0" smtClean="0"/>
              <a:t>比較実験では</a:t>
            </a:r>
            <a:r>
              <a:rPr kumimoji="1" lang="en-US" altLang="ja-JP" dirty="0" smtClean="0"/>
              <a:t>3</a:t>
            </a:r>
            <a:r>
              <a:rPr kumimoji="1" lang="ja-JP" altLang="en-US" dirty="0" smtClean="0"/>
              <a:t>種類の可視化手法の比較を行いました</a:t>
            </a:r>
            <a:endParaRPr kumimoji="1" lang="en-US" altLang="ja-JP" dirty="0" smtClean="0"/>
          </a:p>
          <a:p>
            <a:r>
              <a:rPr kumimoji="1" lang="ja-JP" altLang="en-US" dirty="0" smtClean="0"/>
              <a:t>ネットワーク：提案手法の有効性</a:t>
            </a:r>
            <a:endParaRPr kumimoji="1" lang="en-US" altLang="ja-JP" dirty="0" smtClean="0"/>
          </a:p>
          <a:p>
            <a:r>
              <a:rPr kumimoji="1" lang="en-US" altLang="ja-JP" dirty="0" err="1" smtClean="0"/>
              <a:t>Rwordcloud</a:t>
            </a:r>
            <a:r>
              <a:rPr kumimoji="1" lang="en-US" altLang="ja-JP" dirty="0" smtClean="0"/>
              <a:t>:</a:t>
            </a:r>
            <a:r>
              <a:rPr kumimoji="1" lang="ja-JP" altLang="en-US" dirty="0" smtClean="0"/>
              <a:t>単語は市来さんの有効性</a:t>
            </a:r>
            <a:endParaRPr kumimoji="1" lang="ja-JP" altLang="en-US" dirty="0"/>
          </a:p>
        </p:txBody>
      </p:sp>
      <p:sp>
        <p:nvSpPr>
          <p:cNvPr id="4" name="スライド番号プレースホルダー 3"/>
          <p:cNvSpPr>
            <a:spLocks noGrp="1"/>
          </p:cNvSpPr>
          <p:nvPr>
            <p:ph type="sldNum" sz="quarter" idx="10"/>
          </p:nvPr>
        </p:nvSpPr>
        <p:spPr/>
        <p:txBody>
          <a:bodyPr/>
          <a:lstStyle/>
          <a:p>
            <a:fld id="{E3B99A2F-B54D-4A6E-B61A-BD471A4A8124}" type="slidenum">
              <a:rPr kumimoji="1" lang="ja-JP" altLang="en-US" smtClean="0"/>
              <a:t>31</a:t>
            </a:fld>
            <a:endParaRPr kumimoji="1" lang="ja-JP" altLang="en-US"/>
          </a:p>
        </p:txBody>
      </p:sp>
    </p:spTree>
    <p:extLst>
      <p:ext uri="{BB962C8B-B14F-4D97-AF65-F5344CB8AC3E}">
        <p14:creationId xmlns:p14="http://schemas.microsoft.com/office/powerpoint/2010/main" val="16235899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２１：００</a:t>
            </a:r>
            <a:endParaRPr kumimoji="1" lang="en-US" altLang="ja-JP" dirty="0" smtClean="0"/>
          </a:p>
          <a:p>
            <a:r>
              <a:rPr kumimoji="1" lang="ja-JP" altLang="en-US" dirty="0" smtClean="0"/>
              <a:t>比較実験を行う際に、評価構造分析に求められる要素の確認を行いました。</a:t>
            </a:r>
            <a:endParaRPr kumimoji="1" lang="en-US" altLang="ja-JP" dirty="0" smtClean="0"/>
          </a:p>
          <a:p>
            <a:r>
              <a:rPr kumimoji="1" lang="ja-JP" altLang="en-US" dirty="0" smtClean="0"/>
              <a:t>評価構造分析の熟練者に、評価構造分析に求める要素をインタビューした論文があり、</a:t>
            </a:r>
            <a:endParaRPr kumimoji="1" lang="en-US" altLang="ja-JP" dirty="0" smtClean="0"/>
          </a:p>
          <a:p>
            <a:r>
              <a:rPr kumimoji="1" lang="ja-JP" altLang="en-US" dirty="0" smtClean="0"/>
              <a:t>そこには以下の３要素が書かれていました。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E3B99A2F-B54D-4A6E-B61A-BD471A4A8124}" type="slidenum">
              <a:rPr kumimoji="1" lang="ja-JP" altLang="en-US" smtClean="0"/>
              <a:t>32</a:t>
            </a:fld>
            <a:endParaRPr kumimoji="1" lang="ja-JP" altLang="en-US"/>
          </a:p>
        </p:txBody>
      </p:sp>
    </p:spTree>
    <p:extLst>
      <p:ext uri="{BB962C8B-B14F-4D97-AF65-F5344CB8AC3E}">
        <p14:creationId xmlns:p14="http://schemas.microsoft.com/office/powerpoint/2010/main" val="20415004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２１：３０</a:t>
            </a:r>
            <a:endParaRPr kumimoji="1" lang="en-US" altLang="ja-JP" dirty="0" smtClean="0"/>
          </a:p>
          <a:p>
            <a:r>
              <a:rPr kumimoji="1" lang="ja-JP" altLang="en-US" dirty="0" smtClean="0"/>
              <a:t>１</a:t>
            </a:r>
            <a:r>
              <a:rPr kumimoji="1" lang="ja-JP" altLang="en-US" dirty="0" smtClean="0"/>
              <a:t>，どのような単語やフレーズが評価構造に使われているかが気になる</a:t>
            </a:r>
            <a:endParaRPr kumimoji="1" lang="en-US" altLang="ja-JP" dirty="0" smtClean="0"/>
          </a:p>
          <a:p>
            <a:r>
              <a:rPr kumimoji="1" lang="ja-JP" altLang="en-US" dirty="0" smtClean="0"/>
              <a:t>全体の概要をつかむ</a:t>
            </a:r>
            <a:endParaRPr kumimoji="1" lang="en-US" altLang="ja-JP" dirty="0" smtClean="0"/>
          </a:p>
          <a:p>
            <a:r>
              <a:rPr kumimoji="1" lang="ja-JP" altLang="en-US" dirty="0" smtClean="0"/>
              <a:t>→回答者のニーズをつかむため、予想外の要因をつかむため</a:t>
            </a:r>
            <a:endParaRPr kumimoji="1" lang="en-US" altLang="ja-JP" dirty="0" smtClean="0"/>
          </a:p>
          <a:p>
            <a:endParaRPr kumimoji="1" lang="en-US" altLang="ja-JP" dirty="0" smtClean="0"/>
          </a:p>
          <a:p>
            <a:r>
              <a:rPr kumimoji="1" lang="ja-JP" altLang="en-US" dirty="0" smtClean="0"/>
              <a:t>２，→評価項目の上下関係は因果関係の仮説を表している</a:t>
            </a:r>
            <a:endParaRPr kumimoji="1" lang="en-US" altLang="ja-JP" dirty="0" smtClean="0"/>
          </a:p>
          <a:p>
            <a:endParaRPr kumimoji="1" lang="en-US" altLang="ja-JP" dirty="0" smtClean="0"/>
          </a:p>
          <a:p>
            <a:r>
              <a:rPr kumimoji="1" lang="ja-JP" altLang="en-US" dirty="0" smtClean="0"/>
              <a:t>３，→頻出項目は参加者にとって重要な概念である</a:t>
            </a:r>
            <a:endParaRPr kumimoji="1" lang="ja-JP" altLang="en-US" dirty="0"/>
          </a:p>
        </p:txBody>
      </p:sp>
      <p:sp>
        <p:nvSpPr>
          <p:cNvPr id="4" name="スライド番号プレースホルダー 3"/>
          <p:cNvSpPr>
            <a:spLocks noGrp="1"/>
          </p:cNvSpPr>
          <p:nvPr>
            <p:ph type="sldNum" sz="quarter" idx="10"/>
          </p:nvPr>
        </p:nvSpPr>
        <p:spPr/>
        <p:txBody>
          <a:bodyPr/>
          <a:lstStyle/>
          <a:p>
            <a:fld id="{E3B99A2F-B54D-4A6E-B61A-BD471A4A8124}" type="slidenum">
              <a:rPr kumimoji="1" lang="ja-JP" altLang="en-US" smtClean="0"/>
              <a:t>33</a:t>
            </a:fld>
            <a:endParaRPr kumimoji="1" lang="ja-JP" altLang="en-US"/>
          </a:p>
        </p:txBody>
      </p:sp>
    </p:spTree>
    <p:extLst>
      <p:ext uri="{BB962C8B-B14F-4D97-AF65-F5344CB8AC3E}">
        <p14:creationId xmlns:p14="http://schemas.microsoft.com/office/powerpoint/2010/main" val="33307838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kern="1200" dirty="0" smtClean="0">
                <a:solidFill>
                  <a:schemeClr val="tx1"/>
                </a:solidFill>
                <a:effectLst/>
                <a:latin typeface="+mn-lt"/>
                <a:ea typeface="+mn-ea"/>
                <a:cs typeface="+mn-cs"/>
              </a:rPr>
              <a:t>~2:00</a:t>
            </a:r>
          </a:p>
          <a:p>
            <a:r>
              <a:rPr kumimoji="1" lang="ja-JP" altLang="ja-JP" sz="1200" kern="1200" dirty="0" smtClean="0">
                <a:solidFill>
                  <a:schemeClr val="tx1"/>
                </a:solidFill>
                <a:effectLst/>
                <a:latin typeface="+mn-lt"/>
                <a:ea typeface="+mn-ea"/>
                <a:cs typeface="+mn-cs"/>
              </a:rPr>
              <a:t>評価</a:t>
            </a:r>
            <a:r>
              <a:rPr kumimoji="1" lang="ja-JP" altLang="ja-JP" sz="1200" kern="1200" dirty="0" smtClean="0">
                <a:solidFill>
                  <a:schemeClr val="tx1"/>
                </a:solidFill>
                <a:effectLst/>
                <a:latin typeface="+mn-lt"/>
                <a:ea typeface="+mn-ea"/>
                <a:cs typeface="+mn-cs"/>
              </a:rPr>
              <a:t>構造</a:t>
            </a:r>
            <a:r>
              <a:rPr kumimoji="1" lang="ja-JP" altLang="en-US" sz="1200" kern="1200" dirty="0" smtClean="0">
                <a:solidFill>
                  <a:schemeClr val="tx1"/>
                </a:solidFill>
                <a:effectLst/>
                <a:latin typeface="+mn-lt"/>
                <a:ea typeface="+mn-ea"/>
                <a:cs typeface="+mn-cs"/>
              </a:rPr>
              <a:t>とは</a:t>
            </a:r>
            <a:r>
              <a:rPr kumimoji="1" lang="ja-JP" altLang="en-US" sz="1200" dirty="0" smtClean="0"/>
              <a:t>人の持つ評価基準を可視化したものである。</a:t>
            </a:r>
            <a:endParaRPr kumimoji="1" lang="en-US" altLang="ja-JP" sz="1200" dirty="0" smtClean="0"/>
          </a:p>
          <a:p>
            <a:r>
              <a:rPr kumimoji="1" lang="ja-JP" altLang="en-US" sz="1200" kern="1200" dirty="0" smtClean="0">
                <a:solidFill>
                  <a:schemeClr val="tx1"/>
                </a:solidFill>
                <a:effectLst/>
                <a:latin typeface="+mn-lt"/>
                <a:ea typeface="+mn-ea"/>
                <a:cs typeface="+mn-cs"/>
              </a:rPr>
              <a:t>評価構造はネットワーク図で表され、</a:t>
            </a:r>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ノードは評価基準、エッジが関係性を表す</a:t>
            </a:r>
            <a:endParaRPr kumimoji="1" lang="en-US"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Ex.</a:t>
            </a:r>
            <a:r>
              <a:rPr kumimoji="1" lang="ja-JP" altLang="en-US" sz="1200" kern="1200" dirty="0" smtClean="0">
                <a:solidFill>
                  <a:schemeClr val="tx1"/>
                </a:solidFill>
                <a:effectLst/>
                <a:latin typeface="+mn-lt"/>
                <a:ea typeface="+mn-ea"/>
                <a:cs typeface="+mn-cs"/>
              </a:rPr>
              <a:t>シャープペンシルの評価構造では、持ち運びやすい、便利、グリップが細いもののように</a:t>
            </a:r>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ノード内の文章が評価される基準である。</a:t>
            </a:r>
            <a:endParaRPr kumimoji="1" lang="en-US" altLang="ja-JP" sz="1200" kern="1200" dirty="0" smtClean="0">
              <a:solidFill>
                <a:schemeClr val="tx1"/>
              </a:solidFill>
              <a:effectLst/>
              <a:latin typeface="+mn-lt"/>
              <a:ea typeface="+mn-ea"/>
              <a:cs typeface="+mn-cs"/>
            </a:endParaRPr>
          </a:p>
          <a:p>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この評価構造を作成する手法が評価グリッド方である。</a:t>
            </a:r>
            <a:endParaRPr kumimoji="1" lang="en-US" altLang="ja-JP" sz="1200" kern="1200" dirty="0" smtClean="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B9D444E0-890B-4CF4-8CE4-595752F1A103}" type="slidenum">
              <a:rPr kumimoji="1" lang="ja-JP" altLang="en-US" smtClean="0"/>
              <a:pPr/>
              <a:t>5</a:t>
            </a:fld>
            <a:endParaRPr kumimoji="1" lang="ja-JP" altLang="en-US"/>
          </a:p>
        </p:txBody>
      </p:sp>
    </p:spTree>
    <p:extLst>
      <p:ext uri="{BB962C8B-B14F-4D97-AF65-F5344CB8AC3E}">
        <p14:creationId xmlns:p14="http://schemas.microsoft.com/office/powerpoint/2010/main" val="6963978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２２：００</a:t>
            </a:r>
            <a:endParaRPr kumimoji="1" lang="ja-JP" altLang="en-US" dirty="0"/>
          </a:p>
        </p:txBody>
      </p:sp>
      <p:sp>
        <p:nvSpPr>
          <p:cNvPr id="4" name="スライド番号プレースホルダー 3"/>
          <p:cNvSpPr>
            <a:spLocks noGrp="1"/>
          </p:cNvSpPr>
          <p:nvPr>
            <p:ph type="sldNum" sz="quarter" idx="10"/>
          </p:nvPr>
        </p:nvSpPr>
        <p:spPr/>
        <p:txBody>
          <a:bodyPr/>
          <a:lstStyle/>
          <a:p>
            <a:fld id="{E3B99A2F-B54D-4A6E-B61A-BD471A4A8124}" type="slidenum">
              <a:rPr kumimoji="1" lang="ja-JP" altLang="en-US" smtClean="0"/>
              <a:t>36</a:t>
            </a:fld>
            <a:endParaRPr kumimoji="1" lang="ja-JP" altLang="en-US"/>
          </a:p>
        </p:txBody>
      </p:sp>
    </p:spTree>
    <p:extLst>
      <p:ext uri="{BB962C8B-B14F-4D97-AF65-F5344CB8AC3E}">
        <p14:creationId xmlns:p14="http://schemas.microsoft.com/office/powerpoint/2010/main" val="24000744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T</a:t>
            </a:r>
            <a:r>
              <a:rPr kumimoji="1" lang="ja-JP" altLang="en-US" dirty="0" smtClean="0"/>
              <a:t>検定から、ノード数が</a:t>
            </a:r>
            <a:r>
              <a:rPr kumimoji="1" lang="en-US" altLang="ja-JP" dirty="0" smtClean="0"/>
              <a:t>136</a:t>
            </a:r>
            <a:r>
              <a:rPr kumimoji="1" lang="ja-JP" altLang="en-US" dirty="0" smtClean="0"/>
              <a:t>の時の提案手法～ネットワーク表示間のタスク所要時間には有意差があった。</a:t>
            </a:r>
            <a:endParaRPr kumimoji="1" lang="en-US" altLang="ja-JP" dirty="0" smtClean="0"/>
          </a:p>
          <a:p>
            <a:r>
              <a:rPr kumimoji="1" lang="ja-JP" altLang="en-US" dirty="0" smtClean="0"/>
              <a:t>評価構造への習熟度に応じてタスク時間が大きく変わり、分散値が大きくなったので、順位を用いた有意差検定も同時に行った。</a:t>
            </a:r>
            <a:endParaRPr kumimoji="1" lang="en-US" altLang="ja-JP" dirty="0" smtClean="0"/>
          </a:p>
          <a:p>
            <a:endParaRPr kumimoji="1" lang="en-US" altLang="ja-JP" dirty="0" smtClean="0"/>
          </a:p>
          <a:p>
            <a:r>
              <a:rPr kumimoji="1" lang="ja-JP" altLang="en-US" dirty="0" smtClean="0"/>
              <a:t>タスク所要時間の順位も同様に、ノード数が</a:t>
            </a:r>
            <a:r>
              <a:rPr kumimoji="1" lang="en-US" altLang="ja-JP" dirty="0" smtClean="0"/>
              <a:t>136</a:t>
            </a:r>
            <a:r>
              <a:rPr kumimoji="1" lang="ja-JP" altLang="en-US" dirty="0" smtClean="0"/>
              <a:t>の時の提案手法～ネットワーク表示間には有意差があった。</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E3B99A2F-B54D-4A6E-B61A-BD471A4A8124}" type="slidenum">
              <a:rPr kumimoji="1" lang="ja-JP" altLang="en-US" smtClean="0"/>
              <a:t>38</a:t>
            </a:fld>
            <a:endParaRPr kumimoji="1" lang="ja-JP" altLang="en-US"/>
          </a:p>
        </p:txBody>
      </p:sp>
    </p:spTree>
    <p:extLst>
      <p:ext uri="{BB962C8B-B14F-4D97-AF65-F5344CB8AC3E}">
        <p14:creationId xmlns:p14="http://schemas.microsoft.com/office/powerpoint/2010/main" val="12245576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T</a:t>
            </a:r>
            <a:r>
              <a:rPr kumimoji="1" lang="ja-JP" altLang="en-US" dirty="0" smtClean="0"/>
              <a:t>検定から、ノード数が</a:t>
            </a:r>
            <a:r>
              <a:rPr kumimoji="1" lang="en-US" altLang="ja-JP" dirty="0" smtClean="0"/>
              <a:t>136</a:t>
            </a:r>
            <a:r>
              <a:rPr kumimoji="1" lang="ja-JP" altLang="en-US" dirty="0" smtClean="0"/>
              <a:t>の時の提案手法～単語をランダム配置したワードクラウド間のタスク所要時間には有意差があった。</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評価構造への習熟度に応じてタスク時間が大きく変わり、分散値が大きくなったので、順位を用いた有意差検定も同時に行った。</a:t>
            </a:r>
            <a:endParaRPr kumimoji="1" lang="en-US" altLang="ja-JP" dirty="0" smtClean="0"/>
          </a:p>
          <a:p>
            <a:endParaRPr kumimoji="1" lang="en-US" altLang="ja-JP" dirty="0" smtClean="0"/>
          </a:p>
          <a:p>
            <a:r>
              <a:rPr kumimoji="1" lang="ja-JP" altLang="en-US" dirty="0" smtClean="0"/>
              <a:t>タスク所要時間の順位も同様に、ノード数が</a:t>
            </a:r>
            <a:r>
              <a:rPr kumimoji="1" lang="en-US" altLang="ja-JP" dirty="0" smtClean="0"/>
              <a:t>136</a:t>
            </a:r>
            <a:r>
              <a:rPr kumimoji="1" lang="ja-JP" altLang="en-US" dirty="0" smtClean="0"/>
              <a:t>の時の提案手法～単語をランダム配置したワードクラウド間には有意差があった。</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E3B99A2F-B54D-4A6E-B61A-BD471A4A8124}" type="slidenum">
              <a:rPr kumimoji="1" lang="ja-JP" altLang="en-US" smtClean="0"/>
              <a:t>39</a:t>
            </a:fld>
            <a:endParaRPr kumimoji="1" lang="ja-JP" altLang="en-US"/>
          </a:p>
        </p:txBody>
      </p:sp>
    </p:spTree>
    <p:extLst>
      <p:ext uri="{BB962C8B-B14F-4D97-AF65-F5344CB8AC3E}">
        <p14:creationId xmlns:p14="http://schemas.microsoft.com/office/powerpoint/2010/main" val="17340318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提案手法～ネットワーク表示間、提案手法～単語をランダム配置したワードクラウド間共に有意差はなかった。</a:t>
            </a:r>
            <a:endParaRPr kumimoji="1" lang="ja-JP" altLang="en-US" dirty="0"/>
          </a:p>
        </p:txBody>
      </p:sp>
      <p:sp>
        <p:nvSpPr>
          <p:cNvPr id="4" name="スライド番号プレースホルダー 3"/>
          <p:cNvSpPr>
            <a:spLocks noGrp="1"/>
          </p:cNvSpPr>
          <p:nvPr>
            <p:ph type="sldNum" sz="quarter" idx="10"/>
          </p:nvPr>
        </p:nvSpPr>
        <p:spPr/>
        <p:txBody>
          <a:bodyPr/>
          <a:lstStyle/>
          <a:p>
            <a:fld id="{E3B99A2F-B54D-4A6E-B61A-BD471A4A8124}" type="slidenum">
              <a:rPr kumimoji="1" lang="ja-JP" altLang="en-US" smtClean="0"/>
              <a:t>40</a:t>
            </a:fld>
            <a:endParaRPr kumimoji="1" lang="ja-JP" altLang="en-US"/>
          </a:p>
        </p:txBody>
      </p:sp>
    </p:spTree>
    <p:extLst>
      <p:ext uri="{BB962C8B-B14F-4D97-AF65-F5344CB8AC3E}">
        <p14:creationId xmlns:p14="http://schemas.microsoft.com/office/powerpoint/2010/main" val="17340318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２４：００</a:t>
            </a:r>
            <a:endParaRPr kumimoji="1" lang="ja-JP" altLang="en-US" dirty="0"/>
          </a:p>
        </p:txBody>
      </p:sp>
      <p:sp>
        <p:nvSpPr>
          <p:cNvPr id="4" name="スライド番号プレースホルダー 3"/>
          <p:cNvSpPr>
            <a:spLocks noGrp="1"/>
          </p:cNvSpPr>
          <p:nvPr>
            <p:ph type="sldNum" sz="quarter" idx="10"/>
          </p:nvPr>
        </p:nvSpPr>
        <p:spPr/>
        <p:txBody>
          <a:bodyPr/>
          <a:lstStyle/>
          <a:p>
            <a:fld id="{E3B99A2F-B54D-4A6E-B61A-BD471A4A8124}" type="slidenum">
              <a:rPr kumimoji="1" lang="ja-JP" altLang="en-US" smtClean="0"/>
              <a:t>41</a:t>
            </a:fld>
            <a:endParaRPr kumimoji="1" lang="ja-JP" altLang="en-US"/>
          </a:p>
        </p:txBody>
      </p:sp>
    </p:spTree>
    <p:extLst>
      <p:ext uri="{BB962C8B-B14F-4D97-AF65-F5344CB8AC3E}">
        <p14:creationId xmlns:p14="http://schemas.microsoft.com/office/powerpoint/2010/main" val="15934437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有意差はなし</a:t>
            </a:r>
            <a:endParaRPr kumimoji="1" lang="ja-JP" altLang="en-US" dirty="0"/>
          </a:p>
        </p:txBody>
      </p:sp>
      <p:sp>
        <p:nvSpPr>
          <p:cNvPr id="4" name="スライド番号プレースホルダー 3"/>
          <p:cNvSpPr>
            <a:spLocks noGrp="1"/>
          </p:cNvSpPr>
          <p:nvPr>
            <p:ph type="sldNum" sz="quarter" idx="10"/>
          </p:nvPr>
        </p:nvSpPr>
        <p:spPr/>
        <p:txBody>
          <a:bodyPr/>
          <a:lstStyle/>
          <a:p>
            <a:fld id="{E3B99A2F-B54D-4A6E-B61A-BD471A4A8124}" type="slidenum">
              <a:rPr kumimoji="1" lang="ja-JP" altLang="en-US" smtClean="0"/>
              <a:t>44</a:t>
            </a:fld>
            <a:endParaRPr kumimoji="1" lang="ja-JP" altLang="en-US"/>
          </a:p>
        </p:txBody>
      </p:sp>
    </p:spTree>
    <p:extLst>
      <p:ext uri="{BB962C8B-B14F-4D97-AF65-F5344CB8AC3E}">
        <p14:creationId xmlns:p14="http://schemas.microsoft.com/office/powerpoint/2010/main" val="261097676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２６：００</a:t>
            </a:r>
            <a:endParaRPr kumimoji="1" lang="ja-JP" altLang="en-US" dirty="0"/>
          </a:p>
        </p:txBody>
      </p:sp>
      <p:sp>
        <p:nvSpPr>
          <p:cNvPr id="4" name="スライド番号プレースホルダー 3"/>
          <p:cNvSpPr>
            <a:spLocks noGrp="1"/>
          </p:cNvSpPr>
          <p:nvPr>
            <p:ph type="sldNum" sz="quarter" idx="10"/>
          </p:nvPr>
        </p:nvSpPr>
        <p:spPr/>
        <p:txBody>
          <a:bodyPr/>
          <a:lstStyle/>
          <a:p>
            <a:fld id="{E3B99A2F-B54D-4A6E-B61A-BD471A4A8124}" type="slidenum">
              <a:rPr kumimoji="1" lang="ja-JP" altLang="en-US" smtClean="0"/>
              <a:t>45</a:t>
            </a:fld>
            <a:endParaRPr kumimoji="1" lang="ja-JP" altLang="en-US"/>
          </a:p>
        </p:txBody>
      </p:sp>
    </p:spTree>
    <p:extLst>
      <p:ext uri="{BB962C8B-B14F-4D97-AF65-F5344CB8AC3E}">
        <p14:creationId xmlns:p14="http://schemas.microsoft.com/office/powerpoint/2010/main" val="39894308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２６：４５</a:t>
            </a:r>
            <a:endParaRPr kumimoji="1" lang="en-US" altLang="ja-JP" dirty="0" smtClean="0"/>
          </a:p>
          <a:p>
            <a:r>
              <a:rPr kumimoji="1" lang="ja-JP" altLang="en-US" dirty="0" smtClean="0"/>
              <a:t>提案システムの立ち位置説明</a:t>
            </a:r>
            <a:endParaRPr kumimoji="1" lang="ja-JP" altLang="en-US" dirty="0"/>
          </a:p>
        </p:txBody>
      </p:sp>
      <p:sp>
        <p:nvSpPr>
          <p:cNvPr id="4" name="スライド番号プレースホルダー 3"/>
          <p:cNvSpPr>
            <a:spLocks noGrp="1"/>
          </p:cNvSpPr>
          <p:nvPr>
            <p:ph type="sldNum" sz="quarter" idx="10"/>
          </p:nvPr>
        </p:nvSpPr>
        <p:spPr/>
        <p:txBody>
          <a:bodyPr/>
          <a:lstStyle/>
          <a:p>
            <a:fld id="{E3B99A2F-B54D-4A6E-B61A-BD471A4A8124}" type="slidenum">
              <a:rPr kumimoji="1" lang="ja-JP" altLang="en-US" smtClean="0"/>
              <a:t>47</a:t>
            </a:fld>
            <a:endParaRPr kumimoji="1" lang="ja-JP" altLang="en-US"/>
          </a:p>
        </p:txBody>
      </p:sp>
    </p:spTree>
    <p:extLst>
      <p:ext uri="{BB962C8B-B14F-4D97-AF65-F5344CB8AC3E}">
        <p14:creationId xmlns:p14="http://schemas.microsoft.com/office/powerpoint/2010/main" val="37879193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２７：１５</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E3B99A2F-B54D-4A6E-B61A-BD471A4A8124}" type="slidenum">
              <a:rPr kumimoji="1" lang="ja-JP" altLang="en-US" smtClean="0"/>
              <a:t>48</a:t>
            </a:fld>
            <a:endParaRPr kumimoji="1" lang="ja-JP" altLang="en-US"/>
          </a:p>
        </p:txBody>
      </p:sp>
    </p:spTree>
    <p:extLst>
      <p:ext uri="{BB962C8B-B14F-4D97-AF65-F5344CB8AC3E}">
        <p14:creationId xmlns:p14="http://schemas.microsoft.com/office/powerpoint/2010/main" val="104576804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２９：００</a:t>
            </a:r>
            <a:endParaRPr kumimoji="1" lang="en-US" altLang="ja-JP" dirty="0" smtClean="0"/>
          </a:p>
          <a:p>
            <a:r>
              <a:rPr kumimoji="1" lang="ja-JP" altLang="en-US" dirty="0" smtClean="0"/>
              <a:t>案</a:t>
            </a:r>
            <a:r>
              <a:rPr kumimoji="1" lang="ja-JP" altLang="en-US" dirty="0" smtClean="0"/>
              <a:t>：小笠原諸島　刺激、マイナスイオン</a:t>
            </a:r>
            <a:endParaRPr kumimoji="1" lang="ja-JP" altLang="en-US" dirty="0"/>
          </a:p>
        </p:txBody>
      </p:sp>
      <p:sp>
        <p:nvSpPr>
          <p:cNvPr id="4" name="スライド番号プレースホルダー 3"/>
          <p:cNvSpPr>
            <a:spLocks noGrp="1"/>
          </p:cNvSpPr>
          <p:nvPr>
            <p:ph type="sldNum" sz="quarter" idx="10"/>
          </p:nvPr>
        </p:nvSpPr>
        <p:spPr/>
        <p:txBody>
          <a:bodyPr/>
          <a:lstStyle/>
          <a:p>
            <a:fld id="{E3B99A2F-B54D-4A6E-B61A-BD471A4A8124}" type="slidenum">
              <a:rPr kumimoji="1" lang="ja-JP" altLang="en-US" smtClean="0"/>
              <a:t>51</a:t>
            </a:fld>
            <a:endParaRPr kumimoji="1" lang="ja-JP" altLang="en-US"/>
          </a:p>
        </p:txBody>
      </p:sp>
    </p:spTree>
    <p:extLst>
      <p:ext uri="{BB962C8B-B14F-4D97-AF65-F5344CB8AC3E}">
        <p14:creationId xmlns:p14="http://schemas.microsoft.com/office/powerpoint/2010/main" val="24470249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kern="1200" dirty="0" smtClean="0">
                <a:solidFill>
                  <a:schemeClr val="tx1"/>
                </a:solidFill>
                <a:effectLst/>
                <a:latin typeface="+mn-lt"/>
                <a:ea typeface="+mn-ea"/>
                <a:cs typeface="+mn-cs"/>
              </a:rPr>
              <a:t>評価グリッド法とは、人の評価構造を引き出すことを目的に開発されたインタビュー手法である。</a:t>
            </a:r>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インタビューは質問者と回答者</a:t>
            </a:r>
            <a:r>
              <a:rPr kumimoji="1" lang="en-US" altLang="ja-JP" sz="1200" kern="1200" dirty="0" smtClean="0">
                <a:solidFill>
                  <a:schemeClr val="tx1"/>
                </a:solidFill>
                <a:effectLst/>
                <a:latin typeface="+mn-lt"/>
                <a:ea typeface="+mn-ea"/>
                <a:cs typeface="+mn-cs"/>
              </a:rPr>
              <a:t>1</a:t>
            </a:r>
            <a:r>
              <a:rPr kumimoji="1" lang="ja-JP" altLang="en-US" sz="1200" kern="1200" dirty="0" smtClean="0">
                <a:solidFill>
                  <a:schemeClr val="tx1"/>
                </a:solidFill>
                <a:effectLst/>
                <a:latin typeface="+mn-lt"/>
                <a:ea typeface="+mn-ea"/>
                <a:cs typeface="+mn-cs"/>
              </a:rPr>
              <a:t>対</a:t>
            </a:r>
            <a:r>
              <a:rPr kumimoji="1" lang="en-US" altLang="ja-JP" sz="1200" kern="1200" dirty="0" smtClean="0">
                <a:solidFill>
                  <a:schemeClr val="tx1"/>
                </a:solidFill>
                <a:effectLst/>
                <a:latin typeface="+mn-lt"/>
                <a:ea typeface="+mn-ea"/>
                <a:cs typeface="+mn-cs"/>
              </a:rPr>
              <a:t>1</a:t>
            </a:r>
            <a:r>
              <a:rPr kumimoji="1" lang="ja-JP" altLang="en-US" sz="1200" kern="1200" dirty="0" smtClean="0">
                <a:solidFill>
                  <a:schemeClr val="tx1"/>
                </a:solidFill>
                <a:effectLst/>
                <a:latin typeface="+mn-lt"/>
                <a:ea typeface="+mn-ea"/>
                <a:cs typeface="+mn-cs"/>
              </a:rPr>
              <a:t>で行われる。</a:t>
            </a:r>
            <a:endParaRPr kumimoji="1" lang="en-US" altLang="ja-JP" sz="1200" kern="1200" dirty="0" smtClean="0">
              <a:solidFill>
                <a:schemeClr val="tx1"/>
              </a:solidFill>
              <a:effectLst/>
              <a:latin typeface="+mn-lt"/>
              <a:ea typeface="+mn-ea"/>
              <a:cs typeface="+mn-cs"/>
            </a:endParaRPr>
          </a:p>
          <a:p>
            <a:endParaRPr kumimoji="1" lang="en-US" altLang="ja-JP" sz="1200" kern="1200" dirty="0" smtClean="0">
              <a:solidFill>
                <a:schemeClr val="tx1"/>
              </a:solidFill>
              <a:effectLst/>
              <a:latin typeface="+mn-lt"/>
              <a:ea typeface="+mn-ea"/>
              <a:cs typeface="+mn-cs"/>
            </a:endParaRPr>
          </a:p>
          <a:p>
            <a:r>
              <a:rPr kumimoji="1" lang="ja-JP" altLang="ja-JP" sz="1200" kern="1200" dirty="0" smtClean="0">
                <a:solidFill>
                  <a:schemeClr val="tx1"/>
                </a:solidFill>
                <a:effectLst/>
                <a:latin typeface="+mn-lt"/>
                <a:ea typeface="+mn-ea"/>
                <a:cs typeface="+mn-cs"/>
              </a:rPr>
              <a:t>評価グリッド法のやり方</a:t>
            </a:r>
            <a:r>
              <a:rPr kumimoji="1" lang="ja-JP" altLang="en-US" sz="1200" kern="1200" dirty="0" smtClean="0">
                <a:solidFill>
                  <a:schemeClr val="tx1"/>
                </a:solidFill>
                <a:effectLst/>
                <a:latin typeface="+mn-lt"/>
                <a:ea typeface="+mn-ea"/>
                <a:cs typeface="+mn-cs"/>
              </a:rPr>
              <a:t>は大きく</a:t>
            </a:r>
            <a:r>
              <a:rPr kumimoji="1" lang="en-US" altLang="ja-JP" sz="1200" kern="1200" dirty="0" smtClean="0">
                <a:solidFill>
                  <a:schemeClr val="tx1"/>
                </a:solidFill>
                <a:effectLst/>
                <a:latin typeface="+mn-lt"/>
                <a:ea typeface="+mn-ea"/>
                <a:cs typeface="+mn-cs"/>
              </a:rPr>
              <a:t>2</a:t>
            </a:r>
            <a:r>
              <a:rPr kumimoji="1" lang="ja-JP" altLang="en-US" sz="1200" kern="1200" dirty="0" err="1" smtClean="0">
                <a:solidFill>
                  <a:schemeClr val="tx1"/>
                </a:solidFill>
                <a:effectLst/>
                <a:latin typeface="+mn-lt"/>
                <a:ea typeface="+mn-ea"/>
                <a:cs typeface="+mn-cs"/>
              </a:rPr>
              <a:t>つに</a:t>
            </a:r>
            <a:r>
              <a:rPr kumimoji="1" lang="ja-JP" altLang="en-US" sz="1200" kern="1200" dirty="0" smtClean="0">
                <a:solidFill>
                  <a:schemeClr val="tx1"/>
                </a:solidFill>
                <a:effectLst/>
                <a:latin typeface="+mn-lt"/>
                <a:ea typeface="+mn-ea"/>
                <a:cs typeface="+mn-cs"/>
              </a:rPr>
              <a:t>わけられる。</a:t>
            </a:r>
            <a:endParaRPr kumimoji="1" lang="en-US"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1</a:t>
            </a:r>
            <a:r>
              <a:rPr kumimoji="1" lang="ja-JP" altLang="en-US" sz="1200" kern="1200" dirty="0" smtClean="0">
                <a:solidFill>
                  <a:schemeClr val="tx1"/>
                </a:solidFill>
                <a:effectLst/>
                <a:latin typeface="+mn-lt"/>
                <a:ea typeface="+mn-ea"/>
                <a:cs typeface="+mn-cs"/>
              </a:rPr>
              <a:t>つ目は評価項目作成</a:t>
            </a:r>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質問者は回答者に比較対象を複数魅せます。</a:t>
            </a:r>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欲しいシャープペンシルを作成する場合は、複数種類のシャープペンシルを用意する</a:t>
            </a:r>
            <a:endParaRPr kumimoji="1" lang="en-US"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2</a:t>
            </a:r>
            <a:r>
              <a:rPr kumimoji="1" lang="ja-JP" altLang="en-US" sz="1200" kern="1200" dirty="0" smtClean="0">
                <a:solidFill>
                  <a:schemeClr val="tx1"/>
                </a:solidFill>
                <a:effectLst/>
                <a:latin typeface="+mn-lt"/>
                <a:ea typeface="+mn-ea"/>
                <a:cs typeface="+mn-cs"/>
              </a:rPr>
              <a:t>つ取り出し、どちらが好きか選ばせる</a:t>
            </a:r>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理由を尋ねる </a:t>
            </a:r>
            <a:r>
              <a:rPr kumimoji="1" lang="en-US" altLang="ja-JP" sz="1200" kern="1200" dirty="0" smtClean="0">
                <a:solidFill>
                  <a:schemeClr val="tx1"/>
                </a:solidFill>
                <a:effectLst/>
                <a:latin typeface="+mn-lt"/>
                <a:ea typeface="+mn-ea"/>
                <a:cs typeface="+mn-cs"/>
              </a:rPr>
              <a:t>ex.</a:t>
            </a:r>
            <a:r>
              <a:rPr kumimoji="1" lang="ja-JP" altLang="en-US" sz="1200" kern="1200" dirty="0" smtClean="0">
                <a:solidFill>
                  <a:schemeClr val="tx1"/>
                </a:solidFill>
                <a:effectLst/>
                <a:latin typeface="+mn-lt"/>
                <a:ea typeface="+mn-ea"/>
                <a:cs typeface="+mn-cs"/>
              </a:rPr>
              <a:t>書きやすいから</a:t>
            </a:r>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この内容がノードの文章になる</a:t>
            </a:r>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次にそうだと何故良いのかという、より抽象的な理由聞く </a:t>
            </a:r>
            <a:r>
              <a:rPr kumimoji="1" lang="en-US" altLang="ja-JP" sz="1200" kern="1200" dirty="0" smtClean="0">
                <a:solidFill>
                  <a:schemeClr val="tx1"/>
                </a:solidFill>
                <a:effectLst/>
                <a:latin typeface="+mn-lt"/>
                <a:ea typeface="+mn-ea"/>
                <a:cs typeface="+mn-cs"/>
              </a:rPr>
              <a:t>ex.</a:t>
            </a:r>
            <a:r>
              <a:rPr kumimoji="1" lang="ja-JP" altLang="en-US" sz="1200" kern="1200" dirty="0" smtClean="0">
                <a:solidFill>
                  <a:schemeClr val="tx1"/>
                </a:solidFill>
                <a:effectLst/>
                <a:latin typeface="+mn-lt"/>
                <a:ea typeface="+mn-ea"/>
                <a:cs typeface="+mn-cs"/>
              </a:rPr>
              <a:t>嬉しい</a:t>
            </a:r>
            <a:endParaRPr kumimoji="1" lang="en-US" altLang="ja-JP" sz="1200" kern="1200" dirty="0" smtClean="0">
              <a:solidFill>
                <a:schemeClr val="tx1"/>
              </a:solidFill>
              <a:effectLst/>
              <a:latin typeface="+mn-lt"/>
              <a:ea typeface="+mn-ea"/>
              <a:cs typeface="+mn-cs"/>
            </a:endParaRPr>
          </a:p>
          <a:p>
            <a:r>
              <a:rPr kumimoji="1" lang="ja-JP" altLang="en-US" sz="1200" kern="1200" dirty="0" smtClean="0">
                <a:solidFill>
                  <a:schemeClr val="tx1"/>
                </a:solidFill>
                <a:effectLst/>
                <a:latin typeface="+mn-lt"/>
                <a:ea typeface="+mn-ea"/>
                <a:cs typeface="+mn-cs"/>
              </a:rPr>
              <a:t>また、そうであるために必要な、具体的な内容を聞く</a:t>
            </a:r>
            <a:r>
              <a:rPr kumimoji="1" lang="en-US" altLang="ja-JP" sz="1200" kern="1200" baseline="0" dirty="0" smtClean="0">
                <a:solidFill>
                  <a:schemeClr val="tx1"/>
                </a:solidFill>
                <a:effectLst/>
                <a:latin typeface="+mn-lt"/>
                <a:ea typeface="+mn-ea"/>
                <a:cs typeface="+mn-cs"/>
              </a:rPr>
              <a:t> ex.</a:t>
            </a:r>
            <a:r>
              <a:rPr kumimoji="1" lang="ja-JP" altLang="en-US" sz="1200" kern="1200" baseline="0" dirty="0" smtClean="0">
                <a:solidFill>
                  <a:schemeClr val="tx1"/>
                </a:solidFill>
                <a:effectLst/>
                <a:latin typeface="+mn-lt"/>
                <a:ea typeface="+mn-ea"/>
                <a:cs typeface="+mn-cs"/>
              </a:rPr>
              <a:t>グリップが太い、力が入る</a:t>
            </a:r>
            <a:endParaRPr kumimoji="1" lang="en-US" altLang="ja-JP" sz="1200" kern="1200" baseline="0" dirty="0" smtClean="0">
              <a:solidFill>
                <a:schemeClr val="tx1"/>
              </a:solidFill>
              <a:effectLst/>
              <a:latin typeface="+mn-lt"/>
              <a:ea typeface="+mn-ea"/>
              <a:cs typeface="+mn-cs"/>
            </a:endParaRPr>
          </a:p>
          <a:p>
            <a:r>
              <a:rPr kumimoji="1" lang="ja-JP" altLang="en-US" sz="1200" kern="1200" baseline="0" dirty="0" smtClean="0">
                <a:solidFill>
                  <a:schemeClr val="tx1"/>
                </a:solidFill>
                <a:effectLst/>
                <a:latin typeface="+mn-lt"/>
                <a:ea typeface="+mn-ea"/>
                <a:cs typeface="+mn-cs"/>
              </a:rPr>
              <a:t>これら抽象的な内容、具体的な内容のノードを作成する。</a:t>
            </a:r>
            <a:endParaRPr kumimoji="1" lang="en-US" altLang="ja-JP" sz="1200" kern="1200" baseline="0" dirty="0" smtClean="0">
              <a:solidFill>
                <a:schemeClr val="tx1"/>
              </a:solidFill>
              <a:effectLst/>
              <a:latin typeface="+mn-lt"/>
              <a:ea typeface="+mn-ea"/>
              <a:cs typeface="+mn-cs"/>
            </a:endParaRPr>
          </a:p>
          <a:p>
            <a:r>
              <a:rPr kumimoji="1" lang="ja-JP" altLang="en-US" sz="1200" kern="1200" baseline="0" dirty="0" smtClean="0">
                <a:solidFill>
                  <a:schemeClr val="tx1"/>
                </a:solidFill>
                <a:effectLst/>
                <a:latin typeface="+mn-lt"/>
                <a:ea typeface="+mn-ea"/>
                <a:cs typeface="+mn-cs"/>
              </a:rPr>
              <a:t>ノード間はエッジで結ぶ</a:t>
            </a:r>
            <a:endParaRPr kumimoji="1" lang="en-US" altLang="ja-JP" sz="1200" kern="1200" baseline="0" dirty="0" smtClean="0">
              <a:solidFill>
                <a:schemeClr val="tx1"/>
              </a:solidFill>
              <a:effectLst/>
              <a:latin typeface="+mn-lt"/>
              <a:ea typeface="+mn-ea"/>
              <a:cs typeface="+mn-cs"/>
            </a:endParaRPr>
          </a:p>
          <a:p>
            <a:r>
              <a:rPr kumimoji="1" lang="ja-JP" altLang="en-US" sz="1200" kern="1200" baseline="0" dirty="0" smtClean="0">
                <a:solidFill>
                  <a:schemeClr val="tx1"/>
                </a:solidFill>
                <a:effectLst/>
                <a:latin typeface="+mn-lt"/>
                <a:ea typeface="+mn-ea"/>
                <a:cs typeface="+mn-cs"/>
              </a:rPr>
              <a:t>これらの回答のより抽象、具体な内容を聞く、終わるまで繰り返す</a:t>
            </a:r>
            <a:endParaRPr kumimoji="1" lang="en-US" altLang="ja-JP" sz="1200" kern="1200" baseline="0" dirty="0" smtClean="0">
              <a:solidFill>
                <a:schemeClr val="tx1"/>
              </a:solidFill>
              <a:effectLst/>
              <a:latin typeface="+mn-lt"/>
              <a:ea typeface="+mn-ea"/>
              <a:cs typeface="+mn-cs"/>
            </a:endParaRPr>
          </a:p>
          <a:p>
            <a:r>
              <a:rPr kumimoji="1" lang="ja-JP" altLang="en-US" sz="1200" kern="1200" baseline="0" dirty="0" smtClean="0">
                <a:solidFill>
                  <a:schemeClr val="tx1"/>
                </a:solidFill>
                <a:effectLst/>
                <a:latin typeface="+mn-lt"/>
                <a:ea typeface="+mn-ea"/>
                <a:cs typeface="+mn-cs"/>
              </a:rPr>
              <a:t>他の理由でも同様のことをやる</a:t>
            </a:r>
            <a:endParaRPr kumimoji="1" lang="en-US" altLang="ja-JP" sz="1200" kern="1200" baseline="0" dirty="0" smtClean="0">
              <a:solidFill>
                <a:schemeClr val="tx1"/>
              </a:solidFill>
              <a:effectLst/>
              <a:latin typeface="+mn-lt"/>
              <a:ea typeface="+mn-ea"/>
              <a:cs typeface="+mn-cs"/>
            </a:endParaRPr>
          </a:p>
          <a:p>
            <a:r>
              <a:rPr kumimoji="1" lang="ja-JP" altLang="en-US" sz="1200" kern="1200" baseline="0" dirty="0" smtClean="0">
                <a:solidFill>
                  <a:schemeClr val="tx1"/>
                </a:solidFill>
                <a:effectLst/>
                <a:latin typeface="+mn-lt"/>
                <a:ea typeface="+mn-ea"/>
                <a:cs typeface="+mn-cs"/>
              </a:rPr>
              <a:t>他の比較対象でも同様に</a:t>
            </a:r>
            <a:endParaRPr kumimoji="1" lang="en-US" altLang="ja-JP" sz="1200" kern="1200" dirty="0" smtClean="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E3B99A2F-B54D-4A6E-B61A-BD471A4A8124}" type="slidenum">
              <a:rPr kumimoji="1" lang="ja-JP" altLang="en-US" smtClean="0"/>
              <a:t>6</a:t>
            </a:fld>
            <a:endParaRPr kumimoji="1" lang="ja-JP" altLang="en-US"/>
          </a:p>
        </p:txBody>
      </p:sp>
    </p:spTree>
    <p:extLst>
      <p:ext uri="{BB962C8B-B14F-4D97-AF65-F5344CB8AC3E}">
        <p14:creationId xmlns:p14="http://schemas.microsoft.com/office/powerpoint/2010/main" val="171634399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２９：２０</a:t>
            </a:r>
            <a:endParaRPr kumimoji="1" lang="ja-JP" altLang="en-US" dirty="0"/>
          </a:p>
        </p:txBody>
      </p:sp>
      <p:sp>
        <p:nvSpPr>
          <p:cNvPr id="4" name="スライド番号プレースホルダー 3"/>
          <p:cNvSpPr>
            <a:spLocks noGrp="1"/>
          </p:cNvSpPr>
          <p:nvPr>
            <p:ph type="sldNum" sz="quarter" idx="10"/>
          </p:nvPr>
        </p:nvSpPr>
        <p:spPr/>
        <p:txBody>
          <a:bodyPr/>
          <a:lstStyle/>
          <a:p>
            <a:fld id="{E3B99A2F-B54D-4A6E-B61A-BD471A4A8124}" type="slidenum">
              <a:rPr kumimoji="1" lang="ja-JP" altLang="en-US" smtClean="0"/>
              <a:t>52</a:t>
            </a:fld>
            <a:endParaRPr kumimoji="1" lang="ja-JP" altLang="en-US"/>
          </a:p>
        </p:txBody>
      </p:sp>
    </p:spTree>
    <p:extLst>
      <p:ext uri="{BB962C8B-B14F-4D97-AF65-F5344CB8AC3E}">
        <p14:creationId xmlns:p14="http://schemas.microsoft.com/office/powerpoint/2010/main" val="236842410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２９：４０</a:t>
            </a:r>
            <a:endParaRPr kumimoji="1" lang="ja-JP" altLang="en-US" dirty="0"/>
          </a:p>
        </p:txBody>
      </p:sp>
      <p:sp>
        <p:nvSpPr>
          <p:cNvPr id="4" name="スライド番号プレースホルダー 3"/>
          <p:cNvSpPr>
            <a:spLocks noGrp="1"/>
          </p:cNvSpPr>
          <p:nvPr>
            <p:ph type="sldNum" sz="quarter" idx="10"/>
          </p:nvPr>
        </p:nvSpPr>
        <p:spPr/>
        <p:txBody>
          <a:bodyPr/>
          <a:lstStyle/>
          <a:p>
            <a:fld id="{E3B99A2F-B54D-4A6E-B61A-BD471A4A8124}" type="slidenum">
              <a:rPr kumimoji="1" lang="ja-JP" altLang="en-US" smtClean="0"/>
              <a:t>53</a:t>
            </a:fld>
            <a:endParaRPr kumimoji="1" lang="ja-JP" altLang="en-US"/>
          </a:p>
        </p:txBody>
      </p:sp>
    </p:spTree>
    <p:extLst>
      <p:ext uri="{BB962C8B-B14F-4D97-AF65-F5344CB8AC3E}">
        <p14:creationId xmlns:p14="http://schemas.microsoft.com/office/powerpoint/2010/main" val="409286400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a:p>
            <a:r>
              <a:rPr kumimoji="1" lang="ja-JP" altLang="en-US" dirty="0" smtClean="0"/>
              <a:t>以上で発表を終わります。ご成長ありがとうございました。</a:t>
            </a:r>
            <a:endParaRPr kumimoji="1" lang="en-US" altLang="ja-JP" dirty="0" smtClean="0"/>
          </a:p>
          <a:p>
            <a:r>
              <a:rPr kumimoji="1" lang="ja-JP" altLang="en-US" dirty="0" smtClean="0"/>
              <a:t>約</a:t>
            </a:r>
            <a:r>
              <a:rPr kumimoji="1" lang="en-US" altLang="ja-JP" dirty="0" smtClean="0"/>
              <a:t>1</a:t>
            </a:r>
            <a:r>
              <a:rPr kumimoji="1" lang="ja-JP" altLang="en-US" dirty="0" smtClean="0"/>
              <a:t>分</a:t>
            </a:r>
            <a:endParaRPr kumimoji="1" lang="ja-JP" altLang="en-US" dirty="0"/>
          </a:p>
        </p:txBody>
      </p:sp>
      <p:sp>
        <p:nvSpPr>
          <p:cNvPr id="4" name="スライド番号プレースホルダー 3"/>
          <p:cNvSpPr>
            <a:spLocks noGrp="1"/>
          </p:cNvSpPr>
          <p:nvPr>
            <p:ph type="sldNum" sz="quarter" idx="10"/>
          </p:nvPr>
        </p:nvSpPr>
        <p:spPr/>
        <p:txBody>
          <a:bodyPr/>
          <a:lstStyle/>
          <a:p>
            <a:fld id="{B9D444E0-890B-4CF4-8CE4-595752F1A103}" type="slidenum">
              <a:rPr kumimoji="1" lang="ja-JP" altLang="en-US" smtClean="0"/>
              <a:pPr/>
              <a:t>55</a:t>
            </a:fld>
            <a:endParaRPr kumimoji="1" lang="ja-JP" altLang="en-US"/>
          </a:p>
        </p:txBody>
      </p:sp>
    </p:spTree>
    <p:extLst>
      <p:ext uri="{BB962C8B-B14F-4D97-AF65-F5344CB8AC3E}">
        <p14:creationId xmlns:p14="http://schemas.microsoft.com/office/powerpoint/2010/main" val="368502464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評価項目の文章を形態素解析で形態素に分解、</a:t>
            </a:r>
            <a:endParaRPr kumimoji="1" lang="en-US" altLang="ja-JP" dirty="0" smtClean="0"/>
          </a:p>
          <a:p>
            <a:r>
              <a:rPr kumimoji="1" lang="ja-JP" altLang="en-US" dirty="0" smtClean="0"/>
              <a:t>形態素間の距離行列を作成する、ネットワーク図を作成</a:t>
            </a:r>
            <a:endParaRPr kumimoji="1" lang="en-US" altLang="ja-JP" dirty="0" smtClean="0"/>
          </a:p>
          <a:p>
            <a:r>
              <a:rPr kumimoji="1" lang="ja-JP" altLang="en-US" dirty="0" smtClean="0"/>
              <a:t>それをもとに</a:t>
            </a:r>
            <a:r>
              <a:rPr kumimoji="1" lang="en-US" altLang="ja-JP" dirty="0" smtClean="0"/>
              <a:t>MDS</a:t>
            </a:r>
            <a:r>
              <a:rPr kumimoji="1" lang="ja-JP" altLang="en-US" dirty="0" smtClean="0"/>
              <a:t>で</a:t>
            </a:r>
            <a:r>
              <a:rPr kumimoji="1" lang="en-US" altLang="ja-JP" dirty="0" smtClean="0"/>
              <a:t>2</a:t>
            </a:r>
            <a:r>
              <a:rPr kumimoji="1" lang="ja-JP" altLang="en-US" dirty="0" smtClean="0"/>
              <a:t>次元空間に配置するよう座標計算</a:t>
            </a:r>
            <a:endParaRPr kumimoji="1" lang="en-US" altLang="ja-JP" dirty="0" smtClean="0"/>
          </a:p>
          <a:p>
            <a:r>
              <a:rPr kumimoji="1" lang="ja-JP" altLang="en-US" dirty="0" smtClean="0"/>
              <a:t>単語の重複、空白が多いレイアウトなので、そこを改善した単語座標を再計算</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E3B99A2F-B54D-4A6E-B61A-BD471A4A8124}" type="slidenum">
              <a:rPr kumimoji="1" lang="ja-JP" altLang="en-US" smtClean="0"/>
              <a:t>60</a:t>
            </a:fld>
            <a:endParaRPr kumimoji="1" lang="ja-JP" altLang="en-US"/>
          </a:p>
        </p:txBody>
      </p:sp>
    </p:spTree>
    <p:extLst>
      <p:ext uri="{BB962C8B-B14F-4D97-AF65-F5344CB8AC3E}">
        <p14:creationId xmlns:p14="http://schemas.microsoft.com/office/powerpoint/2010/main" val="9907454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~5:00</a:t>
            </a:r>
          </a:p>
          <a:p>
            <a:r>
              <a:rPr kumimoji="1" lang="ja-JP" altLang="en-US" dirty="0" smtClean="0"/>
              <a:t>この</a:t>
            </a:r>
            <a:r>
              <a:rPr kumimoji="1" lang="ja-JP" altLang="en-US" dirty="0" smtClean="0"/>
              <a:t>評価グリッドを行い作成された評価構造がこの図になります</a:t>
            </a:r>
            <a:endParaRPr kumimoji="1" lang="en-US" altLang="ja-JP" dirty="0" smtClean="0"/>
          </a:p>
          <a:p>
            <a:r>
              <a:rPr kumimoji="1" lang="ja-JP" altLang="en-US" dirty="0" smtClean="0"/>
              <a:t>この評価構造のノードを評価項目と呼ぶ</a:t>
            </a:r>
            <a:endParaRPr kumimoji="1" lang="ja-JP" altLang="en-US" dirty="0"/>
          </a:p>
        </p:txBody>
      </p:sp>
      <p:sp>
        <p:nvSpPr>
          <p:cNvPr id="4" name="スライド番号プレースホルダー 3"/>
          <p:cNvSpPr>
            <a:spLocks noGrp="1"/>
          </p:cNvSpPr>
          <p:nvPr>
            <p:ph type="sldNum" sz="quarter" idx="10"/>
          </p:nvPr>
        </p:nvSpPr>
        <p:spPr/>
        <p:txBody>
          <a:bodyPr/>
          <a:lstStyle/>
          <a:p>
            <a:fld id="{E3B99A2F-B54D-4A6E-B61A-BD471A4A8124}" type="slidenum">
              <a:rPr kumimoji="1" lang="ja-JP" altLang="en-US" smtClean="0"/>
              <a:t>7</a:t>
            </a:fld>
            <a:endParaRPr kumimoji="1" lang="ja-JP" altLang="en-US"/>
          </a:p>
        </p:txBody>
      </p:sp>
    </p:spTree>
    <p:extLst>
      <p:ext uri="{BB962C8B-B14F-4D97-AF65-F5344CB8AC3E}">
        <p14:creationId xmlns:p14="http://schemas.microsoft.com/office/powerpoint/2010/main" val="19974427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b="1" dirty="0" smtClean="0"/>
              <a:t>~5:30</a:t>
            </a:r>
          </a:p>
          <a:p>
            <a:r>
              <a:rPr lang="ja-JP" altLang="en-US" sz="1200" dirty="0" smtClean="0"/>
              <a:t>評価</a:t>
            </a:r>
            <a:r>
              <a:rPr lang="ja-JP" altLang="en-US" sz="1200" dirty="0" smtClean="0"/>
              <a:t>構造の分析は環境心理学やマーケティング調査など幅広い分野で利用されている</a:t>
            </a:r>
            <a:endParaRPr lang="en-US" altLang="ja-JP" sz="1200" dirty="0" smtClean="0"/>
          </a:p>
          <a:p>
            <a:r>
              <a:rPr kumimoji="1" lang="ja-JP" altLang="en-US" sz="1200" dirty="0" smtClean="0"/>
              <a:t>近年</a:t>
            </a:r>
            <a:r>
              <a:rPr kumimoji="1" lang="ja-JP" altLang="en-US" sz="1200" dirty="0" smtClean="0"/>
              <a:t>は</a:t>
            </a:r>
            <a:r>
              <a:rPr lang="ja-JP" altLang="en-US" sz="1200" dirty="0" smtClean="0"/>
              <a:t>、</a:t>
            </a:r>
            <a:r>
              <a:rPr lang="ja-JP" altLang="en-US" sz="1200" dirty="0" smtClean="0"/>
              <a:t>評価構造作成・分析アプリケーションも開発されている</a:t>
            </a:r>
            <a:endParaRPr lang="en-US" altLang="ja-JP" sz="1200" dirty="0" smtClean="0"/>
          </a:p>
          <a:p>
            <a:r>
              <a:rPr kumimoji="1" lang="ja-JP" altLang="en-US" dirty="0" smtClean="0"/>
              <a:t>　以前は手書きだったので作成、統合は困難だった。</a:t>
            </a:r>
            <a:endParaRPr kumimoji="1" lang="en-US" altLang="ja-JP" dirty="0" smtClean="0"/>
          </a:p>
          <a:p>
            <a:r>
              <a:rPr kumimoji="1" lang="ja-JP" altLang="en-US" dirty="0" smtClean="0"/>
              <a:t>　アプリになり統合が容易になり、評価項目の多い評価構造の作成が可能になった</a:t>
            </a:r>
            <a:endParaRPr kumimoji="1" lang="en-US" altLang="ja-JP" dirty="0" smtClean="0"/>
          </a:p>
          <a:p>
            <a:r>
              <a:rPr kumimoji="1" lang="ja-JP" altLang="en-US" dirty="0" smtClean="0"/>
              <a:t>　これに伴い、分析に問題が発生した</a:t>
            </a:r>
            <a:endParaRPr kumimoji="1" lang="ja-JP" altLang="en-US" dirty="0"/>
          </a:p>
        </p:txBody>
      </p:sp>
      <p:sp>
        <p:nvSpPr>
          <p:cNvPr id="4" name="スライド番号プレースホルダー 3"/>
          <p:cNvSpPr>
            <a:spLocks noGrp="1"/>
          </p:cNvSpPr>
          <p:nvPr>
            <p:ph type="sldNum" sz="quarter" idx="10"/>
          </p:nvPr>
        </p:nvSpPr>
        <p:spPr/>
        <p:txBody>
          <a:bodyPr/>
          <a:lstStyle/>
          <a:p>
            <a:fld id="{E3B99A2F-B54D-4A6E-B61A-BD471A4A8124}" type="slidenum">
              <a:rPr kumimoji="1" lang="ja-JP" altLang="en-US" smtClean="0"/>
              <a:t>8</a:t>
            </a:fld>
            <a:endParaRPr kumimoji="1" lang="ja-JP" altLang="en-US"/>
          </a:p>
        </p:txBody>
      </p:sp>
    </p:spTree>
    <p:extLst>
      <p:ext uri="{BB962C8B-B14F-4D97-AF65-F5344CB8AC3E}">
        <p14:creationId xmlns:p14="http://schemas.microsoft.com/office/powerpoint/2010/main" val="8269294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評価項目数が増え、指定領域で全体を表示するには</a:t>
            </a:r>
            <a:endParaRPr kumimoji="1" lang="en-US" altLang="ja-JP" dirty="0" smtClean="0"/>
          </a:p>
          <a:p>
            <a:r>
              <a:rPr kumimoji="1" lang="ja-JP" altLang="en-US" dirty="0" smtClean="0"/>
              <a:t>全体を小さくする必要があり、視認性が低下する</a:t>
            </a:r>
            <a:endParaRPr kumimoji="1" lang="en-US" altLang="ja-JP" dirty="0" smtClean="0"/>
          </a:p>
          <a:p>
            <a:r>
              <a:rPr kumimoji="1" lang="ja-JP" altLang="en-US" dirty="0" smtClean="0"/>
              <a:t>　　　　　具体的には、評価項目が見づらい</a:t>
            </a:r>
            <a:endParaRPr kumimoji="1" lang="en-US" altLang="ja-JP" dirty="0" smtClean="0"/>
          </a:p>
          <a:p>
            <a:pPr lvl="1"/>
            <a:r>
              <a:rPr lang="ja-JP" altLang="en-US" sz="2400" dirty="0" smtClean="0"/>
              <a:t>複数人が回答する評価項目</a:t>
            </a:r>
            <a:endParaRPr lang="en-US" altLang="ja-JP" sz="2400" dirty="0" smtClean="0"/>
          </a:p>
          <a:p>
            <a:pPr lvl="1"/>
            <a:r>
              <a:rPr lang="ja-JP" altLang="en-US" sz="2400" dirty="0" smtClean="0"/>
              <a:t>評価項目間の因果関係</a:t>
            </a:r>
            <a:endParaRPr lang="en-US" altLang="ja-JP" sz="2400"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B9D444E0-890B-4CF4-8CE4-595752F1A103}" type="slidenum">
              <a:rPr kumimoji="1" lang="ja-JP" altLang="en-US" smtClean="0"/>
              <a:pPr/>
              <a:t>9</a:t>
            </a:fld>
            <a:endParaRPr kumimoji="1" lang="ja-JP" altLang="en-US"/>
          </a:p>
        </p:txBody>
      </p:sp>
    </p:spTree>
    <p:extLst>
      <p:ext uri="{BB962C8B-B14F-4D97-AF65-F5344CB8AC3E}">
        <p14:creationId xmlns:p14="http://schemas.microsoft.com/office/powerpoint/2010/main" val="8531485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b="1" dirty="0" smtClean="0"/>
              <a:t>~6:30</a:t>
            </a:r>
          </a:p>
          <a:p>
            <a:r>
              <a:rPr kumimoji="1" lang="ja-JP" altLang="en-US" b="1" dirty="0" smtClean="0"/>
              <a:t>問題</a:t>
            </a:r>
            <a:r>
              <a:rPr kumimoji="1" lang="ja-JP" altLang="en-US" b="1" dirty="0" smtClean="0"/>
              <a:t>提起</a:t>
            </a:r>
            <a:endParaRPr kumimoji="1" lang="en-US" altLang="ja-JP"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　図に表す評価構造の場合</a:t>
            </a:r>
            <a:r>
              <a:rPr kumimoji="1" lang="ja-JP" altLang="en-US" dirty="0" smtClean="0"/>
              <a:t>、赤の</a:t>
            </a:r>
            <a:r>
              <a:rPr kumimoji="1" lang="ja-JP" altLang="en-US" dirty="0" smtClean="0"/>
              <a:t>円で囲んでいる評価項目はすべてグリップに関する評価項目です。</a:t>
            </a:r>
            <a:endParaRPr kumimoji="1" lang="en-US" altLang="ja-JP" dirty="0" smtClean="0"/>
          </a:p>
          <a:p>
            <a:r>
              <a:rPr kumimoji="1" lang="ja-JP" altLang="en-US" dirty="0" smtClean="0"/>
              <a:t>　しかし、評価構造を見ただけではグリップに関するノードがどれだけあるかを把握できません</a:t>
            </a:r>
            <a:r>
              <a:rPr kumimoji="1" lang="ja-JP" altLang="en-US" dirty="0" smtClean="0"/>
              <a:t>。</a:t>
            </a:r>
            <a:endParaRPr kumimoji="1" lang="en-US" altLang="ja-JP" dirty="0" smtClean="0"/>
          </a:p>
          <a:p>
            <a:endParaRPr kumimoji="1" lang="en-US" altLang="ja-JP" dirty="0" smtClean="0"/>
          </a:p>
          <a:p>
            <a:r>
              <a:rPr kumimoji="1" lang="ja-JP" altLang="en-US" dirty="0" smtClean="0"/>
              <a:t>　また、グリップがどのような評価に結びつくのかを把握するのは困難です。</a:t>
            </a:r>
            <a:endParaRPr kumimoji="1" lang="en-US" altLang="ja-JP" dirty="0" smtClean="0"/>
          </a:p>
          <a:p>
            <a:r>
              <a:rPr kumimoji="1" lang="ja-JP" altLang="en-US" dirty="0" smtClean="0"/>
              <a:t>　商品開発で、コンセプト（</a:t>
            </a:r>
            <a:r>
              <a:rPr kumimoji="1" lang="ja-JP" altLang="en-US" sz="1200" b="0" i="0" kern="1200" dirty="0" smtClean="0">
                <a:solidFill>
                  <a:schemeClr val="tx1"/>
                </a:solidFill>
                <a:effectLst/>
                <a:latin typeface="+mn-lt"/>
                <a:ea typeface="+mn-ea"/>
                <a:cs typeface="+mn-cs"/>
              </a:rPr>
              <a:t>元となる思想は</a:t>
            </a:r>
            <a:r>
              <a:rPr kumimoji="1" lang="ja-JP" altLang="en-US" dirty="0" smtClean="0"/>
              <a:t>）があり、それにそう商品を作る場合に、</a:t>
            </a:r>
            <a:endParaRPr kumimoji="1" lang="en-US" altLang="ja-JP" dirty="0" smtClean="0"/>
          </a:p>
          <a:p>
            <a:r>
              <a:rPr kumimoji="1" lang="ja-JP" altLang="en-US" dirty="0" smtClean="0"/>
              <a:t>　グリップがどうだとコンセプトに合う商品になるのかというのが知りたいが、分かりづらい</a:t>
            </a:r>
            <a:endParaRPr kumimoji="1" lang="en-US" altLang="ja-JP" dirty="0" smtClean="0"/>
          </a:p>
          <a:p>
            <a:r>
              <a:rPr kumimoji="1" lang="ja-JP" altLang="en-US" dirty="0" smtClean="0"/>
              <a:t>　エッジがたくさんあり、交差しているので分かりづらい</a:t>
            </a:r>
            <a:endParaRPr kumimoji="1" lang="ja-JP" altLang="en-US" dirty="0"/>
          </a:p>
        </p:txBody>
      </p:sp>
      <p:sp>
        <p:nvSpPr>
          <p:cNvPr id="4" name="スライド番号プレースホルダー 3"/>
          <p:cNvSpPr>
            <a:spLocks noGrp="1"/>
          </p:cNvSpPr>
          <p:nvPr>
            <p:ph type="sldNum" sz="quarter" idx="10"/>
          </p:nvPr>
        </p:nvSpPr>
        <p:spPr/>
        <p:txBody>
          <a:bodyPr/>
          <a:lstStyle/>
          <a:p>
            <a:fld id="{B9D444E0-890B-4CF4-8CE4-595752F1A103}" type="slidenum">
              <a:rPr kumimoji="1" lang="ja-JP" altLang="en-US" smtClean="0"/>
              <a:pPr/>
              <a:t>10</a:t>
            </a:fld>
            <a:endParaRPr kumimoji="1" lang="ja-JP" altLang="en-US"/>
          </a:p>
        </p:txBody>
      </p:sp>
    </p:spTree>
    <p:extLst>
      <p:ext uri="{BB962C8B-B14F-4D97-AF65-F5344CB8AC3E}">
        <p14:creationId xmlns:p14="http://schemas.microsoft.com/office/powerpoint/2010/main" val="8531485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2800" b="1" dirty="0" smtClean="0"/>
              <a:t>~8</a:t>
            </a:r>
            <a:r>
              <a:rPr kumimoji="1" lang="ja-JP" altLang="en-US" sz="2800" b="1" dirty="0" smtClean="0"/>
              <a:t>：</a:t>
            </a:r>
            <a:r>
              <a:rPr kumimoji="1" lang="en-US" altLang="ja-JP" sz="2800" b="1" dirty="0" smtClean="0"/>
              <a:t>00</a:t>
            </a:r>
          </a:p>
          <a:p>
            <a:endParaRPr lang="en-US" altLang="ja-JP" sz="2800" dirty="0" smtClean="0"/>
          </a:p>
          <a:p>
            <a:r>
              <a:rPr lang="ja-JP" altLang="en-US" sz="2800" dirty="0" smtClean="0"/>
              <a:t>評価</a:t>
            </a:r>
            <a:r>
              <a:rPr lang="ja-JP" altLang="en-US" sz="2800" dirty="0" smtClean="0"/>
              <a:t>構造の概観</a:t>
            </a:r>
            <a:endParaRPr lang="en-US" altLang="ja-JP" sz="2800" dirty="0" smtClean="0"/>
          </a:p>
          <a:p>
            <a:pPr marL="400050" lvl="1" indent="0">
              <a:buNone/>
            </a:pPr>
            <a:r>
              <a:rPr lang="ja-JP" altLang="en-US" sz="2400" dirty="0" smtClean="0"/>
              <a:t>→</a:t>
            </a:r>
            <a:r>
              <a:rPr lang="en-US" altLang="ja-JP" sz="2400" dirty="0" smtClean="0"/>
              <a:t>Word Cloud</a:t>
            </a:r>
          </a:p>
          <a:p>
            <a:r>
              <a:rPr kumimoji="1" lang="ja-JP" altLang="en-US" sz="1400" b="0" i="0" u="none" strike="noStrike" kern="1200" baseline="0" dirty="0" smtClean="0">
                <a:solidFill>
                  <a:schemeClr val="tx1"/>
                </a:solidFill>
                <a:latin typeface="+mn-lt"/>
                <a:ea typeface="+mn-ea"/>
                <a:cs typeface="+mn-cs"/>
              </a:rPr>
              <a:t>　　　　</a:t>
            </a:r>
            <a:r>
              <a:rPr kumimoji="1" lang="en-US" altLang="ja-JP" sz="1400" b="0" i="0" u="none" strike="noStrike" kern="1200" baseline="0" dirty="0" smtClean="0">
                <a:solidFill>
                  <a:schemeClr val="tx1"/>
                </a:solidFill>
                <a:latin typeface="+mn-lt"/>
                <a:ea typeface="+mn-ea"/>
                <a:cs typeface="+mn-cs"/>
              </a:rPr>
              <a:t>Word Cloud </a:t>
            </a:r>
            <a:r>
              <a:rPr kumimoji="1" lang="ja-JP" altLang="en-US" sz="1200" b="0" i="0" u="none" strike="noStrike" kern="1200" baseline="0" dirty="0" smtClean="0">
                <a:solidFill>
                  <a:schemeClr val="tx1"/>
                </a:solidFill>
                <a:latin typeface="+mn-lt"/>
                <a:ea typeface="+mn-ea"/>
                <a:cs typeface="+mn-cs"/>
              </a:rPr>
              <a:t>とは</a:t>
            </a:r>
            <a:r>
              <a:rPr kumimoji="1" lang="ja-JP" altLang="en-US" sz="1200" b="0" i="0" u="none" strike="noStrike" kern="1200" baseline="0" dirty="0" smtClean="0">
                <a:solidFill>
                  <a:schemeClr val="tx1"/>
                </a:solidFill>
                <a:latin typeface="+mn-lt"/>
                <a:ea typeface="+mn-ea"/>
                <a:cs typeface="+mn-cs"/>
              </a:rPr>
              <a:t>，テキストデータ化しか技術の</a:t>
            </a:r>
            <a:r>
              <a:rPr kumimoji="1" lang="en-US" altLang="ja-JP" sz="1200" b="0" i="0" u="none" strike="noStrike" kern="1200" baseline="0" dirty="0" smtClean="0">
                <a:solidFill>
                  <a:schemeClr val="tx1"/>
                </a:solidFill>
                <a:latin typeface="+mn-lt"/>
                <a:ea typeface="+mn-ea"/>
                <a:cs typeface="+mn-cs"/>
              </a:rPr>
              <a:t>1</a:t>
            </a:r>
            <a:r>
              <a:rPr kumimoji="1" lang="ja-JP" altLang="en-US" sz="1200" b="0" i="0" u="none" strike="noStrike" kern="1200" baseline="0" dirty="0" smtClean="0">
                <a:solidFill>
                  <a:schemeClr val="tx1"/>
                </a:solidFill>
                <a:latin typeface="+mn-lt"/>
                <a:ea typeface="+mn-ea"/>
                <a:cs typeface="+mn-cs"/>
              </a:rPr>
              <a:t>つであり，テキストを単語など一定基準で区切り、その文字を重要度</a:t>
            </a:r>
            <a:r>
              <a:rPr kumimoji="1" lang="ja-JP" altLang="en-US" sz="1200" b="0" i="0" u="none" strike="noStrike" kern="1200" baseline="0" dirty="0" smtClean="0">
                <a:solidFill>
                  <a:schemeClr val="tx1"/>
                </a:solidFill>
                <a:latin typeface="+mn-lt"/>
                <a:ea typeface="+mn-ea"/>
                <a:cs typeface="+mn-cs"/>
              </a:rPr>
              <a:t>に</a:t>
            </a:r>
            <a:r>
              <a:rPr kumimoji="1" lang="ja-JP" altLang="en-US" sz="1200" b="0" i="0" u="none" strike="noStrike" kern="1200" baseline="0" dirty="0" smtClean="0">
                <a:solidFill>
                  <a:schemeClr val="tx1"/>
                </a:solidFill>
                <a:latin typeface="+mn-lt"/>
                <a:ea typeface="+mn-ea"/>
                <a:cs typeface="+mn-cs"/>
              </a:rPr>
              <a:t>応じたフォントサイズ、フォントカラーで</a:t>
            </a:r>
            <a:r>
              <a:rPr kumimoji="1" lang="ja-JP" altLang="en-US" sz="1200" b="0" i="0" u="none" strike="noStrike" kern="1200" baseline="0" dirty="0" smtClean="0">
                <a:solidFill>
                  <a:schemeClr val="tx1"/>
                </a:solidFill>
                <a:latin typeface="+mn-lt"/>
                <a:ea typeface="+mn-ea"/>
                <a:cs typeface="+mn-cs"/>
              </a:rPr>
              <a:t>図示する可視化技術である</a:t>
            </a:r>
            <a:endParaRPr lang="en-US" altLang="ja-JP" sz="2800" dirty="0" smtClean="0"/>
          </a:p>
          <a:p>
            <a:pPr marL="400050" marR="0" lvl="1" indent="0" algn="l" defTabSz="914400" rtl="0" eaLnBrk="1" fontAlgn="auto" latinLnBrk="0" hangingPunct="1">
              <a:lnSpc>
                <a:spcPct val="100000"/>
              </a:lnSpc>
              <a:spcBef>
                <a:spcPts val="0"/>
              </a:spcBef>
              <a:spcAft>
                <a:spcPts val="0"/>
              </a:spcAft>
              <a:buClrTx/>
              <a:buSzTx/>
              <a:buFontTx/>
              <a:buNone/>
              <a:tabLst/>
              <a:defRPr/>
            </a:pPr>
            <a:r>
              <a:rPr lang="ja-JP" altLang="en-US" sz="2400" dirty="0" smtClean="0"/>
              <a:t>→</a:t>
            </a:r>
            <a:r>
              <a:rPr lang="ja-JP" altLang="en-US" sz="2400" dirty="0" smtClean="0"/>
              <a:t>出現頻度で文字サイズ</a:t>
            </a:r>
            <a:r>
              <a:rPr lang="ja-JP" altLang="en-US" sz="2400" dirty="0" smtClean="0"/>
              <a:t>決定することで複数人が回答する項目の発見を容易にしました</a:t>
            </a:r>
            <a:endParaRPr lang="en-US" altLang="ja-JP" sz="2400" dirty="0" smtClean="0"/>
          </a:p>
          <a:p>
            <a:r>
              <a:rPr lang="ja-JP" altLang="en-US" sz="2800" dirty="0" smtClean="0"/>
              <a:t>　　　　また、評価</a:t>
            </a:r>
            <a:r>
              <a:rPr lang="ja-JP" altLang="en-US" sz="2800" dirty="0" smtClean="0"/>
              <a:t>項目間の因果関係</a:t>
            </a:r>
            <a:endParaRPr lang="en-US" altLang="ja-JP" sz="2800" dirty="0" smtClean="0"/>
          </a:p>
          <a:p>
            <a:pPr marL="400050" lvl="1" indent="0">
              <a:buNone/>
            </a:pPr>
            <a:r>
              <a:rPr lang="ja-JP" altLang="en-US" sz="2400" dirty="0" smtClean="0"/>
              <a:t>→評価構造内の単語の座標を</a:t>
            </a:r>
            <a:endParaRPr lang="en-US" altLang="ja-JP" sz="2400" dirty="0" smtClean="0"/>
          </a:p>
          <a:p>
            <a:pPr marL="400050" lvl="1" indent="0">
              <a:buNone/>
            </a:pPr>
            <a:r>
              <a:rPr lang="ja-JP" altLang="en-US" sz="2400" dirty="0" smtClean="0"/>
              <a:t>単語の評価構造内での距離関係、ノード間距離から計算</a:t>
            </a:r>
            <a:r>
              <a:rPr kumimoji="1" lang="ja-JP" altLang="en-US" sz="1200" dirty="0" smtClean="0"/>
              <a:t>　この計算式を提案しました。</a:t>
            </a:r>
            <a:endParaRPr lang="en-US" altLang="ja-JP" sz="2400" dirty="0" smtClean="0"/>
          </a:p>
        </p:txBody>
      </p:sp>
      <p:sp>
        <p:nvSpPr>
          <p:cNvPr id="4" name="スライド番号プレースホルダー 3"/>
          <p:cNvSpPr>
            <a:spLocks noGrp="1"/>
          </p:cNvSpPr>
          <p:nvPr>
            <p:ph type="sldNum" sz="quarter" idx="10"/>
          </p:nvPr>
        </p:nvSpPr>
        <p:spPr/>
        <p:txBody>
          <a:bodyPr/>
          <a:lstStyle/>
          <a:p>
            <a:fld id="{E3B99A2F-B54D-4A6E-B61A-BD471A4A8124}" type="slidenum">
              <a:rPr kumimoji="1" lang="ja-JP" altLang="en-US" smtClean="0"/>
              <a:t>11</a:t>
            </a:fld>
            <a:endParaRPr kumimoji="1" lang="ja-JP" altLang="en-US"/>
          </a:p>
        </p:txBody>
      </p:sp>
    </p:spTree>
    <p:extLst>
      <p:ext uri="{BB962C8B-B14F-4D97-AF65-F5344CB8AC3E}">
        <p14:creationId xmlns:p14="http://schemas.microsoft.com/office/powerpoint/2010/main" val="15615123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E90ED720-0104-4369-84BC-D37694168613}" type="datetimeFigureOut">
              <a:rPr kumimoji="1" lang="ja-JP" altLang="en-US" smtClean="0"/>
              <a:t>2016/2/5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1669290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E90ED720-0104-4369-84BC-D37694168613}" type="datetimeFigureOut">
              <a:rPr kumimoji="1" lang="ja-JP" altLang="en-US" smtClean="0"/>
              <a:t>2016/2/5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732479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E90ED720-0104-4369-84BC-D37694168613}" type="datetimeFigureOut">
              <a:rPr kumimoji="1" lang="ja-JP" altLang="en-US" smtClean="0"/>
              <a:t>2016/2/5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3128974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E90ED720-0104-4369-84BC-D37694168613}" type="datetimeFigureOut">
              <a:rPr kumimoji="1" lang="ja-JP" altLang="en-US" smtClean="0"/>
              <a:t>2016/2/5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2790702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E90ED720-0104-4369-84BC-D37694168613}" type="datetimeFigureOut">
              <a:rPr kumimoji="1" lang="ja-JP" altLang="en-US" smtClean="0"/>
              <a:t>2016/2/5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1922056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E90ED720-0104-4369-84BC-D37694168613}" type="datetimeFigureOut">
              <a:rPr kumimoji="1" lang="ja-JP" altLang="en-US" smtClean="0"/>
              <a:t>2016/2/5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1589700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E90ED720-0104-4369-84BC-D37694168613}" type="datetimeFigureOut">
              <a:rPr kumimoji="1" lang="ja-JP" altLang="en-US" smtClean="0"/>
              <a:t>2016/2/5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973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E90ED720-0104-4369-84BC-D37694168613}" type="datetimeFigureOut">
              <a:rPr kumimoji="1" lang="ja-JP" altLang="en-US" smtClean="0"/>
              <a:t>2016/2/5</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3206582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E90ED720-0104-4369-84BC-D37694168613}" type="datetimeFigureOut">
              <a:rPr kumimoji="1" lang="ja-JP" altLang="en-US" smtClean="0"/>
              <a:t>2016/2/5</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290295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E90ED720-0104-4369-84BC-D37694168613}" type="datetimeFigureOut">
              <a:rPr kumimoji="1" lang="ja-JP" altLang="en-US" smtClean="0"/>
              <a:t>2016/2/5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1642417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E90ED720-0104-4369-84BC-D37694168613}" type="datetimeFigureOut">
              <a:rPr kumimoji="1" lang="ja-JP" altLang="en-US" smtClean="0"/>
              <a:t>2016/2/5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1435091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0ED720-0104-4369-84BC-D37694168613}" type="datetimeFigureOut">
              <a:rPr kumimoji="1" lang="ja-JP" altLang="en-US" smtClean="0"/>
              <a:t>2016/2/5</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269820444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9.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2.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12.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chart" Target="../charts/chart7.xml"/><Relationship Id="rId4" Type="http://schemas.openxmlformats.org/officeDocument/2006/relationships/chart" Target="../charts/char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chart" Target="../charts/chart10.xml"/><Relationship Id="rId4" Type="http://schemas.openxmlformats.org/officeDocument/2006/relationships/chart" Target="../charts/chart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5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3.gif"/><Relationship Id="rId2" Type="http://schemas.openxmlformats.org/officeDocument/2006/relationships/image" Target="../media/image32.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lang="ja-JP" altLang="en-US" sz="4000" dirty="0"/>
              <a:t>評価構造における単語間</a:t>
            </a:r>
            <a:r>
              <a:rPr lang="ja-JP" altLang="en-US" sz="4000" dirty="0" smtClean="0"/>
              <a:t>の</a:t>
            </a:r>
            <a:r>
              <a:rPr lang="en-US" altLang="ja-JP" sz="4000" dirty="0" smtClean="0"/>
              <a:t/>
            </a:r>
            <a:br>
              <a:rPr lang="en-US" altLang="ja-JP" sz="4000" dirty="0" smtClean="0"/>
            </a:br>
            <a:r>
              <a:rPr lang="ja-JP" altLang="en-US" sz="4000" dirty="0" smtClean="0"/>
              <a:t>関係性</a:t>
            </a:r>
            <a:r>
              <a:rPr lang="ja-JP" altLang="en-US" sz="4000" dirty="0"/>
              <a:t>可視化に関する研究</a:t>
            </a:r>
            <a:endParaRPr kumimoji="1" lang="ja-JP" altLang="en-US" sz="4000" dirty="0"/>
          </a:p>
        </p:txBody>
      </p:sp>
      <p:sp>
        <p:nvSpPr>
          <p:cNvPr id="3" name="サブタイトル 2"/>
          <p:cNvSpPr>
            <a:spLocks noGrp="1"/>
          </p:cNvSpPr>
          <p:nvPr>
            <p:ph type="subTitle" idx="1"/>
          </p:nvPr>
        </p:nvSpPr>
        <p:spPr/>
        <p:txBody>
          <a:bodyPr/>
          <a:lstStyle/>
          <a:p>
            <a:r>
              <a:rPr kumimoji="1" lang="ja-JP" altLang="en-US" dirty="0" smtClean="0"/>
              <a:t>小澤啓太</a:t>
            </a:r>
            <a:endParaRPr kumimoji="1" lang="en-US" altLang="ja-JP" dirty="0" smtClean="0"/>
          </a:p>
          <a:p>
            <a:r>
              <a:rPr lang="ja-JP" altLang="en-US" dirty="0"/>
              <a:t>京都大学</a:t>
            </a:r>
            <a:r>
              <a:rPr lang="ja-JP" altLang="en-US" dirty="0" smtClean="0"/>
              <a:t>大学院工学研究科</a:t>
            </a:r>
            <a:endParaRPr kumimoji="1" lang="ja-JP" altLang="en-US" dirty="0"/>
          </a:p>
        </p:txBody>
      </p:sp>
    </p:spTree>
    <p:extLst>
      <p:ext uri="{BB962C8B-B14F-4D97-AF65-F5344CB8AC3E}">
        <p14:creationId xmlns:p14="http://schemas.microsoft.com/office/powerpoint/2010/main" val="6712201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1" y="274638"/>
            <a:ext cx="9134381" cy="1143000"/>
          </a:xfrm>
        </p:spPr>
        <p:txBody>
          <a:bodyPr/>
          <a:lstStyle/>
          <a:p>
            <a:r>
              <a:rPr kumimoji="1" lang="ja-JP" altLang="en-US" dirty="0" smtClean="0"/>
              <a:t>問題点</a:t>
            </a:r>
            <a:endParaRPr kumimoji="1" lang="ja-JP" altLang="en-US" dirty="0"/>
          </a:p>
        </p:txBody>
      </p:sp>
      <p:pic>
        <p:nvPicPr>
          <p:cNvPr id="5" name="図 4"/>
          <p:cNvPicPr>
            <a:picLocks noChangeAspect="1"/>
          </p:cNvPicPr>
          <p:nvPr/>
        </p:nvPicPr>
        <p:blipFill rotWithShape="1">
          <a:blip r:embed="rId3" cstate="print"/>
          <a:srcRect t="4387"/>
          <a:stretch/>
        </p:blipFill>
        <p:spPr>
          <a:xfrm>
            <a:off x="5076056" y="1556792"/>
            <a:ext cx="2695234" cy="4752528"/>
          </a:xfrm>
          <a:prstGeom prst="rect">
            <a:avLst/>
          </a:prstGeom>
        </p:spPr>
      </p:pic>
      <p:sp>
        <p:nvSpPr>
          <p:cNvPr id="7" name="コンテンツ プレースホルダー 2"/>
          <p:cNvSpPr>
            <a:spLocks noGrp="1"/>
          </p:cNvSpPr>
          <p:nvPr>
            <p:ph sz="quarter" idx="1"/>
          </p:nvPr>
        </p:nvSpPr>
        <p:spPr>
          <a:xfrm>
            <a:off x="457200" y="1600200"/>
            <a:ext cx="8229600" cy="4525963"/>
          </a:xfrm>
        </p:spPr>
        <p:txBody>
          <a:bodyPr>
            <a:normAutofit/>
          </a:bodyPr>
          <a:lstStyle/>
          <a:p>
            <a:r>
              <a:rPr kumimoji="1" lang="ja-JP" altLang="en-US" sz="2800" dirty="0" smtClean="0"/>
              <a:t>視認性</a:t>
            </a:r>
            <a:r>
              <a:rPr lang="ja-JP" altLang="en-US" sz="2800" dirty="0"/>
              <a:t>の</a:t>
            </a:r>
            <a:r>
              <a:rPr lang="ja-JP" altLang="en-US" sz="2800" dirty="0" smtClean="0"/>
              <a:t>低下</a:t>
            </a:r>
            <a:endParaRPr kumimoji="1" lang="en-US" altLang="ja-JP" sz="2800" dirty="0" smtClean="0"/>
          </a:p>
          <a:p>
            <a:pPr lvl="1"/>
            <a:r>
              <a:rPr kumimoji="1" lang="ja-JP" altLang="en-US" sz="2400" dirty="0" smtClean="0"/>
              <a:t>評価構造の概観</a:t>
            </a:r>
            <a:endParaRPr kumimoji="1" lang="en-US" altLang="ja-JP" sz="2400" dirty="0" smtClean="0"/>
          </a:p>
          <a:p>
            <a:pPr lvl="1"/>
            <a:r>
              <a:rPr lang="ja-JP" altLang="en-US" sz="2400" dirty="0" smtClean="0"/>
              <a:t>複</a:t>
            </a:r>
            <a:r>
              <a:rPr lang="ja-JP" altLang="en-US" sz="2400" dirty="0"/>
              <a:t>数人</a:t>
            </a:r>
            <a:r>
              <a:rPr lang="ja-JP" altLang="en-US" sz="2400" dirty="0" smtClean="0"/>
              <a:t>が</a:t>
            </a:r>
            <a:r>
              <a:rPr lang="ja-JP" altLang="en-US" sz="2400" dirty="0"/>
              <a:t>回答</a:t>
            </a:r>
            <a:r>
              <a:rPr lang="ja-JP" altLang="en-US" sz="2400" dirty="0" smtClean="0"/>
              <a:t>する評価項目</a:t>
            </a:r>
            <a:endParaRPr lang="en-US" altLang="ja-JP" sz="2400" dirty="0" smtClean="0"/>
          </a:p>
          <a:p>
            <a:pPr lvl="1"/>
            <a:r>
              <a:rPr kumimoji="1" lang="ja-JP" altLang="en-US" sz="2400" dirty="0" smtClean="0"/>
              <a:t>評価項目間の</a:t>
            </a:r>
            <a:r>
              <a:rPr lang="ja-JP" altLang="en-US" sz="2400" dirty="0"/>
              <a:t>関係性</a:t>
            </a:r>
          </a:p>
          <a:p>
            <a:pPr marL="400050" lvl="1" indent="0">
              <a:buNone/>
            </a:pPr>
            <a:endParaRPr kumimoji="1" lang="ja-JP" altLang="en-US" sz="2400" dirty="0"/>
          </a:p>
        </p:txBody>
      </p:sp>
      <p:sp>
        <p:nvSpPr>
          <p:cNvPr id="8" name="テキスト ボックス 7"/>
          <p:cNvSpPr txBox="1"/>
          <p:nvPr/>
        </p:nvSpPr>
        <p:spPr>
          <a:xfrm>
            <a:off x="7854865" y="5959707"/>
            <a:ext cx="1289135" cy="307777"/>
          </a:xfrm>
          <a:prstGeom prst="rect">
            <a:avLst/>
          </a:prstGeom>
          <a:noFill/>
        </p:spPr>
        <p:txBody>
          <a:bodyPr wrap="none" rtlCol="0">
            <a:spAutoFit/>
          </a:bodyPr>
          <a:lstStyle/>
          <a:p>
            <a:r>
              <a:rPr kumimoji="1" lang="ja-JP" altLang="en-US" sz="1400" dirty="0" smtClean="0"/>
              <a:t>グリップがない</a:t>
            </a:r>
            <a:endParaRPr kumimoji="1" lang="ja-JP" altLang="en-US" sz="1400" dirty="0"/>
          </a:p>
        </p:txBody>
      </p:sp>
      <p:sp>
        <p:nvSpPr>
          <p:cNvPr id="9" name="円/楕円 8"/>
          <p:cNvSpPr/>
          <p:nvPr/>
        </p:nvSpPr>
        <p:spPr>
          <a:xfrm>
            <a:off x="7020272" y="6041588"/>
            <a:ext cx="648072" cy="144016"/>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矢印コネクタ 9"/>
          <p:cNvCxnSpPr>
            <a:stCxn id="9" idx="6"/>
            <a:endCxn id="8" idx="1"/>
          </p:cNvCxnSpPr>
          <p:nvPr/>
        </p:nvCxnSpPr>
        <p:spPr>
          <a:xfrm>
            <a:off x="7668344" y="6113596"/>
            <a:ext cx="186521"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円/楕円 11"/>
          <p:cNvSpPr/>
          <p:nvPr/>
        </p:nvSpPr>
        <p:spPr>
          <a:xfrm>
            <a:off x="6761325" y="2862228"/>
            <a:ext cx="648072" cy="144016"/>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7842040" y="2780928"/>
            <a:ext cx="1306768" cy="307777"/>
          </a:xfrm>
          <a:prstGeom prst="rect">
            <a:avLst/>
          </a:prstGeom>
          <a:noFill/>
        </p:spPr>
        <p:txBody>
          <a:bodyPr wrap="none" rtlCol="0">
            <a:spAutoFit/>
          </a:bodyPr>
          <a:lstStyle/>
          <a:p>
            <a:r>
              <a:rPr kumimoji="1" lang="ja-JP" altLang="en-US" sz="1400" dirty="0" smtClean="0"/>
              <a:t>グリップが硬い</a:t>
            </a:r>
            <a:endParaRPr kumimoji="1" lang="ja-JP" altLang="en-US" sz="1400" dirty="0"/>
          </a:p>
        </p:txBody>
      </p:sp>
      <p:cxnSp>
        <p:nvCxnSpPr>
          <p:cNvPr id="14" name="直線矢印コネクタ 13"/>
          <p:cNvCxnSpPr>
            <a:stCxn id="12" idx="6"/>
            <a:endCxn id="13" idx="1"/>
          </p:cNvCxnSpPr>
          <p:nvPr/>
        </p:nvCxnSpPr>
        <p:spPr>
          <a:xfrm>
            <a:off x="7409397" y="2934236"/>
            <a:ext cx="432643" cy="58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7524328" y="1825079"/>
            <a:ext cx="1624480" cy="307777"/>
          </a:xfrm>
          <a:prstGeom prst="rect">
            <a:avLst/>
          </a:prstGeom>
          <a:noFill/>
        </p:spPr>
        <p:txBody>
          <a:bodyPr wrap="square" rtlCol="0">
            <a:spAutoFit/>
          </a:bodyPr>
          <a:lstStyle/>
          <a:p>
            <a:r>
              <a:rPr kumimoji="1" lang="ja-JP" altLang="en-US" sz="1400" dirty="0" smtClean="0"/>
              <a:t>グリップが柔らかい</a:t>
            </a:r>
            <a:endParaRPr kumimoji="1" lang="ja-JP" altLang="en-US" sz="1400" dirty="0"/>
          </a:p>
        </p:txBody>
      </p:sp>
      <p:sp>
        <p:nvSpPr>
          <p:cNvPr id="18" name="円/楕円 17"/>
          <p:cNvSpPr/>
          <p:nvPr/>
        </p:nvSpPr>
        <p:spPr>
          <a:xfrm>
            <a:off x="5580112" y="1892816"/>
            <a:ext cx="648072" cy="144016"/>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cxnSp>
        <p:nvCxnSpPr>
          <p:cNvPr id="19" name="直線矢印コネクタ 18"/>
          <p:cNvCxnSpPr>
            <a:stCxn id="18" idx="6"/>
            <a:endCxn id="17" idx="1"/>
          </p:cNvCxnSpPr>
          <p:nvPr/>
        </p:nvCxnSpPr>
        <p:spPr>
          <a:xfrm>
            <a:off x="6228184" y="1964824"/>
            <a:ext cx="1296144" cy="1414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3" name="円/楕円 22"/>
          <p:cNvSpPr/>
          <p:nvPr/>
        </p:nvSpPr>
        <p:spPr>
          <a:xfrm>
            <a:off x="7020272" y="2276872"/>
            <a:ext cx="648072" cy="144016"/>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7020272" y="3766849"/>
            <a:ext cx="648072" cy="144016"/>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7020272" y="4149080"/>
            <a:ext cx="648072" cy="144016"/>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p:cNvSpPr txBox="1"/>
          <p:nvPr/>
        </p:nvSpPr>
        <p:spPr>
          <a:xfrm>
            <a:off x="7842040" y="4067199"/>
            <a:ext cx="1292341" cy="307777"/>
          </a:xfrm>
          <a:prstGeom prst="rect">
            <a:avLst/>
          </a:prstGeom>
          <a:noFill/>
        </p:spPr>
        <p:txBody>
          <a:bodyPr wrap="none" rtlCol="0">
            <a:spAutoFit/>
          </a:bodyPr>
          <a:lstStyle/>
          <a:p>
            <a:r>
              <a:rPr kumimoji="1" lang="ja-JP" altLang="en-US" sz="1400" dirty="0" smtClean="0"/>
              <a:t>グリップがゴム</a:t>
            </a:r>
            <a:endParaRPr kumimoji="1" lang="ja-JP" altLang="en-US" sz="1400" dirty="0"/>
          </a:p>
        </p:txBody>
      </p:sp>
      <p:cxnSp>
        <p:nvCxnSpPr>
          <p:cNvPr id="27" name="直線矢印コネクタ 26"/>
          <p:cNvCxnSpPr>
            <a:endCxn id="26" idx="1"/>
          </p:cNvCxnSpPr>
          <p:nvPr/>
        </p:nvCxnSpPr>
        <p:spPr>
          <a:xfrm>
            <a:off x="7655519" y="4221088"/>
            <a:ext cx="186521"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8" name="テキスト ボックス 27"/>
          <p:cNvSpPr txBox="1"/>
          <p:nvPr/>
        </p:nvSpPr>
        <p:spPr>
          <a:xfrm>
            <a:off x="4174994" y="6330567"/>
            <a:ext cx="4497357" cy="400110"/>
          </a:xfrm>
          <a:prstGeom prst="rect">
            <a:avLst/>
          </a:prstGeom>
          <a:solidFill>
            <a:schemeClr val="bg1"/>
          </a:solidFill>
        </p:spPr>
        <p:txBody>
          <a:bodyPr wrap="square" rtlCol="0">
            <a:spAutoFit/>
          </a:bodyPr>
          <a:lstStyle/>
          <a:p>
            <a:pPr algn="ctr"/>
            <a:r>
              <a:rPr kumimoji="1" lang="ja-JP" altLang="en-US" sz="2000" dirty="0" smtClean="0"/>
              <a:t>シャープペンシルについての評価構造</a:t>
            </a:r>
            <a:endParaRPr kumimoji="1" lang="ja-JP" altLang="en-US" sz="2000" dirty="0"/>
          </a:p>
        </p:txBody>
      </p:sp>
      <p:sp>
        <p:nvSpPr>
          <p:cNvPr id="20" name="円/楕円 19"/>
          <p:cNvSpPr/>
          <p:nvPr/>
        </p:nvSpPr>
        <p:spPr>
          <a:xfrm>
            <a:off x="6524600" y="3016697"/>
            <a:ext cx="648072" cy="144016"/>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p:nvSpPr>
        <p:spPr>
          <a:xfrm>
            <a:off x="7071420" y="1554064"/>
            <a:ext cx="648072" cy="144016"/>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p:cNvSpPr/>
          <p:nvPr/>
        </p:nvSpPr>
        <p:spPr>
          <a:xfrm>
            <a:off x="5580112" y="1753071"/>
            <a:ext cx="648072" cy="144016"/>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28"/>
          <p:cNvSpPr/>
          <p:nvPr/>
        </p:nvSpPr>
        <p:spPr>
          <a:xfrm>
            <a:off x="7071420" y="5157192"/>
            <a:ext cx="648072" cy="144016"/>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367440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提案手法</a:t>
            </a:r>
            <a:endParaRPr kumimoji="1" lang="ja-JP" altLang="en-US" dirty="0"/>
          </a:p>
        </p:txBody>
      </p:sp>
      <p:sp>
        <p:nvSpPr>
          <p:cNvPr id="3" name="コンテンツ プレースホルダー 2"/>
          <p:cNvSpPr>
            <a:spLocks noGrp="1"/>
          </p:cNvSpPr>
          <p:nvPr>
            <p:ph idx="1"/>
          </p:nvPr>
        </p:nvSpPr>
        <p:spPr/>
        <p:txBody>
          <a:bodyPr/>
          <a:lstStyle/>
          <a:p>
            <a:r>
              <a:rPr lang="ja-JP" altLang="en-US" sz="2800" dirty="0"/>
              <a:t>評価構造の</a:t>
            </a:r>
            <a:r>
              <a:rPr lang="ja-JP" altLang="en-US" sz="2800" dirty="0" smtClean="0"/>
              <a:t>概観</a:t>
            </a:r>
            <a:endParaRPr lang="en-US" altLang="ja-JP" sz="2800" dirty="0" smtClean="0"/>
          </a:p>
          <a:p>
            <a:pPr marL="400050" lvl="1" indent="0">
              <a:buNone/>
            </a:pPr>
            <a:r>
              <a:rPr lang="ja-JP" altLang="en-US" sz="2400" dirty="0" smtClean="0"/>
              <a:t>→</a:t>
            </a:r>
            <a:r>
              <a:rPr lang="en-US" altLang="ja-JP" sz="2400" dirty="0" smtClean="0"/>
              <a:t>Word Cloud</a:t>
            </a:r>
          </a:p>
          <a:p>
            <a:r>
              <a:rPr lang="ja-JP" altLang="en-US" sz="2800" dirty="0" smtClean="0"/>
              <a:t>複</a:t>
            </a:r>
            <a:r>
              <a:rPr lang="ja-JP" altLang="en-US" sz="2800" dirty="0"/>
              <a:t>数人が回答する評価</a:t>
            </a:r>
            <a:r>
              <a:rPr lang="ja-JP" altLang="en-US" sz="2800" dirty="0" smtClean="0"/>
              <a:t>項目</a:t>
            </a:r>
            <a:endParaRPr lang="en-US" altLang="ja-JP" sz="2800" dirty="0" smtClean="0"/>
          </a:p>
          <a:p>
            <a:pPr marL="400050" lvl="1" indent="0">
              <a:buNone/>
            </a:pPr>
            <a:r>
              <a:rPr lang="ja-JP" altLang="en-US" sz="2400" dirty="0" smtClean="0"/>
              <a:t>→出現頻度で文字サイズ決定</a:t>
            </a:r>
            <a:endParaRPr lang="en-US" altLang="ja-JP" sz="2400" dirty="0"/>
          </a:p>
          <a:p>
            <a:r>
              <a:rPr lang="ja-JP" altLang="en-US" sz="2800" dirty="0"/>
              <a:t>評価項目間の関係性</a:t>
            </a:r>
          </a:p>
          <a:p>
            <a:pPr marL="400050" lvl="1" indent="0">
              <a:buNone/>
            </a:pPr>
            <a:r>
              <a:rPr lang="ja-JP" altLang="en-US" sz="2400" dirty="0" smtClean="0"/>
              <a:t>→</a:t>
            </a:r>
            <a:r>
              <a:rPr lang="ja-JP" altLang="en-US" sz="2400" dirty="0"/>
              <a:t>評価構造内の単語の距離</a:t>
            </a:r>
            <a:r>
              <a:rPr lang="ja-JP" altLang="en-US" sz="2400" dirty="0" smtClean="0"/>
              <a:t>関係から単語の座標を計算</a:t>
            </a:r>
            <a:endParaRPr lang="en-US" altLang="ja-JP" sz="2400" dirty="0"/>
          </a:p>
          <a:p>
            <a:endParaRPr kumimoji="1" lang="ja-JP" altLang="en-US" dirty="0"/>
          </a:p>
        </p:txBody>
      </p:sp>
      <p:pic>
        <p:nvPicPr>
          <p:cNvPr id="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70996" y="4477509"/>
            <a:ext cx="6184504" cy="21918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右矢印 4"/>
          <p:cNvSpPr/>
          <p:nvPr/>
        </p:nvSpPr>
        <p:spPr>
          <a:xfrm>
            <a:off x="4292644" y="5388189"/>
            <a:ext cx="541207" cy="3704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428553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提案手法</a:t>
            </a:r>
            <a:endParaRPr kumimoji="1" lang="ja-JP" altLang="en-US" dirty="0"/>
          </a:p>
        </p:txBody>
      </p:sp>
      <p:sp>
        <p:nvSpPr>
          <p:cNvPr id="3" name="コンテンツ プレースホルダー 2"/>
          <p:cNvSpPr>
            <a:spLocks noGrp="1"/>
          </p:cNvSpPr>
          <p:nvPr>
            <p:ph sz="quarter" idx="1"/>
          </p:nvPr>
        </p:nvSpPr>
        <p:spPr/>
        <p:txBody>
          <a:bodyPr>
            <a:normAutofit/>
          </a:bodyPr>
          <a:lstStyle/>
          <a:p>
            <a:r>
              <a:rPr lang="ja-JP" altLang="en-US" sz="2800" dirty="0" smtClean="0"/>
              <a:t>評価構造内の</a:t>
            </a:r>
            <a:r>
              <a:rPr lang="ja-JP" altLang="en-US" sz="2800" dirty="0"/>
              <a:t>単語の距離関係</a:t>
            </a:r>
            <a:r>
              <a:rPr lang="ja-JP" altLang="en-US" sz="2800" dirty="0" smtClean="0"/>
              <a:t>を計算する手法を</a:t>
            </a:r>
            <a:r>
              <a:rPr lang="ja-JP" altLang="en-US" sz="2800" dirty="0"/>
              <a:t>提案し、評価</a:t>
            </a:r>
            <a:r>
              <a:rPr lang="ja-JP" altLang="en-US" sz="2800" dirty="0" smtClean="0"/>
              <a:t>構造</a:t>
            </a:r>
            <a:r>
              <a:rPr lang="ja-JP" altLang="en-US" sz="2800" dirty="0"/>
              <a:t>内</a:t>
            </a:r>
            <a:r>
              <a:rPr lang="ja-JP" altLang="en-US" sz="2800" dirty="0" smtClean="0"/>
              <a:t>の</a:t>
            </a:r>
            <a:r>
              <a:rPr lang="ja-JP" altLang="en-US" sz="2800" dirty="0"/>
              <a:t>単語の頻出度、関係性を可視化</a:t>
            </a:r>
            <a:r>
              <a:rPr lang="ja-JP" altLang="en-US" sz="2800" dirty="0" smtClean="0"/>
              <a:t>した</a:t>
            </a:r>
          </a:p>
          <a:p>
            <a:r>
              <a:rPr kumimoji="1" lang="ja-JP" altLang="en-US" sz="2800" dirty="0" smtClean="0"/>
              <a:t>提案手法を用いた評価構造分析システムを開発した</a:t>
            </a:r>
            <a:endParaRPr kumimoji="1" lang="ja-JP" altLang="en-US" sz="280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2996951"/>
            <a:ext cx="8064896" cy="28582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右矢印 5"/>
          <p:cNvSpPr/>
          <p:nvPr/>
        </p:nvSpPr>
        <p:spPr>
          <a:xfrm>
            <a:off x="4203884" y="4205190"/>
            <a:ext cx="592215" cy="4418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401535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目次</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solidFill>
                  <a:schemeClr val="bg1">
                    <a:lumMod val="75000"/>
                  </a:schemeClr>
                </a:solidFill>
              </a:rPr>
              <a:t>はじめに</a:t>
            </a:r>
            <a:endParaRPr kumimoji="1" lang="en-US" altLang="ja-JP" dirty="0" smtClean="0">
              <a:solidFill>
                <a:schemeClr val="bg1">
                  <a:lumMod val="75000"/>
                </a:schemeClr>
              </a:solidFill>
            </a:endParaRPr>
          </a:p>
          <a:p>
            <a:r>
              <a:rPr lang="ja-JP" altLang="en-US" dirty="0"/>
              <a:t>提案</a:t>
            </a:r>
            <a:r>
              <a:rPr lang="ja-JP" altLang="en-US" dirty="0" smtClean="0"/>
              <a:t>手法</a:t>
            </a:r>
            <a:endParaRPr lang="en-US" altLang="ja-JP" dirty="0" smtClean="0"/>
          </a:p>
          <a:p>
            <a:r>
              <a:rPr kumimoji="1" lang="ja-JP" altLang="en-US" dirty="0" smtClean="0">
                <a:solidFill>
                  <a:schemeClr val="bg1">
                    <a:lumMod val="75000"/>
                  </a:schemeClr>
                </a:solidFill>
              </a:rPr>
              <a:t>評価実験と</a:t>
            </a:r>
            <a:r>
              <a:rPr lang="ja-JP" altLang="en-US" dirty="0">
                <a:solidFill>
                  <a:schemeClr val="bg1">
                    <a:lumMod val="75000"/>
                  </a:schemeClr>
                </a:solidFill>
              </a:rPr>
              <a:t>結果、考察</a:t>
            </a:r>
          </a:p>
          <a:p>
            <a:r>
              <a:rPr lang="ja-JP" altLang="en-US" dirty="0" smtClean="0">
                <a:solidFill>
                  <a:schemeClr val="bg1">
                    <a:lumMod val="75000"/>
                  </a:schemeClr>
                </a:solidFill>
              </a:rPr>
              <a:t>まとめ</a:t>
            </a:r>
            <a:r>
              <a:rPr lang="ja-JP" altLang="en-US" dirty="0">
                <a:solidFill>
                  <a:schemeClr val="bg1">
                    <a:lumMod val="75000"/>
                  </a:schemeClr>
                </a:solidFill>
              </a:rPr>
              <a:t>と今後の課題</a:t>
            </a:r>
            <a:endParaRPr kumimoji="1" lang="ja-JP" altLang="en-US" dirty="0">
              <a:solidFill>
                <a:schemeClr val="bg1">
                  <a:lumMod val="75000"/>
                </a:schemeClr>
              </a:solidFill>
            </a:endParaRPr>
          </a:p>
        </p:txBody>
      </p:sp>
    </p:spTree>
    <p:extLst>
      <p:ext uri="{BB962C8B-B14F-4D97-AF65-F5344CB8AC3E}">
        <p14:creationId xmlns:p14="http://schemas.microsoft.com/office/powerpoint/2010/main" val="31123097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a:t>可視化プロセス</a:t>
            </a:r>
          </a:p>
        </p:txBody>
      </p:sp>
      <p:graphicFrame>
        <p:nvGraphicFramePr>
          <p:cNvPr id="12" name="表 11"/>
          <p:cNvGraphicFramePr>
            <a:graphicFrameLocks noGrp="1"/>
          </p:cNvGraphicFramePr>
          <p:nvPr>
            <p:extLst>
              <p:ext uri="{D42A27DB-BD31-4B8C-83A1-F6EECF244321}">
                <p14:modId xmlns:p14="http://schemas.microsoft.com/office/powerpoint/2010/main" val="4243518506"/>
              </p:ext>
            </p:extLst>
          </p:nvPr>
        </p:nvGraphicFramePr>
        <p:xfrm>
          <a:off x="1043608" y="4156164"/>
          <a:ext cx="1723916" cy="1766400"/>
        </p:xfrm>
        <a:graphic>
          <a:graphicData uri="http://schemas.openxmlformats.org/drawingml/2006/table">
            <a:tbl>
              <a:tblPr firstRow="1" bandRow="1">
                <a:tableStyleId>{5A111915-BE36-4E01-A7E5-04B1672EAD32}</a:tableStyleId>
              </a:tblPr>
              <a:tblGrid>
                <a:gridCol w="396000"/>
                <a:gridCol w="331979"/>
                <a:gridCol w="331979"/>
                <a:gridCol w="331979"/>
                <a:gridCol w="331979"/>
              </a:tblGrid>
              <a:tr h="426720">
                <a:tc>
                  <a:txBody>
                    <a:bodyPr/>
                    <a:lstStyle/>
                    <a:p>
                      <a:pPr algn="ctr"/>
                      <a:endParaRPr kumimoji="1" lang="ja-JP" altLang="en-US" sz="10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ja-JP" altLang="en-US" sz="600" dirty="0" smtClean="0"/>
                        <a:t>シンプル</a:t>
                      </a:r>
                      <a:endParaRPr kumimoji="1" lang="ja-JP" altLang="en-US" sz="6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ja-JP" altLang="en-US" sz="1000" dirty="0" smtClean="0"/>
                        <a:t>軽い</a:t>
                      </a: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ja-JP" altLang="en-US" sz="1000" dirty="0" smtClean="0"/>
                        <a:t>安定</a:t>
                      </a: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ja-JP" altLang="en-US" sz="1000" dirty="0" smtClean="0"/>
                        <a:t>書く</a:t>
                      </a: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149344">
                <a:tc>
                  <a:txBody>
                    <a:bodyPr/>
                    <a:lstStyle/>
                    <a:p>
                      <a:pPr algn="ctr"/>
                      <a:r>
                        <a:rPr kumimoji="1" lang="ja-JP" altLang="en-US" sz="700" b="1" dirty="0" smtClean="0">
                          <a:solidFill>
                            <a:schemeClr val="bg1"/>
                          </a:solidFill>
                        </a:rPr>
                        <a:t>シンプル</a:t>
                      </a:r>
                      <a:endParaRPr kumimoji="1" lang="ja-JP" altLang="en-US" sz="7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endParaRPr kumimoji="1" lang="en-US" altLang="ja-JP" sz="1000" dirty="0" smtClean="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4800">
                <a:tc>
                  <a:txBody>
                    <a:bodyPr/>
                    <a:lstStyle/>
                    <a:p>
                      <a:pPr algn="ctr"/>
                      <a:r>
                        <a:rPr kumimoji="1" lang="ja-JP" altLang="en-US" sz="1000" b="1" dirty="0" smtClean="0">
                          <a:solidFill>
                            <a:schemeClr val="bg1"/>
                          </a:solidFill>
                        </a:rPr>
                        <a:t>軽い</a:t>
                      </a:r>
                      <a:endParaRPr kumimoji="1" lang="ja-JP" altLang="en-US" sz="10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4800">
                <a:tc>
                  <a:txBody>
                    <a:bodyPr/>
                    <a:lstStyle/>
                    <a:p>
                      <a:pPr algn="ctr"/>
                      <a:r>
                        <a:rPr kumimoji="1" lang="ja-JP" altLang="en-US" sz="1000" b="1" dirty="0" smtClean="0">
                          <a:solidFill>
                            <a:schemeClr val="bg1"/>
                          </a:solidFill>
                        </a:rPr>
                        <a:t>安定</a:t>
                      </a:r>
                      <a:endParaRPr kumimoji="1" lang="ja-JP" altLang="en-US" sz="10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4800">
                <a:tc>
                  <a:txBody>
                    <a:bodyPr/>
                    <a:lstStyle/>
                    <a:p>
                      <a:pPr algn="ctr"/>
                      <a:r>
                        <a:rPr kumimoji="1" lang="ja-JP" altLang="en-US" sz="1000" b="1" dirty="0" smtClean="0">
                          <a:solidFill>
                            <a:schemeClr val="bg1"/>
                          </a:solidFill>
                        </a:rPr>
                        <a:t>書く</a:t>
                      </a:r>
                      <a:endParaRPr kumimoji="1" lang="ja-JP" altLang="en-US" sz="10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3" name="表 12"/>
          <p:cNvGraphicFramePr>
            <a:graphicFrameLocks noGrp="1"/>
          </p:cNvGraphicFramePr>
          <p:nvPr>
            <p:extLst>
              <p:ext uri="{D42A27DB-BD31-4B8C-83A1-F6EECF244321}">
                <p14:modId xmlns:p14="http://schemas.microsoft.com/office/powerpoint/2010/main" val="437725743"/>
              </p:ext>
            </p:extLst>
          </p:nvPr>
        </p:nvGraphicFramePr>
        <p:xfrm>
          <a:off x="4583006" y="4307413"/>
          <a:ext cx="1058400" cy="1614000"/>
        </p:xfrm>
        <a:graphic>
          <a:graphicData uri="http://schemas.openxmlformats.org/drawingml/2006/table">
            <a:tbl>
              <a:tblPr firstRow="1" bandRow="1">
                <a:tableStyleId>{5A111915-BE36-4E01-A7E5-04B1672EAD32}</a:tableStyleId>
              </a:tblPr>
              <a:tblGrid>
                <a:gridCol w="396000"/>
                <a:gridCol w="331200"/>
                <a:gridCol w="331200"/>
              </a:tblGrid>
              <a:tr h="0">
                <a:tc>
                  <a:txBody>
                    <a:bodyPr/>
                    <a:lstStyle/>
                    <a:p>
                      <a:endParaRPr kumimoji="1" lang="ja-JP" altLang="en-US" sz="10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1000" dirty="0" smtClean="0"/>
                        <a:t>x</a:t>
                      </a: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1000" dirty="0" smtClean="0"/>
                        <a:t>y</a:t>
                      </a: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334800">
                <a:tc>
                  <a:txBody>
                    <a:bodyPr/>
                    <a:lstStyle/>
                    <a:p>
                      <a:r>
                        <a:rPr kumimoji="1" lang="ja-JP" altLang="en-US" sz="700" b="1" dirty="0" smtClean="0">
                          <a:solidFill>
                            <a:schemeClr val="bg1"/>
                          </a:solidFill>
                        </a:rPr>
                        <a:t>シンプル</a:t>
                      </a:r>
                      <a:endParaRPr kumimoji="1" lang="ja-JP" altLang="en-US" sz="7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kumimoji="1" lang="en-US" altLang="ja-JP" sz="1000" dirty="0" smtClean="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4800">
                <a:tc>
                  <a:txBody>
                    <a:bodyPr/>
                    <a:lstStyle/>
                    <a:p>
                      <a:r>
                        <a:rPr kumimoji="1" lang="ja-JP" altLang="en-US" sz="1000" b="1" dirty="0" smtClean="0">
                          <a:solidFill>
                            <a:schemeClr val="bg1"/>
                          </a:solidFill>
                        </a:rPr>
                        <a:t>軽い</a:t>
                      </a:r>
                      <a:endParaRPr kumimoji="1" lang="ja-JP" altLang="en-US" sz="10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4800">
                <a:tc>
                  <a:txBody>
                    <a:bodyPr/>
                    <a:lstStyle/>
                    <a:p>
                      <a:r>
                        <a:rPr kumimoji="1" lang="ja-JP" altLang="en-US" sz="1000" b="1" dirty="0" smtClean="0">
                          <a:solidFill>
                            <a:schemeClr val="bg1"/>
                          </a:solidFill>
                        </a:rPr>
                        <a:t>安定</a:t>
                      </a:r>
                      <a:endParaRPr kumimoji="1" lang="ja-JP" altLang="en-US" sz="10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4800">
                <a:tc>
                  <a:txBody>
                    <a:bodyPr/>
                    <a:lstStyle/>
                    <a:p>
                      <a:r>
                        <a:rPr kumimoji="1" lang="ja-JP" altLang="en-US" sz="1000" b="1" dirty="0" smtClean="0">
                          <a:solidFill>
                            <a:schemeClr val="bg1"/>
                          </a:solidFill>
                        </a:rPr>
                        <a:t>書く</a:t>
                      </a:r>
                      <a:endParaRPr kumimoji="1" lang="ja-JP" altLang="en-US" sz="10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5" name="正方形/長方形 14"/>
          <p:cNvSpPr/>
          <p:nvPr/>
        </p:nvSpPr>
        <p:spPr>
          <a:xfrm>
            <a:off x="6214778" y="4474291"/>
            <a:ext cx="1872208" cy="133630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p:nvSpPr>
        <p:spPr>
          <a:xfrm>
            <a:off x="6718834" y="5004243"/>
            <a:ext cx="576064" cy="324036"/>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smtClean="0">
                <a:solidFill>
                  <a:schemeClr val="tx1"/>
                </a:solidFill>
              </a:rPr>
              <a:t>軽い</a:t>
            </a:r>
            <a:endParaRPr kumimoji="1" lang="ja-JP" altLang="en-US" sz="1400" b="1" dirty="0">
              <a:solidFill>
                <a:schemeClr val="tx1"/>
              </a:solidFill>
            </a:endParaRPr>
          </a:p>
        </p:txBody>
      </p:sp>
      <p:sp>
        <p:nvSpPr>
          <p:cNvPr id="17" name="正方形/長方形 16"/>
          <p:cNvSpPr/>
          <p:nvPr/>
        </p:nvSpPr>
        <p:spPr>
          <a:xfrm>
            <a:off x="7301500" y="4669791"/>
            <a:ext cx="576064" cy="324036"/>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smtClean="0">
                <a:solidFill>
                  <a:schemeClr val="tx1"/>
                </a:solidFill>
              </a:rPr>
              <a:t>書く</a:t>
            </a:r>
            <a:endParaRPr kumimoji="1" lang="ja-JP" altLang="en-US" sz="1400" b="1" dirty="0">
              <a:solidFill>
                <a:schemeClr val="tx1"/>
              </a:solidFill>
            </a:endParaRPr>
          </a:p>
        </p:txBody>
      </p:sp>
      <p:sp>
        <p:nvSpPr>
          <p:cNvPr id="18" name="正方形/長方形 17"/>
          <p:cNvSpPr/>
          <p:nvPr/>
        </p:nvSpPr>
        <p:spPr>
          <a:xfrm>
            <a:off x="6772840" y="5004243"/>
            <a:ext cx="900100" cy="324036"/>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smtClean="0">
                <a:solidFill>
                  <a:schemeClr val="tx1"/>
                </a:solidFill>
              </a:rPr>
              <a:t>シンプル</a:t>
            </a:r>
            <a:endParaRPr kumimoji="1" lang="ja-JP" altLang="en-US" sz="1400" b="1" dirty="0">
              <a:solidFill>
                <a:schemeClr val="tx1"/>
              </a:solidFill>
            </a:endParaRPr>
          </a:p>
        </p:txBody>
      </p:sp>
      <p:sp>
        <p:nvSpPr>
          <p:cNvPr id="19" name="正方形/長方形 18"/>
          <p:cNvSpPr/>
          <p:nvPr/>
        </p:nvSpPr>
        <p:spPr>
          <a:xfrm>
            <a:off x="6295170" y="4510082"/>
            <a:ext cx="576064" cy="324036"/>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smtClean="0">
                <a:solidFill>
                  <a:schemeClr val="tx1"/>
                </a:solidFill>
              </a:rPr>
              <a:t>安定</a:t>
            </a:r>
            <a:endParaRPr kumimoji="1" lang="ja-JP" altLang="en-US" sz="1400" b="1" dirty="0">
              <a:solidFill>
                <a:schemeClr val="tx1"/>
              </a:solidFill>
            </a:endParaRPr>
          </a:p>
        </p:txBody>
      </p:sp>
      <p:sp>
        <p:nvSpPr>
          <p:cNvPr id="27" name="角丸四角形 26"/>
          <p:cNvSpPr/>
          <p:nvPr/>
        </p:nvSpPr>
        <p:spPr>
          <a:xfrm>
            <a:off x="1810036" y="2371546"/>
            <a:ext cx="529716" cy="346662"/>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dirty="0" smtClean="0">
                <a:solidFill>
                  <a:schemeClr val="tx1"/>
                </a:solidFill>
              </a:rPr>
              <a:t>軽い</a:t>
            </a:r>
            <a:endParaRPr kumimoji="1" lang="ja-JP" altLang="en-US" sz="1050" dirty="0">
              <a:solidFill>
                <a:schemeClr val="tx1"/>
              </a:solidFill>
            </a:endParaRPr>
          </a:p>
        </p:txBody>
      </p:sp>
      <p:sp>
        <p:nvSpPr>
          <p:cNvPr id="28" name="角丸四角形 27"/>
          <p:cNvSpPr/>
          <p:nvPr/>
        </p:nvSpPr>
        <p:spPr>
          <a:xfrm>
            <a:off x="1053952" y="2034132"/>
            <a:ext cx="495672" cy="337414"/>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dirty="0" smtClean="0">
                <a:solidFill>
                  <a:schemeClr val="tx1"/>
                </a:solidFill>
              </a:rPr>
              <a:t>安定する</a:t>
            </a:r>
            <a:endParaRPr kumimoji="1" lang="ja-JP" altLang="en-US" sz="1050" dirty="0">
              <a:solidFill>
                <a:schemeClr val="tx1"/>
              </a:solidFill>
            </a:endParaRPr>
          </a:p>
        </p:txBody>
      </p:sp>
      <p:sp>
        <p:nvSpPr>
          <p:cNvPr id="29" name="角丸四角形 28"/>
          <p:cNvSpPr/>
          <p:nvPr/>
        </p:nvSpPr>
        <p:spPr>
          <a:xfrm>
            <a:off x="981944" y="2610196"/>
            <a:ext cx="590440" cy="288032"/>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dirty="0" smtClean="0">
                <a:solidFill>
                  <a:schemeClr val="tx1"/>
                </a:solidFill>
              </a:rPr>
              <a:t>書きやすい</a:t>
            </a:r>
            <a:endParaRPr kumimoji="1" lang="ja-JP" altLang="en-US" sz="1050" dirty="0">
              <a:solidFill>
                <a:schemeClr val="tx1"/>
              </a:solidFill>
            </a:endParaRPr>
          </a:p>
        </p:txBody>
      </p:sp>
      <p:sp>
        <p:nvSpPr>
          <p:cNvPr id="30" name="正方形/長方形 29"/>
          <p:cNvSpPr/>
          <p:nvPr/>
        </p:nvSpPr>
        <p:spPr>
          <a:xfrm>
            <a:off x="909935" y="1962124"/>
            <a:ext cx="2221905" cy="108012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2" name="直線コネクタ 31"/>
          <p:cNvCxnSpPr>
            <a:stCxn id="28" idx="3"/>
            <a:endCxn id="27" idx="1"/>
          </p:cNvCxnSpPr>
          <p:nvPr/>
        </p:nvCxnSpPr>
        <p:spPr>
          <a:xfrm>
            <a:off x="1549624" y="2202839"/>
            <a:ext cx="260412" cy="3420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3" name="直線コネクタ 32"/>
          <p:cNvCxnSpPr>
            <a:stCxn id="29" idx="3"/>
            <a:endCxn id="27" idx="1"/>
          </p:cNvCxnSpPr>
          <p:nvPr/>
        </p:nvCxnSpPr>
        <p:spPr>
          <a:xfrm flipV="1">
            <a:off x="1572384" y="2544877"/>
            <a:ext cx="237652" cy="209335"/>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4" name="角丸四角形 33"/>
          <p:cNvSpPr/>
          <p:nvPr/>
        </p:nvSpPr>
        <p:spPr>
          <a:xfrm>
            <a:off x="2555776" y="2335542"/>
            <a:ext cx="491728" cy="346662"/>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dirty="0" smtClean="0">
                <a:solidFill>
                  <a:schemeClr val="tx1"/>
                </a:solidFill>
              </a:rPr>
              <a:t>シンプル</a:t>
            </a:r>
            <a:endParaRPr kumimoji="1" lang="ja-JP" altLang="en-US" sz="1050" dirty="0">
              <a:solidFill>
                <a:schemeClr val="tx1"/>
              </a:solidFill>
            </a:endParaRPr>
          </a:p>
        </p:txBody>
      </p:sp>
      <p:cxnSp>
        <p:nvCxnSpPr>
          <p:cNvPr id="35" name="直線コネクタ 34"/>
          <p:cNvCxnSpPr>
            <a:stCxn id="27" idx="3"/>
            <a:endCxn id="34" idx="1"/>
          </p:cNvCxnSpPr>
          <p:nvPr/>
        </p:nvCxnSpPr>
        <p:spPr>
          <a:xfrm flipV="1">
            <a:off x="2339752" y="2508873"/>
            <a:ext cx="216024" cy="36004"/>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6" name="正方形/長方形 35"/>
          <p:cNvSpPr/>
          <p:nvPr/>
        </p:nvSpPr>
        <p:spPr>
          <a:xfrm>
            <a:off x="6199403" y="1975397"/>
            <a:ext cx="1872208" cy="133630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p:cNvSpPr/>
          <p:nvPr/>
        </p:nvSpPr>
        <p:spPr>
          <a:xfrm>
            <a:off x="6417324" y="2505348"/>
            <a:ext cx="907819" cy="39287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smtClean="0">
                <a:solidFill>
                  <a:schemeClr val="tx1"/>
                </a:solidFill>
              </a:rPr>
              <a:t>軽い</a:t>
            </a:r>
            <a:endParaRPr kumimoji="1" lang="ja-JP" altLang="en-US" sz="2400" b="1" dirty="0">
              <a:solidFill>
                <a:schemeClr val="tx1"/>
              </a:solidFill>
            </a:endParaRPr>
          </a:p>
        </p:txBody>
      </p:sp>
      <p:sp>
        <p:nvSpPr>
          <p:cNvPr id="38" name="正方形/長方形 37"/>
          <p:cNvSpPr/>
          <p:nvPr/>
        </p:nvSpPr>
        <p:spPr>
          <a:xfrm>
            <a:off x="7150947" y="2132856"/>
            <a:ext cx="920663" cy="445406"/>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smtClean="0">
                <a:solidFill>
                  <a:schemeClr val="tx1"/>
                </a:solidFill>
              </a:rPr>
              <a:t>書く</a:t>
            </a:r>
            <a:endParaRPr kumimoji="1" lang="ja-JP" altLang="en-US" sz="1400" b="1" dirty="0">
              <a:solidFill>
                <a:schemeClr val="tx1"/>
              </a:solidFill>
            </a:endParaRPr>
          </a:p>
        </p:txBody>
      </p:sp>
      <p:sp>
        <p:nvSpPr>
          <p:cNvPr id="39" name="正方形/長方形 38"/>
          <p:cNvSpPr/>
          <p:nvPr/>
        </p:nvSpPr>
        <p:spPr>
          <a:xfrm>
            <a:off x="6718834" y="2829385"/>
            <a:ext cx="1356547" cy="482316"/>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smtClean="0">
                <a:solidFill>
                  <a:schemeClr val="tx1"/>
                </a:solidFill>
              </a:rPr>
              <a:t>シンプル</a:t>
            </a:r>
            <a:endParaRPr kumimoji="1" lang="ja-JP" altLang="en-US" sz="2400" b="1" dirty="0">
              <a:solidFill>
                <a:schemeClr val="tx1"/>
              </a:solidFill>
            </a:endParaRPr>
          </a:p>
        </p:txBody>
      </p:sp>
      <p:sp>
        <p:nvSpPr>
          <p:cNvPr id="40" name="正方形/長方形 39"/>
          <p:cNvSpPr/>
          <p:nvPr/>
        </p:nvSpPr>
        <p:spPr>
          <a:xfrm>
            <a:off x="6214778" y="1975396"/>
            <a:ext cx="890426" cy="52678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smtClean="0">
                <a:solidFill>
                  <a:schemeClr val="tx1"/>
                </a:solidFill>
              </a:rPr>
              <a:t>安定</a:t>
            </a:r>
            <a:endParaRPr kumimoji="1" lang="ja-JP" altLang="en-US" sz="2400" b="1" dirty="0">
              <a:solidFill>
                <a:schemeClr val="tx1"/>
              </a:solidFill>
            </a:endParaRPr>
          </a:p>
        </p:txBody>
      </p:sp>
      <p:sp>
        <p:nvSpPr>
          <p:cNvPr id="42" name="右矢印 41"/>
          <p:cNvSpPr/>
          <p:nvPr/>
        </p:nvSpPr>
        <p:spPr>
          <a:xfrm>
            <a:off x="2975406" y="5041236"/>
            <a:ext cx="1054834" cy="2500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右矢印 42"/>
          <p:cNvSpPr/>
          <p:nvPr/>
        </p:nvSpPr>
        <p:spPr>
          <a:xfrm rot="5400000">
            <a:off x="1658384" y="3651604"/>
            <a:ext cx="593822" cy="2391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右矢印 43"/>
          <p:cNvSpPr/>
          <p:nvPr/>
        </p:nvSpPr>
        <p:spPr>
          <a:xfrm rot="16200000">
            <a:off x="6176999" y="3761209"/>
            <a:ext cx="260832"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1406450" y="3042244"/>
            <a:ext cx="1107996" cy="369332"/>
          </a:xfrm>
          <a:prstGeom prst="rect">
            <a:avLst/>
          </a:prstGeom>
          <a:noFill/>
        </p:spPr>
        <p:txBody>
          <a:bodyPr wrap="none" rtlCol="0">
            <a:spAutoFit/>
          </a:bodyPr>
          <a:lstStyle/>
          <a:p>
            <a:r>
              <a:rPr kumimoji="1" lang="ja-JP" altLang="en-US" dirty="0" smtClean="0"/>
              <a:t>評価構造</a:t>
            </a:r>
            <a:endParaRPr kumimoji="1" lang="ja-JP" altLang="en-US" dirty="0"/>
          </a:p>
        </p:txBody>
      </p:sp>
      <p:sp>
        <p:nvSpPr>
          <p:cNvPr id="45" name="テキスト ボックス 44"/>
          <p:cNvSpPr txBox="1"/>
          <p:nvPr/>
        </p:nvSpPr>
        <p:spPr>
          <a:xfrm>
            <a:off x="1043608" y="5939988"/>
            <a:ext cx="1800493" cy="369332"/>
          </a:xfrm>
          <a:prstGeom prst="rect">
            <a:avLst/>
          </a:prstGeom>
          <a:noFill/>
        </p:spPr>
        <p:txBody>
          <a:bodyPr wrap="none" rtlCol="0">
            <a:spAutoFit/>
          </a:bodyPr>
          <a:lstStyle/>
          <a:p>
            <a:r>
              <a:rPr kumimoji="1" lang="ja-JP" altLang="en-US" dirty="0" smtClean="0"/>
              <a:t>単語間距離行列</a:t>
            </a:r>
            <a:endParaRPr kumimoji="1" lang="ja-JP" altLang="en-US" dirty="0"/>
          </a:p>
        </p:txBody>
      </p:sp>
      <p:sp>
        <p:nvSpPr>
          <p:cNvPr id="46" name="テキスト ボックス 45"/>
          <p:cNvSpPr txBox="1"/>
          <p:nvPr/>
        </p:nvSpPr>
        <p:spPr>
          <a:xfrm>
            <a:off x="6397823" y="3302409"/>
            <a:ext cx="1295547" cy="369332"/>
          </a:xfrm>
          <a:prstGeom prst="rect">
            <a:avLst/>
          </a:prstGeom>
          <a:noFill/>
        </p:spPr>
        <p:txBody>
          <a:bodyPr wrap="none" rtlCol="0">
            <a:spAutoFit/>
          </a:bodyPr>
          <a:lstStyle/>
          <a:p>
            <a:r>
              <a:rPr kumimoji="1" lang="en-US" altLang="ja-JP" dirty="0" smtClean="0"/>
              <a:t>Word Cloud</a:t>
            </a:r>
            <a:endParaRPr kumimoji="1" lang="ja-JP" altLang="en-US" dirty="0"/>
          </a:p>
        </p:txBody>
      </p:sp>
      <p:sp>
        <p:nvSpPr>
          <p:cNvPr id="47" name="テキスト ボックス 46"/>
          <p:cNvSpPr txBox="1"/>
          <p:nvPr/>
        </p:nvSpPr>
        <p:spPr>
          <a:xfrm>
            <a:off x="6343419" y="3734457"/>
            <a:ext cx="1800493" cy="369332"/>
          </a:xfrm>
          <a:prstGeom prst="rect">
            <a:avLst/>
          </a:prstGeom>
          <a:noFill/>
        </p:spPr>
        <p:txBody>
          <a:bodyPr wrap="none" rtlCol="0">
            <a:spAutoFit/>
          </a:bodyPr>
          <a:lstStyle/>
          <a:p>
            <a:r>
              <a:rPr kumimoji="1" lang="ja-JP" altLang="en-US" dirty="0" smtClean="0">
                <a:solidFill>
                  <a:srgbClr val="FF0000"/>
                </a:solidFill>
              </a:rPr>
              <a:t>単語</a:t>
            </a:r>
            <a:r>
              <a:rPr lang="ja-JP" altLang="en-US" dirty="0">
                <a:solidFill>
                  <a:srgbClr val="FF0000"/>
                </a:solidFill>
              </a:rPr>
              <a:t>の重複除去</a:t>
            </a:r>
            <a:endParaRPr kumimoji="1" lang="ja-JP" altLang="en-US" dirty="0">
              <a:solidFill>
                <a:srgbClr val="FF0000"/>
              </a:solidFill>
            </a:endParaRPr>
          </a:p>
        </p:txBody>
      </p:sp>
      <p:sp>
        <p:nvSpPr>
          <p:cNvPr id="48" name="テキスト ボックス 47"/>
          <p:cNvSpPr txBox="1"/>
          <p:nvPr/>
        </p:nvSpPr>
        <p:spPr>
          <a:xfrm>
            <a:off x="2021810" y="3474292"/>
            <a:ext cx="2262158" cy="646331"/>
          </a:xfrm>
          <a:prstGeom prst="rect">
            <a:avLst/>
          </a:prstGeom>
          <a:noFill/>
        </p:spPr>
        <p:txBody>
          <a:bodyPr wrap="none" rtlCol="0">
            <a:spAutoFit/>
          </a:bodyPr>
          <a:lstStyle/>
          <a:p>
            <a:r>
              <a:rPr kumimoji="1" lang="ja-JP" altLang="en-US" dirty="0" smtClean="0">
                <a:solidFill>
                  <a:srgbClr val="FF0000"/>
                </a:solidFill>
              </a:rPr>
              <a:t>評価構造内の</a:t>
            </a:r>
            <a:endParaRPr kumimoji="1" lang="en-US" altLang="ja-JP" dirty="0" smtClean="0">
              <a:solidFill>
                <a:srgbClr val="FF0000"/>
              </a:solidFill>
            </a:endParaRPr>
          </a:p>
          <a:p>
            <a:r>
              <a:rPr kumimoji="1" lang="ja-JP" altLang="en-US" dirty="0" smtClean="0">
                <a:solidFill>
                  <a:srgbClr val="FF0000"/>
                </a:solidFill>
              </a:rPr>
              <a:t>単語間距離行列作成</a:t>
            </a:r>
            <a:endParaRPr kumimoji="1" lang="ja-JP" altLang="en-US" dirty="0">
              <a:solidFill>
                <a:srgbClr val="FF0000"/>
              </a:solidFill>
            </a:endParaRPr>
          </a:p>
        </p:txBody>
      </p:sp>
      <p:sp>
        <p:nvSpPr>
          <p:cNvPr id="49" name="テキスト ボックス 48"/>
          <p:cNvSpPr txBox="1"/>
          <p:nvPr/>
        </p:nvSpPr>
        <p:spPr>
          <a:xfrm>
            <a:off x="2948825" y="5322558"/>
            <a:ext cx="1107996" cy="369332"/>
          </a:xfrm>
          <a:prstGeom prst="rect">
            <a:avLst/>
          </a:prstGeom>
          <a:noFill/>
        </p:spPr>
        <p:txBody>
          <a:bodyPr wrap="none" rtlCol="0">
            <a:spAutoFit/>
          </a:bodyPr>
          <a:lstStyle/>
          <a:p>
            <a:r>
              <a:rPr kumimoji="1" lang="ja-JP" altLang="en-US" dirty="0" smtClean="0">
                <a:solidFill>
                  <a:srgbClr val="FF0000"/>
                </a:solidFill>
              </a:rPr>
              <a:t>次元削減</a:t>
            </a:r>
            <a:endParaRPr kumimoji="1" lang="ja-JP" altLang="en-US" dirty="0">
              <a:solidFill>
                <a:srgbClr val="FF0000"/>
              </a:solidFill>
            </a:endParaRPr>
          </a:p>
        </p:txBody>
      </p:sp>
      <p:sp>
        <p:nvSpPr>
          <p:cNvPr id="51" name="テキスト ボックス 50"/>
          <p:cNvSpPr txBox="1"/>
          <p:nvPr/>
        </p:nvSpPr>
        <p:spPr>
          <a:xfrm>
            <a:off x="6457431" y="5921413"/>
            <a:ext cx="1295547" cy="369332"/>
          </a:xfrm>
          <a:prstGeom prst="rect">
            <a:avLst/>
          </a:prstGeom>
          <a:noFill/>
        </p:spPr>
        <p:txBody>
          <a:bodyPr wrap="none" rtlCol="0">
            <a:spAutoFit/>
          </a:bodyPr>
          <a:lstStyle/>
          <a:p>
            <a:r>
              <a:rPr kumimoji="1" lang="en-US" altLang="ja-JP" dirty="0" smtClean="0"/>
              <a:t>Word Cloud</a:t>
            </a:r>
            <a:endParaRPr kumimoji="1" lang="ja-JP" altLang="en-US" dirty="0"/>
          </a:p>
        </p:txBody>
      </p:sp>
      <p:sp>
        <p:nvSpPr>
          <p:cNvPr id="52" name="テキスト ボックス 51"/>
          <p:cNvSpPr txBox="1"/>
          <p:nvPr/>
        </p:nvSpPr>
        <p:spPr>
          <a:xfrm>
            <a:off x="4211960" y="5921413"/>
            <a:ext cx="1800493" cy="369332"/>
          </a:xfrm>
          <a:prstGeom prst="rect">
            <a:avLst/>
          </a:prstGeom>
          <a:noFill/>
        </p:spPr>
        <p:txBody>
          <a:bodyPr wrap="none" rtlCol="0">
            <a:spAutoFit/>
          </a:bodyPr>
          <a:lstStyle/>
          <a:p>
            <a:r>
              <a:rPr kumimoji="1" lang="ja-JP" altLang="en-US" dirty="0" smtClean="0"/>
              <a:t>単語の配置座標</a:t>
            </a:r>
            <a:endParaRPr kumimoji="1" lang="ja-JP" altLang="en-US" dirty="0"/>
          </a:p>
        </p:txBody>
      </p:sp>
      <p:sp>
        <p:nvSpPr>
          <p:cNvPr id="5" name="正方形/長方形 4"/>
          <p:cNvSpPr/>
          <p:nvPr/>
        </p:nvSpPr>
        <p:spPr>
          <a:xfrm>
            <a:off x="4245496" y="4103789"/>
            <a:ext cx="4068598" cy="21869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41" name="表 40"/>
          <p:cNvGraphicFramePr>
            <a:graphicFrameLocks noGrp="1"/>
          </p:cNvGraphicFramePr>
          <p:nvPr>
            <p:extLst>
              <p:ext uri="{D42A27DB-BD31-4B8C-83A1-F6EECF244321}">
                <p14:modId xmlns:p14="http://schemas.microsoft.com/office/powerpoint/2010/main" val="2819056593"/>
              </p:ext>
            </p:extLst>
          </p:nvPr>
        </p:nvGraphicFramePr>
        <p:xfrm>
          <a:off x="4583006" y="1688408"/>
          <a:ext cx="1058400" cy="1614000"/>
        </p:xfrm>
        <a:graphic>
          <a:graphicData uri="http://schemas.openxmlformats.org/drawingml/2006/table">
            <a:tbl>
              <a:tblPr firstRow="1" bandRow="1">
                <a:tableStyleId>{5A111915-BE36-4E01-A7E5-04B1672EAD32}</a:tableStyleId>
              </a:tblPr>
              <a:tblGrid>
                <a:gridCol w="396000"/>
                <a:gridCol w="331200"/>
                <a:gridCol w="331200"/>
              </a:tblGrid>
              <a:tr h="0">
                <a:tc>
                  <a:txBody>
                    <a:bodyPr/>
                    <a:lstStyle/>
                    <a:p>
                      <a:endParaRPr kumimoji="1" lang="ja-JP" altLang="en-US" sz="10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1000" dirty="0" smtClean="0"/>
                        <a:t>x</a:t>
                      </a: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1000" dirty="0" smtClean="0"/>
                        <a:t>y</a:t>
                      </a: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334800">
                <a:tc>
                  <a:txBody>
                    <a:bodyPr/>
                    <a:lstStyle/>
                    <a:p>
                      <a:r>
                        <a:rPr kumimoji="1" lang="ja-JP" altLang="en-US" sz="700" b="1" dirty="0" smtClean="0">
                          <a:solidFill>
                            <a:schemeClr val="bg1"/>
                          </a:solidFill>
                        </a:rPr>
                        <a:t>シンプル</a:t>
                      </a:r>
                      <a:endParaRPr kumimoji="1" lang="ja-JP" altLang="en-US" sz="7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kumimoji="1" lang="en-US" altLang="ja-JP" sz="1000" dirty="0" smtClean="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4800">
                <a:tc>
                  <a:txBody>
                    <a:bodyPr/>
                    <a:lstStyle/>
                    <a:p>
                      <a:r>
                        <a:rPr kumimoji="1" lang="ja-JP" altLang="en-US" sz="1000" b="1" dirty="0" smtClean="0">
                          <a:solidFill>
                            <a:schemeClr val="bg1"/>
                          </a:solidFill>
                        </a:rPr>
                        <a:t>軽い</a:t>
                      </a:r>
                      <a:endParaRPr kumimoji="1" lang="ja-JP" altLang="en-US" sz="10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4800">
                <a:tc>
                  <a:txBody>
                    <a:bodyPr/>
                    <a:lstStyle/>
                    <a:p>
                      <a:r>
                        <a:rPr kumimoji="1" lang="ja-JP" altLang="en-US" sz="1000" b="1" dirty="0" smtClean="0">
                          <a:solidFill>
                            <a:schemeClr val="bg1"/>
                          </a:solidFill>
                        </a:rPr>
                        <a:t>安定</a:t>
                      </a:r>
                      <a:endParaRPr kumimoji="1" lang="ja-JP" altLang="en-US" sz="10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4800">
                <a:tc>
                  <a:txBody>
                    <a:bodyPr/>
                    <a:lstStyle/>
                    <a:p>
                      <a:r>
                        <a:rPr kumimoji="1" lang="ja-JP" altLang="en-US" sz="1000" b="1" dirty="0" smtClean="0">
                          <a:solidFill>
                            <a:schemeClr val="bg1"/>
                          </a:solidFill>
                        </a:rPr>
                        <a:t>書く</a:t>
                      </a:r>
                      <a:endParaRPr kumimoji="1" lang="ja-JP" altLang="en-US" sz="10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0" name="テキスト ボックス 49"/>
          <p:cNvSpPr txBox="1"/>
          <p:nvPr/>
        </p:nvSpPr>
        <p:spPr>
          <a:xfrm>
            <a:off x="4211960" y="3302408"/>
            <a:ext cx="1800493" cy="369332"/>
          </a:xfrm>
          <a:prstGeom prst="rect">
            <a:avLst/>
          </a:prstGeom>
          <a:noFill/>
        </p:spPr>
        <p:txBody>
          <a:bodyPr wrap="none" rtlCol="0">
            <a:spAutoFit/>
          </a:bodyPr>
          <a:lstStyle/>
          <a:p>
            <a:r>
              <a:rPr kumimoji="1" lang="ja-JP" altLang="en-US" dirty="0" smtClean="0"/>
              <a:t>単語の配置座標</a:t>
            </a:r>
            <a:endParaRPr kumimoji="1" lang="ja-JP" altLang="en-US" dirty="0"/>
          </a:p>
        </p:txBody>
      </p:sp>
      <p:sp>
        <p:nvSpPr>
          <p:cNvPr id="53" name="正方形/長方形 52"/>
          <p:cNvSpPr/>
          <p:nvPr/>
        </p:nvSpPr>
        <p:spPr>
          <a:xfrm>
            <a:off x="4245496" y="1484784"/>
            <a:ext cx="4068598" cy="21869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823438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a:t>可視化プロセス</a:t>
            </a:r>
          </a:p>
        </p:txBody>
      </p:sp>
      <p:graphicFrame>
        <p:nvGraphicFramePr>
          <p:cNvPr id="12" name="表 11"/>
          <p:cNvGraphicFramePr>
            <a:graphicFrameLocks noGrp="1"/>
          </p:cNvGraphicFramePr>
          <p:nvPr>
            <p:extLst>
              <p:ext uri="{D42A27DB-BD31-4B8C-83A1-F6EECF244321}">
                <p14:modId xmlns:p14="http://schemas.microsoft.com/office/powerpoint/2010/main" val="43938370"/>
              </p:ext>
            </p:extLst>
          </p:nvPr>
        </p:nvGraphicFramePr>
        <p:xfrm>
          <a:off x="1043608" y="4156164"/>
          <a:ext cx="1723916" cy="1766400"/>
        </p:xfrm>
        <a:graphic>
          <a:graphicData uri="http://schemas.openxmlformats.org/drawingml/2006/table">
            <a:tbl>
              <a:tblPr firstRow="1" bandRow="1">
                <a:tableStyleId>{5A111915-BE36-4E01-A7E5-04B1672EAD32}</a:tableStyleId>
              </a:tblPr>
              <a:tblGrid>
                <a:gridCol w="396000"/>
                <a:gridCol w="331979"/>
                <a:gridCol w="331979"/>
                <a:gridCol w="331979"/>
                <a:gridCol w="331979"/>
              </a:tblGrid>
              <a:tr h="426720">
                <a:tc>
                  <a:txBody>
                    <a:bodyPr/>
                    <a:lstStyle/>
                    <a:p>
                      <a:pPr algn="ctr"/>
                      <a:endParaRPr kumimoji="1" lang="ja-JP" altLang="en-US" sz="10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ja-JP" altLang="en-US" sz="600" dirty="0" smtClean="0"/>
                        <a:t>シンプル</a:t>
                      </a:r>
                      <a:endParaRPr kumimoji="1" lang="ja-JP" altLang="en-US" sz="6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ja-JP" altLang="en-US" sz="1000" dirty="0" smtClean="0"/>
                        <a:t>軽い</a:t>
                      </a: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ja-JP" altLang="en-US" sz="1000" dirty="0" smtClean="0"/>
                        <a:t>安定</a:t>
                      </a: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ja-JP" altLang="en-US" sz="1000" dirty="0" smtClean="0"/>
                        <a:t>書く</a:t>
                      </a: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149344">
                <a:tc>
                  <a:txBody>
                    <a:bodyPr/>
                    <a:lstStyle/>
                    <a:p>
                      <a:pPr algn="ctr"/>
                      <a:r>
                        <a:rPr kumimoji="1" lang="ja-JP" altLang="en-US" sz="700" b="1" dirty="0" smtClean="0">
                          <a:solidFill>
                            <a:schemeClr val="bg1"/>
                          </a:solidFill>
                        </a:rPr>
                        <a:t>シンプル</a:t>
                      </a:r>
                      <a:endParaRPr kumimoji="1" lang="ja-JP" altLang="en-US" sz="7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endParaRPr kumimoji="1" lang="en-US" altLang="ja-JP" sz="1000" dirty="0" smtClean="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4800">
                <a:tc>
                  <a:txBody>
                    <a:bodyPr/>
                    <a:lstStyle/>
                    <a:p>
                      <a:pPr algn="ctr"/>
                      <a:r>
                        <a:rPr kumimoji="1" lang="ja-JP" altLang="en-US" sz="1000" b="1" dirty="0" smtClean="0">
                          <a:solidFill>
                            <a:schemeClr val="bg1"/>
                          </a:solidFill>
                        </a:rPr>
                        <a:t>軽い</a:t>
                      </a:r>
                      <a:endParaRPr kumimoji="1" lang="ja-JP" altLang="en-US" sz="10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4800">
                <a:tc>
                  <a:txBody>
                    <a:bodyPr/>
                    <a:lstStyle/>
                    <a:p>
                      <a:pPr algn="ctr"/>
                      <a:r>
                        <a:rPr kumimoji="1" lang="ja-JP" altLang="en-US" sz="1000" b="1" dirty="0" smtClean="0">
                          <a:solidFill>
                            <a:schemeClr val="bg1"/>
                          </a:solidFill>
                        </a:rPr>
                        <a:t>安定</a:t>
                      </a:r>
                      <a:endParaRPr kumimoji="1" lang="ja-JP" altLang="en-US" sz="10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4800">
                <a:tc>
                  <a:txBody>
                    <a:bodyPr/>
                    <a:lstStyle/>
                    <a:p>
                      <a:pPr algn="ctr"/>
                      <a:r>
                        <a:rPr kumimoji="1" lang="ja-JP" altLang="en-US" sz="1000" b="1" dirty="0" smtClean="0">
                          <a:solidFill>
                            <a:schemeClr val="bg1"/>
                          </a:solidFill>
                        </a:rPr>
                        <a:t>書く</a:t>
                      </a:r>
                      <a:endParaRPr kumimoji="1" lang="ja-JP" altLang="en-US" sz="10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3" name="表 12"/>
          <p:cNvGraphicFramePr>
            <a:graphicFrameLocks noGrp="1"/>
          </p:cNvGraphicFramePr>
          <p:nvPr>
            <p:extLst>
              <p:ext uri="{D42A27DB-BD31-4B8C-83A1-F6EECF244321}">
                <p14:modId xmlns:p14="http://schemas.microsoft.com/office/powerpoint/2010/main" val="2871121360"/>
              </p:ext>
            </p:extLst>
          </p:nvPr>
        </p:nvGraphicFramePr>
        <p:xfrm>
          <a:off x="4583006" y="4307413"/>
          <a:ext cx="1058400" cy="1614000"/>
        </p:xfrm>
        <a:graphic>
          <a:graphicData uri="http://schemas.openxmlformats.org/drawingml/2006/table">
            <a:tbl>
              <a:tblPr firstRow="1" bandRow="1">
                <a:tableStyleId>{5A111915-BE36-4E01-A7E5-04B1672EAD32}</a:tableStyleId>
              </a:tblPr>
              <a:tblGrid>
                <a:gridCol w="396000"/>
                <a:gridCol w="331200"/>
                <a:gridCol w="331200"/>
              </a:tblGrid>
              <a:tr h="0">
                <a:tc>
                  <a:txBody>
                    <a:bodyPr/>
                    <a:lstStyle/>
                    <a:p>
                      <a:endParaRPr kumimoji="1" lang="ja-JP" altLang="en-US" sz="10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1000" dirty="0" smtClean="0"/>
                        <a:t>x</a:t>
                      </a: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1000" dirty="0" smtClean="0"/>
                        <a:t>y</a:t>
                      </a: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334800">
                <a:tc>
                  <a:txBody>
                    <a:bodyPr/>
                    <a:lstStyle/>
                    <a:p>
                      <a:r>
                        <a:rPr kumimoji="1" lang="ja-JP" altLang="en-US" sz="700" b="1" dirty="0" smtClean="0">
                          <a:solidFill>
                            <a:schemeClr val="bg1"/>
                          </a:solidFill>
                        </a:rPr>
                        <a:t>シンプル</a:t>
                      </a:r>
                      <a:endParaRPr kumimoji="1" lang="ja-JP" altLang="en-US" sz="7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kumimoji="1" lang="en-US" altLang="ja-JP" sz="1000" dirty="0" smtClean="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4800">
                <a:tc>
                  <a:txBody>
                    <a:bodyPr/>
                    <a:lstStyle/>
                    <a:p>
                      <a:r>
                        <a:rPr kumimoji="1" lang="ja-JP" altLang="en-US" sz="1000" b="1" dirty="0" smtClean="0">
                          <a:solidFill>
                            <a:schemeClr val="bg1"/>
                          </a:solidFill>
                        </a:rPr>
                        <a:t>軽い</a:t>
                      </a:r>
                      <a:endParaRPr kumimoji="1" lang="ja-JP" altLang="en-US" sz="10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4800">
                <a:tc>
                  <a:txBody>
                    <a:bodyPr/>
                    <a:lstStyle/>
                    <a:p>
                      <a:r>
                        <a:rPr kumimoji="1" lang="ja-JP" altLang="en-US" sz="1000" b="1" dirty="0" smtClean="0">
                          <a:solidFill>
                            <a:schemeClr val="bg1"/>
                          </a:solidFill>
                        </a:rPr>
                        <a:t>安定</a:t>
                      </a:r>
                      <a:endParaRPr kumimoji="1" lang="ja-JP" altLang="en-US" sz="10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4800">
                <a:tc>
                  <a:txBody>
                    <a:bodyPr/>
                    <a:lstStyle/>
                    <a:p>
                      <a:r>
                        <a:rPr kumimoji="1" lang="ja-JP" altLang="en-US" sz="1000" b="1" dirty="0" smtClean="0">
                          <a:solidFill>
                            <a:schemeClr val="bg1"/>
                          </a:solidFill>
                        </a:rPr>
                        <a:t>書く</a:t>
                      </a:r>
                      <a:endParaRPr kumimoji="1" lang="ja-JP" altLang="en-US" sz="10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7" name="角丸四角形 26"/>
          <p:cNvSpPr/>
          <p:nvPr/>
        </p:nvSpPr>
        <p:spPr>
          <a:xfrm>
            <a:off x="1810036" y="2371546"/>
            <a:ext cx="529716" cy="346662"/>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dirty="0" smtClean="0">
                <a:solidFill>
                  <a:schemeClr val="tx1"/>
                </a:solidFill>
              </a:rPr>
              <a:t>軽い</a:t>
            </a:r>
            <a:endParaRPr kumimoji="1" lang="ja-JP" altLang="en-US" sz="1050" dirty="0">
              <a:solidFill>
                <a:schemeClr val="tx1"/>
              </a:solidFill>
            </a:endParaRPr>
          </a:p>
        </p:txBody>
      </p:sp>
      <p:sp>
        <p:nvSpPr>
          <p:cNvPr id="28" name="角丸四角形 27"/>
          <p:cNvSpPr/>
          <p:nvPr/>
        </p:nvSpPr>
        <p:spPr>
          <a:xfrm>
            <a:off x="1053952" y="2034132"/>
            <a:ext cx="495672" cy="337414"/>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dirty="0" smtClean="0">
                <a:solidFill>
                  <a:schemeClr val="tx1"/>
                </a:solidFill>
              </a:rPr>
              <a:t>安定する</a:t>
            </a:r>
            <a:endParaRPr kumimoji="1" lang="ja-JP" altLang="en-US" sz="1050" dirty="0">
              <a:solidFill>
                <a:schemeClr val="tx1"/>
              </a:solidFill>
            </a:endParaRPr>
          </a:p>
        </p:txBody>
      </p:sp>
      <p:sp>
        <p:nvSpPr>
          <p:cNvPr id="29" name="角丸四角形 28"/>
          <p:cNvSpPr/>
          <p:nvPr/>
        </p:nvSpPr>
        <p:spPr>
          <a:xfrm>
            <a:off x="981944" y="2610196"/>
            <a:ext cx="590440" cy="288032"/>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dirty="0" smtClean="0">
                <a:solidFill>
                  <a:schemeClr val="tx1"/>
                </a:solidFill>
              </a:rPr>
              <a:t>書きやすい</a:t>
            </a:r>
            <a:endParaRPr kumimoji="1" lang="ja-JP" altLang="en-US" sz="1050" dirty="0">
              <a:solidFill>
                <a:schemeClr val="tx1"/>
              </a:solidFill>
            </a:endParaRPr>
          </a:p>
        </p:txBody>
      </p:sp>
      <p:sp>
        <p:nvSpPr>
          <p:cNvPr id="30" name="正方形/長方形 29"/>
          <p:cNvSpPr/>
          <p:nvPr/>
        </p:nvSpPr>
        <p:spPr>
          <a:xfrm>
            <a:off x="909935" y="1962124"/>
            <a:ext cx="2221905" cy="108012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2" name="直線コネクタ 31"/>
          <p:cNvCxnSpPr>
            <a:stCxn id="28" idx="3"/>
            <a:endCxn id="27" idx="1"/>
          </p:cNvCxnSpPr>
          <p:nvPr/>
        </p:nvCxnSpPr>
        <p:spPr>
          <a:xfrm>
            <a:off x="1549624" y="2202839"/>
            <a:ext cx="260412" cy="3420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3" name="直線コネクタ 32"/>
          <p:cNvCxnSpPr>
            <a:stCxn id="29" idx="3"/>
            <a:endCxn id="27" idx="1"/>
          </p:cNvCxnSpPr>
          <p:nvPr/>
        </p:nvCxnSpPr>
        <p:spPr>
          <a:xfrm flipV="1">
            <a:off x="1572384" y="2544877"/>
            <a:ext cx="237652" cy="209335"/>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4" name="角丸四角形 33"/>
          <p:cNvSpPr/>
          <p:nvPr/>
        </p:nvSpPr>
        <p:spPr>
          <a:xfrm>
            <a:off x="2555776" y="2335542"/>
            <a:ext cx="491728" cy="346662"/>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dirty="0" smtClean="0">
                <a:solidFill>
                  <a:schemeClr val="tx1"/>
                </a:solidFill>
              </a:rPr>
              <a:t>シンプル</a:t>
            </a:r>
            <a:endParaRPr kumimoji="1" lang="ja-JP" altLang="en-US" sz="1050" dirty="0">
              <a:solidFill>
                <a:schemeClr val="tx1"/>
              </a:solidFill>
            </a:endParaRPr>
          </a:p>
        </p:txBody>
      </p:sp>
      <p:cxnSp>
        <p:nvCxnSpPr>
          <p:cNvPr id="35" name="直線コネクタ 34"/>
          <p:cNvCxnSpPr>
            <a:stCxn id="27" idx="3"/>
            <a:endCxn id="34" idx="1"/>
          </p:cNvCxnSpPr>
          <p:nvPr/>
        </p:nvCxnSpPr>
        <p:spPr>
          <a:xfrm flipV="1">
            <a:off x="2339752" y="2508873"/>
            <a:ext cx="216024" cy="36004"/>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2" name="右矢印 41"/>
          <p:cNvSpPr/>
          <p:nvPr/>
        </p:nvSpPr>
        <p:spPr>
          <a:xfrm>
            <a:off x="2975406" y="5041236"/>
            <a:ext cx="1054834" cy="250049"/>
          </a:xfrm>
          <a:prstGeom prst="right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lumMod val="75000"/>
                </a:schemeClr>
              </a:solidFill>
            </a:endParaRPr>
          </a:p>
        </p:txBody>
      </p:sp>
      <p:sp>
        <p:nvSpPr>
          <p:cNvPr id="43" name="右矢印 42"/>
          <p:cNvSpPr/>
          <p:nvPr/>
        </p:nvSpPr>
        <p:spPr>
          <a:xfrm rot="5400000">
            <a:off x="1658384" y="3651604"/>
            <a:ext cx="593822" cy="2391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右矢印 43"/>
          <p:cNvSpPr/>
          <p:nvPr/>
        </p:nvSpPr>
        <p:spPr>
          <a:xfrm rot="16200000">
            <a:off x="6176999" y="3761209"/>
            <a:ext cx="260832" cy="216024"/>
          </a:xfrm>
          <a:prstGeom prst="right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lumMod val="75000"/>
                </a:schemeClr>
              </a:solidFill>
            </a:endParaRPr>
          </a:p>
        </p:txBody>
      </p:sp>
      <p:sp>
        <p:nvSpPr>
          <p:cNvPr id="4" name="テキスト ボックス 3"/>
          <p:cNvSpPr txBox="1"/>
          <p:nvPr/>
        </p:nvSpPr>
        <p:spPr>
          <a:xfrm>
            <a:off x="1406450" y="3042244"/>
            <a:ext cx="1107996" cy="369332"/>
          </a:xfrm>
          <a:prstGeom prst="rect">
            <a:avLst/>
          </a:prstGeom>
          <a:noFill/>
        </p:spPr>
        <p:txBody>
          <a:bodyPr wrap="none" rtlCol="0">
            <a:spAutoFit/>
          </a:bodyPr>
          <a:lstStyle/>
          <a:p>
            <a:r>
              <a:rPr kumimoji="1" lang="ja-JP" altLang="en-US" dirty="0" smtClean="0"/>
              <a:t>評価構造</a:t>
            </a:r>
            <a:endParaRPr kumimoji="1" lang="ja-JP" altLang="en-US" dirty="0"/>
          </a:p>
        </p:txBody>
      </p:sp>
      <p:sp>
        <p:nvSpPr>
          <p:cNvPr id="45" name="テキスト ボックス 44"/>
          <p:cNvSpPr txBox="1"/>
          <p:nvPr/>
        </p:nvSpPr>
        <p:spPr>
          <a:xfrm>
            <a:off x="1043608" y="5939988"/>
            <a:ext cx="1800493" cy="369332"/>
          </a:xfrm>
          <a:prstGeom prst="rect">
            <a:avLst/>
          </a:prstGeom>
          <a:noFill/>
        </p:spPr>
        <p:txBody>
          <a:bodyPr wrap="none" rtlCol="0">
            <a:spAutoFit/>
          </a:bodyPr>
          <a:lstStyle/>
          <a:p>
            <a:r>
              <a:rPr kumimoji="1" lang="ja-JP" altLang="en-US" dirty="0" smtClean="0"/>
              <a:t>単語間距離行列</a:t>
            </a:r>
            <a:endParaRPr kumimoji="1" lang="ja-JP" altLang="en-US" dirty="0"/>
          </a:p>
        </p:txBody>
      </p:sp>
      <p:sp>
        <p:nvSpPr>
          <p:cNvPr id="46" name="テキスト ボックス 45"/>
          <p:cNvSpPr txBox="1"/>
          <p:nvPr/>
        </p:nvSpPr>
        <p:spPr>
          <a:xfrm>
            <a:off x="6397823" y="3302409"/>
            <a:ext cx="1295547" cy="369332"/>
          </a:xfrm>
          <a:prstGeom prst="rect">
            <a:avLst/>
          </a:prstGeom>
          <a:noFill/>
        </p:spPr>
        <p:txBody>
          <a:bodyPr wrap="none" rtlCol="0">
            <a:spAutoFit/>
          </a:bodyPr>
          <a:lstStyle/>
          <a:p>
            <a:r>
              <a:rPr kumimoji="1" lang="en-US" altLang="ja-JP" dirty="0" smtClean="0">
                <a:solidFill>
                  <a:schemeClr val="bg1">
                    <a:lumMod val="75000"/>
                  </a:schemeClr>
                </a:solidFill>
              </a:rPr>
              <a:t>Word Cloud</a:t>
            </a:r>
            <a:endParaRPr kumimoji="1" lang="ja-JP" altLang="en-US" dirty="0">
              <a:solidFill>
                <a:schemeClr val="bg1">
                  <a:lumMod val="75000"/>
                </a:schemeClr>
              </a:solidFill>
            </a:endParaRPr>
          </a:p>
        </p:txBody>
      </p:sp>
      <p:sp>
        <p:nvSpPr>
          <p:cNvPr id="47" name="テキスト ボックス 46"/>
          <p:cNvSpPr txBox="1"/>
          <p:nvPr/>
        </p:nvSpPr>
        <p:spPr>
          <a:xfrm>
            <a:off x="6343419" y="3734457"/>
            <a:ext cx="1800493" cy="369332"/>
          </a:xfrm>
          <a:prstGeom prst="rect">
            <a:avLst/>
          </a:prstGeom>
          <a:noFill/>
        </p:spPr>
        <p:txBody>
          <a:bodyPr wrap="none" rtlCol="0">
            <a:spAutoFit/>
          </a:bodyPr>
          <a:lstStyle/>
          <a:p>
            <a:r>
              <a:rPr kumimoji="1" lang="ja-JP" altLang="en-US" dirty="0" smtClean="0">
                <a:solidFill>
                  <a:schemeClr val="bg1">
                    <a:lumMod val="75000"/>
                  </a:schemeClr>
                </a:solidFill>
              </a:rPr>
              <a:t>単語</a:t>
            </a:r>
            <a:r>
              <a:rPr lang="ja-JP" altLang="en-US" dirty="0">
                <a:solidFill>
                  <a:schemeClr val="bg1">
                    <a:lumMod val="75000"/>
                  </a:schemeClr>
                </a:solidFill>
              </a:rPr>
              <a:t>の重複除去</a:t>
            </a:r>
            <a:endParaRPr kumimoji="1" lang="ja-JP" altLang="en-US" dirty="0">
              <a:solidFill>
                <a:schemeClr val="bg1">
                  <a:lumMod val="75000"/>
                </a:schemeClr>
              </a:solidFill>
            </a:endParaRPr>
          </a:p>
        </p:txBody>
      </p:sp>
      <p:sp>
        <p:nvSpPr>
          <p:cNvPr id="48" name="テキスト ボックス 47"/>
          <p:cNvSpPr txBox="1"/>
          <p:nvPr/>
        </p:nvSpPr>
        <p:spPr>
          <a:xfrm>
            <a:off x="2021810" y="3474292"/>
            <a:ext cx="2262158" cy="646331"/>
          </a:xfrm>
          <a:prstGeom prst="rect">
            <a:avLst/>
          </a:prstGeom>
          <a:noFill/>
        </p:spPr>
        <p:txBody>
          <a:bodyPr wrap="none" rtlCol="0">
            <a:spAutoFit/>
          </a:bodyPr>
          <a:lstStyle/>
          <a:p>
            <a:r>
              <a:rPr kumimoji="1" lang="ja-JP" altLang="en-US" dirty="0" smtClean="0">
                <a:solidFill>
                  <a:srgbClr val="FF0000"/>
                </a:solidFill>
              </a:rPr>
              <a:t>評価構造内の</a:t>
            </a:r>
            <a:endParaRPr kumimoji="1" lang="en-US" altLang="ja-JP" dirty="0" smtClean="0">
              <a:solidFill>
                <a:srgbClr val="FF0000"/>
              </a:solidFill>
            </a:endParaRPr>
          </a:p>
          <a:p>
            <a:r>
              <a:rPr kumimoji="1" lang="ja-JP" altLang="en-US" dirty="0" smtClean="0">
                <a:solidFill>
                  <a:srgbClr val="FF0000"/>
                </a:solidFill>
              </a:rPr>
              <a:t>単語間距離行列作成</a:t>
            </a:r>
            <a:endParaRPr kumimoji="1" lang="ja-JP" altLang="en-US" dirty="0">
              <a:solidFill>
                <a:srgbClr val="FF0000"/>
              </a:solidFill>
            </a:endParaRPr>
          </a:p>
        </p:txBody>
      </p:sp>
      <p:sp>
        <p:nvSpPr>
          <p:cNvPr id="49" name="テキスト ボックス 48"/>
          <p:cNvSpPr txBox="1"/>
          <p:nvPr/>
        </p:nvSpPr>
        <p:spPr>
          <a:xfrm>
            <a:off x="2948825" y="5322558"/>
            <a:ext cx="1107996" cy="369332"/>
          </a:xfrm>
          <a:prstGeom prst="rect">
            <a:avLst/>
          </a:prstGeom>
          <a:noFill/>
        </p:spPr>
        <p:txBody>
          <a:bodyPr wrap="none" rtlCol="0">
            <a:spAutoFit/>
          </a:bodyPr>
          <a:lstStyle/>
          <a:p>
            <a:r>
              <a:rPr kumimoji="1" lang="ja-JP" altLang="en-US" dirty="0" smtClean="0">
                <a:solidFill>
                  <a:schemeClr val="bg1">
                    <a:lumMod val="75000"/>
                  </a:schemeClr>
                </a:solidFill>
              </a:rPr>
              <a:t>次元削減</a:t>
            </a:r>
            <a:endParaRPr kumimoji="1" lang="ja-JP" altLang="en-US" dirty="0">
              <a:solidFill>
                <a:schemeClr val="bg1">
                  <a:lumMod val="75000"/>
                </a:schemeClr>
              </a:solidFill>
            </a:endParaRPr>
          </a:p>
        </p:txBody>
      </p:sp>
      <p:sp>
        <p:nvSpPr>
          <p:cNvPr id="51" name="テキスト ボックス 50"/>
          <p:cNvSpPr txBox="1"/>
          <p:nvPr/>
        </p:nvSpPr>
        <p:spPr>
          <a:xfrm>
            <a:off x="6457431" y="5921413"/>
            <a:ext cx="1295547" cy="369332"/>
          </a:xfrm>
          <a:prstGeom prst="rect">
            <a:avLst/>
          </a:prstGeom>
          <a:noFill/>
        </p:spPr>
        <p:txBody>
          <a:bodyPr wrap="none" rtlCol="0">
            <a:spAutoFit/>
          </a:bodyPr>
          <a:lstStyle/>
          <a:p>
            <a:r>
              <a:rPr kumimoji="1" lang="en-US" altLang="ja-JP" dirty="0" smtClean="0">
                <a:solidFill>
                  <a:schemeClr val="bg1">
                    <a:lumMod val="75000"/>
                  </a:schemeClr>
                </a:solidFill>
              </a:rPr>
              <a:t>Word Cloud</a:t>
            </a:r>
            <a:endParaRPr kumimoji="1" lang="ja-JP" altLang="en-US" dirty="0">
              <a:solidFill>
                <a:schemeClr val="bg1">
                  <a:lumMod val="75000"/>
                </a:schemeClr>
              </a:solidFill>
            </a:endParaRPr>
          </a:p>
        </p:txBody>
      </p:sp>
      <p:sp>
        <p:nvSpPr>
          <p:cNvPr id="52" name="テキスト ボックス 51"/>
          <p:cNvSpPr txBox="1"/>
          <p:nvPr/>
        </p:nvSpPr>
        <p:spPr>
          <a:xfrm>
            <a:off x="4211960" y="5921413"/>
            <a:ext cx="1800493" cy="369332"/>
          </a:xfrm>
          <a:prstGeom prst="rect">
            <a:avLst/>
          </a:prstGeom>
          <a:noFill/>
        </p:spPr>
        <p:txBody>
          <a:bodyPr wrap="none" rtlCol="0">
            <a:spAutoFit/>
          </a:bodyPr>
          <a:lstStyle/>
          <a:p>
            <a:r>
              <a:rPr kumimoji="1" lang="ja-JP" altLang="en-US" dirty="0" smtClean="0">
                <a:solidFill>
                  <a:schemeClr val="bg1">
                    <a:lumMod val="75000"/>
                  </a:schemeClr>
                </a:solidFill>
              </a:rPr>
              <a:t>単語の配置座標</a:t>
            </a:r>
            <a:endParaRPr kumimoji="1" lang="ja-JP" altLang="en-US" dirty="0">
              <a:solidFill>
                <a:schemeClr val="bg1">
                  <a:lumMod val="75000"/>
                </a:schemeClr>
              </a:solidFill>
            </a:endParaRPr>
          </a:p>
        </p:txBody>
      </p:sp>
      <p:sp>
        <p:nvSpPr>
          <p:cNvPr id="5" name="正方形/長方形 4"/>
          <p:cNvSpPr/>
          <p:nvPr/>
        </p:nvSpPr>
        <p:spPr>
          <a:xfrm>
            <a:off x="4245496" y="4103789"/>
            <a:ext cx="4068598" cy="218695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lumMod val="75000"/>
                </a:schemeClr>
              </a:solidFill>
            </a:endParaRPr>
          </a:p>
        </p:txBody>
      </p:sp>
      <p:graphicFrame>
        <p:nvGraphicFramePr>
          <p:cNvPr id="41" name="表 40"/>
          <p:cNvGraphicFramePr>
            <a:graphicFrameLocks noGrp="1"/>
          </p:cNvGraphicFramePr>
          <p:nvPr>
            <p:extLst>
              <p:ext uri="{D42A27DB-BD31-4B8C-83A1-F6EECF244321}">
                <p14:modId xmlns:p14="http://schemas.microsoft.com/office/powerpoint/2010/main" val="1265506459"/>
              </p:ext>
            </p:extLst>
          </p:nvPr>
        </p:nvGraphicFramePr>
        <p:xfrm>
          <a:off x="4583006" y="1688408"/>
          <a:ext cx="1058400" cy="1614000"/>
        </p:xfrm>
        <a:graphic>
          <a:graphicData uri="http://schemas.openxmlformats.org/drawingml/2006/table">
            <a:tbl>
              <a:tblPr firstRow="1" bandRow="1">
                <a:tableStyleId>{5A111915-BE36-4E01-A7E5-04B1672EAD32}</a:tableStyleId>
              </a:tblPr>
              <a:tblGrid>
                <a:gridCol w="396000"/>
                <a:gridCol w="331200"/>
                <a:gridCol w="331200"/>
              </a:tblGrid>
              <a:tr h="0">
                <a:tc>
                  <a:txBody>
                    <a:bodyPr/>
                    <a:lstStyle/>
                    <a:p>
                      <a:endParaRPr kumimoji="1" lang="ja-JP" altLang="en-US" sz="10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1000" dirty="0" smtClean="0"/>
                        <a:t>x</a:t>
                      </a: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1000" dirty="0" smtClean="0"/>
                        <a:t>y</a:t>
                      </a: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334800">
                <a:tc>
                  <a:txBody>
                    <a:bodyPr/>
                    <a:lstStyle/>
                    <a:p>
                      <a:r>
                        <a:rPr kumimoji="1" lang="ja-JP" altLang="en-US" sz="700" b="1" dirty="0" smtClean="0">
                          <a:solidFill>
                            <a:schemeClr val="bg1"/>
                          </a:solidFill>
                        </a:rPr>
                        <a:t>シンプル</a:t>
                      </a:r>
                      <a:endParaRPr kumimoji="1" lang="ja-JP" altLang="en-US" sz="7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kumimoji="1" lang="en-US" altLang="ja-JP" sz="1000" dirty="0" smtClean="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4800">
                <a:tc>
                  <a:txBody>
                    <a:bodyPr/>
                    <a:lstStyle/>
                    <a:p>
                      <a:r>
                        <a:rPr kumimoji="1" lang="ja-JP" altLang="en-US" sz="1000" b="1" dirty="0" smtClean="0">
                          <a:solidFill>
                            <a:schemeClr val="bg1"/>
                          </a:solidFill>
                        </a:rPr>
                        <a:t>軽い</a:t>
                      </a:r>
                      <a:endParaRPr kumimoji="1" lang="ja-JP" altLang="en-US" sz="10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4800">
                <a:tc>
                  <a:txBody>
                    <a:bodyPr/>
                    <a:lstStyle/>
                    <a:p>
                      <a:r>
                        <a:rPr kumimoji="1" lang="ja-JP" altLang="en-US" sz="1000" b="1" dirty="0" smtClean="0">
                          <a:solidFill>
                            <a:schemeClr val="bg1"/>
                          </a:solidFill>
                        </a:rPr>
                        <a:t>安定</a:t>
                      </a:r>
                      <a:endParaRPr kumimoji="1" lang="ja-JP" altLang="en-US" sz="10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4800">
                <a:tc>
                  <a:txBody>
                    <a:bodyPr/>
                    <a:lstStyle/>
                    <a:p>
                      <a:r>
                        <a:rPr kumimoji="1" lang="ja-JP" altLang="en-US" sz="1000" b="1" dirty="0" smtClean="0">
                          <a:solidFill>
                            <a:schemeClr val="bg1"/>
                          </a:solidFill>
                        </a:rPr>
                        <a:t>書く</a:t>
                      </a:r>
                      <a:endParaRPr kumimoji="1" lang="ja-JP" altLang="en-US" sz="10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0" name="テキスト ボックス 49"/>
          <p:cNvSpPr txBox="1"/>
          <p:nvPr/>
        </p:nvSpPr>
        <p:spPr>
          <a:xfrm>
            <a:off x="4211960" y="3302408"/>
            <a:ext cx="1800493" cy="369332"/>
          </a:xfrm>
          <a:prstGeom prst="rect">
            <a:avLst/>
          </a:prstGeom>
          <a:noFill/>
        </p:spPr>
        <p:txBody>
          <a:bodyPr wrap="none" rtlCol="0">
            <a:spAutoFit/>
          </a:bodyPr>
          <a:lstStyle/>
          <a:p>
            <a:r>
              <a:rPr kumimoji="1" lang="ja-JP" altLang="en-US" dirty="0" smtClean="0">
                <a:solidFill>
                  <a:schemeClr val="bg1">
                    <a:lumMod val="75000"/>
                  </a:schemeClr>
                </a:solidFill>
              </a:rPr>
              <a:t>単語の配置座標</a:t>
            </a:r>
            <a:endParaRPr kumimoji="1" lang="ja-JP" altLang="en-US" dirty="0">
              <a:solidFill>
                <a:schemeClr val="bg1">
                  <a:lumMod val="75000"/>
                </a:schemeClr>
              </a:solidFill>
            </a:endParaRPr>
          </a:p>
        </p:txBody>
      </p:sp>
      <p:sp>
        <p:nvSpPr>
          <p:cNvPr id="53" name="正方形/長方形 52"/>
          <p:cNvSpPr/>
          <p:nvPr/>
        </p:nvSpPr>
        <p:spPr>
          <a:xfrm>
            <a:off x="4245496" y="1484784"/>
            <a:ext cx="4068598" cy="218695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lumMod val="75000"/>
                </a:schemeClr>
              </a:solidFill>
            </a:endParaRPr>
          </a:p>
        </p:txBody>
      </p:sp>
      <p:sp>
        <p:nvSpPr>
          <p:cNvPr id="54" name="正方形/長方形 53"/>
          <p:cNvSpPr/>
          <p:nvPr/>
        </p:nvSpPr>
        <p:spPr>
          <a:xfrm>
            <a:off x="6199403" y="1975397"/>
            <a:ext cx="1872208" cy="1336304"/>
          </a:xfrm>
          <a:prstGeom prst="rect">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lumMod val="75000"/>
                </a:schemeClr>
              </a:solidFill>
            </a:endParaRPr>
          </a:p>
        </p:txBody>
      </p:sp>
      <p:sp>
        <p:nvSpPr>
          <p:cNvPr id="55" name="正方形/長方形 54"/>
          <p:cNvSpPr/>
          <p:nvPr/>
        </p:nvSpPr>
        <p:spPr>
          <a:xfrm>
            <a:off x="6417324" y="2505348"/>
            <a:ext cx="907819" cy="39287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smtClean="0">
                <a:solidFill>
                  <a:schemeClr val="bg1">
                    <a:lumMod val="75000"/>
                  </a:schemeClr>
                </a:solidFill>
              </a:rPr>
              <a:t>軽い</a:t>
            </a:r>
            <a:endParaRPr kumimoji="1" lang="ja-JP" altLang="en-US" sz="2400" b="1" dirty="0">
              <a:solidFill>
                <a:schemeClr val="bg1">
                  <a:lumMod val="75000"/>
                </a:schemeClr>
              </a:solidFill>
            </a:endParaRPr>
          </a:p>
        </p:txBody>
      </p:sp>
      <p:sp>
        <p:nvSpPr>
          <p:cNvPr id="56" name="正方形/長方形 55"/>
          <p:cNvSpPr/>
          <p:nvPr/>
        </p:nvSpPr>
        <p:spPr>
          <a:xfrm>
            <a:off x="7150947" y="2132856"/>
            <a:ext cx="920663" cy="445406"/>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smtClean="0">
                <a:solidFill>
                  <a:schemeClr val="bg1">
                    <a:lumMod val="75000"/>
                  </a:schemeClr>
                </a:solidFill>
              </a:rPr>
              <a:t>書く</a:t>
            </a:r>
            <a:endParaRPr kumimoji="1" lang="ja-JP" altLang="en-US" sz="1400" b="1" dirty="0">
              <a:solidFill>
                <a:schemeClr val="bg1">
                  <a:lumMod val="75000"/>
                </a:schemeClr>
              </a:solidFill>
            </a:endParaRPr>
          </a:p>
        </p:txBody>
      </p:sp>
      <p:sp>
        <p:nvSpPr>
          <p:cNvPr id="57" name="正方形/長方形 56"/>
          <p:cNvSpPr/>
          <p:nvPr/>
        </p:nvSpPr>
        <p:spPr>
          <a:xfrm>
            <a:off x="6718834" y="2829385"/>
            <a:ext cx="1356547" cy="482316"/>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smtClean="0">
                <a:solidFill>
                  <a:schemeClr val="bg1">
                    <a:lumMod val="75000"/>
                  </a:schemeClr>
                </a:solidFill>
              </a:rPr>
              <a:t>シンプル</a:t>
            </a:r>
            <a:endParaRPr kumimoji="1" lang="ja-JP" altLang="en-US" sz="2400" b="1" dirty="0">
              <a:solidFill>
                <a:schemeClr val="bg1">
                  <a:lumMod val="75000"/>
                </a:schemeClr>
              </a:solidFill>
            </a:endParaRPr>
          </a:p>
        </p:txBody>
      </p:sp>
      <p:sp>
        <p:nvSpPr>
          <p:cNvPr id="58" name="正方形/長方形 57"/>
          <p:cNvSpPr/>
          <p:nvPr/>
        </p:nvSpPr>
        <p:spPr>
          <a:xfrm>
            <a:off x="6214778" y="1975396"/>
            <a:ext cx="890426" cy="52678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smtClean="0">
                <a:solidFill>
                  <a:schemeClr val="bg1">
                    <a:lumMod val="75000"/>
                  </a:schemeClr>
                </a:solidFill>
              </a:rPr>
              <a:t>安定</a:t>
            </a:r>
            <a:endParaRPr kumimoji="1" lang="ja-JP" altLang="en-US" sz="2400" b="1" dirty="0">
              <a:solidFill>
                <a:schemeClr val="bg1">
                  <a:lumMod val="75000"/>
                </a:schemeClr>
              </a:solidFill>
            </a:endParaRPr>
          </a:p>
        </p:txBody>
      </p:sp>
      <p:sp>
        <p:nvSpPr>
          <p:cNvPr id="59" name="正方形/長方形 58"/>
          <p:cNvSpPr/>
          <p:nvPr/>
        </p:nvSpPr>
        <p:spPr>
          <a:xfrm>
            <a:off x="6214778" y="4474291"/>
            <a:ext cx="1872208" cy="1336304"/>
          </a:xfrm>
          <a:prstGeom prst="rect">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lumMod val="75000"/>
                </a:schemeClr>
              </a:solidFill>
            </a:endParaRPr>
          </a:p>
        </p:txBody>
      </p:sp>
      <p:sp>
        <p:nvSpPr>
          <p:cNvPr id="60" name="正方形/長方形 59"/>
          <p:cNvSpPr/>
          <p:nvPr/>
        </p:nvSpPr>
        <p:spPr>
          <a:xfrm>
            <a:off x="6718834" y="5004243"/>
            <a:ext cx="576064" cy="324036"/>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smtClean="0">
                <a:solidFill>
                  <a:schemeClr val="bg1">
                    <a:lumMod val="75000"/>
                  </a:schemeClr>
                </a:solidFill>
              </a:rPr>
              <a:t>軽い</a:t>
            </a:r>
            <a:endParaRPr kumimoji="1" lang="ja-JP" altLang="en-US" sz="1400" b="1" dirty="0">
              <a:solidFill>
                <a:schemeClr val="bg1">
                  <a:lumMod val="75000"/>
                </a:schemeClr>
              </a:solidFill>
            </a:endParaRPr>
          </a:p>
        </p:txBody>
      </p:sp>
      <p:sp>
        <p:nvSpPr>
          <p:cNvPr id="61" name="正方形/長方形 60"/>
          <p:cNvSpPr/>
          <p:nvPr/>
        </p:nvSpPr>
        <p:spPr>
          <a:xfrm>
            <a:off x="7301500" y="4669791"/>
            <a:ext cx="576064" cy="324036"/>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smtClean="0">
                <a:solidFill>
                  <a:schemeClr val="bg1">
                    <a:lumMod val="75000"/>
                  </a:schemeClr>
                </a:solidFill>
              </a:rPr>
              <a:t>書く</a:t>
            </a:r>
            <a:endParaRPr kumimoji="1" lang="ja-JP" altLang="en-US" sz="1400" b="1" dirty="0">
              <a:solidFill>
                <a:schemeClr val="bg1">
                  <a:lumMod val="75000"/>
                </a:schemeClr>
              </a:solidFill>
            </a:endParaRPr>
          </a:p>
        </p:txBody>
      </p:sp>
      <p:sp>
        <p:nvSpPr>
          <p:cNvPr id="62" name="正方形/長方形 61"/>
          <p:cNvSpPr/>
          <p:nvPr/>
        </p:nvSpPr>
        <p:spPr>
          <a:xfrm>
            <a:off x="6772840" y="5004243"/>
            <a:ext cx="900100" cy="324036"/>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smtClean="0">
                <a:solidFill>
                  <a:schemeClr val="bg1">
                    <a:lumMod val="75000"/>
                  </a:schemeClr>
                </a:solidFill>
              </a:rPr>
              <a:t>シンプル</a:t>
            </a:r>
            <a:endParaRPr kumimoji="1" lang="ja-JP" altLang="en-US" sz="1400" b="1" dirty="0">
              <a:solidFill>
                <a:schemeClr val="bg1">
                  <a:lumMod val="75000"/>
                </a:schemeClr>
              </a:solidFill>
            </a:endParaRPr>
          </a:p>
        </p:txBody>
      </p:sp>
      <p:sp>
        <p:nvSpPr>
          <p:cNvPr id="63" name="正方形/長方形 62"/>
          <p:cNvSpPr/>
          <p:nvPr/>
        </p:nvSpPr>
        <p:spPr>
          <a:xfrm>
            <a:off x="6295170" y="4510082"/>
            <a:ext cx="576064" cy="324036"/>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smtClean="0">
                <a:solidFill>
                  <a:schemeClr val="bg1">
                    <a:lumMod val="75000"/>
                  </a:schemeClr>
                </a:solidFill>
              </a:rPr>
              <a:t>安定</a:t>
            </a:r>
            <a:endParaRPr kumimoji="1" lang="ja-JP" altLang="en-US" sz="1400" b="1" dirty="0">
              <a:solidFill>
                <a:schemeClr val="bg1">
                  <a:lumMod val="75000"/>
                </a:schemeClr>
              </a:solidFill>
            </a:endParaRPr>
          </a:p>
        </p:txBody>
      </p:sp>
    </p:spTree>
    <p:extLst>
      <p:ext uri="{BB962C8B-B14F-4D97-AF65-F5344CB8AC3E}">
        <p14:creationId xmlns:p14="http://schemas.microsoft.com/office/powerpoint/2010/main" val="15270423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a:t>単語間距離</a:t>
            </a:r>
            <a:r>
              <a:rPr lang="ja-JP" altLang="en-US" dirty="0" smtClean="0"/>
              <a:t>行列の計算</a:t>
            </a:r>
            <a:endParaRPr kumimoji="1" lang="ja-JP" altLang="en-US" dirty="0"/>
          </a:p>
        </p:txBody>
      </p:sp>
      <mc:AlternateContent xmlns:mc="http://schemas.openxmlformats.org/markup-compatibility/2006" xmlns:a14="http://schemas.microsoft.com/office/drawing/2010/main">
        <mc:Choice Requires="a14">
          <p:sp>
            <p:nvSpPr>
              <p:cNvPr id="2" name="コンテンツ プレースホルダー 1"/>
              <p:cNvSpPr>
                <a:spLocks noGrp="1"/>
              </p:cNvSpPr>
              <p:nvPr>
                <p:ph idx="1"/>
              </p:nvPr>
            </p:nvSpPr>
            <p:spPr/>
            <p:txBody>
              <a:bodyPr>
                <a:normAutofit/>
              </a:bodyPr>
              <a:lstStyle/>
              <a:p>
                <a:r>
                  <a:rPr lang="ja-JP" altLang="en-US" sz="2800" dirty="0" smtClean="0"/>
                  <a:t>評価構造内の単語間距離行列</a:t>
                </a:r>
                <a:r>
                  <a:rPr lang="en-US" altLang="ja-JP" sz="2800" b="1" i="1" dirty="0" smtClean="0"/>
                  <a:t>D</a:t>
                </a:r>
                <a:endParaRPr lang="en-US" altLang="ja-JP" sz="2800" b="1" i="1" dirty="0"/>
              </a:p>
              <a:p>
                <a:pPr marL="0" indent="0">
                  <a:buNone/>
                </a:pPr>
                <a14:m>
                  <m:oMathPara xmlns:m="http://schemas.openxmlformats.org/officeDocument/2006/math">
                    <m:oMathParaPr>
                      <m:jc m:val="left"/>
                    </m:oMathParaPr>
                    <m:oMath xmlns:m="http://schemas.openxmlformats.org/officeDocument/2006/math">
                      <m:r>
                        <a:rPr lang="en-US" altLang="ja-JP" sz="2800" b="1" i="1" smtClean="0">
                          <a:latin typeface="Cambria Math"/>
                        </a:rPr>
                        <m:t>𝑫</m:t>
                      </m:r>
                      <m:r>
                        <a:rPr lang="en-US" altLang="ja-JP" sz="2800">
                          <a:latin typeface="Cambria Math"/>
                        </a:rPr>
                        <m:t>=</m:t>
                      </m:r>
                      <m:r>
                        <a:rPr lang="en-US" altLang="ja-JP" sz="2800" b="1" i="1">
                          <a:latin typeface="Cambria Math"/>
                        </a:rPr>
                        <m:t>𝑾𝑼𝑨</m:t>
                      </m:r>
                      <m:sSup>
                        <m:sSupPr>
                          <m:ctrlPr>
                            <a:rPr lang="ja-JP" altLang="ja-JP" sz="2800" b="1" i="1">
                              <a:latin typeface="Cambria Math"/>
                            </a:rPr>
                          </m:ctrlPr>
                        </m:sSupPr>
                        <m:e>
                          <m:r>
                            <a:rPr lang="en-US" altLang="ja-JP" sz="2800" b="1" i="1">
                              <a:latin typeface="Cambria Math"/>
                            </a:rPr>
                            <m:t>𝑼</m:t>
                          </m:r>
                        </m:e>
                        <m:sup>
                          <m:r>
                            <a:rPr lang="en-US" altLang="ja-JP" sz="2800" b="1" i="1">
                              <a:latin typeface="Cambria Math"/>
                            </a:rPr>
                            <m:t>𝑻</m:t>
                          </m:r>
                        </m:sup>
                      </m:sSup>
                      <m:sSup>
                        <m:sSupPr>
                          <m:ctrlPr>
                            <a:rPr lang="ja-JP" altLang="ja-JP" sz="2800" b="1" i="1">
                              <a:latin typeface="Cambria Math"/>
                            </a:rPr>
                          </m:ctrlPr>
                        </m:sSupPr>
                        <m:e>
                          <m:r>
                            <a:rPr lang="en-US" altLang="ja-JP" sz="2800" b="1" i="1">
                              <a:latin typeface="Cambria Math"/>
                            </a:rPr>
                            <m:t>𝑾</m:t>
                          </m:r>
                        </m:e>
                        <m:sup>
                          <m:r>
                            <a:rPr lang="en-US" altLang="ja-JP" sz="2800" b="1" i="1">
                              <a:latin typeface="Cambria Math"/>
                            </a:rPr>
                            <m:t>𝑻</m:t>
                          </m:r>
                        </m:sup>
                      </m:sSup>
                    </m:oMath>
                  </m:oMathPara>
                </a14:m>
                <a:endParaRPr lang="en-US" altLang="ja-JP" dirty="0"/>
              </a:p>
            </p:txBody>
          </p:sp>
        </mc:Choice>
        <mc:Fallback xmlns="">
          <p:sp>
            <p:nvSpPr>
              <p:cNvPr id="2" name="コンテンツ プレースホルダー 1"/>
              <p:cNvSpPr>
                <a:spLocks noGrp="1" noRot="1" noChangeAspect="1" noMove="1" noResize="1" noEditPoints="1" noAdjustHandles="1" noChangeArrowheads="1" noChangeShapeType="1" noTextEdit="1"/>
              </p:cNvSpPr>
              <p:nvPr>
                <p:ph idx="1"/>
              </p:nvPr>
            </p:nvSpPr>
            <p:spPr>
              <a:blipFill rotWithShape="1">
                <a:blip r:embed="rId3"/>
                <a:stretch>
                  <a:fillRect l="-1259" t="-1887"/>
                </a:stretch>
              </a:blipFill>
            </p:spPr>
            <p:txBody>
              <a:bodyPr/>
              <a:lstStyle/>
              <a:p>
                <a:r>
                  <a:rPr lang="ja-JP" altLang="en-US">
                    <a:noFill/>
                  </a:rPr>
                  <a:t> </a:t>
                </a:r>
              </a:p>
            </p:txBody>
          </p:sp>
        </mc:Fallback>
      </mc:AlternateContent>
      <p:sp>
        <p:nvSpPr>
          <p:cNvPr id="12" name="テキスト ボックス 11"/>
          <p:cNvSpPr txBox="1"/>
          <p:nvPr/>
        </p:nvSpPr>
        <p:spPr>
          <a:xfrm>
            <a:off x="3275856" y="4116742"/>
            <a:ext cx="3335381" cy="270993"/>
          </a:xfrm>
          <a:prstGeom prst="rect">
            <a:avLst/>
          </a:prstGeom>
          <a:noFill/>
        </p:spPr>
        <p:txBody>
          <a:bodyPr wrap="none" lIns="85493" tIns="42746" rIns="85493" bIns="42746" rtlCol="0">
            <a:spAutoFit/>
          </a:bodyPr>
          <a:lstStyle/>
          <a:p>
            <a:r>
              <a:rPr lang="en-US" altLang="ja-JP" sz="1200" b="1" dirty="0" smtClean="0"/>
              <a:t>(2) </a:t>
            </a:r>
            <a:r>
              <a:rPr lang="ja-JP" altLang="en-US" sz="1200" b="1" dirty="0" smtClean="0"/>
              <a:t>形態素解析の結果得る各ノードでの出現単語</a:t>
            </a:r>
            <a:endParaRPr kumimoji="1" lang="ja-JP" altLang="en-US" sz="1200" b="1" dirty="0"/>
          </a:p>
        </p:txBody>
      </p:sp>
      <p:sp>
        <p:nvSpPr>
          <p:cNvPr id="13" name="テキスト ボックス 12"/>
          <p:cNvSpPr txBox="1"/>
          <p:nvPr/>
        </p:nvSpPr>
        <p:spPr>
          <a:xfrm>
            <a:off x="6876256" y="4129048"/>
            <a:ext cx="1656184" cy="270993"/>
          </a:xfrm>
          <a:prstGeom prst="rect">
            <a:avLst/>
          </a:prstGeom>
          <a:noFill/>
        </p:spPr>
        <p:txBody>
          <a:bodyPr wrap="square" lIns="85493" tIns="42746" rIns="85493" bIns="42746" rtlCol="0">
            <a:spAutoFit/>
          </a:bodyPr>
          <a:lstStyle/>
          <a:p>
            <a:pPr algn="ctr"/>
            <a:r>
              <a:rPr lang="en-US" altLang="ja-JP" sz="1200" b="1" dirty="0" smtClean="0"/>
              <a:t>(3) </a:t>
            </a:r>
            <a:r>
              <a:rPr lang="ja-JP" altLang="en-US" sz="1200" b="1" dirty="0" smtClean="0"/>
              <a:t>出現行列</a:t>
            </a:r>
            <a:r>
              <a:rPr lang="en-US" altLang="ja-JP" sz="1200" b="1" i="1" dirty="0" smtClean="0"/>
              <a:t>W</a:t>
            </a:r>
            <a:endParaRPr kumimoji="1" lang="ja-JP" altLang="en-US" sz="1200" b="1" dirty="0"/>
          </a:p>
        </p:txBody>
      </p:sp>
      <p:sp>
        <p:nvSpPr>
          <p:cNvPr id="16" name="右矢印 15"/>
          <p:cNvSpPr/>
          <p:nvPr/>
        </p:nvSpPr>
        <p:spPr>
          <a:xfrm>
            <a:off x="5868144" y="3324654"/>
            <a:ext cx="720080"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p:cNvSpPr/>
          <p:nvPr/>
        </p:nvSpPr>
        <p:spPr>
          <a:xfrm>
            <a:off x="3203848" y="4545136"/>
            <a:ext cx="4320480" cy="1526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p:nvSpPr>
        <p:spPr>
          <a:xfrm>
            <a:off x="4211960" y="6453336"/>
            <a:ext cx="1296144" cy="270993"/>
          </a:xfrm>
          <a:prstGeom prst="rect">
            <a:avLst/>
          </a:prstGeom>
          <a:noFill/>
        </p:spPr>
        <p:txBody>
          <a:bodyPr wrap="square" lIns="85493" tIns="42746" rIns="85493" bIns="42746" rtlCol="0">
            <a:spAutoFit/>
          </a:bodyPr>
          <a:lstStyle/>
          <a:p>
            <a:pPr algn="ctr"/>
            <a:r>
              <a:rPr lang="en-US" altLang="ja-JP" sz="1200" b="1" dirty="0" smtClean="0"/>
              <a:t>(4) </a:t>
            </a:r>
            <a:r>
              <a:rPr lang="ja-JP" altLang="en-US" sz="1200" b="1" dirty="0"/>
              <a:t>重み</a:t>
            </a:r>
            <a:r>
              <a:rPr lang="ja-JP" altLang="en-US" sz="1200" b="1" dirty="0" smtClean="0"/>
              <a:t>行列 </a:t>
            </a:r>
            <a:r>
              <a:rPr lang="en-US" altLang="ja-JP" sz="1200" b="1" i="1" dirty="0" smtClean="0"/>
              <a:t>U</a:t>
            </a:r>
            <a:endParaRPr kumimoji="1" lang="ja-JP" altLang="en-US" sz="1200" b="1" i="1" dirty="0"/>
          </a:p>
        </p:txBody>
      </p:sp>
      <p:sp>
        <p:nvSpPr>
          <p:cNvPr id="24" name="テキスト ボックス 23"/>
          <p:cNvSpPr txBox="1"/>
          <p:nvPr/>
        </p:nvSpPr>
        <p:spPr>
          <a:xfrm>
            <a:off x="6588224" y="6439197"/>
            <a:ext cx="1872208" cy="270993"/>
          </a:xfrm>
          <a:prstGeom prst="rect">
            <a:avLst/>
          </a:prstGeom>
          <a:noFill/>
        </p:spPr>
        <p:txBody>
          <a:bodyPr wrap="square" lIns="85493" tIns="42746" rIns="85493" bIns="42746" rtlCol="0">
            <a:spAutoFit/>
          </a:bodyPr>
          <a:lstStyle/>
          <a:p>
            <a:pPr algn="ctr"/>
            <a:r>
              <a:rPr lang="en-US" altLang="ja-JP" sz="1200" b="1" dirty="0" smtClean="0"/>
              <a:t>(5) </a:t>
            </a:r>
            <a:r>
              <a:rPr lang="ja-JP" altLang="en-US" sz="1200" b="1" dirty="0" smtClean="0"/>
              <a:t>ノード間距離行列 </a:t>
            </a:r>
            <a:r>
              <a:rPr lang="en-US" altLang="ja-JP" sz="1200" b="1" i="1" dirty="0" smtClean="0"/>
              <a:t>A</a:t>
            </a:r>
            <a:endParaRPr kumimoji="1" lang="ja-JP" altLang="en-US" sz="1200" b="1" i="1" dirty="0"/>
          </a:p>
        </p:txBody>
      </p:sp>
      <p:sp>
        <p:nvSpPr>
          <p:cNvPr id="26" name="正方形/長方形 25"/>
          <p:cNvSpPr/>
          <p:nvPr/>
        </p:nvSpPr>
        <p:spPr>
          <a:xfrm rot="16200000">
            <a:off x="1255614" y="3812482"/>
            <a:ext cx="824424" cy="1368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右矢印 24"/>
          <p:cNvSpPr/>
          <p:nvPr/>
        </p:nvSpPr>
        <p:spPr>
          <a:xfrm>
            <a:off x="1599423" y="3324654"/>
            <a:ext cx="2036473"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右矢印 6"/>
          <p:cNvSpPr/>
          <p:nvPr/>
        </p:nvSpPr>
        <p:spPr>
          <a:xfrm rot="5400000">
            <a:off x="7239000" y="4614440"/>
            <a:ext cx="426640"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p:nvSpPr>
        <p:spPr>
          <a:xfrm rot="16200000">
            <a:off x="1508676" y="5662950"/>
            <a:ext cx="318304" cy="136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右矢印 26"/>
          <p:cNvSpPr/>
          <p:nvPr/>
        </p:nvSpPr>
        <p:spPr>
          <a:xfrm>
            <a:off x="1599424" y="5733256"/>
            <a:ext cx="2056722"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1520" y="4374165"/>
            <a:ext cx="2832609" cy="783027"/>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sp>
        <p:nvSpPr>
          <p:cNvPr id="29" name="テキスト ボックス 28"/>
          <p:cNvSpPr txBox="1"/>
          <p:nvPr/>
        </p:nvSpPr>
        <p:spPr>
          <a:xfrm>
            <a:off x="1170327" y="5301208"/>
            <a:ext cx="998203" cy="270993"/>
          </a:xfrm>
          <a:prstGeom prst="rect">
            <a:avLst/>
          </a:prstGeom>
          <a:noFill/>
        </p:spPr>
        <p:txBody>
          <a:bodyPr wrap="none" lIns="85493" tIns="42746" rIns="85493" bIns="42746" rtlCol="0">
            <a:spAutoFit/>
          </a:bodyPr>
          <a:lstStyle/>
          <a:p>
            <a:r>
              <a:rPr lang="en-US" altLang="ja-JP" sz="1200" b="1" dirty="0" smtClean="0"/>
              <a:t>(1) </a:t>
            </a:r>
            <a:r>
              <a:rPr lang="ja-JP" altLang="en-US" sz="1200" b="1" dirty="0" smtClean="0"/>
              <a:t>評価構造</a:t>
            </a:r>
            <a:endParaRPr kumimoji="1" lang="ja-JP" altLang="en-US" sz="1200" b="1" dirty="0"/>
          </a:p>
        </p:txBody>
      </p:sp>
      <p:sp>
        <p:nvSpPr>
          <p:cNvPr id="30" name="テキスト ボックス 29"/>
          <p:cNvSpPr txBox="1"/>
          <p:nvPr/>
        </p:nvSpPr>
        <p:spPr>
          <a:xfrm>
            <a:off x="464349" y="4129048"/>
            <a:ext cx="723275" cy="307777"/>
          </a:xfrm>
          <a:prstGeom prst="rect">
            <a:avLst/>
          </a:prstGeom>
          <a:noFill/>
        </p:spPr>
        <p:txBody>
          <a:bodyPr wrap="none" rtlCol="0">
            <a:spAutoFit/>
          </a:bodyPr>
          <a:lstStyle/>
          <a:p>
            <a:r>
              <a:rPr kumimoji="1" lang="ja-JP" altLang="en-US" sz="1400" b="1" dirty="0" smtClean="0">
                <a:solidFill>
                  <a:srgbClr val="FF0000"/>
                </a:solidFill>
              </a:rPr>
              <a:t>ノード</a:t>
            </a:r>
            <a:r>
              <a:rPr kumimoji="1" lang="en-US" altLang="ja-JP" sz="1400" b="1" dirty="0" smtClean="0">
                <a:solidFill>
                  <a:srgbClr val="FF0000"/>
                </a:solidFill>
              </a:rPr>
              <a:t>A</a:t>
            </a:r>
            <a:endParaRPr kumimoji="1" lang="ja-JP" altLang="en-US" sz="1400" b="1" dirty="0">
              <a:solidFill>
                <a:srgbClr val="FF0000"/>
              </a:solidFill>
            </a:endParaRPr>
          </a:p>
        </p:txBody>
      </p:sp>
      <p:sp>
        <p:nvSpPr>
          <p:cNvPr id="31" name="テキスト ボックス 30"/>
          <p:cNvSpPr txBox="1"/>
          <p:nvPr/>
        </p:nvSpPr>
        <p:spPr>
          <a:xfrm>
            <a:off x="2350614" y="4116742"/>
            <a:ext cx="715260" cy="307777"/>
          </a:xfrm>
          <a:prstGeom prst="rect">
            <a:avLst/>
          </a:prstGeom>
          <a:noFill/>
        </p:spPr>
        <p:txBody>
          <a:bodyPr wrap="none" rtlCol="0">
            <a:spAutoFit/>
          </a:bodyPr>
          <a:lstStyle/>
          <a:p>
            <a:r>
              <a:rPr kumimoji="1" lang="ja-JP" altLang="en-US" sz="1400" b="1" dirty="0" smtClean="0">
                <a:solidFill>
                  <a:srgbClr val="FF0000"/>
                </a:solidFill>
              </a:rPr>
              <a:t>ノード</a:t>
            </a:r>
            <a:r>
              <a:rPr kumimoji="1" lang="en-US" altLang="ja-JP" sz="1400" b="1" dirty="0" smtClean="0">
                <a:solidFill>
                  <a:srgbClr val="FF0000"/>
                </a:solidFill>
              </a:rPr>
              <a:t>B</a:t>
            </a:r>
            <a:endParaRPr kumimoji="1" lang="ja-JP" altLang="en-US" sz="1400" b="1" dirty="0">
              <a:solidFill>
                <a:srgbClr val="FF0000"/>
              </a:solidFill>
            </a:endParaRPr>
          </a:p>
        </p:txBody>
      </p:sp>
      <p:sp>
        <p:nvSpPr>
          <p:cNvPr id="32" name="テキスト ボックス 31"/>
          <p:cNvSpPr txBox="1"/>
          <p:nvPr/>
        </p:nvSpPr>
        <p:spPr>
          <a:xfrm>
            <a:off x="467544" y="5085184"/>
            <a:ext cx="708848" cy="307777"/>
          </a:xfrm>
          <a:prstGeom prst="rect">
            <a:avLst/>
          </a:prstGeom>
          <a:noFill/>
        </p:spPr>
        <p:txBody>
          <a:bodyPr wrap="none" rtlCol="0">
            <a:spAutoFit/>
          </a:bodyPr>
          <a:lstStyle/>
          <a:p>
            <a:r>
              <a:rPr kumimoji="1" lang="ja-JP" altLang="en-US" sz="1400" b="1" dirty="0" smtClean="0">
                <a:solidFill>
                  <a:srgbClr val="FF0000"/>
                </a:solidFill>
              </a:rPr>
              <a:t>ノード</a:t>
            </a:r>
            <a:r>
              <a:rPr kumimoji="1" lang="en-US" altLang="ja-JP" sz="1400" b="1" dirty="0" smtClean="0">
                <a:solidFill>
                  <a:srgbClr val="FF0000"/>
                </a:solidFill>
              </a:rPr>
              <a:t>C</a:t>
            </a:r>
            <a:endParaRPr kumimoji="1" lang="ja-JP" altLang="en-US" sz="1400" b="1" dirty="0">
              <a:solidFill>
                <a:srgbClr val="FF0000"/>
              </a:solidFill>
            </a:endParaRPr>
          </a:p>
        </p:txBody>
      </p:sp>
      <p:sp>
        <p:nvSpPr>
          <p:cNvPr id="33" name="テキスト ボックス 32"/>
          <p:cNvSpPr txBox="1"/>
          <p:nvPr/>
        </p:nvSpPr>
        <p:spPr>
          <a:xfrm>
            <a:off x="1474659" y="4962192"/>
            <a:ext cx="728084" cy="307777"/>
          </a:xfrm>
          <a:prstGeom prst="rect">
            <a:avLst/>
          </a:prstGeom>
          <a:noFill/>
        </p:spPr>
        <p:txBody>
          <a:bodyPr wrap="none" rtlCol="0">
            <a:spAutoFit/>
          </a:bodyPr>
          <a:lstStyle/>
          <a:p>
            <a:r>
              <a:rPr kumimoji="1" lang="ja-JP" altLang="en-US" sz="1400" b="1" dirty="0" smtClean="0">
                <a:solidFill>
                  <a:srgbClr val="FF0000"/>
                </a:solidFill>
              </a:rPr>
              <a:t>ノード</a:t>
            </a:r>
            <a:r>
              <a:rPr kumimoji="1" lang="en-US" altLang="ja-JP" sz="1400" b="1" dirty="0" smtClean="0">
                <a:solidFill>
                  <a:srgbClr val="FF0000"/>
                </a:solidFill>
              </a:rPr>
              <a:t>D</a:t>
            </a:r>
            <a:endParaRPr kumimoji="1" lang="ja-JP" altLang="en-US" sz="1400" b="1" dirty="0">
              <a:solidFill>
                <a:srgbClr val="FF0000"/>
              </a:solidFill>
            </a:endParaRPr>
          </a:p>
        </p:txBody>
      </p:sp>
      <p:sp>
        <p:nvSpPr>
          <p:cNvPr id="34" name="テキスト ボックス 33"/>
          <p:cNvSpPr txBox="1"/>
          <p:nvPr/>
        </p:nvSpPr>
        <p:spPr>
          <a:xfrm>
            <a:off x="2350614" y="4941168"/>
            <a:ext cx="702436" cy="307777"/>
          </a:xfrm>
          <a:prstGeom prst="rect">
            <a:avLst/>
          </a:prstGeom>
          <a:noFill/>
        </p:spPr>
        <p:txBody>
          <a:bodyPr wrap="none" rtlCol="0">
            <a:spAutoFit/>
          </a:bodyPr>
          <a:lstStyle/>
          <a:p>
            <a:r>
              <a:rPr kumimoji="1" lang="ja-JP" altLang="en-US" sz="1400" b="1" dirty="0" smtClean="0">
                <a:solidFill>
                  <a:srgbClr val="FF0000"/>
                </a:solidFill>
              </a:rPr>
              <a:t>ノード</a:t>
            </a:r>
            <a:r>
              <a:rPr kumimoji="1" lang="en-US" altLang="ja-JP" sz="1400" b="1" dirty="0" smtClean="0">
                <a:solidFill>
                  <a:srgbClr val="FF0000"/>
                </a:solidFill>
              </a:rPr>
              <a:t>E</a:t>
            </a:r>
            <a:endParaRPr kumimoji="1" lang="ja-JP" altLang="en-US" sz="1400" b="1" dirty="0">
              <a:solidFill>
                <a:srgbClr val="FF0000"/>
              </a:solidFill>
            </a:endParaRPr>
          </a:p>
        </p:txBody>
      </p:sp>
      <p:graphicFrame>
        <p:nvGraphicFramePr>
          <p:cNvPr id="36" name="表 35"/>
          <p:cNvGraphicFramePr>
            <a:graphicFrameLocks noGrp="1"/>
          </p:cNvGraphicFramePr>
          <p:nvPr>
            <p:extLst>
              <p:ext uri="{D42A27DB-BD31-4B8C-83A1-F6EECF244321}">
                <p14:modId xmlns:p14="http://schemas.microsoft.com/office/powerpoint/2010/main" val="4042612312"/>
              </p:ext>
            </p:extLst>
          </p:nvPr>
        </p:nvGraphicFramePr>
        <p:xfrm>
          <a:off x="4211960" y="2836582"/>
          <a:ext cx="1368152" cy="1280160"/>
        </p:xfrm>
        <a:graphic>
          <a:graphicData uri="http://schemas.openxmlformats.org/drawingml/2006/table">
            <a:tbl>
              <a:tblPr firstRow="1" bandRow="1">
                <a:tableStyleId>{5A111915-BE36-4E01-A7E5-04B1672EAD32}</a:tableStyleId>
              </a:tblPr>
              <a:tblGrid>
                <a:gridCol w="485952"/>
                <a:gridCol w="882200"/>
              </a:tblGrid>
              <a:tr h="0">
                <a:tc>
                  <a:txBody>
                    <a:bodyPr/>
                    <a:lstStyle/>
                    <a:p>
                      <a:r>
                        <a:rPr kumimoji="1" lang="ja-JP" altLang="en-US" sz="800" dirty="0" smtClean="0"/>
                        <a:t>頂点</a:t>
                      </a:r>
                      <a:endParaRPr kumimoji="1" lang="ja-JP" altLang="en-US" sz="800" dirty="0"/>
                    </a:p>
                  </a:txBody>
                  <a:tcPr marL="87083" marR="870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ja-JP" altLang="en-US" sz="800" dirty="0" smtClean="0"/>
                        <a:t>単語</a:t>
                      </a:r>
                      <a:endParaRPr kumimoji="1" lang="en-US" altLang="ja-JP" sz="800" dirty="0" smtClean="0"/>
                    </a:p>
                  </a:txBody>
                  <a:tcPr marL="87083" marR="870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0">
                <a:tc>
                  <a:txBody>
                    <a:bodyPr/>
                    <a:lstStyle/>
                    <a:p>
                      <a:r>
                        <a:rPr kumimoji="1" lang="en-US" altLang="ja-JP" sz="800" dirty="0" smtClean="0"/>
                        <a:t>A</a:t>
                      </a:r>
                    </a:p>
                  </a:txBody>
                  <a:tcPr marL="87083" marR="870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800" dirty="0" smtClean="0"/>
                        <a:t>持ち運び、易い</a:t>
                      </a:r>
                      <a:endParaRPr kumimoji="1" lang="ja-JP" altLang="en-US" sz="800" dirty="0"/>
                    </a:p>
                  </a:txBody>
                  <a:tcPr marL="87083" marR="870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kumimoji="1" lang="en-US" altLang="ja-JP" sz="800" dirty="0" smtClean="0"/>
                        <a:t>B</a:t>
                      </a:r>
                      <a:endParaRPr kumimoji="1" lang="ja-JP" altLang="en-US" sz="800" dirty="0"/>
                    </a:p>
                  </a:txBody>
                  <a:tcPr marL="87083" marR="870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800" dirty="0" smtClean="0"/>
                        <a:t>グリップ、細い</a:t>
                      </a:r>
                      <a:endParaRPr kumimoji="1" lang="en-US" altLang="ja-JP" sz="800" dirty="0" smtClean="0"/>
                    </a:p>
                  </a:txBody>
                  <a:tcPr marL="87083" marR="870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kumimoji="1" lang="en-US" altLang="ja-JP" sz="800" dirty="0" smtClean="0"/>
                        <a:t>C</a:t>
                      </a:r>
                      <a:endParaRPr kumimoji="1" lang="ja-JP" altLang="en-US" sz="800" dirty="0"/>
                    </a:p>
                  </a:txBody>
                  <a:tcPr marL="87083" marR="870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800" dirty="0" smtClean="0"/>
                        <a:t>書く、易い</a:t>
                      </a:r>
                      <a:endParaRPr kumimoji="1" lang="en-US" altLang="ja-JP" sz="800" dirty="0" smtClean="0"/>
                    </a:p>
                  </a:txBody>
                  <a:tcPr marL="87083" marR="870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kumimoji="1" lang="en-US" altLang="ja-JP" sz="800" dirty="0" smtClean="0"/>
                        <a:t>D</a:t>
                      </a:r>
                      <a:endParaRPr kumimoji="1" lang="ja-JP" altLang="en-US" sz="800" dirty="0"/>
                    </a:p>
                  </a:txBody>
                  <a:tcPr marL="87083" marR="870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800" dirty="0" smtClean="0"/>
                        <a:t>持つ、易い</a:t>
                      </a:r>
                      <a:endParaRPr kumimoji="1" lang="ja-JP" altLang="en-US" sz="800" dirty="0"/>
                    </a:p>
                  </a:txBody>
                  <a:tcPr marL="87083" marR="870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kumimoji="1" lang="en-US" altLang="ja-JP" sz="800" dirty="0" smtClean="0"/>
                        <a:t>E</a:t>
                      </a:r>
                    </a:p>
                  </a:txBody>
                  <a:tcPr marL="87083" marR="870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800" dirty="0" smtClean="0"/>
                        <a:t>軽い</a:t>
                      </a:r>
                      <a:endParaRPr kumimoji="1" lang="ja-JP" altLang="en-US" sz="800" dirty="0"/>
                    </a:p>
                  </a:txBody>
                  <a:tcPr marL="87083" marR="870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mc:AlternateContent xmlns:mc="http://schemas.openxmlformats.org/markup-compatibility/2006" xmlns:a14="http://schemas.microsoft.com/office/drawing/2010/main">
        <mc:Choice Requires="a14">
          <p:graphicFrame>
            <p:nvGraphicFramePr>
              <p:cNvPr id="37" name="表 36"/>
              <p:cNvGraphicFramePr>
                <a:graphicFrameLocks noGrp="1"/>
              </p:cNvGraphicFramePr>
              <p:nvPr>
                <p:extLst>
                  <p:ext uri="{D42A27DB-BD31-4B8C-83A1-F6EECF244321}">
                    <p14:modId xmlns:p14="http://schemas.microsoft.com/office/powerpoint/2010/main" val="131037225"/>
                  </p:ext>
                </p:extLst>
              </p:nvPr>
            </p:nvGraphicFramePr>
            <p:xfrm>
              <a:off x="6660232" y="2156515"/>
              <a:ext cx="1965915" cy="1988058"/>
            </p:xfrm>
            <a:graphic>
              <a:graphicData uri="http://schemas.openxmlformats.org/drawingml/2006/table">
                <a:tbl>
                  <a:tblPr firstRow="1" bandRow="1">
                    <a:tableStyleId>{5A111915-BE36-4E01-A7E5-04B1672EAD32}</a:tableStyleId>
                  </a:tblPr>
                  <a:tblGrid>
                    <a:gridCol w="562610"/>
                    <a:gridCol w="316548"/>
                    <a:gridCol w="245110"/>
                    <a:gridCol w="281577"/>
                    <a:gridCol w="316547"/>
                    <a:gridCol w="243523"/>
                  </a:tblGrid>
                  <a:tr h="0">
                    <a:tc>
                      <a:txBody>
                        <a:bodyPr/>
                        <a:lstStyle/>
                        <a:p>
                          <a:endParaRPr kumimoji="1" lang="ja-JP" altLang="en-US" sz="8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A</a:t>
                          </a: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B</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C</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D</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E</a:t>
                          </a: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0">
                    <a:tc>
                      <a:txBody>
                        <a:bodyPr/>
                        <a:lstStyle/>
                        <a:p>
                          <a:r>
                            <a:rPr kumimoji="1" lang="ja-JP" altLang="en-US" sz="800" b="1" dirty="0" smtClean="0">
                              <a:solidFill>
                                <a:schemeClr val="bg1"/>
                              </a:solidFill>
                            </a:rPr>
                            <a:t>持ち運び</a:t>
                          </a:r>
                          <a:endParaRPr kumimoji="1" lang="ja-JP" altLang="en-US" sz="8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1</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kumimoji="1" lang="ja-JP" altLang="en-US" sz="800" b="1" dirty="0" smtClean="0">
                              <a:solidFill>
                                <a:schemeClr val="bg1"/>
                              </a:solidFill>
                            </a:rPr>
                            <a:t>易い</a:t>
                          </a:r>
                          <a:endParaRPr kumimoji="1" lang="ja-JP" altLang="en-US" sz="8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14:m>
                            <m:oMathPara xmlns:m="http://schemas.openxmlformats.org/officeDocument/2006/math">
                              <m:oMathParaPr>
                                <m:jc m:val="left"/>
                              </m:oMathParaPr>
                              <m:oMath xmlns:m="http://schemas.openxmlformats.org/officeDocument/2006/math">
                                <m:f>
                                  <m:fPr>
                                    <m:type m:val="skw"/>
                                    <m:ctrlPr>
                                      <a:rPr kumimoji="1" lang="ja-JP" altLang="en-US" sz="800" i="1" smtClean="0">
                                        <a:latin typeface="Cambria Math"/>
                                      </a:rPr>
                                    </m:ctrlPr>
                                  </m:fPr>
                                  <m:num>
                                    <m:r>
                                      <a:rPr kumimoji="1" lang="en-US" altLang="ja-JP" sz="800" b="0" i="1" smtClean="0">
                                        <a:latin typeface="Cambria Math"/>
                                      </a:rPr>
                                      <m:t>1</m:t>
                                    </m:r>
                                  </m:num>
                                  <m:den>
                                    <m:r>
                                      <a:rPr kumimoji="1" lang="en-US" altLang="ja-JP" sz="800" b="0" i="1" smtClean="0">
                                        <a:latin typeface="Cambria Math"/>
                                      </a:rPr>
                                      <m:t>3</m:t>
                                    </m:r>
                                  </m:den>
                                </m:f>
                              </m:oMath>
                            </m:oMathPara>
                          </a14:m>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f>
                                  <m:fPr>
                                    <m:type m:val="skw"/>
                                    <m:ctrlPr>
                                      <a:rPr kumimoji="1" lang="ja-JP" altLang="en-US" sz="800" i="1" smtClean="0">
                                        <a:latin typeface="Cambria Math"/>
                                      </a:rPr>
                                    </m:ctrlPr>
                                  </m:fPr>
                                  <m:num>
                                    <m:r>
                                      <a:rPr kumimoji="1" lang="en-US" altLang="ja-JP" sz="800" b="0" i="1" smtClean="0">
                                        <a:latin typeface="Cambria Math"/>
                                      </a:rPr>
                                      <m:t>1</m:t>
                                    </m:r>
                                  </m:num>
                                  <m:den>
                                    <m:r>
                                      <a:rPr kumimoji="1" lang="en-US" altLang="ja-JP" sz="800" b="0" i="1" smtClean="0">
                                        <a:latin typeface="Cambria Math"/>
                                      </a:rPr>
                                      <m:t>3</m:t>
                                    </m:r>
                                  </m:den>
                                </m:f>
                              </m:oMath>
                            </m:oMathPara>
                          </a14:m>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f>
                                  <m:fPr>
                                    <m:type m:val="skw"/>
                                    <m:ctrlPr>
                                      <a:rPr kumimoji="1" lang="ja-JP" altLang="en-US" sz="800" i="1" smtClean="0">
                                        <a:latin typeface="Cambria Math"/>
                                      </a:rPr>
                                    </m:ctrlPr>
                                  </m:fPr>
                                  <m:num>
                                    <m:r>
                                      <a:rPr kumimoji="1" lang="en-US" altLang="ja-JP" sz="800" b="0" i="1" smtClean="0">
                                        <a:latin typeface="Cambria Math"/>
                                      </a:rPr>
                                      <m:t>1</m:t>
                                    </m:r>
                                  </m:num>
                                  <m:den>
                                    <m:r>
                                      <a:rPr kumimoji="1" lang="en-US" altLang="ja-JP" sz="800" b="0" i="1" smtClean="0">
                                        <a:latin typeface="Cambria Math"/>
                                      </a:rPr>
                                      <m:t>3</m:t>
                                    </m:r>
                                  </m:den>
                                </m:f>
                              </m:oMath>
                            </m:oMathPara>
                          </a14:m>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kumimoji="1" lang="ja-JP" altLang="en-US" sz="800" b="1" dirty="0" smtClean="0">
                              <a:solidFill>
                                <a:schemeClr val="bg1"/>
                              </a:solidFill>
                            </a:rPr>
                            <a:t>グリップ</a:t>
                          </a:r>
                          <a:endParaRPr kumimoji="1" lang="ja-JP" altLang="en-US" sz="8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1</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kumimoji="1" lang="ja-JP" altLang="en-US" sz="800" b="1" dirty="0" smtClean="0">
                              <a:solidFill>
                                <a:schemeClr val="bg1"/>
                              </a:solidFill>
                            </a:rPr>
                            <a:t>細い</a:t>
                          </a:r>
                          <a:endParaRPr kumimoji="1" lang="ja-JP" altLang="en-US" sz="8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1</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kumimoji="1" lang="ja-JP" altLang="en-US" sz="800" b="1" dirty="0" smtClean="0">
                              <a:solidFill>
                                <a:schemeClr val="bg1"/>
                              </a:solidFill>
                            </a:rPr>
                            <a:t>書く</a:t>
                          </a:r>
                          <a:endParaRPr kumimoji="1" lang="ja-JP" altLang="en-US" sz="8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1</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kumimoji="1" lang="ja-JP" altLang="en-US" sz="800" b="1" dirty="0" smtClean="0">
                              <a:solidFill>
                                <a:schemeClr val="bg1"/>
                              </a:solidFill>
                            </a:rPr>
                            <a:t>持つ</a:t>
                          </a:r>
                          <a:endParaRPr kumimoji="1" lang="ja-JP" altLang="en-US" sz="8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1</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kumimoji="1" lang="ja-JP" altLang="en-US" sz="800" b="1" dirty="0" smtClean="0">
                              <a:solidFill>
                                <a:schemeClr val="bg1"/>
                              </a:solidFill>
                            </a:rPr>
                            <a:t>軽い</a:t>
                          </a:r>
                          <a:endParaRPr kumimoji="1" lang="ja-JP" altLang="en-US" sz="8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1</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mc:Choice>
        <mc:Fallback xmlns="">
          <p:graphicFrame>
            <p:nvGraphicFramePr>
              <p:cNvPr id="37" name="表 36"/>
              <p:cNvGraphicFramePr>
                <a:graphicFrameLocks noGrp="1"/>
              </p:cNvGraphicFramePr>
              <p:nvPr>
                <p:extLst>
                  <p:ext uri="{D42A27DB-BD31-4B8C-83A1-F6EECF244321}">
                    <p14:modId xmlns:p14="http://schemas.microsoft.com/office/powerpoint/2010/main" val="3037521132"/>
                  </p:ext>
                </p:extLst>
              </p:nvPr>
            </p:nvGraphicFramePr>
            <p:xfrm>
              <a:off x="6660232" y="2156515"/>
              <a:ext cx="1965915" cy="1988058"/>
            </p:xfrm>
            <a:graphic>
              <a:graphicData uri="http://schemas.openxmlformats.org/drawingml/2006/table">
                <a:tbl>
                  <a:tblPr firstRow="1" bandRow="1">
                    <a:tableStyleId>{5A111915-BE36-4E01-A7E5-04B1672EAD32}</a:tableStyleId>
                  </a:tblPr>
                  <a:tblGrid>
                    <a:gridCol w="562610"/>
                    <a:gridCol w="316548"/>
                    <a:gridCol w="245110"/>
                    <a:gridCol w="281577"/>
                    <a:gridCol w="316547"/>
                    <a:gridCol w="243523"/>
                  </a:tblGrid>
                  <a:tr h="243840">
                    <a:tc>
                      <a:txBody>
                        <a:bodyPr/>
                        <a:lstStyle/>
                        <a:p>
                          <a:endParaRPr kumimoji="1" lang="ja-JP" altLang="en-US" sz="8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A</a:t>
                          </a: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B</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C</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D</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E</a:t>
                          </a: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243840">
                    <a:tc>
                      <a:txBody>
                        <a:bodyPr/>
                        <a:lstStyle/>
                        <a:p>
                          <a:r>
                            <a:rPr kumimoji="1" lang="ja-JP" altLang="en-US" sz="800" b="1" dirty="0" smtClean="0">
                              <a:solidFill>
                                <a:schemeClr val="bg1"/>
                              </a:solidFill>
                            </a:rPr>
                            <a:t>持ち運び</a:t>
                          </a:r>
                          <a:endParaRPr kumimoji="1" lang="ja-JP" altLang="en-US" sz="8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1</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1178">
                    <a:tc>
                      <a:txBody>
                        <a:bodyPr/>
                        <a:lstStyle/>
                        <a:p>
                          <a:r>
                            <a:rPr kumimoji="1" lang="ja-JP" altLang="en-US" sz="800" b="1" dirty="0" smtClean="0">
                              <a:solidFill>
                                <a:schemeClr val="bg1"/>
                              </a:solidFill>
                            </a:rPr>
                            <a:t>易い</a:t>
                          </a:r>
                          <a:endParaRPr kumimoji="1" lang="ja-JP" altLang="en-US" sz="8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ja-JP"/>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5"/>
                          <a:stretch>
                            <a:fillRect l="-178846" t="-176087" r="-344231" b="-434783"/>
                          </a:stretch>
                        </a:blipFill>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ja-JP"/>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5"/>
                          <a:stretch>
                            <a:fillRect l="-402174" t="-176087" r="-202174" b="-434783"/>
                          </a:stretch>
                        </a:blipFill>
                      </a:tcPr>
                    </a:tc>
                    <a:tc>
                      <a:txBody>
                        <a:bodyPr/>
                        <a:lstStyle/>
                        <a:p>
                          <a:endParaRPr lang="ja-JP"/>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5"/>
                          <a:stretch>
                            <a:fillRect l="-444231" t="-176087" r="-78846" b="-434783"/>
                          </a:stretch>
                        </a:blipFill>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3840">
                    <a:tc>
                      <a:txBody>
                        <a:bodyPr/>
                        <a:lstStyle/>
                        <a:p>
                          <a:r>
                            <a:rPr kumimoji="1" lang="ja-JP" altLang="en-US" sz="800" b="1" dirty="0" smtClean="0">
                              <a:solidFill>
                                <a:schemeClr val="bg1"/>
                              </a:solidFill>
                            </a:rPr>
                            <a:t>グリップ</a:t>
                          </a:r>
                          <a:endParaRPr kumimoji="1" lang="ja-JP" altLang="en-US" sz="8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1</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3840">
                    <a:tc>
                      <a:txBody>
                        <a:bodyPr/>
                        <a:lstStyle/>
                        <a:p>
                          <a:r>
                            <a:rPr kumimoji="1" lang="ja-JP" altLang="en-US" sz="800" b="1" dirty="0" smtClean="0">
                              <a:solidFill>
                                <a:schemeClr val="bg1"/>
                              </a:solidFill>
                            </a:rPr>
                            <a:t>細い</a:t>
                          </a:r>
                          <a:endParaRPr kumimoji="1" lang="ja-JP" altLang="en-US" sz="8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1</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3840">
                    <a:tc>
                      <a:txBody>
                        <a:bodyPr/>
                        <a:lstStyle/>
                        <a:p>
                          <a:r>
                            <a:rPr kumimoji="1" lang="ja-JP" altLang="en-US" sz="800" b="1" dirty="0" smtClean="0">
                              <a:solidFill>
                                <a:schemeClr val="bg1"/>
                              </a:solidFill>
                            </a:rPr>
                            <a:t>書く</a:t>
                          </a:r>
                          <a:endParaRPr kumimoji="1" lang="ja-JP" altLang="en-US" sz="8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1</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3840">
                    <a:tc>
                      <a:txBody>
                        <a:bodyPr/>
                        <a:lstStyle/>
                        <a:p>
                          <a:r>
                            <a:rPr kumimoji="1" lang="ja-JP" altLang="en-US" sz="800" b="1" dirty="0" smtClean="0">
                              <a:solidFill>
                                <a:schemeClr val="bg1"/>
                              </a:solidFill>
                            </a:rPr>
                            <a:t>持つ</a:t>
                          </a:r>
                          <a:endParaRPr kumimoji="1" lang="ja-JP" altLang="en-US" sz="8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1</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3840">
                    <a:tc>
                      <a:txBody>
                        <a:bodyPr/>
                        <a:lstStyle/>
                        <a:p>
                          <a:r>
                            <a:rPr kumimoji="1" lang="ja-JP" altLang="en-US" sz="800" b="1" dirty="0" smtClean="0">
                              <a:solidFill>
                                <a:schemeClr val="bg1"/>
                              </a:solidFill>
                            </a:rPr>
                            <a:t>軽い</a:t>
                          </a:r>
                          <a:endParaRPr kumimoji="1" lang="ja-JP" altLang="en-US" sz="8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1</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mc:Fallback>
      </mc:AlternateContent>
      <mc:AlternateContent xmlns:mc="http://schemas.openxmlformats.org/markup-compatibility/2006" xmlns:a14="http://schemas.microsoft.com/office/drawing/2010/main">
        <mc:Choice Requires="a14">
          <p:graphicFrame>
            <p:nvGraphicFramePr>
              <p:cNvPr id="38" name="表 37"/>
              <p:cNvGraphicFramePr>
                <a:graphicFrameLocks noGrp="1"/>
              </p:cNvGraphicFramePr>
              <p:nvPr>
                <p:extLst>
                  <p:ext uri="{D42A27DB-BD31-4B8C-83A1-F6EECF244321}">
                    <p14:modId xmlns:p14="http://schemas.microsoft.com/office/powerpoint/2010/main" val="3709910463"/>
                  </p:ext>
                </p:extLst>
              </p:nvPr>
            </p:nvGraphicFramePr>
            <p:xfrm>
              <a:off x="4037739" y="4961859"/>
              <a:ext cx="1644586" cy="1536192"/>
            </p:xfrm>
            <a:graphic>
              <a:graphicData uri="http://schemas.openxmlformats.org/drawingml/2006/table">
                <a:tbl>
                  <a:tblPr firstRow="1" bandRow="1">
                    <a:tableStyleId>{5A111915-BE36-4E01-A7E5-04B1672EAD32}</a:tableStyleId>
                  </a:tblPr>
                  <a:tblGrid>
                    <a:gridCol w="209010"/>
                    <a:gridCol w="295046"/>
                    <a:gridCol w="276962"/>
                    <a:gridCol w="291560"/>
                    <a:gridCol w="306116"/>
                    <a:gridCol w="265892"/>
                  </a:tblGrid>
                  <a:tr h="0">
                    <a:tc>
                      <a:txBody>
                        <a:bodyPr/>
                        <a:lstStyle/>
                        <a:p>
                          <a:endParaRPr kumimoji="1" lang="ja-JP" altLang="en-US" sz="800" b="1" dirty="0">
                            <a:solidFill>
                              <a:schemeClr val="bg1"/>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A</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B</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C</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D</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E</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0">
                    <a:tc>
                      <a:txBody>
                        <a:bodyPr/>
                        <a:lstStyle/>
                        <a:p>
                          <a:r>
                            <a:rPr kumimoji="1" lang="en-US" altLang="ja-JP" sz="800" b="1" dirty="0" smtClean="0">
                              <a:solidFill>
                                <a:schemeClr val="bg1"/>
                              </a:solidFill>
                            </a:rPr>
                            <a:t>A</a:t>
                          </a:r>
                          <a:endParaRPr kumimoji="1" lang="ja-JP" altLang="en-US" sz="800" b="1" dirty="0">
                            <a:solidFill>
                              <a:schemeClr val="bg1"/>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14:m>
                            <m:oMathPara xmlns:m="http://schemas.openxmlformats.org/officeDocument/2006/math">
                              <m:oMathParaPr>
                                <m:jc m:val="left"/>
                              </m:oMathParaPr>
                              <m:oMath xmlns:m="http://schemas.openxmlformats.org/officeDocument/2006/math">
                                <m:f>
                                  <m:fPr>
                                    <m:type m:val="skw"/>
                                    <m:ctrlPr>
                                      <a:rPr kumimoji="1" lang="ja-JP" altLang="en-US" sz="800" i="1" smtClean="0">
                                        <a:latin typeface="Cambria Math"/>
                                      </a:rPr>
                                    </m:ctrlPr>
                                  </m:fPr>
                                  <m:num>
                                    <m:r>
                                      <a:rPr kumimoji="1" lang="en-US" altLang="ja-JP" sz="800" b="0" i="1" smtClean="0">
                                        <a:latin typeface="Cambria Math"/>
                                      </a:rPr>
                                      <m:t>1</m:t>
                                    </m:r>
                                  </m:num>
                                  <m:den>
                                    <m:r>
                                      <a:rPr kumimoji="1" lang="en-US" altLang="ja-JP" sz="800" b="0" i="1" smtClean="0">
                                        <a:latin typeface="Cambria Math"/>
                                      </a:rPr>
                                      <m:t>2</m:t>
                                    </m:r>
                                  </m:den>
                                </m:f>
                              </m:oMath>
                            </m:oMathPara>
                          </a14:m>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kumimoji="1" lang="en-US" altLang="ja-JP" sz="800" b="1" dirty="0" smtClean="0">
                              <a:solidFill>
                                <a:schemeClr val="bg1"/>
                              </a:solidFill>
                            </a:rPr>
                            <a:t>B</a:t>
                          </a:r>
                          <a:endParaRPr kumimoji="1" lang="ja-JP" altLang="en-US" sz="800" b="1" dirty="0">
                            <a:solidFill>
                              <a:schemeClr val="bg1"/>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1</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kumimoji="1" lang="en-US" altLang="ja-JP" sz="800" b="1" dirty="0" smtClean="0">
                              <a:solidFill>
                                <a:schemeClr val="bg1"/>
                              </a:solidFill>
                            </a:rPr>
                            <a:t>C</a:t>
                          </a:r>
                          <a:endParaRPr kumimoji="1" lang="ja-JP" altLang="en-US" sz="800" b="1" dirty="0">
                            <a:solidFill>
                              <a:schemeClr val="bg1"/>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1</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kumimoji="1" lang="en-US" altLang="ja-JP" sz="800" b="1" dirty="0" smtClean="0">
                              <a:solidFill>
                                <a:schemeClr val="bg1"/>
                              </a:solidFill>
                            </a:rPr>
                            <a:t>D</a:t>
                          </a:r>
                          <a:endParaRPr kumimoji="1" lang="ja-JP" altLang="en-US" sz="800" b="1" dirty="0">
                            <a:solidFill>
                              <a:schemeClr val="bg1"/>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f>
                                  <m:fPr>
                                    <m:type m:val="skw"/>
                                    <m:ctrlPr>
                                      <a:rPr kumimoji="1" lang="ja-JP" altLang="en-US" sz="800" i="1" smtClean="0">
                                        <a:latin typeface="Cambria Math"/>
                                      </a:rPr>
                                    </m:ctrlPr>
                                  </m:fPr>
                                  <m:num>
                                    <m:r>
                                      <a:rPr kumimoji="1" lang="en-US" altLang="ja-JP" sz="800" b="0" i="1" smtClean="0">
                                        <a:latin typeface="Cambria Math"/>
                                      </a:rPr>
                                      <m:t>1</m:t>
                                    </m:r>
                                  </m:num>
                                  <m:den>
                                    <m:r>
                                      <a:rPr kumimoji="1" lang="en-US" altLang="ja-JP" sz="800" b="0" i="1" smtClean="0">
                                        <a:latin typeface="Cambria Math"/>
                                      </a:rPr>
                                      <m:t>2</m:t>
                                    </m:r>
                                  </m:den>
                                </m:f>
                              </m:oMath>
                            </m:oMathPara>
                          </a14:m>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kumimoji="1" lang="en-US" altLang="ja-JP" sz="800" b="1" dirty="0" smtClean="0">
                              <a:solidFill>
                                <a:schemeClr val="bg1"/>
                              </a:solidFill>
                            </a:rPr>
                            <a:t>E</a:t>
                          </a:r>
                          <a:endParaRPr kumimoji="1" lang="ja-JP" altLang="en-US" sz="800" b="1" dirty="0">
                            <a:solidFill>
                              <a:schemeClr val="bg1"/>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1</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mc:Choice>
        <mc:Fallback xmlns="">
          <p:graphicFrame>
            <p:nvGraphicFramePr>
              <p:cNvPr id="38" name="表 37"/>
              <p:cNvGraphicFramePr>
                <a:graphicFrameLocks noGrp="1"/>
              </p:cNvGraphicFramePr>
              <p:nvPr>
                <p:extLst>
                  <p:ext uri="{D42A27DB-BD31-4B8C-83A1-F6EECF244321}">
                    <p14:modId xmlns:p14="http://schemas.microsoft.com/office/powerpoint/2010/main" val="589399927"/>
                  </p:ext>
                </p:extLst>
              </p:nvPr>
            </p:nvGraphicFramePr>
            <p:xfrm>
              <a:off x="4037739" y="4961859"/>
              <a:ext cx="1644586" cy="1536192"/>
            </p:xfrm>
            <a:graphic>
              <a:graphicData uri="http://schemas.openxmlformats.org/drawingml/2006/table">
                <a:tbl>
                  <a:tblPr firstRow="1" bandRow="1">
                    <a:tableStyleId>{5A111915-BE36-4E01-A7E5-04B1672EAD32}</a:tableStyleId>
                  </a:tblPr>
                  <a:tblGrid>
                    <a:gridCol w="209010"/>
                    <a:gridCol w="295046"/>
                    <a:gridCol w="276962"/>
                    <a:gridCol w="291560"/>
                    <a:gridCol w="306116"/>
                    <a:gridCol w="265892"/>
                  </a:tblGrid>
                  <a:tr h="243840">
                    <a:tc>
                      <a:txBody>
                        <a:bodyPr/>
                        <a:lstStyle/>
                        <a:p>
                          <a:endParaRPr kumimoji="1" lang="ja-JP" altLang="en-US" sz="800" b="1" dirty="0">
                            <a:solidFill>
                              <a:schemeClr val="bg1"/>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A</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B</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C</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D</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E</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280416">
                    <a:tc>
                      <a:txBody>
                        <a:bodyPr/>
                        <a:lstStyle/>
                        <a:p>
                          <a:r>
                            <a:rPr kumimoji="1" lang="en-US" altLang="ja-JP" sz="800" b="1" dirty="0" smtClean="0">
                              <a:solidFill>
                                <a:schemeClr val="bg1"/>
                              </a:solidFill>
                            </a:rPr>
                            <a:t>A</a:t>
                          </a:r>
                          <a:endParaRPr kumimoji="1" lang="ja-JP" altLang="en-US" sz="800" b="1" dirty="0">
                            <a:solidFill>
                              <a:schemeClr val="bg1"/>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ja-JP"/>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6"/>
                          <a:stretch>
                            <a:fillRect l="-69388" t="-89130" r="-383673" b="-393478"/>
                          </a:stretch>
                        </a:blipFill>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3840">
                    <a:tc>
                      <a:txBody>
                        <a:bodyPr/>
                        <a:lstStyle/>
                        <a:p>
                          <a:r>
                            <a:rPr kumimoji="1" lang="en-US" altLang="ja-JP" sz="800" b="1" dirty="0" smtClean="0">
                              <a:solidFill>
                                <a:schemeClr val="bg1"/>
                              </a:solidFill>
                            </a:rPr>
                            <a:t>B</a:t>
                          </a:r>
                          <a:endParaRPr kumimoji="1" lang="ja-JP" altLang="en-US" sz="800" b="1" dirty="0">
                            <a:solidFill>
                              <a:schemeClr val="bg1"/>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1</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3840">
                    <a:tc>
                      <a:txBody>
                        <a:bodyPr/>
                        <a:lstStyle/>
                        <a:p>
                          <a:r>
                            <a:rPr kumimoji="1" lang="en-US" altLang="ja-JP" sz="800" b="1" dirty="0" smtClean="0">
                              <a:solidFill>
                                <a:schemeClr val="bg1"/>
                              </a:solidFill>
                            </a:rPr>
                            <a:t>C</a:t>
                          </a:r>
                          <a:endParaRPr kumimoji="1" lang="ja-JP" altLang="en-US" sz="800" b="1" dirty="0">
                            <a:solidFill>
                              <a:schemeClr val="bg1"/>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1</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0416">
                    <a:tc>
                      <a:txBody>
                        <a:bodyPr/>
                        <a:lstStyle/>
                        <a:p>
                          <a:r>
                            <a:rPr kumimoji="1" lang="en-US" altLang="ja-JP" sz="800" b="1" dirty="0" smtClean="0">
                              <a:solidFill>
                                <a:schemeClr val="bg1"/>
                              </a:solidFill>
                            </a:rPr>
                            <a:t>D</a:t>
                          </a:r>
                          <a:endParaRPr kumimoji="1" lang="ja-JP" altLang="en-US" sz="800" b="1" dirty="0">
                            <a:solidFill>
                              <a:schemeClr val="bg1"/>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ja-JP"/>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6"/>
                          <a:stretch>
                            <a:fillRect l="-352000" t="-363043" r="-90000" b="-119565"/>
                          </a:stretch>
                        </a:blipFill>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3840">
                    <a:tc>
                      <a:txBody>
                        <a:bodyPr/>
                        <a:lstStyle/>
                        <a:p>
                          <a:r>
                            <a:rPr kumimoji="1" lang="en-US" altLang="ja-JP" sz="800" b="1" dirty="0" smtClean="0">
                              <a:solidFill>
                                <a:schemeClr val="bg1"/>
                              </a:solidFill>
                            </a:rPr>
                            <a:t>E</a:t>
                          </a:r>
                          <a:endParaRPr kumimoji="1" lang="ja-JP" altLang="en-US" sz="800" b="1" dirty="0">
                            <a:solidFill>
                              <a:schemeClr val="bg1"/>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1</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mc:Fallback>
      </mc:AlternateContent>
      <p:graphicFrame>
        <p:nvGraphicFramePr>
          <p:cNvPr id="39" name="表 38"/>
          <p:cNvGraphicFramePr>
            <a:graphicFrameLocks noGrp="1"/>
          </p:cNvGraphicFramePr>
          <p:nvPr>
            <p:extLst>
              <p:ext uri="{D42A27DB-BD31-4B8C-83A1-F6EECF244321}">
                <p14:modId xmlns:p14="http://schemas.microsoft.com/office/powerpoint/2010/main" val="179066829"/>
              </p:ext>
            </p:extLst>
          </p:nvPr>
        </p:nvGraphicFramePr>
        <p:xfrm>
          <a:off x="6876256" y="4990296"/>
          <a:ext cx="1254060" cy="1463040"/>
        </p:xfrm>
        <a:graphic>
          <a:graphicData uri="http://schemas.openxmlformats.org/drawingml/2006/table">
            <a:tbl>
              <a:tblPr firstRow="1" bandRow="1">
                <a:tableStyleId>{5A111915-BE36-4E01-A7E5-04B1672EAD32}</a:tableStyleId>
              </a:tblPr>
              <a:tblGrid>
                <a:gridCol w="209010"/>
                <a:gridCol w="209010"/>
                <a:gridCol w="209010"/>
                <a:gridCol w="209010"/>
                <a:gridCol w="209010"/>
                <a:gridCol w="209010"/>
              </a:tblGrid>
              <a:tr h="0">
                <a:tc>
                  <a:txBody>
                    <a:bodyPr/>
                    <a:lstStyle/>
                    <a:p>
                      <a:endParaRPr kumimoji="1" lang="ja-JP" altLang="en-US" sz="800" b="1" dirty="0">
                        <a:solidFill>
                          <a:schemeClr val="bg1"/>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A</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B</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C</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D</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E</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0">
                <a:tc>
                  <a:txBody>
                    <a:bodyPr/>
                    <a:lstStyle/>
                    <a:p>
                      <a:r>
                        <a:rPr kumimoji="1" lang="en-US" altLang="ja-JP" sz="800" b="1" dirty="0" smtClean="0">
                          <a:solidFill>
                            <a:schemeClr val="bg1"/>
                          </a:solidFill>
                        </a:rPr>
                        <a:t>A</a:t>
                      </a:r>
                      <a:endParaRPr kumimoji="1" lang="ja-JP" altLang="en-US" sz="800" b="1" dirty="0">
                        <a:solidFill>
                          <a:schemeClr val="bg1"/>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0</a:t>
                      </a: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1</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2</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2</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1</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kumimoji="1" lang="en-US" altLang="ja-JP" sz="800" b="1" dirty="0" smtClean="0">
                          <a:solidFill>
                            <a:schemeClr val="bg1"/>
                          </a:solidFill>
                        </a:rPr>
                        <a:t>B</a:t>
                      </a:r>
                      <a:endParaRPr kumimoji="1" lang="ja-JP" altLang="en-US" sz="800" b="1" dirty="0">
                        <a:solidFill>
                          <a:schemeClr val="bg1"/>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1</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3</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3</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2</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kumimoji="1" lang="en-US" altLang="ja-JP" sz="800" b="1" dirty="0" smtClean="0">
                          <a:solidFill>
                            <a:schemeClr val="bg1"/>
                          </a:solidFill>
                        </a:rPr>
                        <a:t>C</a:t>
                      </a:r>
                      <a:endParaRPr kumimoji="1" lang="ja-JP" altLang="en-US" sz="800" b="1" dirty="0">
                        <a:solidFill>
                          <a:schemeClr val="bg1"/>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2</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3</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1</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1</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kumimoji="1" lang="en-US" altLang="ja-JP" sz="800" b="1" dirty="0" smtClean="0">
                          <a:solidFill>
                            <a:schemeClr val="bg1"/>
                          </a:solidFill>
                        </a:rPr>
                        <a:t>D</a:t>
                      </a:r>
                      <a:endParaRPr kumimoji="1" lang="ja-JP" altLang="en-US" sz="800" b="1" dirty="0">
                        <a:solidFill>
                          <a:schemeClr val="bg1"/>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2</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3</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1</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1</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kumimoji="1" lang="en-US" altLang="ja-JP" sz="800" b="1" dirty="0" smtClean="0">
                          <a:solidFill>
                            <a:schemeClr val="bg1"/>
                          </a:solidFill>
                        </a:rPr>
                        <a:t>E</a:t>
                      </a:r>
                      <a:endParaRPr kumimoji="1" lang="ja-JP" altLang="en-US" sz="800" b="1" dirty="0">
                        <a:solidFill>
                          <a:schemeClr val="bg1"/>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1</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2</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1</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1</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6219128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a:t>単語間距離行列の計算</a:t>
            </a:r>
            <a:endParaRPr kumimoji="1" lang="ja-JP" altLang="en-US" dirty="0"/>
          </a:p>
        </p:txBody>
      </p:sp>
      <mc:AlternateContent xmlns:mc="http://schemas.openxmlformats.org/markup-compatibility/2006" xmlns:a14="http://schemas.microsoft.com/office/drawing/2010/main">
        <mc:Choice Requires="a14">
          <p:sp>
            <p:nvSpPr>
              <p:cNvPr id="40" name="コンテンツ プレースホルダー 1"/>
              <p:cNvSpPr>
                <a:spLocks noGrp="1"/>
              </p:cNvSpPr>
              <p:nvPr>
                <p:ph idx="1"/>
              </p:nvPr>
            </p:nvSpPr>
            <p:spPr/>
            <p:txBody>
              <a:bodyPr>
                <a:normAutofit/>
              </a:bodyPr>
              <a:lstStyle/>
              <a:p>
                <a:r>
                  <a:rPr lang="ja-JP" altLang="en-US" sz="2800" dirty="0" smtClean="0"/>
                  <a:t>評価構造内の単語間距離行列</a:t>
                </a:r>
                <a:r>
                  <a:rPr lang="en-US" altLang="ja-JP" sz="2800" b="1" i="1" dirty="0" smtClean="0"/>
                  <a:t>D</a:t>
                </a:r>
                <a:endParaRPr lang="en-US" altLang="ja-JP" sz="2800" dirty="0" smtClean="0"/>
              </a:p>
              <a:p>
                <a:pPr marL="0" indent="0">
                  <a:buNone/>
                </a:pPr>
                <a14:m>
                  <m:oMathPara xmlns:m="http://schemas.openxmlformats.org/officeDocument/2006/math">
                    <m:oMathParaPr>
                      <m:jc m:val="left"/>
                    </m:oMathParaPr>
                    <m:oMath xmlns:m="http://schemas.openxmlformats.org/officeDocument/2006/math">
                      <m:r>
                        <a:rPr lang="en-US" altLang="ja-JP" sz="2800" b="1" i="1" smtClean="0">
                          <a:latin typeface="Cambria Math"/>
                        </a:rPr>
                        <m:t>𝑫</m:t>
                      </m:r>
                      <m:r>
                        <a:rPr lang="en-US" altLang="ja-JP" sz="2800">
                          <a:latin typeface="Cambria Math"/>
                        </a:rPr>
                        <m:t>=</m:t>
                      </m:r>
                      <m:r>
                        <a:rPr lang="en-US" altLang="ja-JP" sz="2800" b="1" i="1">
                          <a:latin typeface="Cambria Math"/>
                        </a:rPr>
                        <m:t>𝑾𝑼𝑨</m:t>
                      </m:r>
                      <m:sSup>
                        <m:sSupPr>
                          <m:ctrlPr>
                            <a:rPr lang="ja-JP" altLang="ja-JP" sz="2800" b="1" i="1">
                              <a:latin typeface="Cambria Math"/>
                            </a:rPr>
                          </m:ctrlPr>
                        </m:sSupPr>
                        <m:e>
                          <m:r>
                            <a:rPr lang="en-US" altLang="ja-JP" sz="2800" b="1" i="1">
                              <a:latin typeface="Cambria Math"/>
                            </a:rPr>
                            <m:t>𝑼</m:t>
                          </m:r>
                        </m:e>
                        <m:sup>
                          <m:r>
                            <a:rPr lang="en-US" altLang="ja-JP" sz="2800" b="1" i="1">
                              <a:latin typeface="Cambria Math"/>
                            </a:rPr>
                            <m:t>𝑻</m:t>
                          </m:r>
                        </m:sup>
                      </m:sSup>
                      <m:sSup>
                        <m:sSupPr>
                          <m:ctrlPr>
                            <a:rPr lang="ja-JP" altLang="ja-JP" sz="2800" b="1" i="1">
                              <a:latin typeface="Cambria Math"/>
                            </a:rPr>
                          </m:ctrlPr>
                        </m:sSupPr>
                        <m:e>
                          <m:r>
                            <a:rPr lang="en-US" altLang="ja-JP" sz="2800" b="1" i="1">
                              <a:latin typeface="Cambria Math"/>
                            </a:rPr>
                            <m:t>𝑾</m:t>
                          </m:r>
                        </m:e>
                        <m:sup>
                          <m:r>
                            <a:rPr lang="en-US" altLang="ja-JP" sz="2800" b="1" i="1">
                              <a:latin typeface="Cambria Math"/>
                            </a:rPr>
                            <m:t>𝑻</m:t>
                          </m:r>
                        </m:sup>
                      </m:sSup>
                    </m:oMath>
                  </m:oMathPara>
                </a14:m>
                <a:endParaRPr lang="en-US" altLang="ja-JP" dirty="0"/>
              </a:p>
            </p:txBody>
          </p:sp>
        </mc:Choice>
        <mc:Fallback xmlns="">
          <p:sp>
            <p:nvSpPr>
              <p:cNvPr id="40" name="コンテンツ プレースホルダー 1"/>
              <p:cNvSpPr>
                <a:spLocks noGrp="1" noRot="1" noChangeAspect="1" noMove="1" noResize="1" noEditPoints="1" noAdjustHandles="1" noChangeArrowheads="1" noChangeShapeType="1" noTextEdit="1"/>
              </p:cNvSpPr>
              <p:nvPr>
                <p:ph idx="1"/>
              </p:nvPr>
            </p:nvSpPr>
            <p:spPr>
              <a:blipFill rotWithShape="1">
                <a:blip r:embed="rId3"/>
                <a:stretch>
                  <a:fillRect l="-1259" t="-1887"/>
                </a:stretch>
              </a:blipFill>
            </p:spPr>
            <p:txBody>
              <a:bodyPr/>
              <a:lstStyle/>
              <a:p>
                <a:r>
                  <a:rPr lang="ja-JP" altLang="en-US">
                    <a:noFill/>
                  </a:rPr>
                  <a:t> </a:t>
                </a:r>
              </a:p>
            </p:txBody>
          </p:sp>
        </mc:Fallback>
      </mc:AlternateContent>
      <p:graphicFrame>
        <p:nvGraphicFramePr>
          <p:cNvPr id="10" name="表 9"/>
          <p:cNvGraphicFramePr>
            <a:graphicFrameLocks noGrp="1"/>
          </p:cNvGraphicFramePr>
          <p:nvPr>
            <p:extLst>
              <p:ext uri="{D42A27DB-BD31-4B8C-83A1-F6EECF244321}">
                <p14:modId xmlns:p14="http://schemas.microsoft.com/office/powerpoint/2010/main" val="3374231636"/>
              </p:ext>
            </p:extLst>
          </p:nvPr>
        </p:nvGraphicFramePr>
        <p:xfrm>
          <a:off x="4211960" y="2836582"/>
          <a:ext cx="1368152" cy="1280160"/>
        </p:xfrm>
        <a:graphic>
          <a:graphicData uri="http://schemas.openxmlformats.org/drawingml/2006/table">
            <a:tbl>
              <a:tblPr firstRow="1" bandRow="1">
                <a:tableStyleId>{5A111915-BE36-4E01-A7E5-04B1672EAD32}</a:tableStyleId>
              </a:tblPr>
              <a:tblGrid>
                <a:gridCol w="485952"/>
                <a:gridCol w="882200"/>
              </a:tblGrid>
              <a:tr h="0">
                <a:tc>
                  <a:txBody>
                    <a:bodyPr/>
                    <a:lstStyle/>
                    <a:p>
                      <a:r>
                        <a:rPr kumimoji="1" lang="ja-JP" altLang="en-US" sz="800" dirty="0" smtClean="0"/>
                        <a:t>頂点</a:t>
                      </a:r>
                      <a:endParaRPr kumimoji="1" lang="ja-JP" altLang="en-US" sz="800" dirty="0"/>
                    </a:p>
                  </a:txBody>
                  <a:tcPr marL="87083" marR="870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ja-JP" altLang="en-US" sz="800" dirty="0" smtClean="0"/>
                        <a:t>単語</a:t>
                      </a:r>
                      <a:endParaRPr kumimoji="1" lang="en-US" altLang="ja-JP" sz="800" dirty="0" smtClean="0"/>
                    </a:p>
                  </a:txBody>
                  <a:tcPr marL="87083" marR="870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0">
                <a:tc>
                  <a:txBody>
                    <a:bodyPr/>
                    <a:lstStyle/>
                    <a:p>
                      <a:r>
                        <a:rPr kumimoji="1" lang="en-US" altLang="ja-JP" sz="800" dirty="0" smtClean="0"/>
                        <a:t>A</a:t>
                      </a:r>
                    </a:p>
                  </a:txBody>
                  <a:tcPr marL="87083" marR="870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800" dirty="0" smtClean="0"/>
                        <a:t>持ち運び、易い</a:t>
                      </a:r>
                      <a:endParaRPr kumimoji="1" lang="ja-JP" altLang="en-US" sz="800" dirty="0"/>
                    </a:p>
                  </a:txBody>
                  <a:tcPr marL="87083" marR="870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kumimoji="1" lang="en-US" altLang="ja-JP" sz="800" dirty="0" smtClean="0"/>
                        <a:t>B</a:t>
                      </a:r>
                      <a:endParaRPr kumimoji="1" lang="ja-JP" altLang="en-US" sz="800" dirty="0"/>
                    </a:p>
                  </a:txBody>
                  <a:tcPr marL="87083" marR="870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800" dirty="0" smtClean="0"/>
                        <a:t>グリップ、細い</a:t>
                      </a:r>
                      <a:endParaRPr kumimoji="1" lang="en-US" altLang="ja-JP" sz="800" dirty="0" smtClean="0"/>
                    </a:p>
                  </a:txBody>
                  <a:tcPr marL="87083" marR="870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kumimoji="1" lang="en-US" altLang="ja-JP" sz="800" dirty="0" smtClean="0"/>
                        <a:t>C</a:t>
                      </a:r>
                      <a:endParaRPr kumimoji="1" lang="ja-JP" altLang="en-US" sz="800" dirty="0"/>
                    </a:p>
                  </a:txBody>
                  <a:tcPr marL="87083" marR="870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800" dirty="0" smtClean="0"/>
                        <a:t>書く、易い</a:t>
                      </a:r>
                      <a:endParaRPr kumimoji="1" lang="en-US" altLang="ja-JP" sz="800" dirty="0" smtClean="0"/>
                    </a:p>
                  </a:txBody>
                  <a:tcPr marL="87083" marR="870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kumimoji="1" lang="en-US" altLang="ja-JP" sz="800" dirty="0" smtClean="0"/>
                        <a:t>D</a:t>
                      </a:r>
                      <a:endParaRPr kumimoji="1" lang="ja-JP" altLang="en-US" sz="800" dirty="0"/>
                    </a:p>
                  </a:txBody>
                  <a:tcPr marL="87083" marR="870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800" dirty="0" smtClean="0"/>
                        <a:t>持つ、易い</a:t>
                      </a:r>
                      <a:endParaRPr kumimoji="1" lang="ja-JP" altLang="en-US" sz="800" dirty="0"/>
                    </a:p>
                  </a:txBody>
                  <a:tcPr marL="87083" marR="870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kumimoji="1" lang="en-US" altLang="ja-JP" sz="800" dirty="0" smtClean="0"/>
                        <a:t>E</a:t>
                      </a:r>
                    </a:p>
                  </a:txBody>
                  <a:tcPr marL="87083" marR="870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800" dirty="0" smtClean="0"/>
                        <a:t>軽い</a:t>
                      </a:r>
                      <a:endParaRPr kumimoji="1" lang="ja-JP" altLang="en-US" sz="800" dirty="0"/>
                    </a:p>
                  </a:txBody>
                  <a:tcPr marL="87083" marR="870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2" name="テキスト ボックス 11"/>
          <p:cNvSpPr txBox="1"/>
          <p:nvPr/>
        </p:nvSpPr>
        <p:spPr>
          <a:xfrm>
            <a:off x="3275856" y="4116742"/>
            <a:ext cx="3335381" cy="270993"/>
          </a:xfrm>
          <a:prstGeom prst="rect">
            <a:avLst/>
          </a:prstGeom>
          <a:noFill/>
        </p:spPr>
        <p:txBody>
          <a:bodyPr wrap="none" lIns="85493" tIns="42746" rIns="85493" bIns="42746" rtlCol="0">
            <a:spAutoFit/>
          </a:bodyPr>
          <a:lstStyle/>
          <a:p>
            <a:r>
              <a:rPr lang="en-US" altLang="ja-JP" sz="1200" b="1" dirty="0" smtClean="0"/>
              <a:t>(2) </a:t>
            </a:r>
            <a:r>
              <a:rPr lang="ja-JP" altLang="en-US" sz="1200" b="1" dirty="0" smtClean="0"/>
              <a:t>形態素解析の結果得る各ノードでの出現単語</a:t>
            </a:r>
            <a:endParaRPr kumimoji="1" lang="ja-JP" altLang="en-US" sz="1200" b="1" dirty="0"/>
          </a:p>
        </p:txBody>
      </p:sp>
      <p:sp>
        <p:nvSpPr>
          <p:cNvPr id="13" name="テキスト ボックス 12"/>
          <p:cNvSpPr txBox="1"/>
          <p:nvPr/>
        </p:nvSpPr>
        <p:spPr>
          <a:xfrm>
            <a:off x="6876256" y="4129048"/>
            <a:ext cx="1656184" cy="270993"/>
          </a:xfrm>
          <a:prstGeom prst="rect">
            <a:avLst/>
          </a:prstGeom>
          <a:noFill/>
        </p:spPr>
        <p:txBody>
          <a:bodyPr wrap="square" lIns="85493" tIns="42746" rIns="85493" bIns="42746" rtlCol="0">
            <a:spAutoFit/>
          </a:bodyPr>
          <a:lstStyle/>
          <a:p>
            <a:pPr algn="ctr"/>
            <a:r>
              <a:rPr lang="en-US" altLang="ja-JP" sz="1200" b="1" dirty="0" smtClean="0"/>
              <a:t>(3) </a:t>
            </a:r>
            <a:r>
              <a:rPr lang="ja-JP" altLang="en-US" sz="1200" b="1" dirty="0" smtClean="0"/>
              <a:t>出現行列</a:t>
            </a:r>
            <a:r>
              <a:rPr lang="en-US" altLang="ja-JP" sz="1200" b="1" i="1" dirty="0" smtClean="0"/>
              <a:t>W</a:t>
            </a:r>
            <a:endParaRPr kumimoji="1" lang="ja-JP" altLang="en-US" sz="1200" b="1" dirty="0"/>
          </a:p>
        </p:txBody>
      </p:sp>
      <p:sp>
        <p:nvSpPr>
          <p:cNvPr id="16" name="右矢印 15"/>
          <p:cNvSpPr/>
          <p:nvPr/>
        </p:nvSpPr>
        <p:spPr>
          <a:xfrm>
            <a:off x="5868144" y="3324654"/>
            <a:ext cx="720080"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p:cNvSpPr/>
          <p:nvPr/>
        </p:nvSpPr>
        <p:spPr>
          <a:xfrm>
            <a:off x="3203848" y="4545136"/>
            <a:ext cx="4320480" cy="152678"/>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p:nvSpPr>
        <p:spPr>
          <a:xfrm>
            <a:off x="4211960" y="6453336"/>
            <a:ext cx="1296144" cy="270993"/>
          </a:xfrm>
          <a:prstGeom prst="rect">
            <a:avLst/>
          </a:prstGeom>
          <a:noFill/>
        </p:spPr>
        <p:txBody>
          <a:bodyPr wrap="square" lIns="85493" tIns="42746" rIns="85493" bIns="42746" rtlCol="0">
            <a:spAutoFit/>
          </a:bodyPr>
          <a:lstStyle/>
          <a:p>
            <a:pPr algn="ctr"/>
            <a:r>
              <a:rPr lang="en-US" altLang="ja-JP" sz="1200" b="1" dirty="0" smtClean="0">
                <a:solidFill>
                  <a:schemeClr val="bg1">
                    <a:lumMod val="75000"/>
                  </a:schemeClr>
                </a:solidFill>
              </a:rPr>
              <a:t>(4) </a:t>
            </a:r>
            <a:r>
              <a:rPr lang="ja-JP" altLang="en-US" sz="1200" b="1" dirty="0">
                <a:solidFill>
                  <a:schemeClr val="bg1">
                    <a:lumMod val="75000"/>
                  </a:schemeClr>
                </a:solidFill>
              </a:rPr>
              <a:t>重み</a:t>
            </a:r>
            <a:r>
              <a:rPr lang="ja-JP" altLang="en-US" sz="1200" b="1" dirty="0" smtClean="0">
                <a:solidFill>
                  <a:schemeClr val="bg1">
                    <a:lumMod val="75000"/>
                  </a:schemeClr>
                </a:solidFill>
              </a:rPr>
              <a:t>行列 </a:t>
            </a:r>
            <a:r>
              <a:rPr lang="en-US" altLang="ja-JP" sz="1200" b="1" i="1" dirty="0" smtClean="0">
                <a:solidFill>
                  <a:schemeClr val="bg1">
                    <a:lumMod val="75000"/>
                  </a:schemeClr>
                </a:solidFill>
              </a:rPr>
              <a:t>U</a:t>
            </a:r>
            <a:endParaRPr kumimoji="1" lang="ja-JP" altLang="en-US" sz="1200" b="1" i="1" dirty="0">
              <a:solidFill>
                <a:schemeClr val="bg1">
                  <a:lumMod val="75000"/>
                </a:schemeClr>
              </a:solidFill>
            </a:endParaRPr>
          </a:p>
        </p:txBody>
      </p:sp>
      <p:sp>
        <p:nvSpPr>
          <p:cNvPr id="24" name="テキスト ボックス 23"/>
          <p:cNvSpPr txBox="1"/>
          <p:nvPr/>
        </p:nvSpPr>
        <p:spPr>
          <a:xfrm>
            <a:off x="6611237" y="6439197"/>
            <a:ext cx="1849195" cy="270993"/>
          </a:xfrm>
          <a:prstGeom prst="rect">
            <a:avLst/>
          </a:prstGeom>
          <a:noFill/>
        </p:spPr>
        <p:txBody>
          <a:bodyPr wrap="square" lIns="85493" tIns="42746" rIns="85493" bIns="42746" rtlCol="0">
            <a:spAutoFit/>
          </a:bodyPr>
          <a:lstStyle/>
          <a:p>
            <a:pPr algn="ctr"/>
            <a:r>
              <a:rPr lang="en-US" altLang="ja-JP" sz="1200" b="1" dirty="0" smtClean="0">
                <a:solidFill>
                  <a:schemeClr val="bg1">
                    <a:lumMod val="75000"/>
                  </a:schemeClr>
                </a:solidFill>
              </a:rPr>
              <a:t>(5) </a:t>
            </a:r>
            <a:r>
              <a:rPr lang="ja-JP" altLang="en-US" sz="1200" b="1" dirty="0" smtClean="0">
                <a:solidFill>
                  <a:schemeClr val="bg1">
                    <a:lumMod val="75000"/>
                  </a:schemeClr>
                </a:solidFill>
              </a:rPr>
              <a:t>ノード間距離行列 </a:t>
            </a:r>
            <a:r>
              <a:rPr lang="en-US" altLang="ja-JP" sz="1200" b="1" i="1" dirty="0" smtClean="0">
                <a:solidFill>
                  <a:schemeClr val="bg1">
                    <a:lumMod val="75000"/>
                  </a:schemeClr>
                </a:solidFill>
              </a:rPr>
              <a:t>A</a:t>
            </a:r>
            <a:endParaRPr kumimoji="1" lang="ja-JP" altLang="en-US" sz="1200" b="1" i="1" dirty="0">
              <a:solidFill>
                <a:schemeClr val="bg1">
                  <a:lumMod val="75000"/>
                </a:schemeClr>
              </a:solidFill>
            </a:endParaRPr>
          </a:p>
        </p:txBody>
      </p:sp>
      <p:sp>
        <p:nvSpPr>
          <p:cNvPr id="26" name="正方形/長方形 25"/>
          <p:cNvSpPr/>
          <p:nvPr/>
        </p:nvSpPr>
        <p:spPr>
          <a:xfrm rot="16200000">
            <a:off x="1255614" y="3812482"/>
            <a:ext cx="824424" cy="1368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右矢印 24"/>
          <p:cNvSpPr/>
          <p:nvPr/>
        </p:nvSpPr>
        <p:spPr>
          <a:xfrm>
            <a:off x="1599423" y="3324654"/>
            <a:ext cx="2036473"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右矢印 6"/>
          <p:cNvSpPr/>
          <p:nvPr/>
        </p:nvSpPr>
        <p:spPr>
          <a:xfrm rot="5400000">
            <a:off x="7239000" y="4614440"/>
            <a:ext cx="426640" cy="288032"/>
          </a:xfrm>
          <a:prstGeom prst="right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p:nvSpPr>
        <p:spPr>
          <a:xfrm rot="16200000">
            <a:off x="1508676" y="5662950"/>
            <a:ext cx="318304" cy="136805"/>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右矢印 26"/>
          <p:cNvSpPr/>
          <p:nvPr/>
        </p:nvSpPr>
        <p:spPr>
          <a:xfrm>
            <a:off x="1599424" y="5733256"/>
            <a:ext cx="2056722" cy="288032"/>
          </a:xfrm>
          <a:prstGeom prst="right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1520" y="4374165"/>
            <a:ext cx="2832609" cy="783027"/>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sp>
        <p:nvSpPr>
          <p:cNvPr id="29" name="テキスト ボックス 28"/>
          <p:cNvSpPr txBox="1"/>
          <p:nvPr/>
        </p:nvSpPr>
        <p:spPr>
          <a:xfrm>
            <a:off x="1170327" y="5301208"/>
            <a:ext cx="998203" cy="270993"/>
          </a:xfrm>
          <a:prstGeom prst="rect">
            <a:avLst/>
          </a:prstGeom>
          <a:noFill/>
        </p:spPr>
        <p:txBody>
          <a:bodyPr wrap="none" lIns="85493" tIns="42746" rIns="85493" bIns="42746" rtlCol="0">
            <a:spAutoFit/>
          </a:bodyPr>
          <a:lstStyle/>
          <a:p>
            <a:r>
              <a:rPr lang="en-US" altLang="ja-JP" sz="1200" b="1" dirty="0" smtClean="0"/>
              <a:t>(1) </a:t>
            </a:r>
            <a:r>
              <a:rPr lang="ja-JP" altLang="en-US" sz="1200" b="1" dirty="0" smtClean="0"/>
              <a:t>評価構造</a:t>
            </a:r>
            <a:endParaRPr kumimoji="1" lang="ja-JP" altLang="en-US" sz="1200" b="1" dirty="0"/>
          </a:p>
        </p:txBody>
      </p:sp>
      <p:sp>
        <p:nvSpPr>
          <p:cNvPr id="30" name="テキスト ボックス 29"/>
          <p:cNvSpPr txBox="1"/>
          <p:nvPr/>
        </p:nvSpPr>
        <p:spPr>
          <a:xfrm>
            <a:off x="464349" y="4129048"/>
            <a:ext cx="723275" cy="307777"/>
          </a:xfrm>
          <a:prstGeom prst="rect">
            <a:avLst/>
          </a:prstGeom>
          <a:noFill/>
        </p:spPr>
        <p:txBody>
          <a:bodyPr wrap="none" rtlCol="0">
            <a:spAutoFit/>
          </a:bodyPr>
          <a:lstStyle/>
          <a:p>
            <a:r>
              <a:rPr kumimoji="1" lang="ja-JP" altLang="en-US" sz="1400" b="1" dirty="0" smtClean="0">
                <a:solidFill>
                  <a:srgbClr val="FF0000"/>
                </a:solidFill>
              </a:rPr>
              <a:t>ノード</a:t>
            </a:r>
            <a:r>
              <a:rPr kumimoji="1" lang="en-US" altLang="ja-JP" sz="1400" b="1" dirty="0" smtClean="0">
                <a:solidFill>
                  <a:srgbClr val="FF0000"/>
                </a:solidFill>
              </a:rPr>
              <a:t>A</a:t>
            </a:r>
            <a:endParaRPr kumimoji="1" lang="ja-JP" altLang="en-US" sz="1400" b="1" dirty="0">
              <a:solidFill>
                <a:srgbClr val="FF0000"/>
              </a:solidFill>
            </a:endParaRPr>
          </a:p>
        </p:txBody>
      </p:sp>
      <p:sp>
        <p:nvSpPr>
          <p:cNvPr id="31" name="テキスト ボックス 30"/>
          <p:cNvSpPr txBox="1"/>
          <p:nvPr/>
        </p:nvSpPr>
        <p:spPr>
          <a:xfrm>
            <a:off x="2350614" y="4116742"/>
            <a:ext cx="715260" cy="307777"/>
          </a:xfrm>
          <a:prstGeom prst="rect">
            <a:avLst/>
          </a:prstGeom>
          <a:noFill/>
        </p:spPr>
        <p:txBody>
          <a:bodyPr wrap="none" rtlCol="0">
            <a:spAutoFit/>
          </a:bodyPr>
          <a:lstStyle/>
          <a:p>
            <a:r>
              <a:rPr kumimoji="1" lang="ja-JP" altLang="en-US" sz="1400" b="1" dirty="0" smtClean="0">
                <a:solidFill>
                  <a:srgbClr val="FF0000"/>
                </a:solidFill>
              </a:rPr>
              <a:t>ノード</a:t>
            </a:r>
            <a:r>
              <a:rPr kumimoji="1" lang="en-US" altLang="ja-JP" sz="1400" b="1" dirty="0" smtClean="0">
                <a:solidFill>
                  <a:srgbClr val="FF0000"/>
                </a:solidFill>
              </a:rPr>
              <a:t>B</a:t>
            </a:r>
            <a:endParaRPr kumimoji="1" lang="ja-JP" altLang="en-US" sz="1400" b="1" dirty="0">
              <a:solidFill>
                <a:srgbClr val="FF0000"/>
              </a:solidFill>
            </a:endParaRPr>
          </a:p>
        </p:txBody>
      </p:sp>
      <p:sp>
        <p:nvSpPr>
          <p:cNvPr id="32" name="テキスト ボックス 31"/>
          <p:cNvSpPr txBox="1"/>
          <p:nvPr/>
        </p:nvSpPr>
        <p:spPr>
          <a:xfrm>
            <a:off x="467544" y="5085184"/>
            <a:ext cx="708848" cy="307777"/>
          </a:xfrm>
          <a:prstGeom prst="rect">
            <a:avLst/>
          </a:prstGeom>
          <a:noFill/>
        </p:spPr>
        <p:txBody>
          <a:bodyPr wrap="none" rtlCol="0">
            <a:spAutoFit/>
          </a:bodyPr>
          <a:lstStyle/>
          <a:p>
            <a:r>
              <a:rPr kumimoji="1" lang="ja-JP" altLang="en-US" sz="1400" b="1" dirty="0" smtClean="0">
                <a:solidFill>
                  <a:srgbClr val="FF0000"/>
                </a:solidFill>
              </a:rPr>
              <a:t>ノード</a:t>
            </a:r>
            <a:r>
              <a:rPr kumimoji="1" lang="en-US" altLang="ja-JP" sz="1400" b="1" dirty="0" smtClean="0">
                <a:solidFill>
                  <a:srgbClr val="FF0000"/>
                </a:solidFill>
              </a:rPr>
              <a:t>C</a:t>
            </a:r>
            <a:endParaRPr kumimoji="1" lang="ja-JP" altLang="en-US" sz="1400" b="1" dirty="0">
              <a:solidFill>
                <a:srgbClr val="FF0000"/>
              </a:solidFill>
            </a:endParaRPr>
          </a:p>
        </p:txBody>
      </p:sp>
      <p:sp>
        <p:nvSpPr>
          <p:cNvPr id="33" name="テキスト ボックス 32"/>
          <p:cNvSpPr txBox="1"/>
          <p:nvPr/>
        </p:nvSpPr>
        <p:spPr>
          <a:xfrm>
            <a:off x="1474659" y="4962192"/>
            <a:ext cx="728084" cy="307777"/>
          </a:xfrm>
          <a:prstGeom prst="rect">
            <a:avLst/>
          </a:prstGeom>
          <a:noFill/>
        </p:spPr>
        <p:txBody>
          <a:bodyPr wrap="none" rtlCol="0">
            <a:spAutoFit/>
          </a:bodyPr>
          <a:lstStyle/>
          <a:p>
            <a:r>
              <a:rPr kumimoji="1" lang="ja-JP" altLang="en-US" sz="1400" b="1" dirty="0" smtClean="0">
                <a:solidFill>
                  <a:srgbClr val="FF0000"/>
                </a:solidFill>
              </a:rPr>
              <a:t>ノード</a:t>
            </a:r>
            <a:r>
              <a:rPr kumimoji="1" lang="en-US" altLang="ja-JP" sz="1400" b="1" dirty="0" smtClean="0">
                <a:solidFill>
                  <a:srgbClr val="FF0000"/>
                </a:solidFill>
              </a:rPr>
              <a:t>D</a:t>
            </a:r>
            <a:endParaRPr kumimoji="1" lang="ja-JP" altLang="en-US" sz="1400" b="1" dirty="0">
              <a:solidFill>
                <a:srgbClr val="FF0000"/>
              </a:solidFill>
            </a:endParaRPr>
          </a:p>
        </p:txBody>
      </p:sp>
      <p:sp>
        <p:nvSpPr>
          <p:cNvPr id="34" name="テキスト ボックス 33"/>
          <p:cNvSpPr txBox="1"/>
          <p:nvPr/>
        </p:nvSpPr>
        <p:spPr>
          <a:xfrm>
            <a:off x="2350614" y="4941168"/>
            <a:ext cx="702436" cy="307777"/>
          </a:xfrm>
          <a:prstGeom prst="rect">
            <a:avLst/>
          </a:prstGeom>
          <a:noFill/>
        </p:spPr>
        <p:txBody>
          <a:bodyPr wrap="none" rtlCol="0">
            <a:spAutoFit/>
          </a:bodyPr>
          <a:lstStyle/>
          <a:p>
            <a:r>
              <a:rPr kumimoji="1" lang="ja-JP" altLang="en-US" sz="1400" b="1" dirty="0" smtClean="0">
                <a:solidFill>
                  <a:srgbClr val="FF0000"/>
                </a:solidFill>
              </a:rPr>
              <a:t>ノード</a:t>
            </a:r>
            <a:r>
              <a:rPr kumimoji="1" lang="en-US" altLang="ja-JP" sz="1400" b="1" dirty="0" smtClean="0">
                <a:solidFill>
                  <a:srgbClr val="FF0000"/>
                </a:solidFill>
              </a:rPr>
              <a:t>E</a:t>
            </a:r>
            <a:endParaRPr kumimoji="1" lang="ja-JP" altLang="en-US" sz="1400" b="1" dirty="0">
              <a:solidFill>
                <a:srgbClr val="FF0000"/>
              </a:solidFill>
            </a:endParaRPr>
          </a:p>
        </p:txBody>
      </p:sp>
      <p:graphicFrame>
        <p:nvGraphicFramePr>
          <p:cNvPr id="35" name="表 34"/>
          <p:cNvGraphicFramePr>
            <a:graphicFrameLocks noGrp="1"/>
          </p:cNvGraphicFramePr>
          <p:nvPr>
            <p:extLst>
              <p:ext uri="{D42A27DB-BD31-4B8C-83A1-F6EECF244321}">
                <p14:modId xmlns:p14="http://schemas.microsoft.com/office/powerpoint/2010/main" val="1675576175"/>
              </p:ext>
            </p:extLst>
          </p:nvPr>
        </p:nvGraphicFramePr>
        <p:xfrm>
          <a:off x="6876256" y="4990296"/>
          <a:ext cx="1254060" cy="1463040"/>
        </p:xfrm>
        <a:graphic>
          <a:graphicData uri="http://schemas.openxmlformats.org/drawingml/2006/table">
            <a:tbl>
              <a:tblPr firstRow="1" bandRow="1">
                <a:tableStyleId>{5A111915-BE36-4E01-A7E5-04B1672EAD32}</a:tableStyleId>
              </a:tblPr>
              <a:tblGrid>
                <a:gridCol w="209010"/>
                <a:gridCol w="209010"/>
                <a:gridCol w="209010"/>
                <a:gridCol w="209010"/>
                <a:gridCol w="209010"/>
                <a:gridCol w="209010"/>
              </a:tblGrid>
              <a:tr h="0">
                <a:tc>
                  <a:txBody>
                    <a:bodyPr/>
                    <a:lstStyle/>
                    <a:p>
                      <a:endParaRPr kumimoji="1" lang="ja-JP" altLang="en-US" sz="800" b="1" dirty="0">
                        <a:solidFill>
                          <a:schemeClr val="bg1"/>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t>A</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t>B</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t>C</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t>D</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t>E</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0">
                <a:tc>
                  <a:txBody>
                    <a:bodyPr/>
                    <a:lstStyle/>
                    <a:p>
                      <a:r>
                        <a:rPr kumimoji="1" lang="en-US" altLang="ja-JP" sz="800" b="1" dirty="0" smtClean="0">
                          <a:solidFill>
                            <a:schemeClr val="bg1"/>
                          </a:solidFill>
                        </a:rPr>
                        <a:t>A</a:t>
                      </a:r>
                      <a:endParaRPr kumimoji="1" lang="ja-JP" altLang="en-US" sz="800" b="1" dirty="0">
                        <a:solidFill>
                          <a:schemeClr val="bg1"/>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solidFill>
                            <a:schemeClr val="bg1">
                              <a:lumMod val="75000"/>
                            </a:schemeClr>
                          </a:solidFill>
                        </a:rPr>
                        <a:t>0</a:t>
                      </a: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75000"/>
                            </a:schemeClr>
                          </a:solidFill>
                        </a:rPr>
                        <a:t>1</a:t>
                      </a:r>
                      <a:endParaRPr kumimoji="1" lang="ja-JP" altLang="en-US" sz="800" dirty="0">
                        <a:solidFill>
                          <a:schemeClr val="bg1">
                            <a:lumMod val="7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75000"/>
                            </a:schemeClr>
                          </a:solidFill>
                        </a:rPr>
                        <a:t>2</a:t>
                      </a:r>
                      <a:endParaRPr kumimoji="1" lang="ja-JP" altLang="en-US" sz="800" dirty="0">
                        <a:solidFill>
                          <a:schemeClr val="bg1">
                            <a:lumMod val="7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75000"/>
                            </a:schemeClr>
                          </a:solidFill>
                        </a:rPr>
                        <a:t>2</a:t>
                      </a:r>
                      <a:endParaRPr kumimoji="1" lang="ja-JP" altLang="en-US" sz="800" dirty="0">
                        <a:solidFill>
                          <a:schemeClr val="bg1">
                            <a:lumMod val="7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75000"/>
                            </a:schemeClr>
                          </a:solidFill>
                        </a:rPr>
                        <a:t>1</a:t>
                      </a:r>
                      <a:endParaRPr kumimoji="1" lang="ja-JP" altLang="en-US" sz="800" dirty="0">
                        <a:solidFill>
                          <a:schemeClr val="bg1">
                            <a:lumMod val="7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kumimoji="1" lang="en-US" altLang="ja-JP" sz="800" b="1" dirty="0" smtClean="0">
                          <a:solidFill>
                            <a:schemeClr val="bg1"/>
                          </a:solidFill>
                        </a:rPr>
                        <a:t>B</a:t>
                      </a:r>
                      <a:endParaRPr kumimoji="1" lang="ja-JP" altLang="en-US" sz="800" b="1" dirty="0">
                        <a:solidFill>
                          <a:schemeClr val="bg1"/>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solidFill>
                            <a:schemeClr val="bg1">
                              <a:lumMod val="75000"/>
                            </a:schemeClr>
                          </a:solidFill>
                        </a:rPr>
                        <a:t>1</a:t>
                      </a:r>
                      <a:endParaRPr kumimoji="1" lang="ja-JP" altLang="en-US" sz="800" dirty="0">
                        <a:solidFill>
                          <a:schemeClr val="bg1">
                            <a:lumMod val="7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75000"/>
                            </a:schemeClr>
                          </a:solidFill>
                        </a:rPr>
                        <a:t>0</a:t>
                      </a:r>
                      <a:endParaRPr kumimoji="1" lang="ja-JP" altLang="en-US" sz="800" dirty="0">
                        <a:solidFill>
                          <a:schemeClr val="bg1">
                            <a:lumMod val="7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75000"/>
                            </a:schemeClr>
                          </a:solidFill>
                        </a:rPr>
                        <a:t>3</a:t>
                      </a:r>
                      <a:endParaRPr kumimoji="1" lang="ja-JP" altLang="en-US" sz="800" dirty="0">
                        <a:solidFill>
                          <a:schemeClr val="bg1">
                            <a:lumMod val="7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75000"/>
                            </a:schemeClr>
                          </a:solidFill>
                        </a:rPr>
                        <a:t>3</a:t>
                      </a:r>
                      <a:endParaRPr kumimoji="1" lang="ja-JP" altLang="en-US" sz="800" dirty="0">
                        <a:solidFill>
                          <a:schemeClr val="bg1">
                            <a:lumMod val="7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75000"/>
                            </a:schemeClr>
                          </a:solidFill>
                        </a:rPr>
                        <a:t>2</a:t>
                      </a:r>
                      <a:endParaRPr kumimoji="1" lang="ja-JP" altLang="en-US" sz="800" dirty="0">
                        <a:solidFill>
                          <a:schemeClr val="bg1">
                            <a:lumMod val="7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kumimoji="1" lang="en-US" altLang="ja-JP" sz="800" b="1" dirty="0" smtClean="0">
                          <a:solidFill>
                            <a:schemeClr val="bg1"/>
                          </a:solidFill>
                        </a:rPr>
                        <a:t>C</a:t>
                      </a:r>
                      <a:endParaRPr kumimoji="1" lang="ja-JP" altLang="en-US" sz="800" b="1" dirty="0">
                        <a:solidFill>
                          <a:schemeClr val="bg1"/>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solidFill>
                            <a:schemeClr val="bg1">
                              <a:lumMod val="75000"/>
                            </a:schemeClr>
                          </a:solidFill>
                        </a:rPr>
                        <a:t>2</a:t>
                      </a:r>
                      <a:endParaRPr kumimoji="1" lang="ja-JP" altLang="en-US" sz="800" dirty="0">
                        <a:solidFill>
                          <a:schemeClr val="bg1">
                            <a:lumMod val="7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75000"/>
                            </a:schemeClr>
                          </a:solidFill>
                        </a:rPr>
                        <a:t>3</a:t>
                      </a:r>
                      <a:endParaRPr kumimoji="1" lang="ja-JP" altLang="en-US" sz="800" dirty="0">
                        <a:solidFill>
                          <a:schemeClr val="bg1">
                            <a:lumMod val="7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75000"/>
                            </a:schemeClr>
                          </a:solidFill>
                        </a:rPr>
                        <a:t>0</a:t>
                      </a:r>
                      <a:endParaRPr kumimoji="1" lang="ja-JP" altLang="en-US" sz="800" dirty="0">
                        <a:solidFill>
                          <a:schemeClr val="bg1">
                            <a:lumMod val="7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75000"/>
                            </a:schemeClr>
                          </a:solidFill>
                        </a:rPr>
                        <a:t>1</a:t>
                      </a:r>
                      <a:endParaRPr kumimoji="1" lang="ja-JP" altLang="en-US" sz="800" dirty="0">
                        <a:solidFill>
                          <a:schemeClr val="bg1">
                            <a:lumMod val="7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75000"/>
                            </a:schemeClr>
                          </a:solidFill>
                        </a:rPr>
                        <a:t>1</a:t>
                      </a:r>
                      <a:endParaRPr kumimoji="1" lang="ja-JP" altLang="en-US" sz="800" dirty="0">
                        <a:solidFill>
                          <a:schemeClr val="bg1">
                            <a:lumMod val="7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kumimoji="1" lang="en-US" altLang="ja-JP" sz="800" b="1" dirty="0" smtClean="0">
                          <a:solidFill>
                            <a:schemeClr val="bg1"/>
                          </a:solidFill>
                        </a:rPr>
                        <a:t>D</a:t>
                      </a:r>
                      <a:endParaRPr kumimoji="1" lang="ja-JP" altLang="en-US" sz="800" b="1" dirty="0">
                        <a:solidFill>
                          <a:schemeClr val="bg1"/>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solidFill>
                            <a:schemeClr val="bg1">
                              <a:lumMod val="75000"/>
                            </a:schemeClr>
                          </a:solidFill>
                        </a:rPr>
                        <a:t>2</a:t>
                      </a:r>
                      <a:endParaRPr kumimoji="1" lang="ja-JP" altLang="en-US" sz="800" dirty="0">
                        <a:solidFill>
                          <a:schemeClr val="bg1">
                            <a:lumMod val="7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75000"/>
                            </a:schemeClr>
                          </a:solidFill>
                        </a:rPr>
                        <a:t>3</a:t>
                      </a:r>
                      <a:endParaRPr kumimoji="1" lang="ja-JP" altLang="en-US" sz="800" dirty="0">
                        <a:solidFill>
                          <a:schemeClr val="bg1">
                            <a:lumMod val="7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75000"/>
                            </a:schemeClr>
                          </a:solidFill>
                        </a:rPr>
                        <a:t>1</a:t>
                      </a:r>
                      <a:endParaRPr kumimoji="1" lang="ja-JP" altLang="en-US" sz="800" dirty="0">
                        <a:solidFill>
                          <a:schemeClr val="bg1">
                            <a:lumMod val="7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75000"/>
                            </a:schemeClr>
                          </a:solidFill>
                        </a:rPr>
                        <a:t>0</a:t>
                      </a:r>
                      <a:endParaRPr kumimoji="1" lang="ja-JP" altLang="en-US" sz="800" dirty="0">
                        <a:solidFill>
                          <a:schemeClr val="bg1">
                            <a:lumMod val="7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75000"/>
                            </a:schemeClr>
                          </a:solidFill>
                        </a:rPr>
                        <a:t>1</a:t>
                      </a:r>
                      <a:endParaRPr kumimoji="1" lang="ja-JP" altLang="en-US" sz="800" dirty="0">
                        <a:solidFill>
                          <a:schemeClr val="bg1">
                            <a:lumMod val="7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kumimoji="1" lang="en-US" altLang="ja-JP" sz="800" b="1" dirty="0" smtClean="0">
                          <a:solidFill>
                            <a:schemeClr val="bg1"/>
                          </a:solidFill>
                        </a:rPr>
                        <a:t>E</a:t>
                      </a:r>
                      <a:endParaRPr kumimoji="1" lang="ja-JP" altLang="en-US" sz="800" b="1" dirty="0">
                        <a:solidFill>
                          <a:schemeClr val="bg1"/>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solidFill>
                            <a:schemeClr val="bg1">
                              <a:lumMod val="75000"/>
                            </a:schemeClr>
                          </a:solidFill>
                        </a:rPr>
                        <a:t>1</a:t>
                      </a:r>
                      <a:endParaRPr kumimoji="1" lang="ja-JP" altLang="en-US" sz="800" dirty="0">
                        <a:solidFill>
                          <a:schemeClr val="bg1">
                            <a:lumMod val="7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75000"/>
                            </a:schemeClr>
                          </a:solidFill>
                        </a:rPr>
                        <a:t>2</a:t>
                      </a:r>
                      <a:endParaRPr kumimoji="1" lang="ja-JP" altLang="en-US" sz="800" dirty="0">
                        <a:solidFill>
                          <a:schemeClr val="bg1">
                            <a:lumMod val="7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75000"/>
                            </a:schemeClr>
                          </a:solidFill>
                        </a:rPr>
                        <a:t>1</a:t>
                      </a:r>
                      <a:endParaRPr kumimoji="1" lang="ja-JP" altLang="en-US" sz="800" dirty="0">
                        <a:solidFill>
                          <a:schemeClr val="bg1">
                            <a:lumMod val="7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75000"/>
                            </a:schemeClr>
                          </a:solidFill>
                        </a:rPr>
                        <a:t>1</a:t>
                      </a:r>
                      <a:endParaRPr kumimoji="1" lang="ja-JP" altLang="en-US" sz="800" dirty="0">
                        <a:solidFill>
                          <a:schemeClr val="bg1">
                            <a:lumMod val="7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75000"/>
                            </a:schemeClr>
                          </a:solidFill>
                        </a:rPr>
                        <a:t>0</a:t>
                      </a:r>
                      <a:endParaRPr kumimoji="1" lang="ja-JP" altLang="en-US" sz="800" dirty="0">
                        <a:solidFill>
                          <a:schemeClr val="bg1">
                            <a:lumMod val="7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mc:AlternateContent xmlns:mc="http://schemas.openxmlformats.org/markup-compatibility/2006" xmlns:a14="http://schemas.microsoft.com/office/drawing/2010/main">
        <mc:Choice Requires="a14">
          <p:graphicFrame>
            <p:nvGraphicFramePr>
              <p:cNvPr id="37" name="表 36"/>
              <p:cNvGraphicFramePr>
                <a:graphicFrameLocks noGrp="1"/>
              </p:cNvGraphicFramePr>
              <p:nvPr>
                <p:extLst>
                  <p:ext uri="{D42A27DB-BD31-4B8C-83A1-F6EECF244321}">
                    <p14:modId xmlns:p14="http://schemas.microsoft.com/office/powerpoint/2010/main" val="1826763198"/>
                  </p:ext>
                </p:extLst>
              </p:nvPr>
            </p:nvGraphicFramePr>
            <p:xfrm>
              <a:off x="6660232" y="2156515"/>
              <a:ext cx="1965915" cy="1988058"/>
            </p:xfrm>
            <a:graphic>
              <a:graphicData uri="http://schemas.openxmlformats.org/drawingml/2006/table">
                <a:tbl>
                  <a:tblPr firstRow="1" bandRow="1">
                    <a:tableStyleId>{5A111915-BE36-4E01-A7E5-04B1672EAD32}</a:tableStyleId>
                  </a:tblPr>
                  <a:tblGrid>
                    <a:gridCol w="562610"/>
                    <a:gridCol w="316548"/>
                    <a:gridCol w="245110"/>
                    <a:gridCol w="281577"/>
                    <a:gridCol w="316547"/>
                    <a:gridCol w="243523"/>
                  </a:tblGrid>
                  <a:tr h="0">
                    <a:tc>
                      <a:txBody>
                        <a:bodyPr/>
                        <a:lstStyle/>
                        <a:p>
                          <a:endParaRPr kumimoji="1" lang="ja-JP" altLang="en-US" sz="8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A</a:t>
                          </a: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B</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C</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D</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E</a:t>
                          </a: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0">
                    <a:tc>
                      <a:txBody>
                        <a:bodyPr/>
                        <a:lstStyle/>
                        <a:p>
                          <a:r>
                            <a:rPr kumimoji="1" lang="ja-JP" altLang="en-US" sz="800" b="1" dirty="0" smtClean="0">
                              <a:solidFill>
                                <a:schemeClr val="bg1"/>
                              </a:solidFill>
                            </a:rPr>
                            <a:t>持ち運び</a:t>
                          </a:r>
                          <a:endParaRPr kumimoji="1" lang="ja-JP" altLang="en-US" sz="8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1</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kumimoji="1" lang="ja-JP" altLang="en-US" sz="800" b="1" dirty="0" smtClean="0">
                              <a:solidFill>
                                <a:schemeClr val="bg1"/>
                              </a:solidFill>
                            </a:rPr>
                            <a:t>易い</a:t>
                          </a:r>
                          <a:endParaRPr kumimoji="1" lang="ja-JP" altLang="en-US" sz="8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14:m>
                            <m:oMathPara xmlns:m="http://schemas.openxmlformats.org/officeDocument/2006/math">
                              <m:oMathParaPr>
                                <m:jc m:val="left"/>
                              </m:oMathParaPr>
                              <m:oMath xmlns:m="http://schemas.openxmlformats.org/officeDocument/2006/math">
                                <m:f>
                                  <m:fPr>
                                    <m:type m:val="skw"/>
                                    <m:ctrlPr>
                                      <a:rPr kumimoji="1" lang="ja-JP" altLang="en-US" sz="800" i="1" smtClean="0">
                                        <a:latin typeface="Cambria Math"/>
                                      </a:rPr>
                                    </m:ctrlPr>
                                  </m:fPr>
                                  <m:num>
                                    <m:r>
                                      <a:rPr kumimoji="1" lang="en-US" altLang="ja-JP" sz="800" b="0" i="1" smtClean="0">
                                        <a:latin typeface="Cambria Math"/>
                                      </a:rPr>
                                      <m:t>1</m:t>
                                    </m:r>
                                  </m:num>
                                  <m:den>
                                    <m:r>
                                      <a:rPr kumimoji="1" lang="en-US" altLang="ja-JP" sz="800" b="0" i="1" smtClean="0">
                                        <a:latin typeface="Cambria Math"/>
                                      </a:rPr>
                                      <m:t>3</m:t>
                                    </m:r>
                                  </m:den>
                                </m:f>
                              </m:oMath>
                            </m:oMathPara>
                          </a14:m>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f>
                                  <m:fPr>
                                    <m:type m:val="skw"/>
                                    <m:ctrlPr>
                                      <a:rPr kumimoji="1" lang="ja-JP" altLang="en-US" sz="800" i="1" smtClean="0">
                                        <a:latin typeface="Cambria Math"/>
                                      </a:rPr>
                                    </m:ctrlPr>
                                  </m:fPr>
                                  <m:num>
                                    <m:r>
                                      <a:rPr kumimoji="1" lang="en-US" altLang="ja-JP" sz="800" b="0" i="1" smtClean="0">
                                        <a:latin typeface="Cambria Math"/>
                                      </a:rPr>
                                      <m:t>1</m:t>
                                    </m:r>
                                  </m:num>
                                  <m:den>
                                    <m:r>
                                      <a:rPr kumimoji="1" lang="en-US" altLang="ja-JP" sz="800" b="0" i="1" smtClean="0">
                                        <a:latin typeface="Cambria Math"/>
                                      </a:rPr>
                                      <m:t>3</m:t>
                                    </m:r>
                                  </m:den>
                                </m:f>
                              </m:oMath>
                            </m:oMathPara>
                          </a14:m>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f>
                                  <m:fPr>
                                    <m:type m:val="skw"/>
                                    <m:ctrlPr>
                                      <a:rPr kumimoji="1" lang="ja-JP" altLang="en-US" sz="800" i="1" smtClean="0">
                                        <a:latin typeface="Cambria Math"/>
                                      </a:rPr>
                                    </m:ctrlPr>
                                  </m:fPr>
                                  <m:num>
                                    <m:r>
                                      <a:rPr kumimoji="1" lang="en-US" altLang="ja-JP" sz="800" b="0" i="1" smtClean="0">
                                        <a:latin typeface="Cambria Math"/>
                                      </a:rPr>
                                      <m:t>1</m:t>
                                    </m:r>
                                  </m:num>
                                  <m:den>
                                    <m:r>
                                      <a:rPr kumimoji="1" lang="en-US" altLang="ja-JP" sz="800" b="0" i="1" smtClean="0">
                                        <a:latin typeface="Cambria Math"/>
                                      </a:rPr>
                                      <m:t>3</m:t>
                                    </m:r>
                                  </m:den>
                                </m:f>
                              </m:oMath>
                            </m:oMathPara>
                          </a14:m>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kumimoji="1" lang="ja-JP" altLang="en-US" sz="800" b="1" dirty="0" smtClean="0">
                              <a:solidFill>
                                <a:schemeClr val="bg1"/>
                              </a:solidFill>
                            </a:rPr>
                            <a:t>グリップ</a:t>
                          </a:r>
                          <a:endParaRPr kumimoji="1" lang="ja-JP" altLang="en-US" sz="8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1</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kumimoji="1" lang="ja-JP" altLang="en-US" sz="800" b="1" dirty="0" smtClean="0">
                              <a:solidFill>
                                <a:schemeClr val="bg1"/>
                              </a:solidFill>
                            </a:rPr>
                            <a:t>細い</a:t>
                          </a:r>
                          <a:endParaRPr kumimoji="1" lang="ja-JP" altLang="en-US" sz="8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1</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kumimoji="1" lang="ja-JP" altLang="en-US" sz="800" b="1" dirty="0" smtClean="0">
                              <a:solidFill>
                                <a:schemeClr val="bg1"/>
                              </a:solidFill>
                            </a:rPr>
                            <a:t>書く</a:t>
                          </a:r>
                          <a:endParaRPr kumimoji="1" lang="ja-JP" altLang="en-US" sz="8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1</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kumimoji="1" lang="ja-JP" altLang="en-US" sz="800" b="1" dirty="0" smtClean="0">
                              <a:solidFill>
                                <a:schemeClr val="bg1"/>
                              </a:solidFill>
                            </a:rPr>
                            <a:t>持つ</a:t>
                          </a:r>
                          <a:endParaRPr kumimoji="1" lang="ja-JP" altLang="en-US" sz="8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1</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kumimoji="1" lang="ja-JP" altLang="en-US" sz="800" b="1" dirty="0" smtClean="0">
                              <a:solidFill>
                                <a:schemeClr val="bg1"/>
                              </a:solidFill>
                            </a:rPr>
                            <a:t>軽い</a:t>
                          </a:r>
                          <a:endParaRPr kumimoji="1" lang="ja-JP" altLang="en-US" sz="8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1</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mc:Choice>
        <mc:Fallback xmlns="">
          <p:graphicFrame>
            <p:nvGraphicFramePr>
              <p:cNvPr id="37" name="表 36"/>
              <p:cNvGraphicFramePr>
                <a:graphicFrameLocks noGrp="1"/>
              </p:cNvGraphicFramePr>
              <p:nvPr>
                <p:extLst>
                  <p:ext uri="{D42A27DB-BD31-4B8C-83A1-F6EECF244321}">
                    <p14:modId xmlns:p14="http://schemas.microsoft.com/office/powerpoint/2010/main" val="2650057992"/>
                  </p:ext>
                </p:extLst>
              </p:nvPr>
            </p:nvGraphicFramePr>
            <p:xfrm>
              <a:off x="6660232" y="2156515"/>
              <a:ext cx="1965915" cy="1988058"/>
            </p:xfrm>
            <a:graphic>
              <a:graphicData uri="http://schemas.openxmlformats.org/drawingml/2006/table">
                <a:tbl>
                  <a:tblPr firstRow="1" bandRow="1">
                    <a:tableStyleId>{5A111915-BE36-4E01-A7E5-04B1672EAD32}</a:tableStyleId>
                  </a:tblPr>
                  <a:tblGrid>
                    <a:gridCol w="562610"/>
                    <a:gridCol w="316548"/>
                    <a:gridCol w="245110"/>
                    <a:gridCol w="281577"/>
                    <a:gridCol w="316547"/>
                    <a:gridCol w="243523"/>
                  </a:tblGrid>
                  <a:tr h="243840">
                    <a:tc>
                      <a:txBody>
                        <a:bodyPr/>
                        <a:lstStyle/>
                        <a:p>
                          <a:endParaRPr kumimoji="1" lang="ja-JP" altLang="en-US" sz="8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A</a:t>
                          </a: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B</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C</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D</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E</a:t>
                          </a: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243840">
                    <a:tc>
                      <a:txBody>
                        <a:bodyPr/>
                        <a:lstStyle/>
                        <a:p>
                          <a:r>
                            <a:rPr kumimoji="1" lang="ja-JP" altLang="en-US" sz="800" b="1" dirty="0" smtClean="0">
                              <a:solidFill>
                                <a:schemeClr val="bg1"/>
                              </a:solidFill>
                            </a:rPr>
                            <a:t>持ち運び</a:t>
                          </a:r>
                          <a:endParaRPr kumimoji="1" lang="ja-JP" altLang="en-US" sz="8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1</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1178">
                    <a:tc>
                      <a:txBody>
                        <a:bodyPr/>
                        <a:lstStyle/>
                        <a:p>
                          <a:r>
                            <a:rPr kumimoji="1" lang="ja-JP" altLang="en-US" sz="800" b="1" dirty="0" smtClean="0">
                              <a:solidFill>
                                <a:schemeClr val="bg1"/>
                              </a:solidFill>
                            </a:rPr>
                            <a:t>易い</a:t>
                          </a:r>
                          <a:endParaRPr kumimoji="1" lang="ja-JP" altLang="en-US" sz="8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ja-JP"/>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5"/>
                          <a:stretch>
                            <a:fillRect l="-178846" t="-176087" r="-344231" b="-434783"/>
                          </a:stretch>
                        </a:blipFill>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ja-JP"/>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5"/>
                          <a:stretch>
                            <a:fillRect l="-402174" t="-176087" r="-202174" b="-434783"/>
                          </a:stretch>
                        </a:blipFill>
                      </a:tcPr>
                    </a:tc>
                    <a:tc>
                      <a:txBody>
                        <a:bodyPr/>
                        <a:lstStyle/>
                        <a:p>
                          <a:endParaRPr lang="ja-JP"/>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5"/>
                          <a:stretch>
                            <a:fillRect l="-444231" t="-176087" r="-78846" b="-434783"/>
                          </a:stretch>
                        </a:blipFill>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3840">
                    <a:tc>
                      <a:txBody>
                        <a:bodyPr/>
                        <a:lstStyle/>
                        <a:p>
                          <a:r>
                            <a:rPr kumimoji="1" lang="ja-JP" altLang="en-US" sz="800" b="1" dirty="0" smtClean="0">
                              <a:solidFill>
                                <a:schemeClr val="bg1"/>
                              </a:solidFill>
                            </a:rPr>
                            <a:t>グリップ</a:t>
                          </a:r>
                          <a:endParaRPr kumimoji="1" lang="ja-JP" altLang="en-US" sz="8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1</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3840">
                    <a:tc>
                      <a:txBody>
                        <a:bodyPr/>
                        <a:lstStyle/>
                        <a:p>
                          <a:r>
                            <a:rPr kumimoji="1" lang="ja-JP" altLang="en-US" sz="800" b="1" dirty="0" smtClean="0">
                              <a:solidFill>
                                <a:schemeClr val="bg1"/>
                              </a:solidFill>
                            </a:rPr>
                            <a:t>細い</a:t>
                          </a:r>
                          <a:endParaRPr kumimoji="1" lang="ja-JP" altLang="en-US" sz="8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1</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3840">
                    <a:tc>
                      <a:txBody>
                        <a:bodyPr/>
                        <a:lstStyle/>
                        <a:p>
                          <a:r>
                            <a:rPr kumimoji="1" lang="ja-JP" altLang="en-US" sz="800" b="1" dirty="0" smtClean="0">
                              <a:solidFill>
                                <a:schemeClr val="bg1"/>
                              </a:solidFill>
                            </a:rPr>
                            <a:t>書く</a:t>
                          </a:r>
                          <a:endParaRPr kumimoji="1" lang="ja-JP" altLang="en-US" sz="8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1</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3840">
                    <a:tc>
                      <a:txBody>
                        <a:bodyPr/>
                        <a:lstStyle/>
                        <a:p>
                          <a:r>
                            <a:rPr kumimoji="1" lang="ja-JP" altLang="en-US" sz="800" b="1" dirty="0" smtClean="0">
                              <a:solidFill>
                                <a:schemeClr val="bg1"/>
                              </a:solidFill>
                            </a:rPr>
                            <a:t>持つ</a:t>
                          </a:r>
                          <a:endParaRPr kumimoji="1" lang="ja-JP" altLang="en-US" sz="8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1</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3840">
                    <a:tc>
                      <a:txBody>
                        <a:bodyPr/>
                        <a:lstStyle/>
                        <a:p>
                          <a:r>
                            <a:rPr kumimoji="1" lang="ja-JP" altLang="en-US" sz="800" b="1" dirty="0" smtClean="0">
                              <a:solidFill>
                                <a:schemeClr val="bg1"/>
                              </a:solidFill>
                            </a:rPr>
                            <a:t>軽い</a:t>
                          </a:r>
                          <a:endParaRPr kumimoji="1" lang="ja-JP" altLang="en-US" sz="8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1</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mc:Fallback>
      </mc:AlternateContent>
      <mc:AlternateContent xmlns:mc="http://schemas.openxmlformats.org/markup-compatibility/2006" xmlns:a14="http://schemas.microsoft.com/office/drawing/2010/main">
        <mc:Choice Requires="a14">
          <p:graphicFrame>
            <p:nvGraphicFramePr>
              <p:cNvPr id="38" name="表 37"/>
              <p:cNvGraphicFramePr>
                <a:graphicFrameLocks noGrp="1"/>
              </p:cNvGraphicFramePr>
              <p:nvPr>
                <p:extLst>
                  <p:ext uri="{D42A27DB-BD31-4B8C-83A1-F6EECF244321}">
                    <p14:modId xmlns:p14="http://schemas.microsoft.com/office/powerpoint/2010/main" val="2514478227"/>
                  </p:ext>
                </p:extLst>
              </p:nvPr>
            </p:nvGraphicFramePr>
            <p:xfrm>
              <a:off x="4037739" y="4961859"/>
              <a:ext cx="1644586" cy="1536192"/>
            </p:xfrm>
            <a:graphic>
              <a:graphicData uri="http://schemas.openxmlformats.org/drawingml/2006/table">
                <a:tbl>
                  <a:tblPr firstRow="1" bandRow="1">
                    <a:tableStyleId>{5A111915-BE36-4E01-A7E5-04B1672EAD32}</a:tableStyleId>
                  </a:tblPr>
                  <a:tblGrid>
                    <a:gridCol w="209010"/>
                    <a:gridCol w="295046"/>
                    <a:gridCol w="276962"/>
                    <a:gridCol w="291560"/>
                    <a:gridCol w="306116"/>
                    <a:gridCol w="265892"/>
                  </a:tblGrid>
                  <a:tr h="0">
                    <a:tc>
                      <a:txBody>
                        <a:bodyPr/>
                        <a:lstStyle/>
                        <a:p>
                          <a:endParaRPr kumimoji="1" lang="ja-JP" altLang="en-US" sz="800" b="1" dirty="0">
                            <a:solidFill>
                              <a:schemeClr val="bg1"/>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t>A</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t>B</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t>C</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t>D</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t>E</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0">
                    <a:tc>
                      <a:txBody>
                        <a:bodyPr/>
                        <a:lstStyle/>
                        <a:p>
                          <a:r>
                            <a:rPr kumimoji="1" lang="en-US" altLang="ja-JP" sz="800" b="1" dirty="0" smtClean="0">
                              <a:solidFill>
                                <a:schemeClr val="bg1"/>
                              </a:solidFill>
                            </a:rPr>
                            <a:t>A</a:t>
                          </a:r>
                          <a:endParaRPr kumimoji="1" lang="ja-JP" altLang="en-US" sz="800" b="1" dirty="0">
                            <a:solidFill>
                              <a:schemeClr val="bg1"/>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14:m>
                            <m:oMathPara xmlns:m="http://schemas.openxmlformats.org/officeDocument/2006/math">
                              <m:oMathParaPr>
                                <m:jc m:val="left"/>
                              </m:oMathParaPr>
                              <m:oMath xmlns:m="http://schemas.openxmlformats.org/officeDocument/2006/math">
                                <m:f>
                                  <m:fPr>
                                    <m:type m:val="skw"/>
                                    <m:ctrlPr>
                                      <a:rPr kumimoji="1" lang="ja-JP" altLang="en-US" sz="800" i="1" smtClean="0">
                                        <a:solidFill>
                                          <a:schemeClr val="bg1">
                                            <a:lumMod val="65000"/>
                                          </a:schemeClr>
                                        </a:solidFill>
                                        <a:latin typeface="Cambria Math"/>
                                      </a:rPr>
                                    </m:ctrlPr>
                                  </m:fPr>
                                  <m:num>
                                    <m:r>
                                      <a:rPr kumimoji="1" lang="en-US" altLang="ja-JP" sz="800" b="0" i="1" smtClean="0">
                                        <a:solidFill>
                                          <a:schemeClr val="bg1">
                                            <a:lumMod val="65000"/>
                                          </a:schemeClr>
                                        </a:solidFill>
                                        <a:latin typeface="Cambria Math"/>
                                      </a:rPr>
                                      <m:t>1</m:t>
                                    </m:r>
                                  </m:num>
                                  <m:den>
                                    <m:r>
                                      <a:rPr kumimoji="1" lang="en-US" altLang="ja-JP" sz="800" b="0" i="1" smtClean="0">
                                        <a:solidFill>
                                          <a:schemeClr val="bg1">
                                            <a:lumMod val="65000"/>
                                          </a:schemeClr>
                                        </a:solidFill>
                                        <a:latin typeface="Cambria Math"/>
                                      </a:rPr>
                                      <m:t>2</m:t>
                                    </m:r>
                                  </m:den>
                                </m:f>
                              </m:oMath>
                            </m:oMathPara>
                          </a14:m>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kumimoji="1" lang="en-US" altLang="ja-JP" sz="800" b="1" dirty="0" smtClean="0">
                              <a:solidFill>
                                <a:schemeClr val="bg1"/>
                              </a:solidFill>
                            </a:rPr>
                            <a:t>B</a:t>
                          </a:r>
                          <a:endParaRPr kumimoji="1" lang="ja-JP" altLang="en-US" sz="800" b="1" dirty="0">
                            <a:solidFill>
                              <a:schemeClr val="bg1"/>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1</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kumimoji="1" lang="en-US" altLang="ja-JP" sz="800" b="1" dirty="0" smtClean="0">
                              <a:solidFill>
                                <a:schemeClr val="bg1"/>
                              </a:solidFill>
                            </a:rPr>
                            <a:t>C</a:t>
                          </a:r>
                          <a:endParaRPr kumimoji="1" lang="ja-JP" altLang="en-US" sz="800" b="1" dirty="0">
                            <a:solidFill>
                              <a:schemeClr val="bg1"/>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1</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kumimoji="1" lang="en-US" altLang="ja-JP" sz="800" b="1" dirty="0" smtClean="0">
                              <a:solidFill>
                                <a:schemeClr val="bg1"/>
                              </a:solidFill>
                            </a:rPr>
                            <a:t>D</a:t>
                          </a:r>
                          <a:endParaRPr kumimoji="1" lang="ja-JP" altLang="en-US" sz="800" b="1" dirty="0">
                            <a:solidFill>
                              <a:schemeClr val="bg1"/>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f>
                                  <m:fPr>
                                    <m:type m:val="skw"/>
                                    <m:ctrlPr>
                                      <a:rPr kumimoji="1" lang="ja-JP" altLang="en-US" sz="800" i="1" smtClean="0">
                                        <a:solidFill>
                                          <a:schemeClr val="bg1">
                                            <a:lumMod val="65000"/>
                                          </a:schemeClr>
                                        </a:solidFill>
                                        <a:latin typeface="Cambria Math"/>
                                      </a:rPr>
                                    </m:ctrlPr>
                                  </m:fPr>
                                  <m:num>
                                    <m:r>
                                      <a:rPr kumimoji="1" lang="en-US" altLang="ja-JP" sz="800" b="0" i="1" smtClean="0">
                                        <a:solidFill>
                                          <a:schemeClr val="bg1">
                                            <a:lumMod val="65000"/>
                                          </a:schemeClr>
                                        </a:solidFill>
                                        <a:latin typeface="Cambria Math"/>
                                      </a:rPr>
                                      <m:t>1</m:t>
                                    </m:r>
                                  </m:num>
                                  <m:den>
                                    <m:r>
                                      <a:rPr kumimoji="1" lang="en-US" altLang="ja-JP" sz="800" b="0" i="1" smtClean="0">
                                        <a:solidFill>
                                          <a:schemeClr val="bg1">
                                            <a:lumMod val="65000"/>
                                          </a:schemeClr>
                                        </a:solidFill>
                                        <a:latin typeface="Cambria Math"/>
                                      </a:rPr>
                                      <m:t>2</m:t>
                                    </m:r>
                                  </m:den>
                                </m:f>
                              </m:oMath>
                            </m:oMathPara>
                          </a14:m>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kumimoji="1" lang="en-US" altLang="ja-JP" sz="800" b="1" dirty="0" smtClean="0">
                              <a:solidFill>
                                <a:schemeClr val="bg1"/>
                              </a:solidFill>
                            </a:rPr>
                            <a:t>E</a:t>
                          </a:r>
                          <a:endParaRPr kumimoji="1" lang="ja-JP" altLang="en-US" sz="800" b="1" dirty="0">
                            <a:solidFill>
                              <a:schemeClr val="bg1"/>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1</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mc:Choice>
        <mc:Fallback xmlns="">
          <p:graphicFrame>
            <p:nvGraphicFramePr>
              <p:cNvPr id="38" name="表 37"/>
              <p:cNvGraphicFramePr>
                <a:graphicFrameLocks noGrp="1"/>
              </p:cNvGraphicFramePr>
              <p:nvPr>
                <p:extLst>
                  <p:ext uri="{D42A27DB-BD31-4B8C-83A1-F6EECF244321}">
                    <p14:modId xmlns:p14="http://schemas.microsoft.com/office/powerpoint/2010/main" val="2343707308"/>
                  </p:ext>
                </p:extLst>
              </p:nvPr>
            </p:nvGraphicFramePr>
            <p:xfrm>
              <a:off x="4037739" y="4961859"/>
              <a:ext cx="1644586" cy="1536192"/>
            </p:xfrm>
            <a:graphic>
              <a:graphicData uri="http://schemas.openxmlformats.org/drawingml/2006/table">
                <a:tbl>
                  <a:tblPr firstRow="1" bandRow="1">
                    <a:tableStyleId>{5A111915-BE36-4E01-A7E5-04B1672EAD32}</a:tableStyleId>
                  </a:tblPr>
                  <a:tblGrid>
                    <a:gridCol w="209010"/>
                    <a:gridCol w="295046"/>
                    <a:gridCol w="276962"/>
                    <a:gridCol w="291560"/>
                    <a:gridCol w="306116"/>
                    <a:gridCol w="265892"/>
                  </a:tblGrid>
                  <a:tr h="243840">
                    <a:tc>
                      <a:txBody>
                        <a:bodyPr/>
                        <a:lstStyle/>
                        <a:p>
                          <a:endParaRPr kumimoji="1" lang="ja-JP" altLang="en-US" sz="800" b="1" dirty="0">
                            <a:solidFill>
                              <a:schemeClr val="bg1"/>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t>A</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t>B</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t>C</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t>D</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t>E</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280416">
                    <a:tc>
                      <a:txBody>
                        <a:bodyPr/>
                        <a:lstStyle/>
                        <a:p>
                          <a:r>
                            <a:rPr kumimoji="1" lang="en-US" altLang="ja-JP" sz="800" b="1" dirty="0" smtClean="0">
                              <a:solidFill>
                                <a:schemeClr val="bg1"/>
                              </a:solidFill>
                            </a:rPr>
                            <a:t>A</a:t>
                          </a:r>
                          <a:endParaRPr kumimoji="1" lang="ja-JP" altLang="en-US" sz="800" b="1" dirty="0">
                            <a:solidFill>
                              <a:schemeClr val="bg1"/>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ja-JP"/>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6"/>
                          <a:stretch>
                            <a:fillRect l="-69388" t="-89130" r="-383673" b="-393478"/>
                          </a:stretch>
                        </a:blipFill>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3840">
                    <a:tc>
                      <a:txBody>
                        <a:bodyPr/>
                        <a:lstStyle/>
                        <a:p>
                          <a:r>
                            <a:rPr kumimoji="1" lang="en-US" altLang="ja-JP" sz="800" b="1" dirty="0" smtClean="0">
                              <a:solidFill>
                                <a:schemeClr val="bg1"/>
                              </a:solidFill>
                            </a:rPr>
                            <a:t>B</a:t>
                          </a:r>
                          <a:endParaRPr kumimoji="1" lang="ja-JP" altLang="en-US" sz="800" b="1" dirty="0">
                            <a:solidFill>
                              <a:schemeClr val="bg1"/>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1</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3840">
                    <a:tc>
                      <a:txBody>
                        <a:bodyPr/>
                        <a:lstStyle/>
                        <a:p>
                          <a:r>
                            <a:rPr kumimoji="1" lang="en-US" altLang="ja-JP" sz="800" b="1" dirty="0" smtClean="0">
                              <a:solidFill>
                                <a:schemeClr val="bg1"/>
                              </a:solidFill>
                            </a:rPr>
                            <a:t>C</a:t>
                          </a:r>
                          <a:endParaRPr kumimoji="1" lang="ja-JP" altLang="en-US" sz="800" b="1" dirty="0">
                            <a:solidFill>
                              <a:schemeClr val="bg1"/>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1</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0416">
                    <a:tc>
                      <a:txBody>
                        <a:bodyPr/>
                        <a:lstStyle/>
                        <a:p>
                          <a:r>
                            <a:rPr kumimoji="1" lang="en-US" altLang="ja-JP" sz="800" b="1" dirty="0" smtClean="0">
                              <a:solidFill>
                                <a:schemeClr val="bg1"/>
                              </a:solidFill>
                            </a:rPr>
                            <a:t>D</a:t>
                          </a:r>
                          <a:endParaRPr kumimoji="1" lang="ja-JP" altLang="en-US" sz="800" b="1" dirty="0">
                            <a:solidFill>
                              <a:schemeClr val="bg1"/>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ja-JP"/>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6"/>
                          <a:stretch>
                            <a:fillRect l="-352000" t="-363043" r="-90000" b="-119565"/>
                          </a:stretch>
                        </a:blipFill>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3840">
                    <a:tc>
                      <a:txBody>
                        <a:bodyPr/>
                        <a:lstStyle/>
                        <a:p>
                          <a:r>
                            <a:rPr kumimoji="1" lang="en-US" altLang="ja-JP" sz="800" b="1" dirty="0" smtClean="0">
                              <a:solidFill>
                                <a:schemeClr val="bg1"/>
                              </a:solidFill>
                            </a:rPr>
                            <a:t>E</a:t>
                          </a:r>
                          <a:endParaRPr kumimoji="1" lang="ja-JP" altLang="en-US" sz="800" b="1" dirty="0">
                            <a:solidFill>
                              <a:schemeClr val="bg1"/>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1</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mc:Fallback>
      </mc:AlternateContent>
    </p:spTree>
    <p:extLst>
      <p:ext uri="{BB962C8B-B14F-4D97-AF65-F5344CB8AC3E}">
        <p14:creationId xmlns:p14="http://schemas.microsoft.com/office/powerpoint/2010/main" val="23792764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a:t>単語間距離行列の計算</a:t>
            </a:r>
            <a:endParaRPr kumimoji="1" lang="ja-JP" altLang="en-US" dirty="0"/>
          </a:p>
        </p:txBody>
      </p:sp>
      <mc:AlternateContent xmlns:mc="http://schemas.openxmlformats.org/markup-compatibility/2006" xmlns:a14="http://schemas.microsoft.com/office/drawing/2010/main">
        <mc:Choice Requires="a14">
          <p:sp>
            <p:nvSpPr>
              <p:cNvPr id="35" name="コンテンツ プレースホルダー 1"/>
              <p:cNvSpPr>
                <a:spLocks noGrp="1"/>
              </p:cNvSpPr>
              <p:nvPr>
                <p:ph idx="1"/>
              </p:nvPr>
            </p:nvSpPr>
            <p:spPr/>
            <p:txBody>
              <a:bodyPr>
                <a:normAutofit/>
              </a:bodyPr>
              <a:lstStyle/>
              <a:p>
                <a:r>
                  <a:rPr lang="ja-JP" altLang="en-US" sz="2800" dirty="0" smtClean="0"/>
                  <a:t>評価構造内の単語間距離行列</a:t>
                </a:r>
                <a:r>
                  <a:rPr lang="en-US" altLang="ja-JP" sz="2800" b="1" i="1" dirty="0" smtClean="0"/>
                  <a:t>D</a:t>
                </a:r>
                <a:endParaRPr lang="en-US" altLang="ja-JP" sz="2800" dirty="0" smtClean="0"/>
              </a:p>
              <a:p>
                <a:pPr marL="0" indent="0">
                  <a:buNone/>
                </a:pPr>
                <a14:m>
                  <m:oMathPara xmlns:m="http://schemas.openxmlformats.org/officeDocument/2006/math">
                    <m:oMathParaPr>
                      <m:jc m:val="left"/>
                    </m:oMathParaPr>
                    <m:oMath xmlns:m="http://schemas.openxmlformats.org/officeDocument/2006/math">
                      <m:r>
                        <a:rPr lang="en-US" altLang="ja-JP" sz="2800" b="1" i="1" smtClean="0">
                          <a:latin typeface="Cambria Math"/>
                        </a:rPr>
                        <m:t>𝑫</m:t>
                      </m:r>
                      <m:r>
                        <a:rPr lang="en-US" altLang="ja-JP" sz="2800">
                          <a:latin typeface="Cambria Math"/>
                        </a:rPr>
                        <m:t>=</m:t>
                      </m:r>
                      <m:r>
                        <a:rPr lang="en-US" altLang="ja-JP" sz="2800" b="1" i="1">
                          <a:latin typeface="Cambria Math"/>
                        </a:rPr>
                        <m:t>𝑾𝑼𝑨</m:t>
                      </m:r>
                      <m:sSup>
                        <m:sSupPr>
                          <m:ctrlPr>
                            <a:rPr lang="ja-JP" altLang="ja-JP" sz="2800" b="1" i="1">
                              <a:latin typeface="Cambria Math"/>
                            </a:rPr>
                          </m:ctrlPr>
                        </m:sSupPr>
                        <m:e>
                          <m:r>
                            <a:rPr lang="en-US" altLang="ja-JP" sz="2800" b="1" i="1">
                              <a:latin typeface="Cambria Math"/>
                            </a:rPr>
                            <m:t>𝑼</m:t>
                          </m:r>
                        </m:e>
                        <m:sup>
                          <m:r>
                            <a:rPr lang="en-US" altLang="ja-JP" sz="2800" b="1" i="1">
                              <a:latin typeface="Cambria Math"/>
                            </a:rPr>
                            <m:t>𝑻</m:t>
                          </m:r>
                        </m:sup>
                      </m:sSup>
                      <m:sSup>
                        <m:sSupPr>
                          <m:ctrlPr>
                            <a:rPr lang="ja-JP" altLang="ja-JP" sz="2800" b="1" i="1">
                              <a:latin typeface="Cambria Math"/>
                            </a:rPr>
                          </m:ctrlPr>
                        </m:sSupPr>
                        <m:e>
                          <m:r>
                            <a:rPr lang="en-US" altLang="ja-JP" sz="2800" b="1" i="1">
                              <a:latin typeface="Cambria Math"/>
                            </a:rPr>
                            <m:t>𝑾</m:t>
                          </m:r>
                        </m:e>
                        <m:sup>
                          <m:r>
                            <a:rPr lang="en-US" altLang="ja-JP" sz="2800" b="1" i="1">
                              <a:latin typeface="Cambria Math"/>
                            </a:rPr>
                            <m:t>𝑻</m:t>
                          </m:r>
                        </m:sup>
                      </m:sSup>
                    </m:oMath>
                  </m:oMathPara>
                </a14:m>
                <a:endParaRPr lang="en-US" altLang="ja-JP" dirty="0"/>
              </a:p>
            </p:txBody>
          </p:sp>
        </mc:Choice>
        <mc:Fallback xmlns="">
          <p:sp>
            <p:nvSpPr>
              <p:cNvPr id="35" name="コンテンツ プレースホルダー 1"/>
              <p:cNvSpPr>
                <a:spLocks noGrp="1" noRot="1" noChangeAspect="1" noMove="1" noResize="1" noEditPoints="1" noAdjustHandles="1" noChangeArrowheads="1" noChangeShapeType="1" noTextEdit="1"/>
              </p:cNvSpPr>
              <p:nvPr>
                <p:ph idx="1"/>
              </p:nvPr>
            </p:nvSpPr>
            <p:spPr>
              <a:blipFill rotWithShape="1">
                <a:blip r:embed="rId3"/>
                <a:stretch>
                  <a:fillRect l="-1259" t="-1887"/>
                </a:stretch>
              </a:blipFill>
            </p:spPr>
            <p:txBody>
              <a:bodyPr/>
              <a:lstStyle/>
              <a:p>
                <a:r>
                  <a:rPr lang="ja-JP" altLang="en-US">
                    <a:noFill/>
                  </a:rPr>
                  <a:t> </a:t>
                </a:r>
              </a:p>
            </p:txBody>
          </p:sp>
        </mc:Fallback>
      </mc:AlternateContent>
      <p:graphicFrame>
        <p:nvGraphicFramePr>
          <p:cNvPr id="10" name="表 9"/>
          <p:cNvGraphicFramePr>
            <a:graphicFrameLocks noGrp="1"/>
          </p:cNvGraphicFramePr>
          <p:nvPr>
            <p:extLst>
              <p:ext uri="{D42A27DB-BD31-4B8C-83A1-F6EECF244321}">
                <p14:modId xmlns:p14="http://schemas.microsoft.com/office/powerpoint/2010/main" val="65499356"/>
              </p:ext>
            </p:extLst>
          </p:nvPr>
        </p:nvGraphicFramePr>
        <p:xfrm>
          <a:off x="4211960" y="2836582"/>
          <a:ext cx="1368152" cy="1280160"/>
        </p:xfrm>
        <a:graphic>
          <a:graphicData uri="http://schemas.openxmlformats.org/drawingml/2006/table">
            <a:tbl>
              <a:tblPr firstRow="1" bandRow="1">
                <a:tableStyleId>{5A111915-BE36-4E01-A7E5-04B1672EAD32}</a:tableStyleId>
              </a:tblPr>
              <a:tblGrid>
                <a:gridCol w="485952"/>
                <a:gridCol w="882200"/>
              </a:tblGrid>
              <a:tr h="0">
                <a:tc>
                  <a:txBody>
                    <a:bodyPr/>
                    <a:lstStyle/>
                    <a:p>
                      <a:r>
                        <a:rPr kumimoji="1" lang="ja-JP" altLang="en-US" sz="800" dirty="0" smtClean="0"/>
                        <a:t>頂点</a:t>
                      </a:r>
                      <a:endParaRPr kumimoji="1" lang="ja-JP" altLang="en-US" sz="800" dirty="0"/>
                    </a:p>
                  </a:txBody>
                  <a:tcPr marL="87083" marR="870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ja-JP" altLang="en-US" sz="800" dirty="0" smtClean="0"/>
                        <a:t>単語</a:t>
                      </a:r>
                      <a:endParaRPr kumimoji="1" lang="en-US" altLang="ja-JP" sz="800" dirty="0" smtClean="0"/>
                    </a:p>
                  </a:txBody>
                  <a:tcPr marL="87083" marR="870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0">
                <a:tc>
                  <a:txBody>
                    <a:bodyPr/>
                    <a:lstStyle/>
                    <a:p>
                      <a:r>
                        <a:rPr kumimoji="1" lang="en-US" altLang="ja-JP" sz="800" dirty="0" smtClean="0">
                          <a:solidFill>
                            <a:schemeClr val="bg1">
                              <a:lumMod val="75000"/>
                            </a:schemeClr>
                          </a:solidFill>
                        </a:rPr>
                        <a:t>A</a:t>
                      </a:r>
                    </a:p>
                  </a:txBody>
                  <a:tcPr marL="87083" marR="870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800" dirty="0" smtClean="0">
                          <a:solidFill>
                            <a:schemeClr val="bg1">
                              <a:lumMod val="75000"/>
                            </a:schemeClr>
                          </a:solidFill>
                        </a:rPr>
                        <a:t>持ち運び、易い</a:t>
                      </a:r>
                      <a:endParaRPr kumimoji="1" lang="ja-JP" altLang="en-US" sz="800" dirty="0">
                        <a:solidFill>
                          <a:schemeClr val="bg1">
                            <a:lumMod val="75000"/>
                          </a:schemeClr>
                        </a:solidFill>
                      </a:endParaRPr>
                    </a:p>
                  </a:txBody>
                  <a:tcPr marL="87083" marR="870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kumimoji="1" lang="en-US" altLang="ja-JP" sz="800" dirty="0" smtClean="0">
                          <a:solidFill>
                            <a:schemeClr val="bg1">
                              <a:lumMod val="75000"/>
                            </a:schemeClr>
                          </a:solidFill>
                        </a:rPr>
                        <a:t>B</a:t>
                      </a:r>
                      <a:endParaRPr kumimoji="1" lang="ja-JP" altLang="en-US" sz="800" dirty="0">
                        <a:solidFill>
                          <a:schemeClr val="bg1">
                            <a:lumMod val="75000"/>
                          </a:schemeClr>
                        </a:solidFill>
                      </a:endParaRPr>
                    </a:p>
                  </a:txBody>
                  <a:tcPr marL="87083" marR="870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800" dirty="0" smtClean="0">
                          <a:solidFill>
                            <a:schemeClr val="bg1">
                              <a:lumMod val="75000"/>
                            </a:schemeClr>
                          </a:solidFill>
                        </a:rPr>
                        <a:t>グリップ、細い</a:t>
                      </a:r>
                      <a:endParaRPr kumimoji="1" lang="en-US" altLang="ja-JP" sz="800" dirty="0" smtClean="0">
                        <a:solidFill>
                          <a:schemeClr val="bg1">
                            <a:lumMod val="75000"/>
                          </a:schemeClr>
                        </a:solidFill>
                      </a:endParaRPr>
                    </a:p>
                  </a:txBody>
                  <a:tcPr marL="87083" marR="870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kumimoji="1" lang="en-US" altLang="ja-JP" sz="800" dirty="0" smtClean="0">
                          <a:solidFill>
                            <a:schemeClr val="bg1">
                              <a:lumMod val="75000"/>
                            </a:schemeClr>
                          </a:solidFill>
                        </a:rPr>
                        <a:t>C</a:t>
                      </a:r>
                      <a:endParaRPr kumimoji="1" lang="ja-JP" altLang="en-US" sz="800" dirty="0">
                        <a:solidFill>
                          <a:schemeClr val="bg1">
                            <a:lumMod val="75000"/>
                          </a:schemeClr>
                        </a:solidFill>
                      </a:endParaRPr>
                    </a:p>
                  </a:txBody>
                  <a:tcPr marL="87083" marR="870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800" dirty="0" smtClean="0">
                          <a:solidFill>
                            <a:schemeClr val="bg1">
                              <a:lumMod val="75000"/>
                            </a:schemeClr>
                          </a:solidFill>
                        </a:rPr>
                        <a:t>書く、易い</a:t>
                      </a:r>
                      <a:endParaRPr kumimoji="1" lang="en-US" altLang="ja-JP" sz="800" dirty="0" smtClean="0">
                        <a:solidFill>
                          <a:schemeClr val="bg1">
                            <a:lumMod val="75000"/>
                          </a:schemeClr>
                        </a:solidFill>
                      </a:endParaRPr>
                    </a:p>
                  </a:txBody>
                  <a:tcPr marL="87083" marR="870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kumimoji="1" lang="en-US" altLang="ja-JP" sz="800" dirty="0" smtClean="0">
                          <a:solidFill>
                            <a:schemeClr val="bg1">
                              <a:lumMod val="75000"/>
                            </a:schemeClr>
                          </a:solidFill>
                        </a:rPr>
                        <a:t>D</a:t>
                      </a:r>
                      <a:endParaRPr kumimoji="1" lang="ja-JP" altLang="en-US" sz="800" dirty="0">
                        <a:solidFill>
                          <a:schemeClr val="bg1">
                            <a:lumMod val="75000"/>
                          </a:schemeClr>
                        </a:solidFill>
                      </a:endParaRPr>
                    </a:p>
                  </a:txBody>
                  <a:tcPr marL="87083" marR="870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800" dirty="0" smtClean="0">
                          <a:solidFill>
                            <a:schemeClr val="bg1">
                              <a:lumMod val="75000"/>
                            </a:schemeClr>
                          </a:solidFill>
                        </a:rPr>
                        <a:t>持つ、易い</a:t>
                      </a:r>
                      <a:endParaRPr kumimoji="1" lang="ja-JP" altLang="en-US" sz="800" dirty="0">
                        <a:solidFill>
                          <a:schemeClr val="bg1">
                            <a:lumMod val="75000"/>
                          </a:schemeClr>
                        </a:solidFill>
                      </a:endParaRPr>
                    </a:p>
                  </a:txBody>
                  <a:tcPr marL="87083" marR="870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kumimoji="1" lang="en-US" altLang="ja-JP" sz="800" dirty="0" smtClean="0">
                          <a:solidFill>
                            <a:schemeClr val="bg1">
                              <a:lumMod val="75000"/>
                            </a:schemeClr>
                          </a:solidFill>
                        </a:rPr>
                        <a:t>E</a:t>
                      </a:r>
                    </a:p>
                  </a:txBody>
                  <a:tcPr marL="87083" marR="870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800" dirty="0" smtClean="0">
                          <a:solidFill>
                            <a:schemeClr val="bg1">
                              <a:lumMod val="75000"/>
                            </a:schemeClr>
                          </a:solidFill>
                        </a:rPr>
                        <a:t>軽い</a:t>
                      </a:r>
                      <a:endParaRPr kumimoji="1" lang="ja-JP" altLang="en-US" sz="800" dirty="0">
                        <a:solidFill>
                          <a:schemeClr val="bg1">
                            <a:lumMod val="75000"/>
                          </a:schemeClr>
                        </a:solidFill>
                      </a:endParaRPr>
                    </a:p>
                  </a:txBody>
                  <a:tcPr marL="87083" marR="870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2" name="テキスト ボックス 11"/>
          <p:cNvSpPr txBox="1"/>
          <p:nvPr/>
        </p:nvSpPr>
        <p:spPr>
          <a:xfrm>
            <a:off x="3275856" y="4116742"/>
            <a:ext cx="3335381" cy="270993"/>
          </a:xfrm>
          <a:prstGeom prst="rect">
            <a:avLst/>
          </a:prstGeom>
          <a:noFill/>
        </p:spPr>
        <p:txBody>
          <a:bodyPr wrap="none" lIns="85493" tIns="42746" rIns="85493" bIns="42746" rtlCol="0">
            <a:spAutoFit/>
          </a:bodyPr>
          <a:lstStyle/>
          <a:p>
            <a:r>
              <a:rPr lang="en-US" altLang="ja-JP" sz="1200" b="1" dirty="0" smtClean="0">
                <a:solidFill>
                  <a:schemeClr val="bg1">
                    <a:lumMod val="75000"/>
                  </a:schemeClr>
                </a:solidFill>
              </a:rPr>
              <a:t>(2) </a:t>
            </a:r>
            <a:r>
              <a:rPr lang="ja-JP" altLang="en-US" sz="1200" b="1" dirty="0" smtClean="0">
                <a:solidFill>
                  <a:schemeClr val="bg1">
                    <a:lumMod val="75000"/>
                  </a:schemeClr>
                </a:solidFill>
              </a:rPr>
              <a:t>形態素解析の結果得る各ノードでの出現単語</a:t>
            </a:r>
            <a:endParaRPr kumimoji="1" lang="ja-JP" altLang="en-US" sz="1200" b="1" dirty="0">
              <a:solidFill>
                <a:schemeClr val="bg1">
                  <a:lumMod val="75000"/>
                </a:schemeClr>
              </a:solidFill>
            </a:endParaRPr>
          </a:p>
        </p:txBody>
      </p:sp>
      <p:sp>
        <p:nvSpPr>
          <p:cNvPr id="13" name="テキスト ボックス 12"/>
          <p:cNvSpPr txBox="1"/>
          <p:nvPr/>
        </p:nvSpPr>
        <p:spPr>
          <a:xfrm>
            <a:off x="6876256" y="4129048"/>
            <a:ext cx="1656184" cy="270993"/>
          </a:xfrm>
          <a:prstGeom prst="rect">
            <a:avLst/>
          </a:prstGeom>
          <a:noFill/>
        </p:spPr>
        <p:txBody>
          <a:bodyPr wrap="square" lIns="85493" tIns="42746" rIns="85493" bIns="42746" rtlCol="0">
            <a:spAutoFit/>
          </a:bodyPr>
          <a:lstStyle/>
          <a:p>
            <a:pPr algn="ctr"/>
            <a:r>
              <a:rPr lang="en-US" altLang="ja-JP" sz="1200" b="1" dirty="0" smtClean="0">
                <a:solidFill>
                  <a:schemeClr val="bg1">
                    <a:lumMod val="75000"/>
                  </a:schemeClr>
                </a:solidFill>
              </a:rPr>
              <a:t>(3) </a:t>
            </a:r>
            <a:r>
              <a:rPr lang="ja-JP" altLang="en-US" sz="1200" b="1" dirty="0" smtClean="0">
                <a:solidFill>
                  <a:schemeClr val="bg1">
                    <a:lumMod val="75000"/>
                  </a:schemeClr>
                </a:solidFill>
              </a:rPr>
              <a:t>出現行列</a:t>
            </a:r>
            <a:r>
              <a:rPr lang="en-US" altLang="ja-JP" sz="1200" b="1" i="1" dirty="0" smtClean="0">
                <a:solidFill>
                  <a:schemeClr val="bg1">
                    <a:lumMod val="75000"/>
                  </a:schemeClr>
                </a:solidFill>
              </a:rPr>
              <a:t>W</a:t>
            </a:r>
            <a:endParaRPr kumimoji="1" lang="ja-JP" altLang="en-US" sz="1200" b="1" dirty="0">
              <a:solidFill>
                <a:schemeClr val="bg1">
                  <a:lumMod val="75000"/>
                </a:schemeClr>
              </a:solidFill>
            </a:endParaRPr>
          </a:p>
        </p:txBody>
      </p:sp>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1520" y="4374165"/>
            <a:ext cx="2832609" cy="783027"/>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graphicFrame>
        <p:nvGraphicFramePr>
          <p:cNvPr id="15" name="表 14"/>
          <p:cNvGraphicFramePr>
            <a:graphicFrameLocks noGrp="1"/>
          </p:cNvGraphicFramePr>
          <p:nvPr>
            <p:extLst>
              <p:ext uri="{D42A27DB-BD31-4B8C-83A1-F6EECF244321}">
                <p14:modId xmlns:p14="http://schemas.microsoft.com/office/powerpoint/2010/main" val="518215256"/>
              </p:ext>
            </p:extLst>
          </p:nvPr>
        </p:nvGraphicFramePr>
        <p:xfrm>
          <a:off x="6876256" y="4990296"/>
          <a:ext cx="1254060" cy="1463040"/>
        </p:xfrm>
        <a:graphic>
          <a:graphicData uri="http://schemas.openxmlformats.org/drawingml/2006/table">
            <a:tbl>
              <a:tblPr firstRow="1" bandRow="1">
                <a:tableStyleId>{5A111915-BE36-4E01-A7E5-04B1672EAD32}</a:tableStyleId>
              </a:tblPr>
              <a:tblGrid>
                <a:gridCol w="209010"/>
                <a:gridCol w="209010"/>
                <a:gridCol w="209010"/>
                <a:gridCol w="209010"/>
                <a:gridCol w="209010"/>
                <a:gridCol w="209010"/>
              </a:tblGrid>
              <a:tr h="0">
                <a:tc>
                  <a:txBody>
                    <a:bodyPr/>
                    <a:lstStyle/>
                    <a:p>
                      <a:endParaRPr kumimoji="1" lang="ja-JP" altLang="en-US" sz="800" b="1" dirty="0">
                        <a:solidFill>
                          <a:schemeClr val="bg1"/>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A</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B</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C</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D</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E</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0">
                <a:tc>
                  <a:txBody>
                    <a:bodyPr/>
                    <a:lstStyle/>
                    <a:p>
                      <a:r>
                        <a:rPr kumimoji="1" lang="en-US" altLang="ja-JP" sz="800" b="1" dirty="0" smtClean="0">
                          <a:solidFill>
                            <a:schemeClr val="bg1"/>
                          </a:solidFill>
                        </a:rPr>
                        <a:t>A</a:t>
                      </a:r>
                      <a:endParaRPr kumimoji="1" lang="ja-JP" altLang="en-US" sz="800" b="1" dirty="0">
                        <a:solidFill>
                          <a:schemeClr val="bg1"/>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0</a:t>
                      </a: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1</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2</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2</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1</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kumimoji="1" lang="en-US" altLang="ja-JP" sz="800" b="1" dirty="0" smtClean="0">
                          <a:solidFill>
                            <a:schemeClr val="bg1"/>
                          </a:solidFill>
                        </a:rPr>
                        <a:t>B</a:t>
                      </a:r>
                      <a:endParaRPr kumimoji="1" lang="ja-JP" altLang="en-US" sz="800" b="1" dirty="0">
                        <a:solidFill>
                          <a:schemeClr val="bg1"/>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1</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3</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3</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2</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kumimoji="1" lang="en-US" altLang="ja-JP" sz="800" b="1" dirty="0" smtClean="0">
                          <a:solidFill>
                            <a:schemeClr val="bg1"/>
                          </a:solidFill>
                        </a:rPr>
                        <a:t>C</a:t>
                      </a:r>
                      <a:endParaRPr kumimoji="1" lang="ja-JP" altLang="en-US" sz="800" b="1" dirty="0">
                        <a:solidFill>
                          <a:schemeClr val="bg1"/>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2</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3</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1</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1</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kumimoji="1" lang="en-US" altLang="ja-JP" sz="800" b="1" dirty="0" smtClean="0">
                          <a:solidFill>
                            <a:schemeClr val="bg1"/>
                          </a:solidFill>
                        </a:rPr>
                        <a:t>D</a:t>
                      </a:r>
                      <a:endParaRPr kumimoji="1" lang="ja-JP" altLang="en-US" sz="800" b="1" dirty="0">
                        <a:solidFill>
                          <a:schemeClr val="bg1"/>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2</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3</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1</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1</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kumimoji="1" lang="en-US" altLang="ja-JP" sz="800" b="1" dirty="0" smtClean="0">
                          <a:solidFill>
                            <a:schemeClr val="bg1"/>
                          </a:solidFill>
                        </a:rPr>
                        <a:t>E</a:t>
                      </a:r>
                      <a:endParaRPr kumimoji="1" lang="ja-JP" altLang="en-US" sz="800" b="1" dirty="0">
                        <a:solidFill>
                          <a:schemeClr val="bg1"/>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1</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2</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1</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1</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6" name="右矢印 15"/>
          <p:cNvSpPr/>
          <p:nvPr/>
        </p:nvSpPr>
        <p:spPr>
          <a:xfrm>
            <a:off x="5868144" y="3324654"/>
            <a:ext cx="720080" cy="288032"/>
          </a:xfrm>
          <a:prstGeom prst="right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lumMod val="75000"/>
                </a:schemeClr>
              </a:solidFill>
            </a:endParaRPr>
          </a:p>
        </p:txBody>
      </p:sp>
      <p:sp>
        <p:nvSpPr>
          <p:cNvPr id="4" name="正方形/長方形 3"/>
          <p:cNvSpPr/>
          <p:nvPr/>
        </p:nvSpPr>
        <p:spPr>
          <a:xfrm>
            <a:off x="3203848" y="4545136"/>
            <a:ext cx="4320480" cy="1526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p:cNvSpPr txBox="1"/>
          <p:nvPr/>
        </p:nvSpPr>
        <p:spPr>
          <a:xfrm>
            <a:off x="1170327" y="5301208"/>
            <a:ext cx="998203" cy="270993"/>
          </a:xfrm>
          <a:prstGeom prst="rect">
            <a:avLst/>
          </a:prstGeom>
          <a:noFill/>
        </p:spPr>
        <p:txBody>
          <a:bodyPr wrap="none" lIns="85493" tIns="42746" rIns="85493" bIns="42746" rtlCol="0">
            <a:spAutoFit/>
          </a:bodyPr>
          <a:lstStyle/>
          <a:p>
            <a:r>
              <a:rPr lang="en-US" altLang="ja-JP" sz="1200" b="1" dirty="0" smtClean="0"/>
              <a:t>(1) </a:t>
            </a:r>
            <a:r>
              <a:rPr lang="ja-JP" altLang="en-US" sz="1200" b="1" dirty="0" smtClean="0"/>
              <a:t>評価構造</a:t>
            </a:r>
            <a:endParaRPr kumimoji="1" lang="ja-JP" altLang="en-US" sz="1200" b="1" dirty="0"/>
          </a:p>
        </p:txBody>
      </p:sp>
      <p:sp>
        <p:nvSpPr>
          <p:cNvPr id="23" name="テキスト ボックス 22"/>
          <p:cNvSpPr txBox="1"/>
          <p:nvPr/>
        </p:nvSpPr>
        <p:spPr>
          <a:xfrm>
            <a:off x="4211960" y="6453336"/>
            <a:ext cx="1296144" cy="270993"/>
          </a:xfrm>
          <a:prstGeom prst="rect">
            <a:avLst/>
          </a:prstGeom>
          <a:noFill/>
        </p:spPr>
        <p:txBody>
          <a:bodyPr wrap="square" lIns="85493" tIns="42746" rIns="85493" bIns="42746" rtlCol="0">
            <a:spAutoFit/>
          </a:bodyPr>
          <a:lstStyle/>
          <a:p>
            <a:pPr algn="ctr"/>
            <a:r>
              <a:rPr lang="en-US" altLang="ja-JP" sz="1200" b="1" dirty="0" smtClean="0">
                <a:solidFill>
                  <a:schemeClr val="bg1">
                    <a:lumMod val="75000"/>
                  </a:schemeClr>
                </a:solidFill>
              </a:rPr>
              <a:t>(4) </a:t>
            </a:r>
            <a:r>
              <a:rPr lang="ja-JP" altLang="en-US" sz="1200" b="1" dirty="0">
                <a:solidFill>
                  <a:schemeClr val="bg1">
                    <a:lumMod val="75000"/>
                  </a:schemeClr>
                </a:solidFill>
              </a:rPr>
              <a:t>重み</a:t>
            </a:r>
            <a:r>
              <a:rPr lang="ja-JP" altLang="en-US" sz="1200" b="1" dirty="0" smtClean="0">
                <a:solidFill>
                  <a:schemeClr val="bg1">
                    <a:lumMod val="75000"/>
                  </a:schemeClr>
                </a:solidFill>
              </a:rPr>
              <a:t>行列 </a:t>
            </a:r>
            <a:r>
              <a:rPr lang="en-US" altLang="ja-JP" sz="1200" b="1" i="1" dirty="0" smtClean="0">
                <a:solidFill>
                  <a:schemeClr val="bg1">
                    <a:lumMod val="75000"/>
                  </a:schemeClr>
                </a:solidFill>
              </a:rPr>
              <a:t>U</a:t>
            </a:r>
            <a:endParaRPr kumimoji="1" lang="ja-JP" altLang="en-US" sz="1200" b="1" i="1" dirty="0">
              <a:solidFill>
                <a:schemeClr val="bg1">
                  <a:lumMod val="75000"/>
                </a:schemeClr>
              </a:solidFill>
            </a:endParaRPr>
          </a:p>
        </p:txBody>
      </p:sp>
      <p:sp>
        <p:nvSpPr>
          <p:cNvPr id="24" name="テキスト ボックス 23"/>
          <p:cNvSpPr txBox="1"/>
          <p:nvPr/>
        </p:nvSpPr>
        <p:spPr>
          <a:xfrm>
            <a:off x="6611237" y="6439197"/>
            <a:ext cx="1777187" cy="270993"/>
          </a:xfrm>
          <a:prstGeom prst="rect">
            <a:avLst/>
          </a:prstGeom>
          <a:noFill/>
        </p:spPr>
        <p:txBody>
          <a:bodyPr wrap="square" lIns="85493" tIns="42746" rIns="85493" bIns="42746" rtlCol="0">
            <a:spAutoFit/>
          </a:bodyPr>
          <a:lstStyle/>
          <a:p>
            <a:pPr algn="ctr"/>
            <a:r>
              <a:rPr lang="en-US" altLang="ja-JP" sz="1200" b="1" dirty="0" smtClean="0"/>
              <a:t>(5) </a:t>
            </a:r>
            <a:r>
              <a:rPr lang="ja-JP" altLang="en-US" sz="1200" b="1" dirty="0" smtClean="0"/>
              <a:t>ノード間距離行列 </a:t>
            </a:r>
            <a:r>
              <a:rPr lang="en-US" altLang="ja-JP" sz="1200" b="1" i="1" dirty="0" smtClean="0"/>
              <a:t>A</a:t>
            </a:r>
            <a:endParaRPr kumimoji="1" lang="ja-JP" altLang="en-US" sz="1200" b="1" i="1" dirty="0"/>
          </a:p>
        </p:txBody>
      </p:sp>
      <p:sp>
        <p:nvSpPr>
          <p:cNvPr id="26" name="正方形/長方形 25"/>
          <p:cNvSpPr/>
          <p:nvPr/>
        </p:nvSpPr>
        <p:spPr>
          <a:xfrm rot="16200000">
            <a:off x="1255614" y="3812482"/>
            <a:ext cx="824424" cy="136804"/>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lumMod val="75000"/>
                </a:schemeClr>
              </a:solidFill>
            </a:endParaRPr>
          </a:p>
        </p:txBody>
      </p:sp>
      <p:sp>
        <p:nvSpPr>
          <p:cNvPr id="25" name="右矢印 24"/>
          <p:cNvSpPr/>
          <p:nvPr/>
        </p:nvSpPr>
        <p:spPr>
          <a:xfrm>
            <a:off x="1599423" y="3324654"/>
            <a:ext cx="2036473" cy="288032"/>
          </a:xfrm>
          <a:prstGeom prst="right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lumMod val="75000"/>
                </a:schemeClr>
              </a:solidFill>
            </a:endParaRPr>
          </a:p>
        </p:txBody>
      </p:sp>
      <p:sp>
        <p:nvSpPr>
          <p:cNvPr id="7" name="右矢印 6"/>
          <p:cNvSpPr/>
          <p:nvPr/>
        </p:nvSpPr>
        <p:spPr>
          <a:xfrm rot="5400000">
            <a:off x="7239000" y="4614440"/>
            <a:ext cx="426640"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p:nvSpPr>
        <p:spPr>
          <a:xfrm rot="16200000">
            <a:off x="1508676" y="5662950"/>
            <a:ext cx="318304" cy="136806"/>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lumMod val="75000"/>
                </a:schemeClr>
              </a:solidFill>
            </a:endParaRPr>
          </a:p>
        </p:txBody>
      </p:sp>
      <p:sp>
        <p:nvSpPr>
          <p:cNvPr id="27" name="右矢印 26"/>
          <p:cNvSpPr/>
          <p:nvPr/>
        </p:nvSpPr>
        <p:spPr>
          <a:xfrm>
            <a:off x="1599424" y="5733256"/>
            <a:ext cx="2056722" cy="288032"/>
          </a:xfrm>
          <a:prstGeom prst="right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lumMod val="75000"/>
                </a:schemeClr>
              </a:solidFill>
            </a:endParaRPr>
          </a:p>
        </p:txBody>
      </p:sp>
      <p:sp>
        <p:nvSpPr>
          <p:cNvPr id="5" name="テキスト ボックス 4"/>
          <p:cNvSpPr txBox="1"/>
          <p:nvPr/>
        </p:nvSpPr>
        <p:spPr>
          <a:xfrm>
            <a:off x="464349" y="4129048"/>
            <a:ext cx="723275" cy="307777"/>
          </a:xfrm>
          <a:prstGeom prst="rect">
            <a:avLst/>
          </a:prstGeom>
          <a:noFill/>
        </p:spPr>
        <p:txBody>
          <a:bodyPr wrap="none" rtlCol="0">
            <a:spAutoFit/>
          </a:bodyPr>
          <a:lstStyle/>
          <a:p>
            <a:r>
              <a:rPr kumimoji="1" lang="ja-JP" altLang="en-US" sz="1400" b="1" dirty="0" smtClean="0">
                <a:solidFill>
                  <a:srgbClr val="FF0000"/>
                </a:solidFill>
              </a:rPr>
              <a:t>ノード</a:t>
            </a:r>
            <a:r>
              <a:rPr kumimoji="1" lang="en-US" altLang="ja-JP" sz="1400" b="1" dirty="0" smtClean="0">
                <a:solidFill>
                  <a:srgbClr val="FF0000"/>
                </a:solidFill>
              </a:rPr>
              <a:t>A</a:t>
            </a:r>
            <a:endParaRPr kumimoji="1" lang="ja-JP" altLang="en-US" sz="1400" b="1" dirty="0">
              <a:solidFill>
                <a:srgbClr val="FF0000"/>
              </a:solidFill>
            </a:endParaRPr>
          </a:p>
        </p:txBody>
      </p:sp>
      <p:sp>
        <p:nvSpPr>
          <p:cNvPr id="29" name="テキスト ボックス 28"/>
          <p:cNvSpPr txBox="1"/>
          <p:nvPr/>
        </p:nvSpPr>
        <p:spPr>
          <a:xfrm>
            <a:off x="2350614" y="4116742"/>
            <a:ext cx="715260" cy="307777"/>
          </a:xfrm>
          <a:prstGeom prst="rect">
            <a:avLst/>
          </a:prstGeom>
          <a:noFill/>
        </p:spPr>
        <p:txBody>
          <a:bodyPr wrap="none" rtlCol="0">
            <a:spAutoFit/>
          </a:bodyPr>
          <a:lstStyle/>
          <a:p>
            <a:r>
              <a:rPr kumimoji="1" lang="ja-JP" altLang="en-US" sz="1400" b="1" dirty="0" smtClean="0">
                <a:solidFill>
                  <a:srgbClr val="FF0000"/>
                </a:solidFill>
              </a:rPr>
              <a:t>ノード</a:t>
            </a:r>
            <a:r>
              <a:rPr kumimoji="1" lang="en-US" altLang="ja-JP" sz="1400" b="1" dirty="0" smtClean="0">
                <a:solidFill>
                  <a:srgbClr val="FF0000"/>
                </a:solidFill>
              </a:rPr>
              <a:t>B</a:t>
            </a:r>
            <a:endParaRPr kumimoji="1" lang="ja-JP" altLang="en-US" sz="1400" b="1" dirty="0">
              <a:solidFill>
                <a:srgbClr val="FF0000"/>
              </a:solidFill>
            </a:endParaRPr>
          </a:p>
        </p:txBody>
      </p:sp>
      <p:sp>
        <p:nvSpPr>
          <p:cNvPr id="30" name="テキスト ボックス 29"/>
          <p:cNvSpPr txBox="1"/>
          <p:nvPr/>
        </p:nvSpPr>
        <p:spPr>
          <a:xfrm>
            <a:off x="467544" y="5085184"/>
            <a:ext cx="708848" cy="307777"/>
          </a:xfrm>
          <a:prstGeom prst="rect">
            <a:avLst/>
          </a:prstGeom>
          <a:noFill/>
        </p:spPr>
        <p:txBody>
          <a:bodyPr wrap="none" rtlCol="0">
            <a:spAutoFit/>
          </a:bodyPr>
          <a:lstStyle/>
          <a:p>
            <a:r>
              <a:rPr kumimoji="1" lang="ja-JP" altLang="en-US" sz="1400" b="1" dirty="0" smtClean="0">
                <a:solidFill>
                  <a:srgbClr val="FF0000"/>
                </a:solidFill>
              </a:rPr>
              <a:t>ノード</a:t>
            </a:r>
            <a:r>
              <a:rPr kumimoji="1" lang="en-US" altLang="ja-JP" sz="1400" b="1" dirty="0" smtClean="0">
                <a:solidFill>
                  <a:srgbClr val="FF0000"/>
                </a:solidFill>
              </a:rPr>
              <a:t>C</a:t>
            </a:r>
            <a:endParaRPr kumimoji="1" lang="ja-JP" altLang="en-US" sz="1400" b="1" dirty="0">
              <a:solidFill>
                <a:srgbClr val="FF0000"/>
              </a:solidFill>
            </a:endParaRPr>
          </a:p>
        </p:txBody>
      </p:sp>
      <p:sp>
        <p:nvSpPr>
          <p:cNvPr id="31" name="テキスト ボックス 30"/>
          <p:cNvSpPr txBox="1"/>
          <p:nvPr/>
        </p:nvSpPr>
        <p:spPr>
          <a:xfrm>
            <a:off x="1474659" y="4962192"/>
            <a:ext cx="728084" cy="307777"/>
          </a:xfrm>
          <a:prstGeom prst="rect">
            <a:avLst/>
          </a:prstGeom>
          <a:noFill/>
        </p:spPr>
        <p:txBody>
          <a:bodyPr wrap="none" rtlCol="0">
            <a:spAutoFit/>
          </a:bodyPr>
          <a:lstStyle/>
          <a:p>
            <a:r>
              <a:rPr kumimoji="1" lang="ja-JP" altLang="en-US" sz="1400" b="1" dirty="0" smtClean="0">
                <a:solidFill>
                  <a:srgbClr val="FF0000"/>
                </a:solidFill>
              </a:rPr>
              <a:t>ノード</a:t>
            </a:r>
            <a:r>
              <a:rPr kumimoji="1" lang="en-US" altLang="ja-JP" sz="1400" b="1" dirty="0" smtClean="0">
                <a:solidFill>
                  <a:srgbClr val="FF0000"/>
                </a:solidFill>
              </a:rPr>
              <a:t>D</a:t>
            </a:r>
            <a:endParaRPr kumimoji="1" lang="ja-JP" altLang="en-US" sz="1400" b="1" dirty="0">
              <a:solidFill>
                <a:srgbClr val="FF0000"/>
              </a:solidFill>
            </a:endParaRPr>
          </a:p>
        </p:txBody>
      </p:sp>
      <p:sp>
        <p:nvSpPr>
          <p:cNvPr id="32" name="テキスト ボックス 31"/>
          <p:cNvSpPr txBox="1"/>
          <p:nvPr/>
        </p:nvSpPr>
        <p:spPr>
          <a:xfrm>
            <a:off x="2350614" y="4941168"/>
            <a:ext cx="702436" cy="307777"/>
          </a:xfrm>
          <a:prstGeom prst="rect">
            <a:avLst/>
          </a:prstGeom>
          <a:noFill/>
        </p:spPr>
        <p:txBody>
          <a:bodyPr wrap="none" rtlCol="0">
            <a:spAutoFit/>
          </a:bodyPr>
          <a:lstStyle/>
          <a:p>
            <a:r>
              <a:rPr kumimoji="1" lang="ja-JP" altLang="en-US" sz="1400" b="1" dirty="0" smtClean="0">
                <a:solidFill>
                  <a:srgbClr val="FF0000"/>
                </a:solidFill>
              </a:rPr>
              <a:t>ノード</a:t>
            </a:r>
            <a:r>
              <a:rPr kumimoji="1" lang="en-US" altLang="ja-JP" sz="1400" b="1" dirty="0" smtClean="0">
                <a:solidFill>
                  <a:srgbClr val="FF0000"/>
                </a:solidFill>
              </a:rPr>
              <a:t>E</a:t>
            </a:r>
            <a:endParaRPr kumimoji="1" lang="ja-JP" altLang="en-US" sz="1400" b="1" dirty="0">
              <a:solidFill>
                <a:srgbClr val="FF0000"/>
              </a:solidFill>
            </a:endParaRPr>
          </a:p>
        </p:txBody>
      </p:sp>
      <mc:AlternateContent xmlns:mc="http://schemas.openxmlformats.org/markup-compatibility/2006" xmlns:a14="http://schemas.microsoft.com/office/drawing/2010/main">
        <mc:Choice Requires="a14">
          <p:graphicFrame>
            <p:nvGraphicFramePr>
              <p:cNvPr id="33" name="表 32"/>
              <p:cNvGraphicFramePr>
                <a:graphicFrameLocks noGrp="1"/>
              </p:cNvGraphicFramePr>
              <p:nvPr>
                <p:extLst>
                  <p:ext uri="{D42A27DB-BD31-4B8C-83A1-F6EECF244321}">
                    <p14:modId xmlns:p14="http://schemas.microsoft.com/office/powerpoint/2010/main" val="1314800598"/>
                  </p:ext>
                </p:extLst>
              </p:nvPr>
            </p:nvGraphicFramePr>
            <p:xfrm>
              <a:off x="6660232" y="2156515"/>
              <a:ext cx="1965915" cy="1988058"/>
            </p:xfrm>
            <a:graphic>
              <a:graphicData uri="http://schemas.openxmlformats.org/drawingml/2006/table">
                <a:tbl>
                  <a:tblPr firstRow="1" bandRow="1">
                    <a:tableStyleId>{5A111915-BE36-4E01-A7E5-04B1672EAD32}</a:tableStyleId>
                  </a:tblPr>
                  <a:tblGrid>
                    <a:gridCol w="562610"/>
                    <a:gridCol w="316548"/>
                    <a:gridCol w="245110"/>
                    <a:gridCol w="281577"/>
                    <a:gridCol w="316547"/>
                    <a:gridCol w="243523"/>
                  </a:tblGrid>
                  <a:tr h="0">
                    <a:tc>
                      <a:txBody>
                        <a:bodyPr/>
                        <a:lstStyle/>
                        <a:p>
                          <a:endParaRPr kumimoji="1" lang="ja-JP" altLang="en-US" sz="8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t>A</a:t>
                          </a: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t>B</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t>C</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t>D</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t>E</a:t>
                          </a: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0">
                    <a:tc>
                      <a:txBody>
                        <a:bodyPr/>
                        <a:lstStyle/>
                        <a:p>
                          <a:r>
                            <a:rPr kumimoji="1" lang="ja-JP" altLang="en-US" sz="800" b="1" dirty="0" smtClean="0">
                              <a:solidFill>
                                <a:schemeClr val="bg1"/>
                              </a:solidFill>
                            </a:rPr>
                            <a:t>持ち運び</a:t>
                          </a:r>
                          <a:endParaRPr kumimoji="1" lang="ja-JP" altLang="en-US" sz="8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solidFill>
                                <a:schemeClr val="bg1">
                                  <a:lumMod val="65000"/>
                                </a:schemeClr>
                              </a:solidFill>
                            </a:rPr>
                            <a:t>1</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kumimoji="1" lang="ja-JP" altLang="en-US" sz="800" b="1" dirty="0" smtClean="0">
                              <a:solidFill>
                                <a:schemeClr val="bg1"/>
                              </a:solidFill>
                            </a:rPr>
                            <a:t>易い</a:t>
                          </a:r>
                          <a:endParaRPr kumimoji="1" lang="ja-JP" altLang="en-US" sz="8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14:m>
                            <m:oMathPara xmlns:m="http://schemas.openxmlformats.org/officeDocument/2006/math">
                              <m:oMathParaPr>
                                <m:jc m:val="left"/>
                              </m:oMathParaPr>
                              <m:oMath xmlns:m="http://schemas.openxmlformats.org/officeDocument/2006/math">
                                <m:f>
                                  <m:fPr>
                                    <m:type m:val="skw"/>
                                    <m:ctrlPr>
                                      <a:rPr kumimoji="1" lang="ja-JP" altLang="en-US" sz="800" i="1" smtClean="0">
                                        <a:solidFill>
                                          <a:schemeClr val="bg1">
                                            <a:lumMod val="65000"/>
                                          </a:schemeClr>
                                        </a:solidFill>
                                        <a:latin typeface="Cambria Math"/>
                                      </a:rPr>
                                    </m:ctrlPr>
                                  </m:fPr>
                                  <m:num>
                                    <m:r>
                                      <a:rPr kumimoji="1" lang="en-US" altLang="ja-JP" sz="800" b="0" i="1" smtClean="0">
                                        <a:solidFill>
                                          <a:schemeClr val="bg1">
                                            <a:lumMod val="65000"/>
                                          </a:schemeClr>
                                        </a:solidFill>
                                        <a:latin typeface="Cambria Math"/>
                                      </a:rPr>
                                      <m:t>1</m:t>
                                    </m:r>
                                  </m:num>
                                  <m:den>
                                    <m:r>
                                      <a:rPr kumimoji="1" lang="en-US" altLang="ja-JP" sz="800" b="0" i="1" smtClean="0">
                                        <a:solidFill>
                                          <a:schemeClr val="bg1">
                                            <a:lumMod val="65000"/>
                                          </a:schemeClr>
                                        </a:solidFill>
                                        <a:latin typeface="Cambria Math"/>
                                      </a:rPr>
                                      <m:t>3</m:t>
                                    </m:r>
                                  </m:den>
                                </m:f>
                              </m:oMath>
                            </m:oMathPara>
                          </a14:m>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f>
                                  <m:fPr>
                                    <m:type m:val="skw"/>
                                    <m:ctrlPr>
                                      <a:rPr kumimoji="1" lang="ja-JP" altLang="en-US" sz="800" i="1" smtClean="0">
                                        <a:solidFill>
                                          <a:schemeClr val="bg1">
                                            <a:lumMod val="65000"/>
                                          </a:schemeClr>
                                        </a:solidFill>
                                        <a:latin typeface="Cambria Math"/>
                                      </a:rPr>
                                    </m:ctrlPr>
                                  </m:fPr>
                                  <m:num>
                                    <m:r>
                                      <a:rPr kumimoji="1" lang="en-US" altLang="ja-JP" sz="800" b="0" i="1" smtClean="0">
                                        <a:solidFill>
                                          <a:schemeClr val="bg1">
                                            <a:lumMod val="65000"/>
                                          </a:schemeClr>
                                        </a:solidFill>
                                        <a:latin typeface="Cambria Math"/>
                                      </a:rPr>
                                      <m:t>1</m:t>
                                    </m:r>
                                  </m:num>
                                  <m:den>
                                    <m:r>
                                      <a:rPr kumimoji="1" lang="en-US" altLang="ja-JP" sz="800" b="0" i="1" smtClean="0">
                                        <a:solidFill>
                                          <a:schemeClr val="bg1">
                                            <a:lumMod val="65000"/>
                                          </a:schemeClr>
                                        </a:solidFill>
                                        <a:latin typeface="Cambria Math"/>
                                      </a:rPr>
                                      <m:t>3</m:t>
                                    </m:r>
                                  </m:den>
                                </m:f>
                              </m:oMath>
                            </m:oMathPara>
                          </a14:m>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f>
                                  <m:fPr>
                                    <m:type m:val="skw"/>
                                    <m:ctrlPr>
                                      <a:rPr kumimoji="1" lang="ja-JP" altLang="en-US" sz="800" i="1" smtClean="0">
                                        <a:solidFill>
                                          <a:schemeClr val="bg1">
                                            <a:lumMod val="65000"/>
                                          </a:schemeClr>
                                        </a:solidFill>
                                        <a:latin typeface="Cambria Math"/>
                                      </a:rPr>
                                    </m:ctrlPr>
                                  </m:fPr>
                                  <m:num>
                                    <m:r>
                                      <a:rPr kumimoji="1" lang="en-US" altLang="ja-JP" sz="800" b="0" i="1" smtClean="0">
                                        <a:solidFill>
                                          <a:schemeClr val="bg1">
                                            <a:lumMod val="65000"/>
                                          </a:schemeClr>
                                        </a:solidFill>
                                        <a:latin typeface="Cambria Math"/>
                                      </a:rPr>
                                      <m:t>1</m:t>
                                    </m:r>
                                  </m:num>
                                  <m:den>
                                    <m:r>
                                      <a:rPr kumimoji="1" lang="en-US" altLang="ja-JP" sz="800" b="0" i="1" smtClean="0">
                                        <a:solidFill>
                                          <a:schemeClr val="bg1">
                                            <a:lumMod val="65000"/>
                                          </a:schemeClr>
                                        </a:solidFill>
                                        <a:latin typeface="Cambria Math"/>
                                      </a:rPr>
                                      <m:t>3</m:t>
                                    </m:r>
                                  </m:den>
                                </m:f>
                              </m:oMath>
                            </m:oMathPara>
                          </a14:m>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kumimoji="1" lang="ja-JP" altLang="en-US" sz="800" b="1" dirty="0" smtClean="0">
                              <a:solidFill>
                                <a:schemeClr val="bg1"/>
                              </a:solidFill>
                            </a:rPr>
                            <a:t>グリップ</a:t>
                          </a:r>
                          <a:endParaRPr kumimoji="1" lang="ja-JP" altLang="en-US" sz="8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1</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kumimoji="1" lang="ja-JP" altLang="en-US" sz="800" b="1" dirty="0" smtClean="0">
                              <a:solidFill>
                                <a:schemeClr val="bg1"/>
                              </a:solidFill>
                            </a:rPr>
                            <a:t>細い</a:t>
                          </a:r>
                          <a:endParaRPr kumimoji="1" lang="ja-JP" altLang="en-US" sz="8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1</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kumimoji="1" lang="ja-JP" altLang="en-US" sz="800" b="1" dirty="0" smtClean="0">
                              <a:solidFill>
                                <a:schemeClr val="bg1"/>
                              </a:solidFill>
                            </a:rPr>
                            <a:t>書く</a:t>
                          </a:r>
                          <a:endParaRPr kumimoji="1" lang="ja-JP" altLang="en-US" sz="8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1</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kumimoji="1" lang="ja-JP" altLang="en-US" sz="800" b="1" dirty="0" smtClean="0">
                              <a:solidFill>
                                <a:schemeClr val="bg1"/>
                              </a:solidFill>
                            </a:rPr>
                            <a:t>持つ</a:t>
                          </a:r>
                          <a:endParaRPr kumimoji="1" lang="ja-JP" altLang="en-US" sz="8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1</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kumimoji="1" lang="ja-JP" altLang="en-US" sz="800" b="1" dirty="0" smtClean="0">
                              <a:solidFill>
                                <a:schemeClr val="bg1"/>
                              </a:solidFill>
                            </a:rPr>
                            <a:t>軽い</a:t>
                          </a:r>
                          <a:endParaRPr kumimoji="1" lang="ja-JP" altLang="en-US" sz="8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1</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mc:Choice>
        <mc:Fallback xmlns="">
          <p:graphicFrame>
            <p:nvGraphicFramePr>
              <p:cNvPr id="33" name="表 32"/>
              <p:cNvGraphicFramePr>
                <a:graphicFrameLocks noGrp="1"/>
              </p:cNvGraphicFramePr>
              <p:nvPr>
                <p:extLst>
                  <p:ext uri="{D42A27DB-BD31-4B8C-83A1-F6EECF244321}">
                    <p14:modId xmlns:p14="http://schemas.microsoft.com/office/powerpoint/2010/main" val="3310738754"/>
                  </p:ext>
                </p:extLst>
              </p:nvPr>
            </p:nvGraphicFramePr>
            <p:xfrm>
              <a:off x="6660232" y="2156515"/>
              <a:ext cx="1965915" cy="1988058"/>
            </p:xfrm>
            <a:graphic>
              <a:graphicData uri="http://schemas.openxmlformats.org/drawingml/2006/table">
                <a:tbl>
                  <a:tblPr firstRow="1" bandRow="1">
                    <a:tableStyleId>{5A111915-BE36-4E01-A7E5-04B1672EAD32}</a:tableStyleId>
                  </a:tblPr>
                  <a:tblGrid>
                    <a:gridCol w="562610"/>
                    <a:gridCol w="316548"/>
                    <a:gridCol w="245110"/>
                    <a:gridCol w="281577"/>
                    <a:gridCol w="316547"/>
                    <a:gridCol w="243523"/>
                  </a:tblGrid>
                  <a:tr h="243840">
                    <a:tc>
                      <a:txBody>
                        <a:bodyPr/>
                        <a:lstStyle/>
                        <a:p>
                          <a:endParaRPr kumimoji="1" lang="ja-JP" altLang="en-US" sz="8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t>A</a:t>
                          </a: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t>B</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t>C</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t>D</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t>E</a:t>
                          </a: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243840">
                    <a:tc>
                      <a:txBody>
                        <a:bodyPr/>
                        <a:lstStyle/>
                        <a:p>
                          <a:r>
                            <a:rPr kumimoji="1" lang="ja-JP" altLang="en-US" sz="800" b="1" dirty="0" smtClean="0">
                              <a:solidFill>
                                <a:schemeClr val="bg1"/>
                              </a:solidFill>
                            </a:rPr>
                            <a:t>持ち運び</a:t>
                          </a:r>
                          <a:endParaRPr kumimoji="1" lang="ja-JP" altLang="en-US" sz="8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solidFill>
                                <a:schemeClr val="bg1">
                                  <a:lumMod val="65000"/>
                                </a:schemeClr>
                              </a:solidFill>
                            </a:rPr>
                            <a:t>1</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1178">
                    <a:tc>
                      <a:txBody>
                        <a:bodyPr/>
                        <a:lstStyle/>
                        <a:p>
                          <a:r>
                            <a:rPr kumimoji="1" lang="ja-JP" altLang="en-US" sz="800" b="1" dirty="0" smtClean="0">
                              <a:solidFill>
                                <a:schemeClr val="bg1"/>
                              </a:solidFill>
                            </a:rPr>
                            <a:t>易い</a:t>
                          </a:r>
                          <a:endParaRPr kumimoji="1" lang="ja-JP" altLang="en-US" sz="8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ja-JP"/>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5"/>
                          <a:stretch>
                            <a:fillRect l="-178846" t="-176087" r="-344231" b="-434783"/>
                          </a:stretch>
                        </a:blipFill>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ja-JP"/>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5"/>
                          <a:stretch>
                            <a:fillRect l="-402174" t="-176087" r="-202174" b="-434783"/>
                          </a:stretch>
                        </a:blipFill>
                      </a:tcPr>
                    </a:tc>
                    <a:tc>
                      <a:txBody>
                        <a:bodyPr/>
                        <a:lstStyle/>
                        <a:p>
                          <a:endParaRPr lang="ja-JP"/>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5"/>
                          <a:stretch>
                            <a:fillRect l="-444231" t="-176087" r="-78846" b="-434783"/>
                          </a:stretch>
                        </a:blipFill>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3840">
                    <a:tc>
                      <a:txBody>
                        <a:bodyPr/>
                        <a:lstStyle/>
                        <a:p>
                          <a:r>
                            <a:rPr kumimoji="1" lang="ja-JP" altLang="en-US" sz="800" b="1" dirty="0" smtClean="0">
                              <a:solidFill>
                                <a:schemeClr val="bg1"/>
                              </a:solidFill>
                            </a:rPr>
                            <a:t>グリップ</a:t>
                          </a:r>
                          <a:endParaRPr kumimoji="1" lang="ja-JP" altLang="en-US" sz="8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1</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3840">
                    <a:tc>
                      <a:txBody>
                        <a:bodyPr/>
                        <a:lstStyle/>
                        <a:p>
                          <a:r>
                            <a:rPr kumimoji="1" lang="ja-JP" altLang="en-US" sz="800" b="1" dirty="0" smtClean="0">
                              <a:solidFill>
                                <a:schemeClr val="bg1"/>
                              </a:solidFill>
                            </a:rPr>
                            <a:t>細い</a:t>
                          </a:r>
                          <a:endParaRPr kumimoji="1" lang="ja-JP" altLang="en-US" sz="8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1</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3840">
                    <a:tc>
                      <a:txBody>
                        <a:bodyPr/>
                        <a:lstStyle/>
                        <a:p>
                          <a:r>
                            <a:rPr kumimoji="1" lang="ja-JP" altLang="en-US" sz="800" b="1" dirty="0" smtClean="0">
                              <a:solidFill>
                                <a:schemeClr val="bg1"/>
                              </a:solidFill>
                            </a:rPr>
                            <a:t>書く</a:t>
                          </a:r>
                          <a:endParaRPr kumimoji="1" lang="ja-JP" altLang="en-US" sz="8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1</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3840">
                    <a:tc>
                      <a:txBody>
                        <a:bodyPr/>
                        <a:lstStyle/>
                        <a:p>
                          <a:r>
                            <a:rPr kumimoji="1" lang="ja-JP" altLang="en-US" sz="800" b="1" dirty="0" smtClean="0">
                              <a:solidFill>
                                <a:schemeClr val="bg1"/>
                              </a:solidFill>
                            </a:rPr>
                            <a:t>持つ</a:t>
                          </a:r>
                          <a:endParaRPr kumimoji="1" lang="ja-JP" altLang="en-US" sz="8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1</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3840">
                    <a:tc>
                      <a:txBody>
                        <a:bodyPr/>
                        <a:lstStyle/>
                        <a:p>
                          <a:r>
                            <a:rPr kumimoji="1" lang="ja-JP" altLang="en-US" sz="800" b="1" dirty="0" smtClean="0">
                              <a:solidFill>
                                <a:schemeClr val="bg1"/>
                              </a:solidFill>
                            </a:rPr>
                            <a:t>軽い</a:t>
                          </a:r>
                          <a:endParaRPr kumimoji="1" lang="ja-JP" altLang="en-US" sz="8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1</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mc:Fallback>
      </mc:AlternateContent>
      <mc:AlternateContent xmlns:mc="http://schemas.openxmlformats.org/markup-compatibility/2006" xmlns:a14="http://schemas.microsoft.com/office/drawing/2010/main">
        <mc:Choice Requires="a14">
          <p:graphicFrame>
            <p:nvGraphicFramePr>
              <p:cNvPr id="34" name="表 33"/>
              <p:cNvGraphicFramePr>
                <a:graphicFrameLocks noGrp="1"/>
              </p:cNvGraphicFramePr>
              <p:nvPr>
                <p:extLst>
                  <p:ext uri="{D42A27DB-BD31-4B8C-83A1-F6EECF244321}">
                    <p14:modId xmlns:p14="http://schemas.microsoft.com/office/powerpoint/2010/main" val="423659226"/>
                  </p:ext>
                </p:extLst>
              </p:nvPr>
            </p:nvGraphicFramePr>
            <p:xfrm>
              <a:off x="4037739" y="4961859"/>
              <a:ext cx="1644586" cy="1536192"/>
            </p:xfrm>
            <a:graphic>
              <a:graphicData uri="http://schemas.openxmlformats.org/drawingml/2006/table">
                <a:tbl>
                  <a:tblPr firstRow="1" bandRow="1">
                    <a:tableStyleId>{5A111915-BE36-4E01-A7E5-04B1672EAD32}</a:tableStyleId>
                  </a:tblPr>
                  <a:tblGrid>
                    <a:gridCol w="209010"/>
                    <a:gridCol w="295046"/>
                    <a:gridCol w="276962"/>
                    <a:gridCol w="291560"/>
                    <a:gridCol w="306116"/>
                    <a:gridCol w="265892"/>
                  </a:tblGrid>
                  <a:tr h="0">
                    <a:tc>
                      <a:txBody>
                        <a:bodyPr/>
                        <a:lstStyle/>
                        <a:p>
                          <a:endParaRPr kumimoji="1" lang="ja-JP" altLang="en-US" sz="800" b="1" dirty="0">
                            <a:solidFill>
                              <a:schemeClr val="bg1"/>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t>A</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t>B</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t>C</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t>D</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t>E</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0">
                    <a:tc>
                      <a:txBody>
                        <a:bodyPr/>
                        <a:lstStyle/>
                        <a:p>
                          <a:r>
                            <a:rPr kumimoji="1" lang="en-US" altLang="ja-JP" sz="800" b="1" dirty="0" smtClean="0">
                              <a:solidFill>
                                <a:schemeClr val="bg1"/>
                              </a:solidFill>
                            </a:rPr>
                            <a:t>A</a:t>
                          </a:r>
                          <a:endParaRPr kumimoji="1" lang="ja-JP" altLang="en-US" sz="800" b="1" dirty="0">
                            <a:solidFill>
                              <a:schemeClr val="bg1"/>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14:m>
                            <m:oMathPara xmlns:m="http://schemas.openxmlformats.org/officeDocument/2006/math">
                              <m:oMathParaPr>
                                <m:jc m:val="left"/>
                              </m:oMathParaPr>
                              <m:oMath xmlns:m="http://schemas.openxmlformats.org/officeDocument/2006/math">
                                <m:f>
                                  <m:fPr>
                                    <m:type m:val="skw"/>
                                    <m:ctrlPr>
                                      <a:rPr kumimoji="1" lang="ja-JP" altLang="en-US" sz="800" i="1" smtClean="0">
                                        <a:solidFill>
                                          <a:schemeClr val="bg1">
                                            <a:lumMod val="65000"/>
                                          </a:schemeClr>
                                        </a:solidFill>
                                        <a:latin typeface="Cambria Math"/>
                                      </a:rPr>
                                    </m:ctrlPr>
                                  </m:fPr>
                                  <m:num>
                                    <m:r>
                                      <a:rPr kumimoji="1" lang="en-US" altLang="ja-JP" sz="800" b="0" i="1" smtClean="0">
                                        <a:solidFill>
                                          <a:schemeClr val="bg1">
                                            <a:lumMod val="65000"/>
                                          </a:schemeClr>
                                        </a:solidFill>
                                        <a:latin typeface="Cambria Math"/>
                                      </a:rPr>
                                      <m:t>1</m:t>
                                    </m:r>
                                  </m:num>
                                  <m:den>
                                    <m:r>
                                      <a:rPr kumimoji="1" lang="en-US" altLang="ja-JP" sz="800" b="0" i="1" smtClean="0">
                                        <a:solidFill>
                                          <a:schemeClr val="bg1">
                                            <a:lumMod val="65000"/>
                                          </a:schemeClr>
                                        </a:solidFill>
                                        <a:latin typeface="Cambria Math"/>
                                      </a:rPr>
                                      <m:t>2</m:t>
                                    </m:r>
                                  </m:den>
                                </m:f>
                              </m:oMath>
                            </m:oMathPara>
                          </a14:m>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kumimoji="1" lang="en-US" altLang="ja-JP" sz="800" b="1" dirty="0" smtClean="0">
                              <a:solidFill>
                                <a:schemeClr val="bg1"/>
                              </a:solidFill>
                            </a:rPr>
                            <a:t>B</a:t>
                          </a:r>
                          <a:endParaRPr kumimoji="1" lang="ja-JP" altLang="en-US" sz="800" b="1" dirty="0">
                            <a:solidFill>
                              <a:schemeClr val="bg1"/>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1</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kumimoji="1" lang="en-US" altLang="ja-JP" sz="800" b="1" dirty="0" smtClean="0">
                              <a:solidFill>
                                <a:schemeClr val="bg1"/>
                              </a:solidFill>
                            </a:rPr>
                            <a:t>C</a:t>
                          </a:r>
                          <a:endParaRPr kumimoji="1" lang="ja-JP" altLang="en-US" sz="800" b="1" dirty="0">
                            <a:solidFill>
                              <a:schemeClr val="bg1"/>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1</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kumimoji="1" lang="en-US" altLang="ja-JP" sz="800" b="1" dirty="0" smtClean="0">
                              <a:solidFill>
                                <a:schemeClr val="bg1"/>
                              </a:solidFill>
                            </a:rPr>
                            <a:t>D</a:t>
                          </a:r>
                          <a:endParaRPr kumimoji="1" lang="ja-JP" altLang="en-US" sz="800" b="1" dirty="0">
                            <a:solidFill>
                              <a:schemeClr val="bg1"/>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f>
                                  <m:fPr>
                                    <m:type m:val="skw"/>
                                    <m:ctrlPr>
                                      <a:rPr kumimoji="1" lang="ja-JP" altLang="en-US" sz="800" i="1" smtClean="0">
                                        <a:solidFill>
                                          <a:schemeClr val="bg1">
                                            <a:lumMod val="65000"/>
                                          </a:schemeClr>
                                        </a:solidFill>
                                        <a:latin typeface="Cambria Math"/>
                                      </a:rPr>
                                    </m:ctrlPr>
                                  </m:fPr>
                                  <m:num>
                                    <m:r>
                                      <a:rPr kumimoji="1" lang="en-US" altLang="ja-JP" sz="800" b="0" i="1" smtClean="0">
                                        <a:solidFill>
                                          <a:schemeClr val="bg1">
                                            <a:lumMod val="65000"/>
                                          </a:schemeClr>
                                        </a:solidFill>
                                        <a:latin typeface="Cambria Math"/>
                                      </a:rPr>
                                      <m:t>1</m:t>
                                    </m:r>
                                  </m:num>
                                  <m:den>
                                    <m:r>
                                      <a:rPr kumimoji="1" lang="en-US" altLang="ja-JP" sz="800" b="0" i="1" smtClean="0">
                                        <a:solidFill>
                                          <a:schemeClr val="bg1">
                                            <a:lumMod val="65000"/>
                                          </a:schemeClr>
                                        </a:solidFill>
                                        <a:latin typeface="Cambria Math"/>
                                      </a:rPr>
                                      <m:t>2</m:t>
                                    </m:r>
                                  </m:den>
                                </m:f>
                              </m:oMath>
                            </m:oMathPara>
                          </a14:m>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kumimoji="1" lang="en-US" altLang="ja-JP" sz="800" b="1" dirty="0" smtClean="0">
                              <a:solidFill>
                                <a:schemeClr val="bg1"/>
                              </a:solidFill>
                            </a:rPr>
                            <a:t>E</a:t>
                          </a:r>
                          <a:endParaRPr kumimoji="1" lang="ja-JP" altLang="en-US" sz="800" b="1" dirty="0">
                            <a:solidFill>
                              <a:schemeClr val="bg1"/>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1</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mc:Choice>
        <mc:Fallback xmlns="">
          <p:graphicFrame>
            <p:nvGraphicFramePr>
              <p:cNvPr id="34" name="表 33"/>
              <p:cNvGraphicFramePr>
                <a:graphicFrameLocks noGrp="1"/>
              </p:cNvGraphicFramePr>
              <p:nvPr>
                <p:extLst>
                  <p:ext uri="{D42A27DB-BD31-4B8C-83A1-F6EECF244321}">
                    <p14:modId xmlns:p14="http://schemas.microsoft.com/office/powerpoint/2010/main" val="180905589"/>
                  </p:ext>
                </p:extLst>
              </p:nvPr>
            </p:nvGraphicFramePr>
            <p:xfrm>
              <a:off x="4037739" y="4961859"/>
              <a:ext cx="1644586" cy="1536192"/>
            </p:xfrm>
            <a:graphic>
              <a:graphicData uri="http://schemas.openxmlformats.org/drawingml/2006/table">
                <a:tbl>
                  <a:tblPr firstRow="1" bandRow="1">
                    <a:tableStyleId>{5A111915-BE36-4E01-A7E5-04B1672EAD32}</a:tableStyleId>
                  </a:tblPr>
                  <a:tblGrid>
                    <a:gridCol w="209010"/>
                    <a:gridCol w="295046"/>
                    <a:gridCol w="276962"/>
                    <a:gridCol w="291560"/>
                    <a:gridCol w="306116"/>
                    <a:gridCol w="265892"/>
                  </a:tblGrid>
                  <a:tr h="243840">
                    <a:tc>
                      <a:txBody>
                        <a:bodyPr/>
                        <a:lstStyle/>
                        <a:p>
                          <a:endParaRPr kumimoji="1" lang="ja-JP" altLang="en-US" sz="800" b="1" dirty="0">
                            <a:solidFill>
                              <a:schemeClr val="bg1"/>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t>A</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t>B</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t>C</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t>D</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t>E</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280416">
                    <a:tc>
                      <a:txBody>
                        <a:bodyPr/>
                        <a:lstStyle/>
                        <a:p>
                          <a:r>
                            <a:rPr kumimoji="1" lang="en-US" altLang="ja-JP" sz="800" b="1" dirty="0" smtClean="0">
                              <a:solidFill>
                                <a:schemeClr val="bg1"/>
                              </a:solidFill>
                            </a:rPr>
                            <a:t>A</a:t>
                          </a:r>
                          <a:endParaRPr kumimoji="1" lang="ja-JP" altLang="en-US" sz="800" b="1" dirty="0">
                            <a:solidFill>
                              <a:schemeClr val="bg1"/>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ja-JP"/>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6"/>
                          <a:stretch>
                            <a:fillRect l="-69388" t="-89130" r="-383673" b="-393478"/>
                          </a:stretch>
                        </a:blipFill>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3840">
                    <a:tc>
                      <a:txBody>
                        <a:bodyPr/>
                        <a:lstStyle/>
                        <a:p>
                          <a:r>
                            <a:rPr kumimoji="1" lang="en-US" altLang="ja-JP" sz="800" b="1" dirty="0" smtClean="0">
                              <a:solidFill>
                                <a:schemeClr val="bg1"/>
                              </a:solidFill>
                            </a:rPr>
                            <a:t>B</a:t>
                          </a:r>
                          <a:endParaRPr kumimoji="1" lang="ja-JP" altLang="en-US" sz="800" b="1" dirty="0">
                            <a:solidFill>
                              <a:schemeClr val="bg1"/>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1</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3840">
                    <a:tc>
                      <a:txBody>
                        <a:bodyPr/>
                        <a:lstStyle/>
                        <a:p>
                          <a:r>
                            <a:rPr kumimoji="1" lang="en-US" altLang="ja-JP" sz="800" b="1" dirty="0" smtClean="0">
                              <a:solidFill>
                                <a:schemeClr val="bg1"/>
                              </a:solidFill>
                            </a:rPr>
                            <a:t>C</a:t>
                          </a:r>
                          <a:endParaRPr kumimoji="1" lang="ja-JP" altLang="en-US" sz="800" b="1" dirty="0">
                            <a:solidFill>
                              <a:schemeClr val="bg1"/>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1</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0416">
                    <a:tc>
                      <a:txBody>
                        <a:bodyPr/>
                        <a:lstStyle/>
                        <a:p>
                          <a:r>
                            <a:rPr kumimoji="1" lang="en-US" altLang="ja-JP" sz="800" b="1" dirty="0" smtClean="0">
                              <a:solidFill>
                                <a:schemeClr val="bg1"/>
                              </a:solidFill>
                            </a:rPr>
                            <a:t>D</a:t>
                          </a:r>
                          <a:endParaRPr kumimoji="1" lang="ja-JP" altLang="en-US" sz="800" b="1" dirty="0">
                            <a:solidFill>
                              <a:schemeClr val="bg1"/>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ja-JP"/>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6"/>
                          <a:stretch>
                            <a:fillRect l="-352000" t="-363043" r="-90000" b="-119565"/>
                          </a:stretch>
                        </a:blipFill>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3840">
                    <a:tc>
                      <a:txBody>
                        <a:bodyPr/>
                        <a:lstStyle/>
                        <a:p>
                          <a:r>
                            <a:rPr kumimoji="1" lang="en-US" altLang="ja-JP" sz="800" b="1" dirty="0" smtClean="0">
                              <a:solidFill>
                                <a:schemeClr val="bg1"/>
                              </a:solidFill>
                            </a:rPr>
                            <a:t>E</a:t>
                          </a:r>
                          <a:endParaRPr kumimoji="1" lang="ja-JP" altLang="en-US" sz="800" b="1" dirty="0">
                            <a:solidFill>
                              <a:schemeClr val="bg1"/>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1</a:t>
                          </a:r>
                          <a:endParaRPr kumimoji="1" lang="ja-JP" altLang="en-US" sz="800" dirty="0">
                            <a:solidFill>
                              <a:schemeClr val="bg1">
                                <a:lumMod val="6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mc:Fallback>
      </mc:AlternateContent>
    </p:spTree>
    <p:extLst>
      <p:ext uri="{BB962C8B-B14F-4D97-AF65-F5344CB8AC3E}">
        <p14:creationId xmlns:p14="http://schemas.microsoft.com/office/powerpoint/2010/main" val="12798856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a:t>単語間距離行列の計算</a:t>
            </a:r>
            <a:endParaRPr kumimoji="1" lang="ja-JP" altLang="en-US" dirty="0"/>
          </a:p>
        </p:txBody>
      </p:sp>
      <mc:AlternateContent xmlns:mc="http://schemas.openxmlformats.org/markup-compatibility/2006" xmlns:a14="http://schemas.microsoft.com/office/drawing/2010/main">
        <mc:Choice Requires="a14">
          <p:sp>
            <p:nvSpPr>
              <p:cNvPr id="39" name="コンテンツ プレースホルダー 1"/>
              <p:cNvSpPr>
                <a:spLocks noGrp="1"/>
              </p:cNvSpPr>
              <p:nvPr>
                <p:ph idx="1"/>
              </p:nvPr>
            </p:nvSpPr>
            <p:spPr/>
            <p:txBody>
              <a:bodyPr>
                <a:normAutofit/>
              </a:bodyPr>
              <a:lstStyle/>
              <a:p>
                <a:r>
                  <a:rPr lang="ja-JP" altLang="en-US" sz="2800" dirty="0" smtClean="0"/>
                  <a:t>評価構造内の単語間距離行列</a:t>
                </a:r>
                <a:r>
                  <a:rPr lang="en-US" altLang="ja-JP" sz="2800" b="1" i="1" dirty="0" smtClean="0"/>
                  <a:t>D</a:t>
                </a:r>
                <a:endParaRPr lang="en-US" altLang="ja-JP" sz="2800" dirty="0" smtClean="0"/>
              </a:p>
              <a:p>
                <a:pPr marL="0" indent="0">
                  <a:buNone/>
                </a:pPr>
                <a14:m>
                  <m:oMathPara xmlns:m="http://schemas.openxmlformats.org/officeDocument/2006/math">
                    <m:oMathParaPr>
                      <m:jc m:val="left"/>
                    </m:oMathParaPr>
                    <m:oMath xmlns:m="http://schemas.openxmlformats.org/officeDocument/2006/math">
                      <m:r>
                        <a:rPr lang="en-US" altLang="ja-JP" sz="2800" b="1" i="1" smtClean="0">
                          <a:latin typeface="Cambria Math"/>
                        </a:rPr>
                        <m:t>𝑫</m:t>
                      </m:r>
                      <m:r>
                        <a:rPr lang="en-US" altLang="ja-JP" sz="2800">
                          <a:latin typeface="Cambria Math"/>
                        </a:rPr>
                        <m:t>=</m:t>
                      </m:r>
                      <m:r>
                        <a:rPr lang="en-US" altLang="ja-JP" sz="2800" b="1" i="1">
                          <a:latin typeface="Cambria Math"/>
                        </a:rPr>
                        <m:t>𝑾𝑼𝑨</m:t>
                      </m:r>
                      <m:sSup>
                        <m:sSupPr>
                          <m:ctrlPr>
                            <a:rPr lang="ja-JP" altLang="ja-JP" sz="2800" b="1" i="1">
                              <a:latin typeface="Cambria Math"/>
                            </a:rPr>
                          </m:ctrlPr>
                        </m:sSupPr>
                        <m:e>
                          <m:r>
                            <a:rPr lang="en-US" altLang="ja-JP" sz="2800" b="1" i="1">
                              <a:latin typeface="Cambria Math"/>
                            </a:rPr>
                            <m:t>𝑼</m:t>
                          </m:r>
                        </m:e>
                        <m:sup>
                          <m:r>
                            <a:rPr lang="en-US" altLang="ja-JP" sz="2800" b="1" i="1">
                              <a:latin typeface="Cambria Math"/>
                            </a:rPr>
                            <m:t>𝑻</m:t>
                          </m:r>
                        </m:sup>
                      </m:sSup>
                      <m:sSup>
                        <m:sSupPr>
                          <m:ctrlPr>
                            <a:rPr lang="ja-JP" altLang="ja-JP" sz="2800" b="1" i="1">
                              <a:latin typeface="Cambria Math"/>
                            </a:rPr>
                          </m:ctrlPr>
                        </m:sSupPr>
                        <m:e>
                          <m:r>
                            <a:rPr lang="en-US" altLang="ja-JP" sz="2800" b="1" i="1">
                              <a:latin typeface="Cambria Math"/>
                            </a:rPr>
                            <m:t>𝑾</m:t>
                          </m:r>
                        </m:e>
                        <m:sup>
                          <m:r>
                            <a:rPr lang="en-US" altLang="ja-JP" sz="2800" b="1" i="1">
                              <a:latin typeface="Cambria Math"/>
                            </a:rPr>
                            <m:t>𝑻</m:t>
                          </m:r>
                        </m:sup>
                      </m:sSup>
                    </m:oMath>
                  </m:oMathPara>
                </a14:m>
                <a:endParaRPr lang="en-US" altLang="ja-JP" dirty="0"/>
              </a:p>
            </p:txBody>
          </p:sp>
        </mc:Choice>
        <mc:Fallback xmlns="">
          <p:sp>
            <p:nvSpPr>
              <p:cNvPr id="39" name="コンテンツ プレースホルダー 1"/>
              <p:cNvSpPr>
                <a:spLocks noGrp="1" noRot="1" noChangeAspect="1" noMove="1" noResize="1" noEditPoints="1" noAdjustHandles="1" noChangeArrowheads="1" noChangeShapeType="1" noTextEdit="1"/>
              </p:cNvSpPr>
              <p:nvPr>
                <p:ph idx="1"/>
              </p:nvPr>
            </p:nvSpPr>
            <p:spPr>
              <a:blipFill rotWithShape="1">
                <a:blip r:embed="rId3"/>
                <a:stretch>
                  <a:fillRect l="-1259" t="-1887"/>
                </a:stretch>
              </a:blipFill>
            </p:spPr>
            <p:txBody>
              <a:bodyPr/>
              <a:lstStyle/>
              <a:p>
                <a:r>
                  <a:rPr lang="ja-JP" altLang="en-US">
                    <a:noFill/>
                  </a:rPr>
                  <a:t> </a:t>
                </a:r>
              </a:p>
            </p:txBody>
          </p:sp>
        </mc:Fallback>
      </mc:AlternateContent>
      <p:graphicFrame>
        <p:nvGraphicFramePr>
          <p:cNvPr id="10" name="表 9"/>
          <p:cNvGraphicFramePr>
            <a:graphicFrameLocks noGrp="1"/>
          </p:cNvGraphicFramePr>
          <p:nvPr>
            <p:extLst>
              <p:ext uri="{D42A27DB-BD31-4B8C-83A1-F6EECF244321}">
                <p14:modId xmlns:p14="http://schemas.microsoft.com/office/powerpoint/2010/main" val="2939814985"/>
              </p:ext>
            </p:extLst>
          </p:nvPr>
        </p:nvGraphicFramePr>
        <p:xfrm>
          <a:off x="4211960" y="2836582"/>
          <a:ext cx="1368152" cy="1280160"/>
        </p:xfrm>
        <a:graphic>
          <a:graphicData uri="http://schemas.openxmlformats.org/drawingml/2006/table">
            <a:tbl>
              <a:tblPr firstRow="1" bandRow="1">
                <a:tableStyleId>{5A111915-BE36-4E01-A7E5-04B1672EAD32}</a:tableStyleId>
              </a:tblPr>
              <a:tblGrid>
                <a:gridCol w="485952"/>
                <a:gridCol w="882200"/>
              </a:tblGrid>
              <a:tr h="0">
                <a:tc>
                  <a:txBody>
                    <a:bodyPr/>
                    <a:lstStyle/>
                    <a:p>
                      <a:r>
                        <a:rPr kumimoji="1" lang="ja-JP" altLang="en-US" sz="800" dirty="0" smtClean="0"/>
                        <a:t>頂点</a:t>
                      </a:r>
                      <a:endParaRPr kumimoji="1" lang="ja-JP" altLang="en-US" sz="800" dirty="0"/>
                    </a:p>
                  </a:txBody>
                  <a:tcPr marL="87083" marR="870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ja-JP" altLang="en-US" sz="800" dirty="0" smtClean="0"/>
                        <a:t>単語</a:t>
                      </a:r>
                      <a:endParaRPr kumimoji="1" lang="en-US" altLang="ja-JP" sz="800" dirty="0" smtClean="0"/>
                    </a:p>
                  </a:txBody>
                  <a:tcPr marL="87083" marR="870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0">
                <a:tc>
                  <a:txBody>
                    <a:bodyPr/>
                    <a:lstStyle/>
                    <a:p>
                      <a:r>
                        <a:rPr kumimoji="1" lang="en-US" altLang="ja-JP" sz="800" dirty="0" smtClean="0">
                          <a:solidFill>
                            <a:schemeClr val="bg1">
                              <a:lumMod val="75000"/>
                            </a:schemeClr>
                          </a:solidFill>
                        </a:rPr>
                        <a:t>A</a:t>
                      </a:r>
                    </a:p>
                  </a:txBody>
                  <a:tcPr marL="87083" marR="870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800" dirty="0" smtClean="0">
                          <a:solidFill>
                            <a:schemeClr val="bg1">
                              <a:lumMod val="75000"/>
                            </a:schemeClr>
                          </a:solidFill>
                        </a:rPr>
                        <a:t>持ち運び、易い</a:t>
                      </a:r>
                      <a:endParaRPr kumimoji="1" lang="ja-JP" altLang="en-US" sz="800" dirty="0">
                        <a:solidFill>
                          <a:schemeClr val="bg1">
                            <a:lumMod val="75000"/>
                          </a:schemeClr>
                        </a:solidFill>
                      </a:endParaRPr>
                    </a:p>
                  </a:txBody>
                  <a:tcPr marL="87083" marR="870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kumimoji="1" lang="en-US" altLang="ja-JP" sz="800" dirty="0" smtClean="0">
                          <a:solidFill>
                            <a:schemeClr val="bg1">
                              <a:lumMod val="75000"/>
                            </a:schemeClr>
                          </a:solidFill>
                        </a:rPr>
                        <a:t>B</a:t>
                      </a:r>
                      <a:endParaRPr kumimoji="1" lang="ja-JP" altLang="en-US" sz="800" dirty="0">
                        <a:solidFill>
                          <a:schemeClr val="bg1">
                            <a:lumMod val="75000"/>
                          </a:schemeClr>
                        </a:solidFill>
                      </a:endParaRPr>
                    </a:p>
                  </a:txBody>
                  <a:tcPr marL="87083" marR="870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800" dirty="0" smtClean="0">
                          <a:solidFill>
                            <a:schemeClr val="bg1">
                              <a:lumMod val="75000"/>
                            </a:schemeClr>
                          </a:solidFill>
                        </a:rPr>
                        <a:t>グリップ、細い</a:t>
                      </a:r>
                      <a:endParaRPr kumimoji="1" lang="en-US" altLang="ja-JP" sz="800" dirty="0" smtClean="0">
                        <a:solidFill>
                          <a:schemeClr val="bg1">
                            <a:lumMod val="75000"/>
                          </a:schemeClr>
                        </a:solidFill>
                      </a:endParaRPr>
                    </a:p>
                  </a:txBody>
                  <a:tcPr marL="87083" marR="870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kumimoji="1" lang="en-US" altLang="ja-JP" sz="800" dirty="0" smtClean="0">
                          <a:solidFill>
                            <a:schemeClr val="bg1">
                              <a:lumMod val="75000"/>
                            </a:schemeClr>
                          </a:solidFill>
                        </a:rPr>
                        <a:t>C</a:t>
                      </a:r>
                      <a:endParaRPr kumimoji="1" lang="ja-JP" altLang="en-US" sz="800" dirty="0">
                        <a:solidFill>
                          <a:schemeClr val="bg1">
                            <a:lumMod val="75000"/>
                          </a:schemeClr>
                        </a:solidFill>
                      </a:endParaRPr>
                    </a:p>
                  </a:txBody>
                  <a:tcPr marL="87083" marR="870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800" dirty="0" smtClean="0">
                          <a:solidFill>
                            <a:schemeClr val="bg1">
                              <a:lumMod val="75000"/>
                            </a:schemeClr>
                          </a:solidFill>
                        </a:rPr>
                        <a:t>書く、易い</a:t>
                      </a:r>
                      <a:endParaRPr kumimoji="1" lang="en-US" altLang="ja-JP" sz="800" dirty="0" smtClean="0">
                        <a:solidFill>
                          <a:schemeClr val="bg1">
                            <a:lumMod val="75000"/>
                          </a:schemeClr>
                        </a:solidFill>
                      </a:endParaRPr>
                    </a:p>
                  </a:txBody>
                  <a:tcPr marL="87083" marR="870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kumimoji="1" lang="en-US" altLang="ja-JP" sz="800" dirty="0" smtClean="0">
                          <a:solidFill>
                            <a:schemeClr val="bg1">
                              <a:lumMod val="75000"/>
                            </a:schemeClr>
                          </a:solidFill>
                        </a:rPr>
                        <a:t>D</a:t>
                      </a:r>
                      <a:endParaRPr kumimoji="1" lang="ja-JP" altLang="en-US" sz="800" dirty="0">
                        <a:solidFill>
                          <a:schemeClr val="bg1">
                            <a:lumMod val="75000"/>
                          </a:schemeClr>
                        </a:solidFill>
                      </a:endParaRPr>
                    </a:p>
                  </a:txBody>
                  <a:tcPr marL="87083" marR="870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800" dirty="0" smtClean="0">
                          <a:solidFill>
                            <a:schemeClr val="bg1">
                              <a:lumMod val="75000"/>
                            </a:schemeClr>
                          </a:solidFill>
                        </a:rPr>
                        <a:t>持つ、易い</a:t>
                      </a:r>
                      <a:endParaRPr kumimoji="1" lang="ja-JP" altLang="en-US" sz="800" dirty="0">
                        <a:solidFill>
                          <a:schemeClr val="bg1">
                            <a:lumMod val="75000"/>
                          </a:schemeClr>
                        </a:solidFill>
                      </a:endParaRPr>
                    </a:p>
                  </a:txBody>
                  <a:tcPr marL="87083" marR="870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kumimoji="1" lang="en-US" altLang="ja-JP" sz="800" dirty="0" smtClean="0">
                          <a:solidFill>
                            <a:schemeClr val="bg1">
                              <a:lumMod val="75000"/>
                            </a:schemeClr>
                          </a:solidFill>
                        </a:rPr>
                        <a:t>E</a:t>
                      </a:r>
                    </a:p>
                  </a:txBody>
                  <a:tcPr marL="87083" marR="870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800" dirty="0" smtClean="0">
                          <a:solidFill>
                            <a:schemeClr val="bg1">
                              <a:lumMod val="75000"/>
                            </a:schemeClr>
                          </a:solidFill>
                        </a:rPr>
                        <a:t>軽い</a:t>
                      </a:r>
                      <a:endParaRPr kumimoji="1" lang="ja-JP" altLang="en-US" sz="800" dirty="0">
                        <a:solidFill>
                          <a:schemeClr val="bg1">
                            <a:lumMod val="75000"/>
                          </a:schemeClr>
                        </a:solidFill>
                      </a:endParaRPr>
                    </a:p>
                  </a:txBody>
                  <a:tcPr marL="87083" marR="870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2" name="テキスト ボックス 11"/>
          <p:cNvSpPr txBox="1"/>
          <p:nvPr/>
        </p:nvSpPr>
        <p:spPr>
          <a:xfrm>
            <a:off x="3275856" y="4116742"/>
            <a:ext cx="3335381" cy="270993"/>
          </a:xfrm>
          <a:prstGeom prst="rect">
            <a:avLst/>
          </a:prstGeom>
          <a:noFill/>
        </p:spPr>
        <p:txBody>
          <a:bodyPr wrap="none" lIns="85493" tIns="42746" rIns="85493" bIns="42746" rtlCol="0">
            <a:spAutoFit/>
          </a:bodyPr>
          <a:lstStyle/>
          <a:p>
            <a:r>
              <a:rPr lang="en-US" altLang="ja-JP" sz="1200" b="1" dirty="0" smtClean="0">
                <a:solidFill>
                  <a:schemeClr val="bg1">
                    <a:lumMod val="75000"/>
                  </a:schemeClr>
                </a:solidFill>
              </a:rPr>
              <a:t>(2) </a:t>
            </a:r>
            <a:r>
              <a:rPr lang="ja-JP" altLang="en-US" sz="1200" b="1" dirty="0" smtClean="0">
                <a:solidFill>
                  <a:schemeClr val="bg1">
                    <a:lumMod val="75000"/>
                  </a:schemeClr>
                </a:solidFill>
              </a:rPr>
              <a:t>形態素解析の結果得る各ノードでの出現単語</a:t>
            </a:r>
            <a:endParaRPr kumimoji="1" lang="ja-JP" altLang="en-US" sz="1200" b="1" dirty="0">
              <a:solidFill>
                <a:schemeClr val="bg1">
                  <a:lumMod val="75000"/>
                </a:schemeClr>
              </a:solidFill>
            </a:endParaRPr>
          </a:p>
        </p:txBody>
      </p:sp>
      <p:sp>
        <p:nvSpPr>
          <p:cNvPr id="13" name="テキスト ボックス 12"/>
          <p:cNvSpPr txBox="1"/>
          <p:nvPr/>
        </p:nvSpPr>
        <p:spPr>
          <a:xfrm>
            <a:off x="6876256" y="4129048"/>
            <a:ext cx="1656184" cy="270993"/>
          </a:xfrm>
          <a:prstGeom prst="rect">
            <a:avLst/>
          </a:prstGeom>
          <a:noFill/>
        </p:spPr>
        <p:txBody>
          <a:bodyPr wrap="square" lIns="85493" tIns="42746" rIns="85493" bIns="42746" rtlCol="0">
            <a:spAutoFit/>
          </a:bodyPr>
          <a:lstStyle/>
          <a:p>
            <a:pPr algn="ctr"/>
            <a:r>
              <a:rPr lang="en-US" altLang="ja-JP" sz="1200" b="1" dirty="0" smtClean="0">
                <a:solidFill>
                  <a:schemeClr val="bg1">
                    <a:lumMod val="75000"/>
                  </a:schemeClr>
                </a:solidFill>
              </a:rPr>
              <a:t>(3) </a:t>
            </a:r>
            <a:r>
              <a:rPr lang="ja-JP" altLang="en-US" sz="1200" b="1" dirty="0" smtClean="0">
                <a:solidFill>
                  <a:schemeClr val="bg1">
                    <a:lumMod val="75000"/>
                  </a:schemeClr>
                </a:solidFill>
              </a:rPr>
              <a:t>出現行列</a:t>
            </a:r>
            <a:r>
              <a:rPr lang="en-US" altLang="ja-JP" sz="1200" b="1" i="1" dirty="0" smtClean="0">
                <a:solidFill>
                  <a:schemeClr val="bg1">
                    <a:lumMod val="75000"/>
                  </a:schemeClr>
                </a:solidFill>
              </a:rPr>
              <a:t>W</a:t>
            </a:r>
            <a:endParaRPr kumimoji="1" lang="ja-JP" altLang="en-US" sz="1200" b="1" dirty="0">
              <a:solidFill>
                <a:schemeClr val="bg1">
                  <a:lumMod val="75000"/>
                </a:schemeClr>
              </a:solidFill>
            </a:endParaRPr>
          </a:p>
        </p:txBody>
      </p:sp>
      <p:sp>
        <p:nvSpPr>
          <p:cNvPr id="16" name="右矢印 15"/>
          <p:cNvSpPr/>
          <p:nvPr/>
        </p:nvSpPr>
        <p:spPr>
          <a:xfrm>
            <a:off x="5868144" y="3324654"/>
            <a:ext cx="720080" cy="288032"/>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p:cNvSpPr/>
          <p:nvPr/>
        </p:nvSpPr>
        <p:spPr>
          <a:xfrm>
            <a:off x="3203848" y="4545136"/>
            <a:ext cx="4320480" cy="15267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p:nvSpPr>
        <p:spPr>
          <a:xfrm>
            <a:off x="4211960" y="6453336"/>
            <a:ext cx="1296144" cy="270993"/>
          </a:xfrm>
          <a:prstGeom prst="rect">
            <a:avLst/>
          </a:prstGeom>
          <a:noFill/>
        </p:spPr>
        <p:txBody>
          <a:bodyPr wrap="square" lIns="85493" tIns="42746" rIns="85493" bIns="42746" rtlCol="0">
            <a:spAutoFit/>
          </a:bodyPr>
          <a:lstStyle/>
          <a:p>
            <a:pPr algn="ctr"/>
            <a:r>
              <a:rPr lang="en-US" altLang="ja-JP" sz="1200" b="1" dirty="0" smtClean="0"/>
              <a:t>(4) </a:t>
            </a:r>
            <a:r>
              <a:rPr lang="ja-JP" altLang="en-US" sz="1200" b="1" dirty="0"/>
              <a:t>重み</a:t>
            </a:r>
            <a:r>
              <a:rPr lang="ja-JP" altLang="en-US" sz="1200" b="1" dirty="0" smtClean="0"/>
              <a:t>行列 </a:t>
            </a:r>
            <a:r>
              <a:rPr lang="en-US" altLang="ja-JP" sz="1200" b="1" i="1" dirty="0" smtClean="0"/>
              <a:t>U</a:t>
            </a:r>
            <a:endParaRPr kumimoji="1" lang="ja-JP" altLang="en-US" sz="1200" b="1" i="1" dirty="0"/>
          </a:p>
        </p:txBody>
      </p:sp>
      <p:sp>
        <p:nvSpPr>
          <p:cNvPr id="24" name="テキスト ボックス 23"/>
          <p:cNvSpPr txBox="1"/>
          <p:nvPr/>
        </p:nvSpPr>
        <p:spPr>
          <a:xfrm>
            <a:off x="6611237" y="6439197"/>
            <a:ext cx="1777187" cy="270993"/>
          </a:xfrm>
          <a:prstGeom prst="rect">
            <a:avLst/>
          </a:prstGeom>
          <a:noFill/>
        </p:spPr>
        <p:txBody>
          <a:bodyPr wrap="square" lIns="85493" tIns="42746" rIns="85493" bIns="42746" rtlCol="0">
            <a:spAutoFit/>
          </a:bodyPr>
          <a:lstStyle/>
          <a:p>
            <a:pPr algn="ctr"/>
            <a:r>
              <a:rPr lang="en-US" altLang="ja-JP" sz="1200" b="1" dirty="0" smtClean="0">
                <a:solidFill>
                  <a:schemeClr val="bg1">
                    <a:lumMod val="75000"/>
                  </a:schemeClr>
                </a:solidFill>
              </a:rPr>
              <a:t>(5) </a:t>
            </a:r>
            <a:r>
              <a:rPr lang="ja-JP" altLang="en-US" sz="1200" b="1" dirty="0" smtClean="0">
                <a:solidFill>
                  <a:schemeClr val="bg1">
                    <a:lumMod val="75000"/>
                  </a:schemeClr>
                </a:solidFill>
              </a:rPr>
              <a:t>ノード間距離行列 </a:t>
            </a:r>
            <a:r>
              <a:rPr lang="en-US" altLang="ja-JP" sz="1200" b="1" i="1" dirty="0" smtClean="0">
                <a:solidFill>
                  <a:schemeClr val="bg1">
                    <a:lumMod val="75000"/>
                  </a:schemeClr>
                </a:solidFill>
              </a:rPr>
              <a:t>A</a:t>
            </a:r>
            <a:endParaRPr kumimoji="1" lang="ja-JP" altLang="en-US" sz="1200" b="1" i="1" dirty="0">
              <a:solidFill>
                <a:schemeClr val="bg1">
                  <a:lumMod val="75000"/>
                </a:schemeClr>
              </a:solidFill>
            </a:endParaRPr>
          </a:p>
        </p:txBody>
      </p:sp>
      <p:sp>
        <p:nvSpPr>
          <p:cNvPr id="26" name="正方形/長方形 25"/>
          <p:cNvSpPr/>
          <p:nvPr/>
        </p:nvSpPr>
        <p:spPr>
          <a:xfrm rot="16200000">
            <a:off x="1255614" y="3812482"/>
            <a:ext cx="824424" cy="13680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右矢印 24"/>
          <p:cNvSpPr/>
          <p:nvPr/>
        </p:nvSpPr>
        <p:spPr>
          <a:xfrm>
            <a:off x="1599423" y="3324654"/>
            <a:ext cx="2036473" cy="288032"/>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右矢印 6"/>
          <p:cNvSpPr/>
          <p:nvPr/>
        </p:nvSpPr>
        <p:spPr>
          <a:xfrm rot="5400000">
            <a:off x="7239000" y="4614440"/>
            <a:ext cx="426640" cy="288032"/>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p:nvSpPr>
        <p:spPr>
          <a:xfrm rot="16200000">
            <a:off x="1508676" y="5662950"/>
            <a:ext cx="318304" cy="136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右矢印 26"/>
          <p:cNvSpPr/>
          <p:nvPr/>
        </p:nvSpPr>
        <p:spPr>
          <a:xfrm>
            <a:off x="1599424" y="5733256"/>
            <a:ext cx="2056722"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1520" y="4374165"/>
            <a:ext cx="2832609" cy="783027"/>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sp>
        <p:nvSpPr>
          <p:cNvPr id="29" name="テキスト ボックス 28"/>
          <p:cNvSpPr txBox="1"/>
          <p:nvPr/>
        </p:nvSpPr>
        <p:spPr>
          <a:xfrm>
            <a:off x="1170327" y="5301208"/>
            <a:ext cx="998203" cy="270993"/>
          </a:xfrm>
          <a:prstGeom prst="rect">
            <a:avLst/>
          </a:prstGeom>
          <a:noFill/>
        </p:spPr>
        <p:txBody>
          <a:bodyPr wrap="none" lIns="85493" tIns="42746" rIns="85493" bIns="42746" rtlCol="0">
            <a:spAutoFit/>
          </a:bodyPr>
          <a:lstStyle/>
          <a:p>
            <a:r>
              <a:rPr lang="en-US" altLang="ja-JP" sz="1200" b="1" dirty="0" smtClean="0"/>
              <a:t>(1) </a:t>
            </a:r>
            <a:r>
              <a:rPr lang="ja-JP" altLang="en-US" sz="1200" b="1" dirty="0" smtClean="0"/>
              <a:t>評価構造</a:t>
            </a:r>
            <a:endParaRPr kumimoji="1" lang="ja-JP" altLang="en-US" sz="1200" b="1" dirty="0"/>
          </a:p>
        </p:txBody>
      </p:sp>
      <p:sp>
        <p:nvSpPr>
          <p:cNvPr id="30" name="テキスト ボックス 29"/>
          <p:cNvSpPr txBox="1"/>
          <p:nvPr/>
        </p:nvSpPr>
        <p:spPr>
          <a:xfrm>
            <a:off x="464349" y="4129048"/>
            <a:ext cx="723275" cy="307777"/>
          </a:xfrm>
          <a:prstGeom prst="rect">
            <a:avLst/>
          </a:prstGeom>
          <a:noFill/>
        </p:spPr>
        <p:txBody>
          <a:bodyPr wrap="none" rtlCol="0">
            <a:spAutoFit/>
          </a:bodyPr>
          <a:lstStyle/>
          <a:p>
            <a:r>
              <a:rPr kumimoji="1" lang="ja-JP" altLang="en-US" sz="1400" b="1" dirty="0" smtClean="0">
                <a:solidFill>
                  <a:srgbClr val="FF0000"/>
                </a:solidFill>
              </a:rPr>
              <a:t>ノード</a:t>
            </a:r>
            <a:r>
              <a:rPr kumimoji="1" lang="en-US" altLang="ja-JP" sz="1400" b="1" dirty="0" smtClean="0">
                <a:solidFill>
                  <a:srgbClr val="FF0000"/>
                </a:solidFill>
              </a:rPr>
              <a:t>A</a:t>
            </a:r>
            <a:endParaRPr kumimoji="1" lang="ja-JP" altLang="en-US" sz="1400" b="1" dirty="0">
              <a:solidFill>
                <a:srgbClr val="FF0000"/>
              </a:solidFill>
            </a:endParaRPr>
          </a:p>
        </p:txBody>
      </p:sp>
      <p:sp>
        <p:nvSpPr>
          <p:cNvPr id="31" name="テキスト ボックス 30"/>
          <p:cNvSpPr txBox="1"/>
          <p:nvPr/>
        </p:nvSpPr>
        <p:spPr>
          <a:xfrm>
            <a:off x="2350614" y="4116742"/>
            <a:ext cx="715260" cy="307777"/>
          </a:xfrm>
          <a:prstGeom prst="rect">
            <a:avLst/>
          </a:prstGeom>
          <a:noFill/>
        </p:spPr>
        <p:txBody>
          <a:bodyPr wrap="none" rtlCol="0">
            <a:spAutoFit/>
          </a:bodyPr>
          <a:lstStyle/>
          <a:p>
            <a:r>
              <a:rPr kumimoji="1" lang="ja-JP" altLang="en-US" sz="1400" b="1" dirty="0" smtClean="0">
                <a:solidFill>
                  <a:srgbClr val="FF0000"/>
                </a:solidFill>
              </a:rPr>
              <a:t>ノード</a:t>
            </a:r>
            <a:r>
              <a:rPr kumimoji="1" lang="en-US" altLang="ja-JP" sz="1400" b="1" dirty="0" smtClean="0">
                <a:solidFill>
                  <a:srgbClr val="FF0000"/>
                </a:solidFill>
              </a:rPr>
              <a:t>B</a:t>
            </a:r>
            <a:endParaRPr kumimoji="1" lang="ja-JP" altLang="en-US" sz="1400" b="1" dirty="0">
              <a:solidFill>
                <a:srgbClr val="FF0000"/>
              </a:solidFill>
            </a:endParaRPr>
          </a:p>
        </p:txBody>
      </p:sp>
      <p:sp>
        <p:nvSpPr>
          <p:cNvPr id="32" name="テキスト ボックス 31"/>
          <p:cNvSpPr txBox="1"/>
          <p:nvPr/>
        </p:nvSpPr>
        <p:spPr>
          <a:xfrm>
            <a:off x="467544" y="5085184"/>
            <a:ext cx="708848" cy="307777"/>
          </a:xfrm>
          <a:prstGeom prst="rect">
            <a:avLst/>
          </a:prstGeom>
          <a:noFill/>
        </p:spPr>
        <p:txBody>
          <a:bodyPr wrap="none" rtlCol="0">
            <a:spAutoFit/>
          </a:bodyPr>
          <a:lstStyle/>
          <a:p>
            <a:r>
              <a:rPr kumimoji="1" lang="ja-JP" altLang="en-US" sz="1400" b="1" dirty="0" smtClean="0">
                <a:solidFill>
                  <a:srgbClr val="FF0000"/>
                </a:solidFill>
              </a:rPr>
              <a:t>ノード</a:t>
            </a:r>
            <a:r>
              <a:rPr kumimoji="1" lang="en-US" altLang="ja-JP" sz="1400" b="1" dirty="0" smtClean="0">
                <a:solidFill>
                  <a:srgbClr val="FF0000"/>
                </a:solidFill>
              </a:rPr>
              <a:t>C</a:t>
            </a:r>
            <a:endParaRPr kumimoji="1" lang="ja-JP" altLang="en-US" sz="1400" b="1" dirty="0">
              <a:solidFill>
                <a:srgbClr val="FF0000"/>
              </a:solidFill>
            </a:endParaRPr>
          </a:p>
        </p:txBody>
      </p:sp>
      <p:sp>
        <p:nvSpPr>
          <p:cNvPr id="33" name="テキスト ボックス 32"/>
          <p:cNvSpPr txBox="1"/>
          <p:nvPr/>
        </p:nvSpPr>
        <p:spPr>
          <a:xfrm>
            <a:off x="1474659" y="4962192"/>
            <a:ext cx="728084" cy="307777"/>
          </a:xfrm>
          <a:prstGeom prst="rect">
            <a:avLst/>
          </a:prstGeom>
          <a:noFill/>
        </p:spPr>
        <p:txBody>
          <a:bodyPr wrap="none" rtlCol="0">
            <a:spAutoFit/>
          </a:bodyPr>
          <a:lstStyle/>
          <a:p>
            <a:r>
              <a:rPr kumimoji="1" lang="ja-JP" altLang="en-US" sz="1400" b="1" dirty="0" smtClean="0">
                <a:solidFill>
                  <a:srgbClr val="FF0000"/>
                </a:solidFill>
              </a:rPr>
              <a:t>ノード</a:t>
            </a:r>
            <a:r>
              <a:rPr kumimoji="1" lang="en-US" altLang="ja-JP" sz="1400" b="1" dirty="0" smtClean="0">
                <a:solidFill>
                  <a:srgbClr val="FF0000"/>
                </a:solidFill>
              </a:rPr>
              <a:t>D</a:t>
            </a:r>
            <a:endParaRPr kumimoji="1" lang="ja-JP" altLang="en-US" sz="1400" b="1" dirty="0">
              <a:solidFill>
                <a:srgbClr val="FF0000"/>
              </a:solidFill>
            </a:endParaRPr>
          </a:p>
        </p:txBody>
      </p:sp>
      <p:sp>
        <p:nvSpPr>
          <p:cNvPr id="34" name="テキスト ボックス 33"/>
          <p:cNvSpPr txBox="1"/>
          <p:nvPr/>
        </p:nvSpPr>
        <p:spPr>
          <a:xfrm>
            <a:off x="2350614" y="4941168"/>
            <a:ext cx="702436" cy="307777"/>
          </a:xfrm>
          <a:prstGeom prst="rect">
            <a:avLst/>
          </a:prstGeom>
          <a:noFill/>
        </p:spPr>
        <p:txBody>
          <a:bodyPr wrap="none" rtlCol="0">
            <a:spAutoFit/>
          </a:bodyPr>
          <a:lstStyle/>
          <a:p>
            <a:r>
              <a:rPr kumimoji="1" lang="ja-JP" altLang="en-US" sz="1400" b="1" dirty="0" smtClean="0">
                <a:solidFill>
                  <a:srgbClr val="FF0000"/>
                </a:solidFill>
              </a:rPr>
              <a:t>ノード</a:t>
            </a:r>
            <a:r>
              <a:rPr kumimoji="1" lang="en-US" altLang="ja-JP" sz="1400" b="1" dirty="0" smtClean="0">
                <a:solidFill>
                  <a:srgbClr val="FF0000"/>
                </a:solidFill>
              </a:rPr>
              <a:t>E</a:t>
            </a:r>
            <a:endParaRPr kumimoji="1" lang="ja-JP" altLang="en-US" sz="1400" b="1" dirty="0">
              <a:solidFill>
                <a:srgbClr val="FF0000"/>
              </a:solidFill>
            </a:endParaRPr>
          </a:p>
        </p:txBody>
      </p:sp>
      <p:graphicFrame>
        <p:nvGraphicFramePr>
          <p:cNvPr id="36" name="表 35"/>
          <p:cNvGraphicFramePr>
            <a:graphicFrameLocks noGrp="1"/>
          </p:cNvGraphicFramePr>
          <p:nvPr>
            <p:extLst>
              <p:ext uri="{D42A27DB-BD31-4B8C-83A1-F6EECF244321}">
                <p14:modId xmlns:p14="http://schemas.microsoft.com/office/powerpoint/2010/main" val="4210176044"/>
              </p:ext>
            </p:extLst>
          </p:nvPr>
        </p:nvGraphicFramePr>
        <p:xfrm>
          <a:off x="6876256" y="4990296"/>
          <a:ext cx="1254060" cy="1463040"/>
        </p:xfrm>
        <a:graphic>
          <a:graphicData uri="http://schemas.openxmlformats.org/drawingml/2006/table">
            <a:tbl>
              <a:tblPr firstRow="1" bandRow="1">
                <a:tableStyleId>{5A111915-BE36-4E01-A7E5-04B1672EAD32}</a:tableStyleId>
              </a:tblPr>
              <a:tblGrid>
                <a:gridCol w="209010"/>
                <a:gridCol w="209010"/>
                <a:gridCol w="209010"/>
                <a:gridCol w="209010"/>
                <a:gridCol w="209010"/>
                <a:gridCol w="209010"/>
              </a:tblGrid>
              <a:tr h="0">
                <a:tc>
                  <a:txBody>
                    <a:bodyPr/>
                    <a:lstStyle/>
                    <a:p>
                      <a:endParaRPr kumimoji="1" lang="ja-JP" altLang="en-US" sz="800" b="1" dirty="0">
                        <a:solidFill>
                          <a:schemeClr val="bg1"/>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t>A</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t>B</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t>C</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t>D</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t>E</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0">
                <a:tc>
                  <a:txBody>
                    <a:bodyPr/>
                    <a:lstStyle/>
                    <a:p>
                      <a:r>
                        <a:rPr kumimoji="1" lang="en-US" altLang="ja-JP" sz="800" b="1" dirty="0" smtClean="0">
                          <a:solidFill>
                            <a:schemeClr val="bg1"/>
                          </a:solidFill>
                        </a:rPr>
                        <a:t>A</a:t>
                      </a:r>
                      <a:endParaRPr kumimoji="1" lang="ja-JP" altLang="en-US" sz="800" b="1" dirty="0">
                        <a:solidFill>
                          <a:schemeClr val="bg1"/>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solidFill>
                            <a:schemeClr val="bg1">
                              <a:lumMod val="75000"/>
                            </a:schemeClr>
                          </a:solidFill>
                        </a:rPr>
                        <a:t>0</a:t>
                      </a: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75000"/>
                            </a:schemeClr>
                          </a:solidFill>
                        </a:rPr>
                        <a:t>1</a:t>
                      </a:r>
                      <a:endParaRPr kumimoji="1" lang="ja-JP" altLang="en-US" sz="800" dirty="0">
                        <a:solidFill>
                          <a:schemeClr val="bg1">
                            <a:lumMod val="7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75000"/>
                            </a:schemeClr>
                          </a:solidFill>
                        </a:rPr>
                        <a:t>2</a:t>
                      </a:r>
                      <a:endParaRPr kumimoji="1" lang="ja-JP" altLang="en-US" sz="800" dirty="0">
                        <a:solidFill>
                          <a:schemeClr val="bg1">
                            <a:lumMod val="7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75000"/>
                            </a:schemeClr>
                          </a:solidFill>
                        </a:rPr>
                        <a:t>2</a:t>
                      </a:r>
                      <a:endParaRPr kumimoji="1" lang="ja-JP" altLang="en-US" sz="800" dirty="0">
                        <a:solidFill>
                          <a:schemeClr val="bg1">
                            <a:lumMod val="7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75000"/>
                            </a:schemeClr>
                          </a:solidFill>
                        </a:rPr>
                        <a:t>1</a:t>
                      </a:r>
                      <a:endParaRPr kumimoji="1" lang="ja-JP" altLang="en-US" sz="800" dirty="0">
                        <a:solidFill>
                          <a:schemeClr val="bg1">
                            <a:lumMod val="7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kumimoji="1" lang="en-US" altLang="ja-JP" sz="800" b="1" dirty="0" smtClean="0">
                          <a:solidFill>
                            <a:schemeClr val="bg1"/>
                          </a:solidFill>
                        </a:rPr>
                        <a:t>B</a:t>
                      </a:r>
                      <a:endParaRPr kumimoji="1" lang="ja-JP" altLang="en-US" sz="800" b="1" dirty="0">
                        <a:solidFill>
                          <a:schemeClr val="bg1"/>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solidFill>
                            <a:schemeClr val="bg1">
                              <a:lumMod val="75000"/>
                            </a:schemeClr>
                          </a:solidFill>
                        </a:rPr>
                        <a:t>1</a:t>
                      </a:r>
                      <a:endParaRPr kumimoji="1" lang="ja-JP" altLang="en-US" sz="800" dirty="0">
                        <a:solidFill>
                          <a:schemeClr val="bg1">
                            <a:lumMod val="7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75000"/>
                            </a:schemeClr>
                          </a:solidFill>
                        </a:rPr>
                        <a:t>0</a:t>
                      </a:r>
                      <a:endParaRPr kumimoji="1" lang="ja-JP" altLang="en-US" sz="800" dirty="0">
                        <a:solidFill>
                          <a:schemeClr val="bg1">
                            <a:lumMod val="7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75000"/>
                            </a:schemeClr>
                          </a:solidFill>
                        </a:rPr>
                        <a:t>3</a:t>
                      </a:r>
                      <a:endParaRPr kumimoji="1" lang="ja-JP" altLang="en-US" sz="800" dirty="0">
                        <a:solidFill>
                          <a:schemeClr val="bg1">
                            <a:lumMod val="7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75000"/>
                            </a:schemeClr>
                          </a:solidFill>
                        </a:rPr>
                        <a:t>3</a:t>
                      </a:r>
                      <a:endParaRPr kumimoji="1" lang="ja-JP" altLang="en-US" sz="800" dirty="0">
                        <a:solidFill>
                          <a:schemeClr val="bg1">
                            <a:lumMod val="7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75000"/>
                            </a:schemeClr>
                          </a:solidFill>
                        </a:rPr>
                        <a:t>2</a:t>
                      </a:r>
                      <a:endParaRPr kumimoji="1" lang="ja-JP" altLang="en-US" sz="800" dirty="0">
                        <a:solidFill>
                          <a:schemeClr val="bg1">
                            <a:lumMod val="7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kumimoji="1" lang="en-US" altLang="ja-JP" sz="800" b="1" dirty="0" smtClean="0">
                          <a:solidFill>
                            <a:schemeClr val="bg1"/>
                          </a:solidFill>
                        </a:rPr>
                        <a:t>C</a:t>
                      </a:r>
                      <a:endParaRPr kumimoji="1" lang="ja-JP" altLang="en-US" sz="800" b="1" dirty="0">
                        <a:solidFill>
                          <a:schemeClr val="bg1"/>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solidFill>
                            <a:schemeClr val="bg1">
                              <a:lumMod val="75000"/>
                            </a:schemeClr>
                          </a:solidFill>
                        </a:rPr>
                        <a:t>2</a:t>
                      </a:r>
                      <a:endParaRPr kumimoji="1" lang="ja-JP" altLang="en-US" sz="800" dirty="0">
                        <a:solidFill>
                          <a:schemeClr val="bg1">
                            <a:lumMod val="7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75000"/>
                            </a:schemeClr>
                          </a:solidFill>
                        </a:rPr>
                        <a:t>3</a:t>
                      </a:r>
                      <a:endParaRPr kumimoji="1" lang="ja-JP" altLang="en-US" sz="800" dirty="0">
                        <a:solidFill>
                          <a:schemeClr val="bg1">
                            <a:lumMod val="7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75000"/>
                            </a:schemeClr>
                          </a:solidFill>
                        </a:rPr>
                        <a:t>0</a:t>
                      </a:r>
                      <a:endParaRPr kumimoji="1" lang="ja-JP" altLang="en-US" sz="800" dirty="0">
                        <a:solidFill>
                          <a:schemeClr val="bg1">
                            <a:lumMod val="7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75000"/>
                            </a:schemeClr>
                          </a:solidFill>
                        </a:rPr>
                        <a:t>1</a:t>
                      </a:r>
                      <a:endParaRPr kumimoji="1" lang="ja-JP" altLang="en-US" sz="800" dirty="0">
                        <a:solidFill>
                          <a:schemeClr val="bg1">
                            <a:lumMod val="7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75000"/>
                            </a:schemeClr>
                          </a:solidFill>
                        </a:rPr>
                        <a:t>1</a:t>
                      </a:r>
                      <a:endParaRPr kumimoji="1" lang="ja-JP" altLang="en-US" sz="800" dirty="0">
                        <a:solidFill>
                          <a:schemeClr val="bg1">
                            <a:lumMod val="7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kumimoji="1" lang="en-US" altLang="ja-JP" sz="800" b="1" dirty="0" smtClean="0">
                          <a:solidFill>
                            <a:schemeClr val="bg1"/>
                          </a:solidFill>
                        </a:rPr>
                        <a:t>D</a:t>
                      </a:r>
                      <a:endParaRPr kumimoji="1" lang="ja-JP" altLang="en-US" sz="800" b="1" dirty="0">
                        <a:solidFill>
                          <a:schemeClr val="bg1"/>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solidFill>
                            <a:schemeClr val="bg1">
                              <a:lumMod val="75000"/>
                            </a:schemeClr>
                          </a:solidFill>
                        </a:rPr>
                        <a:t>2</a:t>
                      </a:r>
                      <a:endParaRPr kumimoji="1" lang="ja-JP" altLang="en-US" sz="800" dirty="0">
                        <a:solidFill>
                          <a:schemeClr val="bg1">
                            <a:lumMod val="7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75000"/>
                            </a:schemeClr>
                          </a:solidFill>
                        </a:rPr>
                        <a:t>3</a:t>
                      </a:r>
                      <a:endParaRPr kumimoji="1" lang="ja-JP" altLang="en-US" sz="800" dirty="0">
                        <a:solidFill>
                          <a:schemeClr val="bg1">
                            <a:lumMod val="7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75000"/>
                            </a:schemeClr>
                          </a:solidFill>
                        </a:rPr>
                        <a:t>1</a:t>
                      </a:r>
                      <a:endParaRPr kumimoji="1" lang="ja-JP" altLang="en-US" sz="800" dirty="0">
                        <a:solidFill>
                          <a:schemeClr val="bg1">
                            <a:lumMod val="7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75000"/>
                            </a:schemeClr>
                          </a:solidFill>
                        </a:rPr>
                        <a:t>0</a:t>
                      </a:r>
                      <a:endParaRPr kumimoji="1" lang="ja-JP" altLang="en-US" sz="800" dirty="0">
                        <a:solidFill>
                          <a:schemeClr val="bg1">
                            <a:lumMod val="7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75000"/>
                            </a:schemeClr>
                          </a:solidFill>
                        </a:rPr>
                        <a:t>1</a:t>
                      </a:r>
                      <a:endParaRPr kumimoji="1" lang="ja-JP" altLang="en-US" sz="800" dirty="0">
                        <a:solidFill>
                          <a:schemeClr val="bg1">
                            <a:lumMod val="7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kumimoji="1" lang="en-US" altLang="ja-JP" sz="800" b="1" dirty="0" smtClean="0">
                          <a:solidFill>
                            <a:schemeClr val="bg1"/>
                          </a:solidFill>
                        </a:rPr>
                        <a:t>E</a:t>
                      </a:r>
                      <a:endParaRPr kumimoji="1" lang="ja-JP" altLang="en-US" sz="800" b="1" dirty="0">
                        <a:solidFill>
                          <a:schemeClr val="bg1"/>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solidFill>
                            <a:schemeClr val="bg1">
                              <a:lumMod val="75000"/>
                            </a:schemeClr>
                          </a:solidFill>
                        </a:rPr>
                        <a:t>1</a:t>
                      </a:r>
                      <a:endParaRPr kumimoji="1" lang="ja-JP" altLang="en-US" sz="800" dirty="0">
                        <a:solidFill>
                          <a:schemeClr val="bg1">
                            <a:lumMod val="7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75000"/>
                            </a:schemeClr>
                          </a:solidFill>
                        </a:rPr>
                        <a:t>2</a:t>
                      </a:r>
                      <a:endParaRPr kumimoji="1" lang="ja-JP" altLang="en-US" sz="800" dirty="0">
                        <a:solidFill>
                          <a:schemeClr val="bg1">
                            <a:lumMod val="7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75000"/>
                            </a:schemeClr>
                          </a:solidFill>
                        </a:rPr>
                        <a:t>1</a:t>
                      </a:r>
                      <a:endParaRPr kumimoji="1" lang="ja-JP" altLang="en-US" sz="800" dirty="0">
                        <a:solidFill>
                          <a:schemeClr val="bg1">
                            <a:lumMod val="7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75000"/>
                            </a:schemeClr>
                          </a:solidFill>
                        </a:rPr>
                        <a:t>1</a:t>
                      </a:r>
                      <a:endParaRPr kumimoji="1" lang="ja-JP" altLang="en-US" sz="800" dirty="0">
                        <a:solidFill>
                          <a:schemeClr val="bg1">
                            <a:lumMod val="7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75000"/>
                            </a:schemeClr>
                          </a:solidFill>
                        </a:rPr>
                        <a:t>0</a:t>
                      </a:r>
                      <a:endParaRPr kumimoji="1" lang="ja-JP" altLang="en-US" sz="800" dirty="0">
                        <a:solidFill>
                          <a:schemeClr val="bg1">
                            <a:lumMod val="75000"/>
                          </a:schemeClr>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mc:AlternateContent xmlns:mc="http://schemas.openxmlformats.org/markup-compatibility/2006" xmlns:a14="http://schemas.microsoft.com/office/drawing/2010/main">
        <mc:Choice Requires="a14">
          <p:graphicFrame>
            <p:nvGraphicFramePr>
              <p:cNvPr id="37" name="表 36"/>
              <p:cNvGraphicFramePr>
                <a:graphicFrameLocks noGrp="1"/>
              </p:cNvGraphicFramePr>
              <p:nvPr>
                <p:extLst>
                  <p:ext uri="{D42A27DB-BD31-4B8C-83A1-F6EECF244321}">
                    <p14:modId xmlns:p14="http://schemas.microsoft.com/office/powerpoint/2010/main" val="3537239587"/>
                  </p:ext>
                </p:extLst>
              </p:nvPr>
            </p:nvGraphicFramePr>
            <p:xfrm>
              <a:off x="6660232" y="2156515"/>
              <a:ext cx="1965915" cy="1988058"/>
            </p:xfrm>
            <a:graphic>
              <a:graphicData uri="http://schemas.openxmlformats.org/drawingml/2006/table">
                <a:tbl>
                  <a:tblPr firstRow="1" bandRow="1">
                    <a:tableStyleId>{5A111915-BE36-4E01-A7E5-04B1672EAD32}</a:tableStyleId>
                  </a:tblPr>
                  <a:tblGrid>
                    <a:gridCol w="562610"/>
                    <a:gridCol w="316548"/>
                    <a:gridCol w="245110"/>
                    <a:gridCol w="281577"/>
                    <a:gridCol w="316547"/>
                    <a:gridCol w="243523"/>
                  </a:tblGrid>
                  <a:tr h="0">
                    <a:tc>
                      <a:txBody>
                        <a:bodyPr/>
                        <a:lstStyle/>
                        <a:p>
                          <a:endParaRPr kumimoji="1" lang="ja-JP" altLang="en-US" sz="8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t>A</a:t>
                          </a: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t>B</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t>C</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t>D</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t>E</a:t>
                          </a: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0">
                    <a:tc>
                      <a:txBody>
                        <a:bodyPr/>
                        <a:lstStyle/>
                        <a:p>
                          <a:r>
                            <a:rPr kumimoji="1" lang="ja-JP" altLang="en-US" sz="800" b="1" dirty="0" smtClean="0">
                              <a:solidFill>
                                <a:schemeClr val="bg1"/>
                              </a:solidFill>
                            </a:rPr>
                            <a:t>持ち運び</a:t>
                          </a:r>
                          <a:endParaRPr kumimoji="1" lang="ja-JP" altLang="en-US" sz="8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solidFill>
                                <a:schemeClr val="bg1">
                                  <a:lumMod val="65000"/>
                                </a:schemeClr>
                              </a:solidFill>
                            </a:rPr>
                            <a:t>1</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kumimoji="1" lang="ja-JP" altLang="en-US" sz="800" b="1" dirty="0" smtClean="0">
                              <a:solidFill>
                                <a:schemeClr val="bg1"/>
                              </a:solidFill>
                            </a:rPr>
                            <a:t>易い</a:t>
                          </a:r>
                          <a:endParaRPr kumimoji="1" lang="ja-JP" altLang="en-US" sz="8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14:m>
                            <m:oMathPara xmlns:m="http://schemas.openxmlformats.org/officeDocument/2006/math">
                              <m:oMathParaPr>
                                <m:jc m:val="left"/>
                              </m:oMathParaPr>
                              <m:oMath xmlns:m="http://schemas.openxmlformats.org/officeDocument/2006/math">
                                <m:f>
                                  <m:fPr>
                                    <m:type m:val="skw"/>
                                    <m:ctrlPr>
                                      <a:rPr kumimoji="1" lang="ja-JP" altLang="en-US" sz="800" i="1" smtClean="0">
                                        <a:solidFill>
                                          <a:schemeClr val="bg1">
                                            <a:lumMod val="65000"/>
                                          </a:schemeClr>
                                        </a:solidFill>
                                        <a:latin typeface="Cambria Math"/>
                                      </a:rPr>
                                    </m:ctrlPr>
                                  </m:fPr>
                                  <m:num>
                                    <m:r>
                                      <a:rPr kumimoji="1" lang="en-US" altLang="ja-JP" sz="800" b="0" i="1" smtClean="0">
                                        <a:solidFill>
                                          <a:schemeClr val="bg1">
                                            <a:lumMod val="65000"/>
                                          </a:schemeClr>
                                        </a:solidFill>
                                        <a:latin typeface="Cambria Math"/>
                                      </a:rPr>
                                      <m:t>1</m:t>
                                    </m:r>
                                  </m:num>
                                  <m:den>
                                    <m:r>
                                      <a:rPr kumimoji="1" lang="en-US" altLang="ja-JP" sz="800" b="0" i="1" smtClean="0">
                                        <a:solidFill>
                                          <a:schemeClr val="bg1">
                                            <a:lumMod val="65000"/>
                                          </a:schemeClr>
                                        </a:solidFill>
                                        <a:latin typeface="Cambria Math"/>
                                      </a:rPr>
                                      <m:t>3</m:t>
                                    </m:r>
                                  </m:den>
                                </m:f>
                              </m:oMath>
                            </m:oMathPara>
                          </a14:m>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f>
                                  <m:fPr>
                                    <m:type m:val="skw"/>
                                    <m:ctrlPr>
                                      <a:rPr kumimoji="1" lang="ja-JP" altLang="en-US" sz="800" i="1" smtClean="0">
                                        <a:solidFill>
                                          <a:schemeClr val="bg1">
                                            <a:lumMod val="65000"/>
                                          </a:schemeClr>
                                        </a:solidFill>
                                        <a:latin typeface="Cambria Math"/>
                                      </a:rPr>
                                    </m:ctrlPr>
                                  </m:fPr>
                                  <m:num>
                                    <m:r>
                                      <a:rPr kumimoji="1" lang="en-US" altLang="ja-JP" sz="800" b="0" i="1" smtClean="0">
                                        <a:solidFill>
                                          <a:schemeClr val="bg1">
                                            <a:lumMod val="65000"/>
                                          </a:schemeClr>
                                        </a:solidFill>
                                        <a:latin typeface="Cambria Math"/>
                                      </a:rPr>
                                      <m:t>1</m:t>
                                    </m:r>
                                  </m:num>
                                  <m:den>
                                    <m:r>
                                      <a:rPr kumimoji="1" lang="en-US" altLang="ja-JP" sz="800" b="0" i="1" smtClean="0">
                                        <a:solidFill>
                                          <a:schemeClr val="bg1">
                                            <a:lumMod val="65000"/>
                                          </a:schemeClr>
                                        </a:solidFill>
                                        <a:latin typeface="Cambria Math"/>
                                      </a:rPr>
                                      <m:t>3</m:t>
                                    </m:r>
                                  </m:den>
                                </m:f>
                              </m:oMath>
                            </m:oMathPara>
                          </a14:m>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f>
                                  <m:fPr>
                                    <m:type m:val="skw"/>
                                    <m:ctrlPr>
                                      <a:rPr kumimoji="1" lang="ja-JP" altLang="en-US" sz="800" i="1" smtClean="0">
                                        <a:solidFill>
                                          <a:schemeClr val="bg1">
                                            <a:lumMod val="65000"/>
                                          </a:schemeClr>
                                        </a:solidFill>
                                        <a:latin typeface="Cambria Math"/>
                                      </a:rPr>
                                    </m:ctrlPr>
                                  </m:fPr>
                                  <m:num>
                                    <m:r>
                                      <a:rPr kumimoji="1" lang="en-US" altLang="ja-JP" sz="800" b="0" i="1" smtClean="0">
                                        <a:solidFill>
                                          <a:schemeClr val="bg1">
                                            <a:lumMod val="65000"/>
                                          </a:schemeClr>
                                        </a:solidFill>
                                        <a:latin typeface="Cambria Math"/>
                                      </a:rPr>
                                      <m:t>1</m:t>
                                    </m:r>
                                  </m:num>
                                  <m:den>
                                    <m:r>
                                      <a:rPr kumimoji="1" lang="en-US" altLang="ja-JP" sz="800" b="0" i="1" smtClean="0">
                                        <a:solidFill>
                                          <a:schemeClr val="bg1">
                                            <a:lumMod val="65000"/>
                                          </a:schemeClr>
                                        </a:solidFill>
                                        <a:latin typeface="Cambria Math"/>
                                      </a:rPr>
                                      <m:t>3</m:t>
                                    </m:r>
                                  </m:den>
                                </m:f>
                              </m:oMath>
                            </m:oMathPara>
                          </a14:m>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kumimoji="1" lang="ja-JP" altLang="en-US" sz="800" b="1" dirty="0" smtClean="0">
                              <a:solidFill>
                                <a:schemeClr val="bg1"/>
                              </a:solidFill>
                            </a:rPr>
                            <a:t>グリップ</a:t>
                          </a:r>
                          <a:endParaRPr kumimoji="1" lang="ja-JP" altLang="en-US" sz="8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1</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kumimoji="1" lang="ja-JP" altLang="en-US" sz="800" b="1" dirty="0" smtClean="0">
                              <a:solidFill>
                                <a:schemeClr val="bg1"/>
                              </a:solidFill>
                            </a:rPr>
                            <a:t>細い</a:t>
                          </a:r>
                          <a:endParaRPr kumimoji="1" lang="ja-JP" altLang="en-US" sz="8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1</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kumimoji="1" lang="ja-JP" altLang="en-US" sz="800" b="1" dirty="0" smtClean="0">
                              <a:solidFill>
                                <a:schemeClr val="bg1"/>
                              </a:solidFill>
                            </a:rPr>
                            <a:t>書く</a:t>
                          </a:r>
                          <a:endParaRPr kumimoji="1" lang="ja-JP" altLang="en-US" sz="8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1</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kumimoji="1" lang="ja-JP" altLang="en-US" sz="800" b="1" dirty="0" smtClean="0">
                              <a:solidFill>
                                <a:schemeClr val="bg1"/>
                              </a:solidFill>
                            </a:rPr>
                            <a:t>持つ</a:t>
                          </a:r>
                          <a:endParaRPr kumimoji="1" lang="ja-JP" altLang="en-US" sz="8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1</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kumimoji="1" lang="ja-JP" altLang="en-US" sz="800" b="1" dirty="0" smtClean="0">
                              <a:solidFill>
                                <a:schemeClr val="bg1"/>
                              </a:solidFill>
                            </a:rPr>
                            <a:t>軽い</a:t>
                          </a:r>
                          <a:endParaRPr kumimoji="1" lang="ja-JP" altLang="en-US" sz="8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1</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mc:Choice>
        <mc:Fallback xmlns="">
          <p:graphicFrame>
            <p:nvGraphicFramePr>
              <p:cNvPr id="37" name="表 36"/>
              <p:cNvGraphicFramePr>
                <a:graphicFrameLocks noGrp="1"/>
              </p:cNvGraphicFramePr>
              <p:nvPr>
                <p:extLst>
                  <p:ext uri="{D42A27DB-BD31-4B8C-83A1-F6EECF244321}">
                    <p14:modId xmlns:p14="http://schemas.microsoft.com/office/powerpoint/2010/main" val="3625431115"/>
                  </p:ext>
                </p:extLst>
              </p:nvPr>
            </p:nvGraphicFramePr>
            <p:xfrm>
              <a:off x="6660232" y="2156515"/>
              <a:ext cx="1965915" cy="1988058"/>
            </p:xfrm>
            <a:graphic>
              <a:graphicData uri="http://schemas.openxmlformats.org/drawingml/2006/table">
                <a:tbl>
                  <a:tblPr firstRow="1" bandRow="1">
                    <a:tableStyleId>{5A111915-BE36-4E01-A7E5-04B1672EAD32}</a:tableStyleId>
                  </a:tblPr>
                  <a:tblGrid>
                    <a:gridCol w="562610"/>
                    <a:gridCol w="316548"/>
                    <a:gridCol w="245110"/>
                    <a:gridCol w="281577"/>
                    <a:gridCol w="316547"/>
                    <a:gridCol w="243523"/>
                  </a:tblGrid>
                  <a:tr h="243840">
                    <a:tc>
                      <a:txBody>
                        <a:bodyPr/>
                        <a:lstStyle/>
                        <a:p>
                          <a:endParaRPr kumimoji="1" lang="ja-JP" altLang="en-US" sz="8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t>A</a:t>
                          </a: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t>B</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t>C</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t>D</a:t>
                          </a:r>
                          <a:endParaRPr kumimoji="1" lang="ja-JP" altLang="en-US" sz="8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t>E</a:t>
                          </a: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243840">
                    <a:tc>
                      <a:txBody>
                        <a:bodyPr/>
                        <a:lstStyle/>
                        <a:p>
                          <a:r>
                            <a:rPr kumimoji="1" lang="ja-JP" altLang="en-US" sz="800" b="1" dirty="0" smtClean="0">
                              <a:solidFill>
                                <a:schemeClr val="bg1"/>
                              </a:solidFill>
                            </a:rPr>
                            <a:t>持ち運び</a:t>
                          </a:r>
                          <a:endParaRPr kumimoji="1" lang="ja-JP" altLang="en-US" sz="8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solidFill>
                                <a:schemeClr val="bg1">
                                  <a:lumMod val="65000"/>
                                </a:schemeClr>
                              </a:solidFill>
                            </a:rPr>
                            <a:t>1</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1178">
                    <a:tc>
                      <a:txBody>
                        <a:bodyPr/>
                        <a:lstStyle/>
                        <a:p>
                          <a:r>
                            <a:rPr kumimoji="1" lang="ja-JP" altLang="en-US" sz="800" b="1" dirty="0" smtClean="0">
                              <a:solidFill>
                                <a:schemeClr val="bg1"/>
                              </a:solidFill>
                            </a:rPr>
                            <a:t>易い</a:t>
                          </a:r>
                          <a:endParaRPr kumimoji="1" lang="ja-JP" altLang="en-US" sz="8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ja-JP"/>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5"/>
                          <a:stretch>
                            <a:fillRect l="-178846" t="-176087" r="-344231" b="-434783"/>
                          </a:stretch>
                        </a:blipFill>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ja-JP"/>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5"/>
                          <a:stretch>
                            <a:fillRect l="-402174" t="-176087" r="-202174" b="-434783"/>
                          </a:stretch>
                        </a:blipFill>
                      </a:tcPr>
                    </a:tc>
                    <a:tc>
                      <a:txBody>
                        <a:bodyPr/>
                        <a:lstStyle/>
                        <a:p>
                          <a:endParaRPr lang="ja-JP"/>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5"/>
                          <a:stretch>
                            <a:fillRect l="-444231" t="-176087" r="-78846" b="-434783"/>
                          </a:stretch>
                        </a:blipFill>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3840">
                    <a:tc>
                      <a:txBody>
                        <a:bodyPr/>
                        <a:lstStyle/>
                        <a:p>
                          <a:r>
                            <a:rPr kumimoji="1" lang="ja-JP" altLang="en-US" sz="800" b="1" dirty="0" smtClean="0">
                              <a:solidFill>
                                <a:schemeClr val="bg1"/>
                              </a:solidFill>
                            </a:rPr>
                            <a:t>グリップ</a:t>
                          </a:r>
                          <a:endParaRPr kumimoji="1" lang="ja-JP" altLang="en-US" sz="8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1</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3840">
                    <a:tc>
                      <a:txBody>
                        <a:bodyPr/>
                        <a:lstStyle/>
                        <a:p>
                          <a:r>
                            <a:rPr kumimoji="1" lang="ja-JP" altLang="en-US" sz="800" b="1" dirty="0" smtClean="0">
                              <a:solidFill>
                                <a:schemeClr val="bg1"/>
                              </a:solidFill>
                            </a:rPr>
                            <a:t>細い</a:t>
                          </a:r>
                          <a:endParaRPr kumimoji="1" lang="ja-JP" altLang="en-US" sz="8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1</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3840">
                    <a:tc>
                      <a:txBody>
                        <a:bodyPr/>
                        <a:lstStyle/>
                        <a:p>
                          <a:r>
                            <a:rPr kumimoji="1" lang="ja-JP" altLang="en-US" sz="800" b="1" dirty="0" smtClean="0">
                              <a:solidFill>
                                <a:schemeClr val="bg1"/>
                              </a:solidFill>
                            </a:rPr>
                            <a:t>書く</a:t>
                          </a:r>
                          <a:endParaRPr kumimoji="1" lang="ja-JP" altLang="en-US" sz="8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1</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3840">
                    <a:tc>
                      <a:txBody>
                        <a:bodyPr/>
                        <a:lstStyle/>
                        <a:p>
                          <a:r>
                            <a:rPr kumimoji="1" lang="ja-JP" altLang="en-US" sz="800" b="1" dirty="0" smtClean="0">
                              <a:solidFill>
                                <a:schemeClr val="bg1"/>
                              </a:solidFill>
                            </a:rPr>
                            <a:t>持つ</a:t>
                          </a:r>
                          <a:endParaRPr kumimoji="1" lang="ja-JP" altLang="en-US" sz="8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1</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3840">
                    <a:tc>
                      <a:txBody>
                        <a:bodyPr/>
                        <a:lstStyle/>
                        <a:p>
                          <a:r>
                            <a:rPr kumimoji="1" lang="ja-JP" altLang="en-US" sz="800" b="1" dirty="0" smtClean="0">
                              <a:solidFill>
                                <a:schemeClr val="bg1"/>
                              </a:solidFill>
                            </a:rPr>
                            <a:t>軽い</a:t>
                          </a:r>
                          <a:endParaRPr kumimoji="1" lang="ja-JP" altLang="en-US" sz="8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0</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solidFill>
                                <a:schemeClr val="bg1">
                                  <a:lumMod val="65000"/>
                                </a:schemeClr>
                              </a:solidFill>
                            </a:rPr>
                            <a:t>1</a:t>
                          </a:r>
                          <a:endParaRPr kumimoji="1" lang="ja-JP" altLang="en-US" sz="800" dirty="0">
                            <a:solidFill>
                              <a:schemeClr val="bg1">
                                <a:lumMod val="65000"/>
                              </a:schemeClr>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mc:Fallback>
      </mc:AlternateContent>
      <mc:AlternateContent xmlns:mc="http://schemas.openxmlformats.org/markup-compatibility/2006" xmlns:a14="http://schemas.microsoft.com/office/drawing/2010/main">
        <mc:Choice Requires="a14">
          <p:graphicFrame>
            <p:nvGraphicFramePr>
              <p:cNvPr id="38" name="表 37"/>
              <p:cNvGraphicFramePr>
                <a:graphicFrameLocks noGrp="1"/>
              </p:cNvGraphicFramePr>
              <p:nvPr>
                <p:extLst>
                  <p:ext uri="{D42A27DB-BD31-4B8C-83A1-F6EECF244321}">
                    <p14:modId xmlns:p14="http://schemas.microsoft.com/office/powerpoint/2010/main" val="1237567034"/>
                  </p:ext>
                </p:extLst>
              </p:nvPr>
            </p:nvGraphicFramePr>
            <p:xfrm>
              <a:off x="4037739" y="4961859"/>
              <a:ext cx="1644586" cy="1536192"/>
            </p:xfrm>
            <a:graphic>
              <a:graphicData uri="http://schemas.openxmlformats.org/drawingml/2006/table">
                <a:tbl>
                  <a:tblPr firstRow="1" bandRow="1">
                    <a:tableStyleId>{5A111915-BE36-4E01-A7E5-04B1672EAD32}</a:tableStyleId>
                  </a:tblPr>
                  <a:tblGrid>
                    <a:gridCol w="209010"/>
                    <a:gridCol w="295046"/>
                    <a:gridCol w="276962"/>
                    <a:gridCol w="291560"/>
                    <a:gridCol w="306116"/>
                    <a:gridCol w="265892"/>
                  </a:tblGrid>
                  <a:tr h="0">
                    <a:tc>
                      <a:txBody>
                        <a:bodyPr/>
                        <a:lstStyle/>
                        <a:p>
                          <a:endParaRPr kumimoji="1" lang="ja-JP" altLang="en-US" sz="800" b="1" dirty="0">
                            <a:solidFill>
                              <a:schemeClr val="bg1"/>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A</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B</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C</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D</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E</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0">
                    <a:tc>
                      <a:txBody>
                        <a:bodyPr/>
                        <a:lstStyle/>
                        <a:p>
                          <a:r>
                            <a:rPr kumimoji="1" lang="en-US" altLang="ja-JP" sz="800" b="1" dirty="0" smtClean="0">
                              <a:solidFill>
                                <a:schemeClr val="bg1"/>
                              </a:solidFill>
                            </a:rPr>
                            <a:t>A</a:t>
                          </a:r>
                          <a:endParaRPr kumimoji="1" lang="ja-JP" altLang="en-US" sz="800" b="1" dirty="0">
                            <a:solidFill>
                              <a:schemeClr val="bg1"/>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14:m>
                            <m:oMathPara xmlns:m="http://schemas.openxmlformats.org/officeDocument/2006/math">
                              <m:oMathParaPr>
                                <m:jc m:val="left"/>
                              </m:oMathParaPr>
                              <m:oMath xmlns:m="http://schemas.openxmlformats.org/officeDocument/2006/math">
                                <m:f>
                                  <m:fPr>
                                    <m:type m:val="skw"/>
                                    <m:ctrlPr>
                                      <a:rPr kumimoji="1" lang="ja-JP" altLang="en-US" sz="800" i="1" smtClean="0">
                                        <a:latin typeface="Cambria Math"/>
                                      </a:rPr>
                                    </m:ctrlPr>
                                  </m:fPr>
                                  <m:num>
                                    <m:r>
                                      <a:rPr kumimoji="1" lang="en-US" altLang="ja-JP" sz="800" b="0" i="1" smtClean="0">
                                        <a:latin typeface="Cambria Math"/>
                                      </a:rPr>
                                      <m:t>1</m:t>
                                    </m:r>
                                  </m:num>
                                  <m:den>
                                    <m:r>
                                      <a:rPr kumimoji="1" lang="en-US" altLang="ja-JP" sz="800" b="0" i="1" smtClean="0">
                                        <a:latin typeface="Cambria Math"/>
                                      </a:rPr>
                                      <m:t>2</m:t>
                                    </m:r>
                                  </m:den>
                                </m:f>
                              </m:oMath>
                            </m:oMathPara>
                          </a14:m>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kumimoji="1" lang="en-US" altLang="ja-JP" sz="800" b="1" dirty="0" smtClean="0">
                              <a:solidFill>
                                <a:schemeClr val="bg1"/>
                              </a:solidFill>
                            </a:rPr>
                            <a:t>B</a:t>
                          </a:r>
                          <a:endParaRPr kumimoji="1" lang="ja-JP" altLang="en-US" sz="800" b="1" dirty="0">
                            <a:solidFill>
                              <a:schemeClr val="bg1"/>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1</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kumimoji="1" lang="en-US" altLang="ja-JP" sz="800" b="1" dirty="0" smtClean="0">
                              <a:solidFill>
                                <a:schemeClr val="bg1"/>
                              </a:solidFill>
                            </a:rPr>
                            <a:t>C</a:t>
                          </a:r>
                          <a:endParaRPr kumimoji="1" lang="ja-JP" altLang="en-US" sz="800" b="1" dirty="0">
                            <a:solidFill>
                              <a:schemeClr val="bg1"/>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1</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kumimoji="1" lang="en-US" altLang="ja-JP" sz="800" b="1" dirty="0" smtClean="0">
                              <a:solidFill>
                                <a:schemeClr val="bg1"/>
                              </a:solidFill>
                            </a:rPr>
                            <a:t>D</a:t>
                          </a:r>
                          <a:endParaRPr kumimoji="1" lang="ja-JP" altLang="en-US" sz="800" b="1" dirty="0">
                            <a:solidFill>
                              <a:schemeClr val="bg1"/>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f>
                                  <m:fPr>
                                    <m:type m:val="skw"/>
                                    <m:ctrlPr>
                                      <a:rPr kumimoji="1" lang="ja-JP" altLang="en-US" sz="800" i="1" smtClean="0">
                                        <a:latin typeface="Cambria Math"/>
                                      </a:rPr>
                                    </m:ctrlPr>
                                  </m:fPr>
                                  <m:num>
                                    <m:r>
                                      <a:rPr kumimoji="1" lang="en-US" altLang="ja-JP" sz="800" b="0" i="1" smtClean="0">
                                        <a:latin typeface="Cambria Math"/>
                                      </a:rPr>
                                      <m:t>1</m:t>
                                    </m:r>
                                  </m:num>
                                  <m:den>
                                    <m:r>
                                      <a:rPr kumimoji="1" lang="en-US" altLang="ja-JP" sz="800" b="0" i="1" smtClean="0">
                                        <a:latin typeface="Cambria Math"/>
                                      </a:rPr>
                                      <m:t>2</m:t>
                                    </m:r>
                                  </m:den>
                                </m:f>
                              </m:oMath>
                            </m:oMathPara>
                          </a14:m>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kumimoji="1" lang="en-US" altLang="ja-JP" sz="800" b="1" dirty="0" smtClean="0">
                              <a:solidFill>
                                <a:schemeClr val="bg1"/>
                              </a:solidFill>
                            </a:rPr>
                            <a:t>E</a:t>
                          </a:r>
                          <a:endParaRPr kumimoji="1" lang="ja-JP" altLang="en-US" sz="800" b="1" dirty="0">
                            <a:solidFill>
                              <a:schemeClr val="bg1"/>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1</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mc:Choice>
        <mc:Fallback xmlns="">
          <p:graphicFrame>
            <p:nvGraphicFramePr>
              <p:cNvPr id="38" name="表 37"/>
              <p:cNvGraphicFramePr>
                <a:graphicFrameLocks noGrp="1"/>
              </p:cNvGraphicFramePr>
              <p:nvPr>
                <p:extLst>
                  <p:ext uri="{D42A27DB-BD31-4B8C-83A1-F6EECF244321}">
                    <p14:modId xmlns:p14="http://schemas.microsoft.com/office/powerpoint/2010/main" val="2916717732"/>
                  </p:ext>
                </p:extLst>
              </p:nvPr>
            </p:nvGraphicFramePr>
            <p:xfrm>
              <a:off x="4037739" y="4961859"/>
              <a:ext cx="1644586" cy="1536192"/>
            </p:xfrm>
            <a:graphic>
              <a:graphicData uri="http://schemas.openxmlformats.org/drawingml/2006/table">
                <a:tbl>
                  <a:tblPr firstRow="1" bandRow="1">
                    <a:tableStyleId>{5A111915-BE36-4E01-A7E5-04B1672EAD32}</a:tableStyleId>
                  </a:tblPr>
                  <a:tblGrid>
                    <a:gridCol w="209010"/>
                    <a:gridCol w="295046"/>
                    <a:gridCol w="276962"/>
                    <a:gridCol w="291560"/>
                    <a:gridCol w="306116"/>
                    <a:gridCol w="265892"/>
                  </a:tblGrid>
                  <a:tr h="243840">
                    <a:tc>
                      <a:txBody>
                        <a:bodyPr/>
                        <a:lstStyle/>
                        <a:p>
                          <a:endParaRPr kumimoji="1" lang="ja-JP" altLang="en-US" sz="800" b="1" dirty="0">
                            <a:solidFill>
                              <a:schemeClr val="bg1"/>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A</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B</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C</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D</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E</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280416">
                    <a:tc>
                      <a:txBody>
                        <a:bodyPr/>
                        <a:lstStyle/>
                        <a:p>
                          <a:r>
                            <a:rPr kumimoji="1" lang="en-US" altLang="ja-JP" sz="800" b="1" dirty="0" smtClean="0">
                              <a:solidFill>
                                <a:schemeClr val="bg1"/>
                              </a:solidFill>
                            </a:rPr>
                            <a:t>A</a:t>
                          </a:r>
                          <a:endParaRPr kumimoji="1" lang="ja-JP" altLang="en-US" sz="800" b="1" dirty="0">
                            <a:solidFill>
                              <a:schemeClr val="bg1"/>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ja-JP"/>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6"/>
                          <a:stretch>
                            <a:fillRect l="-69388" t="-89130" r="-383673" b="-393478"/>
                          </a:stretch>
                        </a:blipFill>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3840">
                    <a:tc>
                      <a:txBody>
                        <a:bodyPr/>
                        <a:lstStyle/>
                        <a:p>
                          <a:r>
                            <a:rPr kumimoji="1" lang="en-US" altLang="ja-JP" sz="800" b="1" dirty="0" smtClean="0">
                              <a:solidFill>
                                <a:schemeClr val="bg1"/>
                              </a:solidFill>
                            </a:rPr>
                            <a:t>B</a:t>
                          </a:r>
                          <a:endParaRPr kumimoji="1" lang="ja-JP" altLang="en-US" sz="800" b="1" dirty="0">
                            <a:solidFill>
                              <a:schemeClr val="bg1"/>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1</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3840">
                    <a:tc>
                      <a:txBody>
                        <a:bodyPr/>
                        <a:lstStyle/>
                        <a:p>
                          <a:r>
                            <a:rPr kumimoji="1" lang="en-US" altLang="ja-JP" sz="800" b="1" dirty="0" smtClean="0">
                              <a:solidFill>
                                <a:schemeClr val="bg1"/>
                              </a:solidFill>
                            </a:rPr>
                            <a:t>C</a:t>
                          </a:r>
                          <a:endParaRPr kumimoji="1" lang="ja-JP" altLang="en-US" sz="800" b="1" dirty="0">
                            <a:solidFill>
                              <a:schemeClr val="bg1"/>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1</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0416">
                    <a:tc>
                      <a:txBody>
                        <a:bodyPr/>
                        <a:lstStyle/>
                        <a:p>
                          <a:r>
                            <a:rPr kumimoji="1" lang="en-US" altLang="ja-JP" sz="800" b="1" dirty="0" smtClean="0">
                              <a:solidFill>
                                <a:schemeClr val="bg1"/>
                              </a:solidFill>
                            </a:rPr>
                            <a:t>D</a:t>
                          </a:r>
                          <a:endParaRPr kumimoji="1" lang="ja-JP" altLang="en-US" sz="800" b="1" dirty="0">
                            <a:solidFill>
                              <a:schemeClr val="bg1"/>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ja-JP"/>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6"/>
                          <a:stretch>
                            <a:fillRect l="-352000" t="-363043" r="-90000" b="-119565"/>
                          </a:stretch>
                        </a:blipFill>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3840">
                    <a:tc>
                      <a:txBody>
                        <a:bodyPr/>
                        <a:lstStyle/>
                        <a:p>
                          <a:r>
                            <a:rPr kumimoji="1" lang="en-US" altLang="ja-JP" sz="800" b="1" dirty="0" smtClean="0">
                              <a:solidFill>
                                <a:schemeClr val="bg1"/>
                              </a:solidFill>
                            </a:rPr>
                            <a:t>E</a:t>
                          </a:r>
                          <a:endParaRPr kumimoji="1" lang="ja-JP" altLang="en-US" sz="800" b="1" dirty="0">
                            <a:solidFill>
                              <a:schemeClr val="bg1"/>
                            </a:solidFill>
                          </a:endParaRPr>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0</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dirty="0" smtClean="0"/>
                            <a:t>1</a:t>
                          </a:r>
                          <a:endParaRPr kumimoji="1" lang="ja-JP" altLang="en-US" sz="800" dirty="0"/>
                        </a:p>
                      </a:txBody>
                      <a:tcPr marL="91805" marR="91805"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mc:Fallback>
      </mc:AlternateContent>
    </p:spTree>
    <p:extLst>
      <p:ext uri="{BB962C8B-B14F-4D97-AF65-F5344CB8AC3E}">
        <p14:creationId xmlns:p14="http://schemas.microsoft.com/office/powerpoint/2010/main" val="1736874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目次</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はじめに</a:t>
            </a:r>
            <a:endParaRPr kumimoji="1" lang="en-US" altLang="ja-JP" dirty="0" smtClean="0"/>
          </a:p>
          <a:p>
            <a:r>
              <a:rPr lang="ja-JP" altLang="en-US" dirty="0"/>
              <a:t>提案</a:t>
            </a:r>
            <a:r>
              <a:rPr lang="ja-JP" altLang="en-US" dirty="0" smtClean="0"/>
              <a:t>手法</a:t>
            </a:r>
            <a:endParaRPr lang="en-US" altLang="ja-JP" dirty="0" smtClean="0"/>
          </a:p>
          <a:p>
            <a:r>
              <a:rPr kumimoji="1" lang="ja-JP" altLang="en-US" dirty="0" smtClean="0"/>
              <a:t>評価実験と</a:t>
            </a:r>
            <a:r>
              <a:rPr lang="ja-JP" altLang="en-US" dirty="0" smtClean="0"/>
              <a:t>結果、</a:t>
            </a:r>
            <a:r>
              <a:rPr kumimoji="1" lang="ja-JP" altLang="en-US" dirty="0" smtClean="0"/>
              <a:t>考察</a:t>
            </a:r>
            <a:endParaRPr kumimoji="1" lang="en-US" altLang="ja-JP" dirty="0" smtClean="0"/>
          </a:p>
          <a:p>
            <a:r>
              <a:rPr lang="ja-JP" altLang="en-US" dirty="0"/>
              <a:t>まとめと今後の課題</a:t>
            </a:r>
            <a:endParaRPr kumimoji="1" lang="ja-JP" altLang="en-US" dirty="0"/>
          </a:p>
        </p:txBody>
      </p:sp>
    </p:spTree>
    <p:extLst>
      <p:ext uri="{BB962C8B-B14F-4D97-AF65-F5344CB8AC3E}">
        <p14:creationId xmlns:p14="http://schemas.microsoft.com/office/powerpoint/2010/main" val="17783914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a:t>可視化プロセス</a:t>
            </a:r>
          </a:p>
        </p:txBody>
      </p:sp>
      <p:graphicFrame>
        <p:nvGraphicFramePr>
          <p:cNvPr id="12" name="表 11"/>
          <p:cNvGraphicFramePr>
            <a:graphicFrameLocks noGrp="1"/>
          </p:cNvGraphicFramePr>
          <p:nvPr>
            <p:extLst>
              <p:ext uri="{D42A27DB-BD31-4B8C-83A1-F6EECF244321}">
                <p14:modId xmlns:p14="http://schemas.microsoft.com/office/powerpoint/2010/main" val="1154054777"/>
              </p:ext>
            </p:extLst>
          </p:nvPr>
        </p:nvGraphicFramePr>
        <p:xfrm>
          <a:off x="1043608" y="4156164"/>
          <a:ext cx="1723916" cy="1766400"/>
        </p:xfrm>
        <a:graphic>
          <a:graphicData uri="http://schemas.openxmlformats.org/drawingml/2006/table">
            <a:tbl>
              <a:tblPr firstRow="1" bandRow="1">
                <a:tableStyleId>{5A111915-BE36-4E01-A7E5-04B1672EAD32}</a:tableStyleId>
              </a:tblPr>
              <a:tblGrid>
                <a:gridCol w="396000"/>
                <a:gridCol w="331979"/>
                <a:gridCol w="331979"/>
                <a:gridCol w="331979"/>
                <a:gridCol w="331979"/>
              </a:tblGrid>
              <a:tr h="426720">
                <a:tc>
                  <a:txBody>
                    <a:bodyPr/>
                    <a:lstStyle/>
                    <a:p>
                      <a:pPr algn="ctr"/>
                      <a:endParaRPr kumimoji="1" lang="ja-JP" altLang="en-US" sz="10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ja-JP" altLang="en-US" sz="600" dirty="0" smtClean="0"/>
                        <a:t>シンプル</a:t>
                      </a:r>
                      <a:endParaRPr kumimoji="1" lang="ja-JP" altLang="en-US" sz="6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ja-JP" altLang="en-US" sz="1000" dirty="0" smtClean="0"/>
                        <a:t>軽い</a:t>
                      </a: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ja-JP" altLang="en-US" sz="1000" dirty="0" smtClean="0"/>
                        <a:t>安定</a:t>
                      </a: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ja-JP" altLang="en-US" sz="1000" dirty="0" smtClean="0"/>
                        <a:t>書く</a:t>
                      </a: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149344">
                <a:tc>
                  <a:txBody>
                    <a:bodyPr/>
                    <a:lstStyle/>
                    <a:p>
                      <a:pPr algn="ctr"/>
                      <a:r>
                        <a:rPr kumimoji="1" lang="ja-JP" altLang="en-US" sz="700" b="1" dirty="0" smtClean="0">
                          <a:solidFill>
                            <a:schemeClr val="bg1"/>
                          </a:solidFill>
                        </a:rPr>
                        <a:t>シンプル</a:t>
                      </a:r>
                      <a:endParaRPr kumimoji="1" lang="ja-JP" altLang="en-US" sz="7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endParaRPr kumimoji="1" lang="en-US" altLang="ja-JP" sz="1000" dirty="0" smtClean="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4800">
                <a:tc>
                  <a:txBody>
                    <a:bodyPr/>
                    <a:lstStyle/>
                    <a:p>
                      <a:pPr algn="ctr"/>
                      <a:r>
                        <a:rPr kumimoji="1" lang="ja-JP" altLang="en-US" sz="1000" b="1" dirty="0" smtClean="0">
                          <a:solidFill>
                            <a:schemeClr val="bg1"/>
                          </a:solidFill>
                        </a:rPr>
                        <a:t>軽い</a:t>
                      </a:r>
                      <a:endParaRPr kumimoji="1" lang="ja-JP" altLang="en-US" sz="10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4800">
                <a:tc>
                  <a:txBody>
                    <a:bodyPr/>
                    <a:lstStyle/>
                    <a:p>
                      <a:pPr algn="ctr"/>
                      <a:r>
                        <a:rPr kumimoji="1" lang="ja-JP" altLang="en-US" sz="1000" b="1" dirty="0" smtClean="0">
                          <a:solidFill>
                            <a:schemeClr val="bg1"/>
                          </a:solidFill>
                        </a:rPr>
                        <a:t>安定</a:t>
                      </a:r>
                      <a:endParaRPr kumimoji="1" lang="ja-JP" altLang="en-US" sz="10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4800">
                <a:tc>
                  <a:txBody>
                    <a:bodyPr/>
                    <a:lstStyle/>
                    <a:p>
                      <a:pPr algn="ctr"/>
                      <a:r>
                        <a:rPr kumimoji="1" lang="ja-JP" altLang="en-US" sz="1000" b="1" dirty="0" smtClean="0">
                          <a:solidFill>
                            <a:schemeClr val="bg1"/>
                          </a:solidFill>
                        </a:rPr>
                        <a:t>書く</a:t>
                      </a:r>
                      <a:endParaRPr kumimoji="1" lang="ja-JP" altLang="en-US" sz="10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7" name="角丸四角形 26"/>
          <p:cNvSpPr/>
          <p:nvPr/>
        </p:nvSpPr>
        <p:spPr>
          <a:xfrm>
            <a:off x="1810036" y="2371546"/>
            <a:ext cx="529716" cy="346662"/>
          </a:xfrm>
          <a:prstGeom prst="roundRect">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dirty="0" smtClean="0">
                <a:solidFill>
                  <a:schemeClr val="bg1">
                    <a:lumMod val="75000"/>
                  </a:schemeClr>
                </a:solidFill>
              </a:rPr>
              <a:t>軽い</a:t>
            </a:r>
            <a:endParaRPr kumimoji="1" lang="ja-JP" altLang="en-US" sz="1050" dirty="0">
              <a:solidFill>
                <a:schemeClr val="bg1">
                  <a:lumMod val="75000"/>
                </a:schemeClr>
              </a:solidFill>
            </a:endParaRPr>
          </a:p>
        </p:txBody>
      </p:sp>
      <p:sp>
        <p:nvSpPr>
          <p:cNvPr id="28" name="角丸四角形 27"/>
          <p:cNvSpPr/>
          <p:nvPr/>
        </p:nvSpPr>
        <p:spPr>
          <a:xfrm>
            <a:off x="1053952" y="2034132"/>
            <a:ext cx="495672" cy="337414"/>
          </a:xfrm>
          <a:prstGeom prst="roundRect">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dirty="0" smtClean="0">
                <a:solidFill>
                  <a:schemeClr val="bg1">
                    <a:lumMod val="75000"/>
                  </a:schemeClr>
                </a:solidFill>
              </a:rPr>
              <a:t>安定する</a:t>
            </a:r>
            <a:endParaRPr kumimoji="1" lang="ja-JP" altLang="en-US" sz="1050" dirty="0">
              <a:solidFill>
                <a:schemeClr val="bg1">
                  <a:lumMod val="75000"/>
                </a:schemeClr>
              </a:solidFill>
            </a:endParaRPr>
          </a:p>
        </p:txBody>
      </p:sp>
      <p:sp>
        <p:nvSpPr>
          <p:cNvPr id="29" name="角丸四角形 28"/>
          <p:cNvSpPr/>
          <p:nvPr/>
        </p:nvSpPr>
        <p:spPr>
          <a:xfrm>
            <a:off x="981944" y="2610196"/>
            <a:ext cx="590440" cy="288032"/>
          </a:xfrm>
          <a:prstGeom prst="roundRect">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dirty="0" smtClean="0">
                <a:solidFill>
                  <a:schemeClr val="bg1">
                    <a:lumMod val="75000"/>
                  </a:schemeClr>
                </a:solidFill>
              </a:rPr>
              <a:t>書きやすい</a:t>
            </a:r>
            <a:endParaRPr kumimoji="1" lang="ja-JP" altLang="en-US" sz="1050" dirty="0">
              <a:solidFill>
                <a:schemeClr val="bg1">
                  <a:lumMod val="75000"/>
                </a:schemeClr>
              </a:solidFill>
            </a:endParaRPr>
          </a:p>
        </p:txBody>
      </p:sp>
      <p:sp>
        <p:nvSpPr>
          <p:cNvPr id="30" name="正方形/長方形 29"/>
          <p:cNvSpPr/>
          <p:nvPr/>
        </p:nvSpPr>
        <p:spPr>
          <a:xfrm>
            <a:off x="909935" y="1962124"/>
            <a:ext cx="2221905" cy="1080120"/>
          </a:xfrm>
          <a:prstGeom prst="rect">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lumMod val="75000"/>
                </a:schemeClr>
              </a:solidFill>
            </a:endParaRPr>
          </a:p>
        </p:txBody>
      </p:sp>
      <p:cxnSp>
        <p:nvCxnSpPr>
          <p:cNvPr id="32" name="直線コネクタ 31"/>
          <p:cNvCxnSpPr>
            <a:stCxn id="28" idx="3"/>
            <a:endCxn id="27" idx="1"/>
          </p:cNvCxnSpPr>
          <p:nvPr/>
        </p:nvCxnSpPr>
        <p:spPr>
          <a:xfrm>
            <a:off x="1549624" y="2202839"/>
            <a:ext cx="260412" cy="342038"/>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a:stCxn id="29" idx="3"/>
            <a:endCxn id="27" idx="1"/>
          </p:cNvCxnSpPr>
          <p:nvPr/>
        </p:nvCxnSpPr>
        <p:spPr>
          <a:xfrm flipV="1">
            <a:off x="1572384" y="2544877"/>
            <a:ext cx="237652" cy="209335"/>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4" name="角丸四角形 33"/>
          <p:cNvSpPr/>
          <p:nvPr/>
        </p:nvSpPr>
        <p:spPr>
          <a:xfrm>
            <a:off x="2555776" y="2335542"/>
            <a:ext cx="491728" cy="346662"/>
          </a:xfrm>
          <a:prstGeom prst="roundRect">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dirty="0" smtClean="0">
                <a:solidFill>
                  <a:schemeClr val="bg1">
                    <a:lumMod val="75000"/>
                  </a:schemeClr>
                </a:solidFill>
              </a:rPr>
              <a:t>シンプル</a:t>
            </a:r>
            <a:endParaRPr kumimoji="1" lang="ja-JP" altLang="en-US" sz="1050" dirty="0">
              <a:solidFill>
                <a:schemeClr val="bg1">
                  <a:lumMod val="75000"/>
                </a:schemeClr>
              </a:solidFill>
            </a:endParaRPr>
          </a:p>
        </p:txBody>
      </p:sp>
      <p:cxnSp>
        <p:nvCxnSpPr>
          <p:cNvPr id="35" name="直線コネクタ 34"/>
          <p:cNvCxnSpPr>
            <a:stCxn id="27" idx="3"/>
            <a:endCxn id="34" idx="1"/>
          </p:cNvCxnSpPr>
          <p:nvPr/>
        </p:nvCxnSpPr>
        <p:spPr>
          <a:xfrm flipV="1">
            <a:off x="2339752" y="2508873"/>
            <a:ext cx="216024" cy="36004"/>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3" name="右矢印 42"/>
          <p:cNvSpPr/>
          <p:nvPr/>
        </p:nvSpPr>
        <p:spPr>
          <a:xfrm rot="5400000">
            <a:off x="1658384" y="3651604"/>
            <a:ext cx="593822" cy="239198"/>
          </a:xfrm>
          <a:prstGeom prst="right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lumMod val="75000"/>
                </a:schemeClr>
              </a:solidFill>
            </a:endParaRPr>
          </a:p>
        </p:txBody>
      </p:sp>
      <p:sp>
        <p:nvSpPr>
          <p:cNvPr id="44" name="右矢印 43"/>
          <p:cNvSpPr/>
          <p:nvPr/>
        </p:nvSpPr>
        <p:spPr>
          <a:xfrm rot="16200000">
            <a:off x="6176999" y="3761209"/>
            <a:ext cx="260832" cy="216024"/>
          </a:xfrm>
          <a:prstGeom prst="right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lumMod val="75000"/>
                </a:schemeClr>
              </a:solidFill>
            </a:endParaRPr>
          </a:p>
        </p:txBody>
      </p:sp>
      <p:sp>
        <p:nvSpPr>
          <p:cNvPr id="4" name="テキスト ボックス 3"/>
          <p:cNvSpPr txBox="1"/>
          <p:nvPr/>
        </p:nvSpPr>
        <p:spPr>
          <a:xfrm>
            <a:off x="1406450" y="3042244"/>
            <a:ext cx="1107996" cy="369332"/>
          </a:xfrm>
          <a:prstGeom prst="rect">
            <a:avLst/>
          </a:prstGeom>
          <a:noFill/>
        </p:spPr>
        <p:txBody>
          <a:bodyPr wrap="none" rtlCol="0">
            <a:spAutoFit/>
          </a:bodyPr>
          <a:lstStyle/>
          <a:p>
            <a:r>
              <a:rPr kumimoji="1" lang="ja-JP" altLang="en-US" dirty="0" smtClean="0">
                <a:solidFill>
                  <a:schemeClr val="bg1">
                    <a:lumMod val="75000"/>
                  </a:schemeClr>
                </a:solidFill>
              </a:rPr>
              <a:t>評価構造</a:t>
            </a:r>
            <a:endParaRPr kumimoji="1" lang="ja-JP" altLang="en-US" dirty="0">
              <a:solidFill>
                <a:schemeClr val="bg1">
                  <a:lumMod val="75000"/>
                </a:schemeClr>
              </a:solidFill>
            </a:endParaRPr>
          </a:p>
        </p:txBody>
      </p:sp>
      <p:sp>
        <p:nvSpPr>
          <p:cNvPr id="45" name="テキスト ボックス 44"/>
          <p:cNvSpPr txBox="1"/>
          <p:nvPr/>
        </p:nvSpPr>
        <p:spPr>
          <a:xfrm>
            <a:off x="1043608" y="5939988"/>
            <a:ext cx="1800493" cy="369332"/>
          </a:xfrm>
          <a:prstGeom prst="rect">
            <a:avLst/>
          </a:prstGeom>
          <a:noFill/>
        </p:spPr>
        <p:txBody>
          <a:bodyPr wrap="none" rtlCol="0">
            <a:spAutoFit/>
          </a:bodyPr>
          <a:lstStyle/>
          <a:p>
            <a:r>
              <a:rPr kumimoji="1" lang="ja-JP" altLang="en-US" dirty="0" smtClean="0"/>
              <a:t>単語間距離行列</a:t>
            </a:r>
            <a:endParaRPr kumimoji="1" lang="ja-JP" altLang="en-US" dirty="0"/>
          </a:p>
        </p:txBody>
      </p:sp>
      <p:sp>
        <p:nvSpPr>
          <p:cNvPr id="46" name="テキスト ボックス 45"/>
          <p:cNvSpPr txBox="1"/>
          <p:nvPr/>
        </p:nvSpPr>
        <p:spPr>
          <a:xfrm>
            <a:off x="6397823" y="3302409"/>
            <a:ext cx="1295547" cy="369332"/>
          </a:xfrm>
          <a:prstGeom prst="rect">
            <a:avLst/>
          </a:prstGeom>
          <a:noFill/>
        </p:spPr>
        <p:txBody>
          <a:bodyPr wrap="none" rtlCol="0">
            <a:spAutoFit/>
          </a:bodyPr>
          <a:lstStyle/>
          <a:p>
            <a:r>
              <a:rPr kumimoji="1" lang="en-US" altLang="ja-JP" dirty="0" smtClean="0">
                <a:solidFill>
                  <a:schemeClr val="bg1">
                    <a:lumMod val="75000"/>
                  </a:schemeClr>
                </a:solidFill>
              </a:rPr>
              <a:t>Word Cloud</a:t>
            </a:r>
            <a:endParaRPr kumimoji="1" lang="ja-JP" altLang="en-US" dirty="0">
              <a:solidFill>
                <a:schemeClr val="bg1">
                  <a:lumMod val="75000"/>
                </a:schemeClr>
              </a:solidFill>
            </a:endParaRPr>
          </a:p>
        </p:txBody>
      </p:sp>
      <p:sp>
        <p:nvSpPr>
          <p:cNvPr id="47" name="テキスト ボックス 46"/>
          <p:cNvSpPr txBox="1"/>
          <p:nvPr/>
        </p:nvSpPr>
        <p:spPr>
          <a:xfrm>
            <a:off x="6343419" y="3734457"/>
            <a:ext cx="1800493" cy="369332"/>
          </a:xfrm>
          <a:prstGeom prst="rect">
            <a:avLst/>
          </a:prstGeom>
          <a:noFill/>
        </p:spPr>
        <p:txBody>
          <a:bodyPr wrap="none" rtlCol="0">
            <a:spAutoFit/>
          </a:bodyPr>
          <a:lstStyle/>
          <a:p>
            <a:r>
              <a:rPr kumimoji="1" lang="ja-JP" altLang="en-US" dirty="0" smtClean="0">
                <a:solidFill>
                  <a:schemeClr val="bg1">
                    <a:lumMod val="75000"/>
                  </a:schemeClr>
                </a:solidFill>
              </a:rPr>
              <a:t>単語</a:t>
            </a:r>
            <a:r>
              <a:rPr lang="ja-JP" altLang="en-US" dirty="0">
                <a:solidFill>
                  <a:schemeClr val="bg1">
                    <a:lumMod val="75000"/>
                  </a:schemeClr>
                </a:solidFill>
              </a:rPr>
              <a:t>の重複除去</a:t>
            </a:r>
            <a:endParaRPr kumimoji="1" lang="ja-JP" altLang="en-US" dirty="0">
              <a:solidFill>
                <a:schemeClr val="bg1">
                  <a:lumMod val="75000"/>
                </a:schemeClr>
              </a:solidFill>
            </a:endParaRPr>
          </a:p>
        </p:txBody>
      </p:sp>
      <p:sp>
        <p:nvSpPr>
          <p:cNvPr id="48" name="テキスト ボックス 47"/>
          <p:cNvSpPr txBox="1"/>
          <p:nvPr/>
        </p:nvSpPr>
        <p:spPr>
          <a:xfrm>
            <a:off x="2021810" y="3474292"/>
            <a:ext cx="2262158" cy="646331"/>
          </a:xfrm>
          <a:prstGeom prst="rect">
            <a:avLst/>
          </a:prstGeom>
          <a:noFill/>
        </p:spPr>
        <p:txBody>
          <a:bodyPr wrap="none" rtlCol="0">
            <a:spAutoFit/>
          </a:bodyPr>
          <a:lstStyle/>
          <a:p>
            <a:r>
              <a:rPr kumimoji="1" lang="ja-JP" altLang="en-US" dirty="0" smtClean="0">
                <a:solidFill>
                  <a:schemeClr val="bg1">
                    <a:lumMod val="75000"/>
                  </a:schemeClr>
                </a:solidFill>
              </a:rPr>
              <a:t>評価構造内の</a:t>
            </a:r>
            <a:endParaRPr kumimoji="1" lang="en-US" altLang="ja-JP" dirty="0" smtClean="0">
              <a:solidFill>
                <a:schemeClr val="bg1">
                  <a:lumMod val="75000"/>
                </a:schemeClr>
              </a:solidFill>
            </a:endParaRPr>
          </a:p>
          <a:p>
            <a:r>
              <a:rPr kumimoji="1" lang="ja-JP" altLang="en-US" dirty="0" smtClean="0">
                <a:solidFill>
                  <a:schemeClr val="bg1">
                    <a:lumMod val="75000"/>
                  </a:schemeClr>
                </a:solidFill>
              </a:rPr>
              <a:t>単語間距離行列作成</a:t>
            </a:r>
            <a:endParaRPr kumimoji="1" lang="ja-JP" altLang="en-US" dirty="0">
              <a:solidFill>
                <a:schemeClr val="bg1">
                  <a:lumMod val="75000"/>
                </a:schemeClr>
              </a:solidFill>
            </a:endParaRPr>
          </a:p>
        </p:txBody>
      </p:sp>
      <p:graphicFrame>
        <p:nvGraphicFramePr>
          <p:cNvPr id="41" name="表 40"/>
          <p:cNvGraphicFramePr>
            <a:graphicFrameLocks noGrp="1"/>
          </p:cNvGraphicFramePr>
          <p:nvPr>
            <p:extLst>
              <p:ext uri="{D42A27DB-BD31-4B8C-83A1-F6EECF244321}">
                <p14:modId xmlns:p14="http://schemas.microsoft.com/office/powerpoint/2010/main" val="1733094231"/>
              </p:ext>
            </p:extLst>
          </p:nvPr>
        </p:nvGraphicFramePr>
        <p:xfrm>
          <a:off x="4583006" y="1688408"/>
          <a:ext cx="1058400" cy="1614000"/>
        </p:xfrm>
        <a:graphic>
          <a:graphicData uri="http://schemas.openxmlformats.org/drawingml/2006/table">
            <a:tbl>
              <a:tblPr firstRow="1" bandRow="1">
                <a:tableStyleId>{5A111915-BE36-4E01-A7E5-04B1672EAD32}</a:tableStyleId>
              </a:tblPr>
              <a:tblGrid>
                <a:gridCol w="396000"/>
                <a:gridCol w="331200"/>
                <a:gridCol w="331200"/>
              </a:tblGrid>
              <a:tr h="0">
                <a:tc>
                  <a:txBody>
                    <a:bodyPr/>
                    <a:lstStyle/>
                    <a:p>
                      <a:endParaRPr kumimoji="1" lang="ja-JP" altLang="en-US" sz="10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1000" dirty="0" smtClean="0"/>
                        <a:t>x</a:t>
                      </a: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1000" dirty="0" smtClean="0"/>
                        <a:t>y</a:t>
                      </a: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334800">
                <a:tc>
                  <a:txBody>
                    <a:bodyPr/>
                    <a:lstStyle/>
                    <a:p>
                      <a:r>
                        <a:rPr kumimoji="1" lang="ja-JP" altLang="en-US" sz="700" b="1" dirty="0" smtClean="0">
                          <a:solidFill>
                            <a:schemeClr val="bg1"/>
                          </a:solidFill>
                        </a:rPr>
                        <a:t>シンプル</a:t>
                      </a:r>
                      <a:endParaRPr kumimoji="1" lang="ja-JP" altLang="en-US" sz="7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kumimoji="1" lang="en-US" altLang="ja-JP" sz="1000" dirty="0" smtClean="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4800">
                <a:tc>
                  <a:txBody>
                    <a:bodyPr/>
                    <a:lstStyle/>
                    <a:p>
                      <a:r>
                        <a:rPr kumimoji="1" lang="ja-JP" altLang="en-US" sz="1000" b="1" dirty="0" smtClean="0">
                          <a:solidFill>
                            <a:schemeClr val="bg1"/>
                          </a:solidFill>
                        </a:rPr>
                        <a:t>軽い</a:t>
                      </a:r>
                      <a:endParaRPr kumimoji="1" lang="ja-JP" altLang="en-US" sz="10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4800">
                <a:tc>
                  <a:txBody>
                    <a:bodyPr/>
                    <a:lstStyle/>
                    <a:p>
                      <a:r>
                        <a:rPr kumimoji="1" lang="ja-JP" altLang="en-US" sz="1000" b="1" dirty="0" smtClean="0">
                          <a:solidFill>
                            <a:schemeClr val="bg1"/>
                          </a:solidFill>
                        </a:rPr>
                        <a:t>安定</a:t>
                      </a:r>
                      <a:endParaRPr kumimoji="1" lang="ja-JP" altLang="en-US" sz="10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4800">
                <a:tc>
                  <a:txBody>
                    <a:bodyPr/>
                    <a:lstStyle/>
                    <a:p>
                      <a:r>
                        <a:rPr kumimoji="1" lang="ja-JP" altLang="en-US" sz="1000" b="1" dirty="0" smtClean="0">
                          <a:solidFill>
                            <a:schemeClr val="bg1"/>
                          </a:solidFill>
                        </a:rPr>
                        <a:t>書く</a:t>
                      </a:r>
                      <a:endParaRPr kumimoji="1" lang="ja-JP" altLang="en-US" sz="10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0" name="テキスト ボックス 49"/>
          <p:cNvSpPr txBox="1"/>
          <p:nvPr/>
        </p:nvSpPr>
        <p:spPr>
          <a:xfrm>
            <a:off x="4211960" y="3302408"/>
            <a:ext cx="1800493" cy="369332"/>
          </a:xfrm>
          <a:prstGeom prst="rect">
            <a:avLst/>
          </a:prstGeom>
          <a:noFill/>
        </p:spPr>
        <p:txBody>
          <a:bodyPr wrap="none" rtlCol="0">
            <a:spAutoFit/>
          </a:bodyPr>
          <a:lstStyle/>
          <a:p>
            <a:r>
              <a:rPr kumimoji="1" lang="ja-JP" altLang="en-US" dirty="0" smtClean="0">
                <a:solidFill>
                  <a:schemeClr val="bg1">
                    <a:lumMod val="75000"/>
                  </a:schemeClr>
                </a:solidFill>
              </a:rPr>
              <a:t>単語の配置座標</a:t>
            </a:r>
            <a:endParaRPr kumimoji="1" lang="ja-JP" altLang="en-US" dirty="0">
              <a:solidFill>
                <a:schemeClr val="bg1">
                  <a:lumMod val="75000"/>
                </a:schemeClr>
              </a:solidFill>
            </a:endParaRPr>
          </a:p>
        </p:txBody>
      </p:sp>
      <p:sp>
        <p:nvSpPr>
          <p:cNvPr id="53" name="正方形/長方形 52"/>
          <p:cNvSpPr/>
          <p:nvPr/>
        </p:nvSpPr>
        <p:spPr>
          <a:xfrm>
            <a:off x="4245496" y="1484784"/>
            <a:ext cx="4068598" cy="2186956"/>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lumMod val="75000"/>
                </a:schemeClr>
              </a:solidFill>
            </a:endParaRPr>
          </a:p>
        </p:txBody>
      </p:sp>
      <p:graphicFrame>
        <p:nvGraphicFramePr>
          <p:cNvPr id="54" name="表 53"/>
          <p:cNvGraphicFramePr>
            <a:graphicFrameLocks noGrp="1"/>
          </p:cNvGraphicFramePr>
          <p:nvPr>
            <p:extLst>
              <p:ext uri="{D42A27DB-BD31-4B8C-83A1-F6EECF244321}">
                <p14:modId xmlns:p14="http://schemas.microsoft.com/office/powerpoint/2010/main" val="2559850194"/>
              </p:ext>
            </p:extLst>
          </p:nvPr>
        </p:nvGraphicFramePr>
        <p:xfrm>
          <a:off x="4583006" y="4307413"/>
          <a:ext cx="1058400" cy="1614000"/>
        </p:xfrm>
        <a:graphic>
          <a:graphicData uri="http://schemas.openxmlformats.org/drawingml/2006/table">
            <a:tbl>
              <a:tblPr firstRow="1" bandRow="1">
                <a:tableStyleId>{5A111915-BE36-4E01-A7E5-04B1672EAD32}</a:tableStyleId>
              </a:tblPr>
              <a:tblGrid>
                <a:gridCol w="396000"/>
                <a:gridCol w="331200"/>
                <a:gridCol w="331200"/>
              </a:tblGrid>
              <a:tr h="0">
                <a:tc>
                  <a:txBody>
                    <a:bodyPr/>
                    <a:lstStyle/>
                    <a:p>
                      <a:endParaRPr kumimoji="1" lang="ja-JP" altLang="en-US" sz="10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1000" dirty="0" smtClean="0"/>
                        <a:t>x</a:t>
                      </a: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1000" dirty="0" smtClean="0"/>
                        <a:t>y</a:t>
                      </a: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334800">
                <a:tc>
                  <a:txBody>
                    <a:bodyPr/>
                    <a:lstStyle/>
                    <a:p>
                      <a:r>
                        <a:rPr kumimoji="1" lang="ja-JP" altLang="en-US" sz="700" b="1" dirty="0" smtClean="0">
                          <a:solidFill>
                            <a:schemeClr val="bg1"/>
                          </a:solidFill>
                        </a:rPr>
                        <a:t>シンプル</a:t>
                      </a:r>
                      <a:endParaRPr kumimoji="1" lang="ja-JP" altLang="en-US" sz="7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kumimoji="1" lang="en-US" altLang="ja-JP" sz="1000" dirty="0" smtClean="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4800">
                <a:tc>
                  <a:txBody>
                    <a:bodyPr/>
                    <a:lstStyle/>
                    <a:p>
                      <a:r>
                        <a:rPr kumimoji="1" lang="ja-JP" altLang="en-US" sz="1000" b="1" dirty="0" smtClean="0">
                          <a:solidFill>
                            <a:schemeClr val="bg1"/>
                          </a:solidFill>
                        </a:rPr>
                        <a:t>軽い</a:t>
                      </a:r>
                      <a:endParaRPr kumimoji="1" lang="ja-JP" altLang="en-US" sz="10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4800">
                <a:tc>
                  <a:txBody>
                    <a:bodyPr/>
                    <a:lstStyle/>
                    <a:p>
                      <a:r>
                        <a:rPr kumimoji="1" lang="ja-JP" altLang="en-US" sz="1000" b="1" dirty="0" smtClean="0">
                          <a:solidFill>
                            <a:schemeClr val="bg1"/>
                          </a:solidFill>
                        </a:rPr>
                        <a:t>安定</a:t>
                      </a:r>
                      <a:endParaRPr kumimoji="1" lang="ja-JP" altLang="en-US" sz="10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4800">
                <a:tc>
                  <a:txBody>
                    <a:bodyPr/>
                    <a:lstStyle/>
                    <a:p>
                      <a:r>
                        <a:rPr kumimoji="1" lang="ja-JP" altLang="en-US" sz="1000" b="1" dirty="0" smtClean="0">
                          <a:solidFill>
                            <a:schemeClr val="bg1"/>
                          </a:solidFill>
                        </a:rPr>
                        <a:t>書く</a:t>
                      </a:r>
                      <a:endParaRPr kumimoji="1" lang="ja-JP" altLang="en-US" sz="10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0" name="右矢印 59"/>
          <p:cNvSpPr/>
          <p:nvPr/>
        </p:nvSpPr>
        <p:spPr>
          <a:xfrm>
            <a:off x="2975406" y="5041236"/>
            <a:ext cx="1054834" cy="2500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ボックス 60"/>
          <p:cNvSpPr txBox="1"/>
          <p:nvPr/>
        </p:nvSpPr>
        <p:spPr>
          <a:xfrm>
            <a:off x="2948825" y="5322558"/>
            <a:ext cx="1107996" cy="369332"/>
          </a:xfrm>
          <a:prstGeom prst="rect">
            <a:avLst/>
          </a:prstGeom>
          <a:noFill/>
        </p:spPr>
        <p:txBody>
          <a:bodyPr wrap="none" rtlCol="0">
            <a:spAutoFit/>
          </a:bodyPr>
          <a:lstStyle/>
          <a:p>
            <a:r>
              <a:rPr kumimoji="1" lang="ja-JP" altLang="en-US" dirty="0" smtClean="0">
                <a:solidFill>
                  <a:srgbClr val="FF0000"/>
                </a:solidFill>
              </a:rPr>
              <a:t>次元削減</a:t>
            </a:r>
            <a:endParaRPr kumimoji="1" lang="ja-JP" altLang="en-US" dirty="0">
              <a:solidFill>
                <a:srgbClr val="FF0000"/>
              </a:solidFill>
            </a:endParaRPr>
          </a:p>
        </p:txBody>
      </p:sp>
      <p:sp>
        <p:nvSpPr>
          <p:cNvPr id="62" name="テキスト ボックス 61"/>
          <p:cNvSpPr txBox="1"/>
          <p:nvPr/>
        </p:nvSpPr>
        <p:spPr>
          <a:xfrm>
            <a:off x="6457431" y="5921413"/>
            <a:ext cx="1295547" cy="369332"/>
          </a:xfrm>
          <a:prstGeom prst="rect">
            <a:avLst/>
          </a:prstGeom>
          <a:noFill/>
        </p:spPr>
        <p:txBody>
          <a:bodyPr wrap="none" rtlCol="0">
            <a:spAutoFit/>
          </a:bodyPr>
          <a:lstStyle/>
          <a:p>
            <a:r>
              <a:rPr kumimoji="1" lang="en-US" altLang="ja-JP" dirty="0" smtClean="0"/>
              <a:t>Word Cloud</a:t>
            </a:r>
            <a:endParaRPr kumimoji="1" lang="ja-JP" altLang="en-US" dirty="0"/>
          </a:p>
        </p:txBody>
      </p:sp>
      <p:sp>
        <p:nvSpPr>
          <p:cNvPr id="63" name="テキスト ボックス 62"/>
          <p:cNvSpPr txBox="1"/>
          <p:nvPr/>
        </p:nvSpPr>
        <p:spPr>
          <a:xfrm>
            <a:off x="4211960" y="5921413"/>
            <a:ext cx="1800493" cy="369332"/>
          </a:xfrm>
          <a:prstGeom prst="rect">
            <a:avLst/>
          </a:prstGeom>
          <a:noFill/>
        </p:spPr>
        <p:txBody>
          <a:bodyPr wrap="none" rtlCol="0">
            <a:spAutoFit/>
          </a:bodyPr>
          <a:lstStyle/>
          <a:p>
            <a:r>
              <a:rPr kumimoji="1" lang="ja-JP" altLang="en-US" dirty="0" smtClean="0"/>
              <a:t>単語の配置座標</a:t>
            </a:r>
            <a:endParaRPr kumimoji="1" lang="ja-JP" altLang="en-US" dirty="0"/>
          </a:p>
        </p:txBody>
      </p:sp>
      <p:sp>
        <p:nvSpPr>
          <p:cNvPr id="64" name="正方形/長方形 63"/>
          <p:cNvSpPr/>
          <p:nvPr/>
        </p:nvSpPr>
        <p:spPr>
          <a:xfrm>
            <a:off x="4245496" y="4103789"/>
            <a:ext cx="4068598" cy="21869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正方形/長方形 64"/>
          <p:cNvSpPr/>
          <p:nvPr/>
        </p:nvSpPr>
        <p:spPr>
          <a:xfrm>
            <a:off x="6199403" y="1975397"/>
            <a:ext cx="1872208" cy="1336304"/>
          </a:xfrm>
          <a:prstGeom prst="rect">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lumMod val="75000"/>
                </a:schemeClr>
              </a:solidFill>
            </a:endParaRPr>
          </a:p>
        </p:txBody>
      </p:sp>
      <p:sp>
        <p:nvSpPr>
          <p:cNvPr id="66" name="正方形/長方形 65"/>
          <p:cNvSpPr/>
          <p:nvPr/>
        </p:nvSpPr>
        <p:spPr>
          <a:xfrm>
            <a:off x="6417324" y="2505348"/>
            <a:ext cx="907819" cy="39287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smtClean="0">
                <a:solidFill>
                  <a:schemeClr val="bg1">
                    <a:lumMod val="75000"/>
                  </a:schemeClr>
                </a:solidFill>
              </a:rPr>
              <a:t>軽い</a:t>
            </a:r>
            <a:endParaRPr kumimoji="1" lang="ja-JP" altLang="en-US" sz="2400" b="1" dirty="0">
              <a:solidFill>
                <a:schemeClr val="bg1">
                  <a:lumMod val="75000"/>
                </a:schemeClr>
              </a:solidFill>
            </a:endParaRPr>
          </a:p>
        </p:txBody>
      </p:sp>
      <p:sp>
        <p:nvSpPr>
          <p:cNvPr id="67" name="正方形/長方形 66"/>
          <p:cNvSpPr/>
          <p:nvPr/>
        </p:nvSpPr>
        <p:spPr>
          <a:xfrm>
            <a:off x="7150947" y="2132856"/>
            <a:ext cx="920663" cy="445406"/>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smtClean="0">
                <a:solidFill>
                  <a:schemeClr val="bg1">
                    <a:lumMod val="75000"/>
                  </a:schemeClr>
                </a:solidFill>
              </a:rPr>
              <a:t>書く</a:t>
            </a:r>
            <a:endParaRPr kumimoji="1" lang="ja-JP" altLang="en-US" sz="1400" b="1" dirty="0">
              <a:solidFill>
                <a:schemeClr val="bg1">
                  <a:lumMod val="75000"/>
                </a:schemeClr>
              </a:solidFill>
            </a:endParaRPr>
          </a:p>
        </p:txBody>
      </p:sp>
      <p:sp>
        <p:nvSpPr>
          <p:cNvPr id="68" name="正方形/長方形 67"/>
          <p:cNvSpPr/>
          <p:nvPr/>
        </p:nvSpPr>
        <p:spPr>
          <a:xfrm>
            <a:off x="6718834" y="2829385"/>
            <a:ext cx="1356547" cy="482316"/>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smtClean="0">
                <a:solidFill>
                  <a:schemeClr val="bg1">
                    <a:lumMod val="75000"/>
                  </a:schemeClr>
                </a:solidFill>
              </a:rPr>
              <a:t>シンプル</a:t>
            </a:r>
            <a:endParaRPr kumimoji="1" lang="ja-JP" altLang="en-US" sz="2400" b="1" dirty="0">
              <a:solidFill>
                <a:schemeClr val="bg1">
                  <a:lumMod val="75000"/>
                </a:schemeClr>
              </a:solidFill>
            </a:endParaRPr>
          </a:p>
        </p:txBody>
      </p:sp>
      <p:sp>
        <p:nvSpPr>
          <p:cNvPr id="69" name="正方形/長方形 68"/>
          <p:cNvSpPr/>
          <p:nvPr/>
        </p:nvSpPr>
        <p:spPr>
          <a:xfrm>
            <a:off x="6214778" y="1975396"/>
            <a:ext cx="890426" cy="52678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smtClean="0">
                <a:solidFill>
                  <a:schemeClr val="bg1">
                    <a:lumMod val="75000"/>
                  </a:schemeClr>
                </a:solidFill>
              </a:rPr>
              <a:t>安定</a:t>
            </a:r>
            <a:endParaRPr kumimoji="1" lang="ja-JP" altLang="en-US" sz="2400" b="1" dirty="0">
              <a:solidFill>
                <a:schemeClr val="bg1">
                  <a:lumMod val="75000"/>
                </a:schemeClr>
              </a:solidFill>
            </a:endParaRPr>
          </a:p>
        </p:txBody>
      </p:sp>
      <p:sp>
        <p:nvSpPr>
          <p:cNvPr id="70" name="正方形/長方形 69"/>
          <p:cNvSpPr/>
          <p:nvPr/>
        </p:nvSpPr>
        <p:spPr>
          <a:xfrm>
            <a:off x="6214778" y="4474291"/>
            <a:ext cx="1872208" cy="133630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正方形/長方形 70"/>
          <p:cNvSpPr/>
          <p:nvPr/>
        </p:nvSpPr>
        <p:spPr>
          <a:xfrm>
            <a:off x="6718834" y="5004243"/>
            <a:ext cx="576064" cy="324036"/>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smtClean="0">
                <a:solidFill>
                  <a:schemeClr val="tx1"/>
                </a:solidFill>
              </a:rPr>
              <a:t>軽い</a:t>
            </a:r>
            <a:endParaRPr kumimoji="1" lang="ja-JP" altLang="en-US" sz="1400" b="1" dirty="0">
              <a:solidFill>
                <a:schemeClr val="tx1"/>
              </a:solidFill>
            </a:endParaRPr>
          </a:p>
        </p:txBody>
      </p:sp>
      <p:sp>
        <p:nvSpPr>
          <p:cNvPr id="72" name="正方形/長方形 71"/>
          <p:cNvSpPr/>
          <p:nvPr/>
        </p:nvSpPr>
        <p:spPr>
          <a:xfrm>
            <a:off x="7301500" y="4669791"/>
            <a:ext cx="576064" cy="324036"/>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smtClean="0">
                <a:solidFill>
                  <a:schemeClr val="tx1"/>
                </a:solidFill>
              </a:rPr>
              <a:t>書く</a:t>
            </a:r>
            <a:endParaRPr kumimoji="1" lang="ja-JP" altLang="en-US" sz="1400" b="1" dirty="0">
              <a:solidFill>
                <a:schemeClr val="tx1"/>
              </a:solidFill>
            </a:endParaRPr>
          </a:p>
        </p:txBody>
      </p:sp>
      <p:sp>
        <p:nvSpPr>
          <p:cNvPr id="73" name="正方形/長方形 72"/>
          <p:cNvSpPr/>
          <p:nvPr/>
        </p:nvSpPr>
        <p:spPr>
          <a:xfrm>
            <a:off x="6772840" y="5004243"/>
            <a:ext cx="900100" cy="324036"/>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smtClean="0">
                <a:solidFill>
                  <a:schemeClr val="tx1"/>
                </a:solidFill>
              </a:rPr>
              <a:t>シンプル</a:t>
            </a:r>
            <a:endParaRPr kumimoji="1" lang="ja-JP" altLang="en-US" sz="1400" b="1" dirty="0">
              <a:solidFill>
                <a:schemeClr val="tx1"/>
              </a:solidFill>
            </a:endParaRPr>
          </a:p>
        </p:txBody>
      </p:sp>
      <p:sp>
        <p:nvSpPr>
          <p:cNvPr id="74" name="正方形/長方形 73"/>
          <p:cNvSpPr/>
          <p:nvPr/>
        </p:nvSpPr>
        <p:spPr>
          <a:xfrm>
            <a:off x="6295170" y="4510082"/>
            <a:ext cx="576064" cy="324036"/>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smtClean="0">
                <a:solidFill>
                  <a:schemeClr val="tx1"/>
                </a:solidFill>
              </a:rPr>
              <a:t>安定</a:t>
            </a:r>
            <a:endParaRPr kumimoji="1" lang="ja-JP" altLang="en-US" sz="1400" b="1" dirty="0">
              <a:solidFill>
                <a:schemeClr val="tx1"/>
              </a:solidFill>
            </a:endParaRPr>
          </a:p>
        </p:txBody>
      </p:sp>
    </p:spTree>
    <p:extLst>
      <p:ext uri="{BB962C8B-B14F-4D97-AF65-F5344CB8AC3E}">
        <p14:creationId xmlns:p14="http://schemas.microsoft.com/office/powerpoint/2010/main" val="38304772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a:t>次元削減</a:t>
            </a:r>
            <a:endParaRPr lang="en-US" altLang="ja-JP" dirty="0"/>
          </a:p>
        </p:txBody>
      </p:sp>
      <p:sp>
        <p:nvSpPr>
          <p:cNvPr id="2" name="コンテンツ プレースホルダー 1"/>
          <p:cNvSpPr>
            <a:spLocks noGrp="1"/>
          </p:cNvSpPr>
          <p:nvPr>
            <p:ph idx="1"/>
          </p:nvPr>
        </p:nvSpPr>
        <p:spPr/>
        <p:txBody>
          <a:bodyPr>
            <a:normAutofit/>
          </a:bodyPr>
          <a:lstStyle/>
          <a:p>
            <a:pPr marL="566928" indent="-457200"/>
            <a:r>
              <a:rPr lang="ja-JP" altLang="en-US" sz="2800" dirty="0" smtClean="0"/>
              <a:t>多次元</a:t>
            </a:r>
            <a:r>
              <a:rPr lang="ja-JP" altLang="en-US" sz="2800" dirty="0"/>
              <a:t>尺度</a:t>
            </a:r>
            <a:r>
              <a:rPr lang="ja-JP" altLang="en-US" sz="2800" dirty="0" smtClean="0"/>
              <a:t>構成法を使用</a:t>
            </a:r>
            <a:endParaRPr lang="en-US" altLang="ja-JP" sz="2800" dirty="0" smtClean="0"/>
          </a:p>
          <a:p>
            <a:pPr marL="966978" lvl="1" indent="-457200"/>
            <a:r>
              <a:rPr lang="ja-JP" altLang="en-US" sz="2400" dirty="0" smtClean="0"/>
              <a:t>対象物</a:t>
            </a:r>
            <a:r>
              <a:rPr lang="ja-JP" altLang="en-US" sz="2400" dirty="0"/>
              <a:t>の関係を低次元空間における</a:t>
            </a:r>
            <a:r>
              <a:rPr lang="ja-JP" altLang="en-US" sz="2400" dirty="0" smtClean="0"/>
              <a:t>点で</a:t>
            </a:r>
            <a:r>
              <a:rPr lang="ja-JP" altLang="en-US" sz="2400" dirty="0"/>
              <a:t>表現する</a:t>
            </a:r>
            <a:r>
              <a:rPr lang="ja-JP" altLang="en-US" sz="2400" dirty="0" smtClean="0"/>
              <a:t>手法</a:t>
            </a:r>
            <a:endParaRPr lang="en-US" altLang="ja-JP" sz="2400" dirty="0" smtClean="0"/>
          </a:p>
          <a:p>
            <a:pPr marL="966978" lvl="1" indent="-457200"/>
            <a:r>
              <a:rPr lang="ja-JP" altLang="en-US" sz="2400" dirty="0" smtClean="0"/>
              <a:t>提案手法では二次元空間</a:t>
            </a:r>
            <a:r>
              <a:rPr lang="ja-JP" altLang="en-US" sz="2400" dirty="0"/>
              <a:t>における点で</a:t>
            </a:r>
            <a:r>
              <a:rPr lang="ja-JP" altLang="en-US" sz="2400" dirty="0" smtClean="0"/>
              <a:t>表現</a:t>
            </a:r>
            <a:endParaRPr lang="en-US" altLang="ja-JP" sz="2400" dirty="0" smtClean="0"/>
          </a:p>
          <a:p>
            <a:pPr marL="566928" indent="-457200"/>
            <a:r>
              <a:rPr lang="en-US" altLang="ja-JP" sz="2800" dirty="0" smtClean="0"/>
              <a:t>Word Cloud</a:t>
            </a:r>
            <a:r>
              <a:rPr lang="ja-JP" altLang="en-US" sz="2800" dirty="0" smtClean="0"/>
              <a:t>によって可視化</a:t>
            </a:r>
            <a:endParaRPr lang="en-US" altLang="ja-JP" sz="2800" dirty="0" smtClean="0"/>
          </a:p>
          <a:p>
            <a:pPr marL="966978" lvl="1" indent="-457200"/>
            <a:r>
              <a:rPr lang="ja-JP" altLang="en-US" sz="2400" dirty="0"/>
              <a:t>文章中で</a:t>
            </a:r>
            <a:r>
              <a:rPr lang="ja-JP" altLang="en-US" sz="2400" dirty="0" smtClean="0"/>
              <a:t>出現する単語を、その出現頻度</a:t>
            </a:r>
            <a:r>
              <a:rPr lang="ja-JP" altLang="en-US" sz="2400" dirty="0"/>
              <a:t>に</a:t>
            </a:r>
            <a:r>
              <a:rPr lang="ja-JP" altLang="en-US" sz="2400" dirty="0" smtClean="0"/>
              <a:t>応じたフォントサイズで表示する手法</a:t>
            </a:r>
            <a:endParaRPr lang="en-US" altLang="ja-JP" sz="2400" dirty="0" smtClean="0"/>
          </a:p>
          <a:p>
            <a:pPr marL="966978" lvl="1" indent="-457200"/>
            <a:r>
              <a:rPr lang="ja-JP" altLang="en-US" sz="2400" dirty="0"/>
              <a:t>テキストデータ</a:t>
            </a:r>
            <a:r>
              <a:rPr lang="ja-JP" altLang="en-US" sz="2400" dirty="0" smtClean="0"/>
              <a:t>の概観に効果的である</a:t>
            </a:r>
            <a:endParaRPr lang="ja-JP" altLang="en-US" sz="2400" dirty="0"/>
          </a:p>
        </p:txBody>
      </p:sp>
    </p:spTree>
    <p:extLst>
      <p:ext uri="{BB962C8B-B14F-4D97-AF65-F5344CB8AC3E}">
        <p14:creationId xmlns:p14="http://schemas.microsoft.com/office/powerpoint/2010/main" val="7987206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a:t>可視化プロセス</a:t>
            </a:r>
          </a:p>
        </p:txBody>
      </p:sp>
      <p:graphicFrame>
        <p:nvGraphicFramePr>
          <p:cNvPr id="12" name="表 11"/>
          <p:cNvGraphicFramePr>
            <a:graphicFrameLocks noGrp="1"/>
          </p:cNvGraphicFramePr>
          <p:nvPr>
            <p:extLst>
              <p:ext uri="{D42A27DB-BD31-4B8C-83A1-F6EECF244321}">
                <p14:modId xmlns:p14="http://schemas.microsoft.com/office/powerpoint/2010/main" val="3187039232"/>
              </p:ext>
            </p:extLst>
          </p:nvPr>
        </p:nvGraphicFramePr>
        <p:xfrm>
          <a:off x="1043608" y="4156164"/>
          <a:ext cx="1723916" cy="1766400"/>
        </p:xfrm>
        <a:graphic>
          <a:graphicData uri="http://schemas.openxmlformats.org/drawingml/2006/table">
            <a:tbl>
              <a:tblPr firstRow="1" bandRow="1">
                <a:tableStyleId>{5A111915-BE36-4E01-A7E5-04B1672EAD32}</a:tableStyleId>
              </a:tblPr>
              <a:tblGrid>
                <a:gridCol w="396000"/>
                <a:gridCol w="331979"/>
                <a:gridCol w="331979"/>
                <a:gridCol w="331979"/>
                <a:gridCol w="331979"/>
              </a:tblGrid>
              <a:tr h="426720">
                <a:tc>
                  <a:txBody>
                    <a:bodyPr/>
                    <a:lstStyle/>
                    <a:p>
                      <a:pPr algn="ctr"/>
                      <a:endParaRPr kumimoji="1" lang="ja-JP" altLang="en-US" sz="10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kumimoji="1" lang="ja-JP" altLang="en-US" sz="600" dirty="0" smtClean="0"/>
                        <a:t>シンプル</a:t>
                      </a:r>
                      <a:endParaRPr kumimoji="1" lang="ja-JP" altLang="en-US" sz="6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kumimoji="1" lang="ja-JP" altLang="en-US" sz="1000" dirty="0" smtClean="0"/>
                        <a:t>軽い</a:t>
                      </a: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kumimoji="1" lang="ja-JP" altLang="en-US" sz="1000" dirty="0" smtClean="0"/>
                        <a:t>安定</a:t>
                      </a: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kumimoji="1" lang="ja-JP" altLang="en-US" sz="1000" dirty="0" smtClean="0"/>
                        <a:t>書く</a:t>
                      </a: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r>
              <a:tr h="149344">
                <a:tc>
                  <a:txBody>
                    <a:bodyPr/>
                    <a:lstStyle/>
                    <a:p>
                      <a:pPr algn="ctr"/>
                      <a:r>
                        <a:rPr kumimoji="1" lang="ja-JP" altLang="en-US" sz="700" b="1" dirty="0" smtClean="0">
                          <a:solidFill>
                            <a:schemeClr val="bg1"/>
                          </a:solidFill>
                        </a:rPr>
                        <a:t>シンプル</a:t>
                      </a:r>
                      <a:endParaRPr kumimoji="1" lang="ja-JP" altLang="en-US" sz="7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kumimoji="1" lang="en-US" altLang="ja-JP" sz="1000" dirty="0" smtClean="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4800">
                <a:tc>
                  <a:txBody>
                    <a:bodyPr/>
                    <a:lstStyle/>
                    <a:p>
                      <a:pPr algn="ctr"/>
                      <a:r>
                        <a:rPr kumimoji="1" lang="ja-JP" altLang="en-US" sz="1000" b="1" dirty="0" smtClean="0">
                          <a:solidFill>
                            <a:schemeClr val="bg1"/>
                          </a:solidFill>
                        </a:rPr>
                        <a:t>軽い</a:t>
                      </a:r>
                      <a:endParaRPr kumimoji="1" lang="ja-JP" altLang="en-US" sz="10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4800">
                <a:tc>
                  <a:txBody>
                    <a:bodyPr/>
                    <a:lstStyle/>
                    <a:p>
                      <a:pPr algn="ctr"/>
                      <a:r>
                        <a:rPr kumimoji="1" lang="ja-JP" altLang="en-US" sz="1000" b="1" dirty="0" smtClean="0">
                          <a:solidFill>
                            <a:schemeClr val="bg1"/>
                          </a:solidFill>
                        </a:rPr>
                        <a:t>安定</a:t>
                      </a:r>
                      <a:endParaRPr kumimoji="1" lang="ja-JP" altLang="en-US" sz="10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4800">
                <a:tc>
                  <a:txBody>
                    <a:bodyPr/>
                    <a:lstStyle/>
                    <a:p>
                      <a:pPr algn="ctr"/>
                      <a:r>
                        <a:rPr kumimoji="1" lang="ja-JP" altLang="en-US" sz="1000" b="1" dirty="0" smtClean="0">
                          <a:solidFill>
                            <a:schemeClr val="bg1"/>
                          </a:solidFill>
                        </a:rPr>
                        <a:t>書く</a:t>
                      </a:r>
                      <a:endParaRPr kumimoji="1" lang="ja-JP" altLang="en-US" sz="10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7" name="角丸四角形 26"/>
          <p:cNvSpPr/>
          <p:nvPr/>
        </p:nvSpPr>
        <p:spPr>
          <a:xfrm>
            <a:off x="1810036" y="2371546"/>
            <a:ext cx="529716" cy="346662"/>
          </a:xfrm>
          <a:prstGeom prst="roundRect">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dirty="0" smtClean="0">
                <a:solidFill>
                  <a:schemeClr val="bg1">
                    <a:lumMod val="75000"/>
                  </a:schemeClr>
                </a:solidFill>
              </a:rPr>
              <a:t>軽い</a:t>
            </a:r>
            <a:endParaRPr kumimoji="1" lang="ja-JP" altLang="en-US" sz="1050" dirty="0">
              <a:solidFill>
                <a:schemeClr val="bg1">
                  <a:lumMod val="75000"/>
                </a:schemeClr>
              </a:solidFill>
            </a:endParaRPr>
          </a:p>
        </p:txBody>
      </p:sp>
      <p:sp>
        <p:nvSpPr>
          <p:cNvPr id="28" name="角丸四角形 27"/>
          <p:cNvSpPr/>
          <p:nvPr/>
        </p:nvSpPr>
        <p:spPr>
          <a:xfrm>
            <a:off x="1053952" y="2034132"/>
            <a:ext cx="495672" cy="337414"/>
          </a:xfrm>
          <a:prstGeom prst="roundRect">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dirty="0" smtClean="0">
                <a:solidFill>
                  <a:schemeClr val="bg1">
                    <a:lumMod val="75000"/>
                  </a:schemeClr>
                </a:solidFill>
              </a:rPr>
              <a:t>安定する</a:t>
            </a:r>
            <a:endParaRPr kumimoji="1" lang="ja-JP" altLang="en-US" sz="1050" dirty="0">
              <a:solidFill>
                <a:schemeClr val="bg1">
                  <a:lumMod val="75000"/>
                </a:schemeClr>
              </a:solidFill>
            </a:endParaRPr>
          </a:p>
        </p:txBody>
      </p:sp>
      <p:sp>
        <p:nvSpPr>
          <p:cNvPr id="29" name="角丸四角形 28"/>
          <p:cNvSpPr/>
          <p:nvPr/>
        </p:nvSpPr>
        <p:spPr>
          <a:xfrm>
            <a:off x="981944" y="2610196"/>
            <a:ext cx="590440" cy="288032"/>
          </a:xfrm>
          <a:prstGeom prst="roundRect">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dirty="0" smtClean="0">
                <a:solidFill>
                  <a:schemeClr val="bg1">
                    <a:lumMod val="75000"/>
                  </a:schemeClr>
                </a:solidFill>
              </a:rPr>
              <a:t>書きやすい</a:t>
            </a:r>
            <a:endParaRPr kumimoji="1" lang="ja-JP" altLang="en-US" sz="1050" dirty="0">
              <a:solidFill>
                <a:schemeClr val="bg1">
                  <a:lumMod val="75000"/>
                </a:schemeClr>
              </a:solidFill>
            </a:endParaRPr>
          </a:p>
        </p:txBody>
      </p:sp>
      <p:sp>
        <p:nvSpPr>
          <p:cNvPr id="30" name="正方形/長方形 29"/>
          <p:cNvSpPr/>
          <p:nvPr/>
        </p:nvSpPr>
        <p:spPr>
          <a:xfrm>
            <a:off x="909935" y="1962124"/>
            <a:ext cx="2221905" cy="1080120"/>
          </a:xfrm>
          <a:prstGeom prst="rect">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lumMod val="75000"/>
                </a:schemeClr>
              </a:solidFill>
            </a:endParaRPr>
          </a:p>
        </p:txBody>
      </p:sp>
      <p:cxnSp>
        <p:nvCxnSpPr>
          <p:cNvPr id="32" name="直線コネクタ 31"/>
          <p:cNvCxnSpPr>
            <a:stCxn id="28" idx="3"/>
            <a:endCxn id="27" idx="1"/>
          </p:cNvCxnSpPr>
          <p:nvPr/>
        </p:nvCxnSpPr>
        <p:spPr>
          <a:xfrm>
            <a:off x="1549624" y="2202839"/>
            <a:ext cx="260412" cy="342038"/>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a:stCxn id="29" idx="3"/>
            <a:endCxn id="27" idx="1"/>
          </p:cNvCxnSpPr>
          <p:nvPr/>
        </p:nvCxnSpPr>
        <p:spPr>
          <a:xfrm flipV="1">
            <a:off x="1572384" y="2544877"/>
            <a:ext cx="237652" cy="209335"/>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4" name="角丸四角形 33"/>
          <p:cNvSpPr/>
          <p:nvPr/>
        </p:nvSpPr>
        <p:spPr>
          <a:xfrm>
            <a:off x="2555776" y="2335542"/>
            <a:ext cx="491728" cy="346662"/>
          </a:xfrm>
          <a:prstGeom prst="roundRect">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dirty="0" smtClean="0">
                <a:solidFill>
                  <a:schemeClr val="bg1">
                    <a:lumMod val="75000"/>
                  </a:schemeClr>
                </a:solidFill>
              </a:rPr>
              <a:t>シンプル</a:t>
            </a:r>
            <a:endParaRPr kumimoji="1" lang="ja-JP" altLang="en-US" sz="1050" dirty="0">
              <a:solidFill>
                <a:schemeClr val="bg1">
                  <a:lumMod val="75000"/>
                </a:schemeClr>
              </a:solidFill>
            </a:endParaRPr>
          </a:p>
        </p:txBody>
      </p:sp>
      <p:cxnSp>
        <p:nvCxnSpPr>
          <p:cNvPr id="35" name="直線コネクタ 34"/>
          <p:cNvCxnSpPr>
            <a:stCxn id="27" idx="3"/>
            <a:endCxn id="34" idx="1"/>
          </p:cNvCxnSpPr>
          <p:nvPr/>
        </p:nvCxnSpPr>
        <p:spPr>
          <a:xfrm flipV="1">
            <a:off x="2339752" y="2508873"/>
            <a:ext cx="216024" cy="36004"/>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3" name="右矢印 42"/>
          <p:cNvSpPr/>
          <p:nvPr/>
        </p:nvSpPr>
        <p:spPr>
          <a:xfrm rot="5400000">
            <a:off x="1658384" y="3651604"/>
            <a:ext cx="593822" cy="239198"/>
          </a:xfrm>
          <a:prstGeom prst="right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lumMod val="75000"/>
                </a:schemeClr>
              </a:solidFill>
            </a:endParaRPr>
          </a:p>
        </p:txBody>
      </p:sp>
      <p:sp>
        <p:nvSpPr>
          <p:cNvPr id="4" name="テキスト ボックス 3"/>
          <p:cNvSpPr txBox="1"/>
          <p:nvPr/>
        </p:nvSpPr>
        <p:spPr>
          <a:xfrm>
            <a:off x="1406450" y="3042244"/>
            <a:ext cx="1107996" cy="369332"/>
          </a:xfrm>
          <a:prstGeom prst="rect">
            <a:avLst/>
          </a:prstGeom>
          <a:noFill/>
        </p:spPr>
        <p:txBody>
          <a:bodyPr wrap="none" rtlCol="0">
            <a:spAutoFit/>
          </a:bodyPr>
          <a:lstStyle/>
          <a:p>
            <a:r>
              <a:rPr kumimoji="1" lang="ja-JP" altLang="en-US" dirty="0" smtClean="0">
                <a:solidFill>
                  <a:schemeClr val="bg1">
                    <a:lumMod val="75000"/>
                  </a:schemeClr>
                </a:solidFill>
              </a:rPr>
              <a:t>評価構造</a:t>
            </a:r>
            <a:endParaRPr kumimoji="1" lang="ja-JP" altLang="en-US" dirty="0">
              <a:solidFill>
                <a:schemeClr val="bg1">
                  <a:lumMod val="75000"/>
                </a:schemeClr>
              </a:solidFill>
            </a:endParaRPr>
          </a:p>
        </p:txBody>
      </p:sp>
      <p:sp>
        <p:nvSpPr>
          <p:cNvPr id="45" name="テキスト ボックス 44"/>
          <p:cNvSpPr txBox="1"/>
          <p:nvPr/>
        </p:nvSpPr>
        <p:spPr>
          <a:xfrm>
            <a:off x="1043608" y="5939988"/>
            <a:ext cx="1800493" cy="369332"/>
          </a:xfrm>
          <a:prstGeom prst="rect">
            <a:avLst/>
          </a:prstGeom>
          <a:noFill/>
        </p:spPr>
        <p:txBody>
          <a:bodyPr wrap="none" rtlCol="0">
            <a:spAutoFit/>
          </a:bodyPr>
          <a:lstStyle/>
          <a:p>
            <a:r>
              <a:rPr kumimoji="1" lang="ja-JP" altLang="en-US" dirty="0" smtClean="0">
                <a:solidFill>
                  <a:schemeClr val="bg1">
                    <a:lumMod val="75000"/>
                  </a:schemeClr>
                </a:solidFill>
              </a:rPr>
              <a:t>単語間距離行列</a:t>
            </a:r>
            <a:endParaRPr kumimoji="1" lang="ja-JP" altLang="en-US" dirty="0">
              <a:solidFill>
                <a:schemeClr val="bg1">
                  <a:lumMod val="75000"/>
                </a:schemeClr>
              </a:solidFill>
            </a:endParaRPr>
          </a:p>
        </p:txBody>
      </p:sp>
      <p:sp>
        <p:nvSpPr>
          <p:cNvPr id="48" name="テキスト ボックス 47"/>
          <p:cNvSpPr txBox="1"/>
          <p:nvPr/>
        </p:nvSpPr>
        <p:spPr>
          <a:xfrm>
            <a:off x="2021810" y="3474292"/>
            <a:ext cx="2262158" cy="646331"/>
          </a:xfrm>
          <a:prstGeom prst="rect">
            <a:avLst/>
          </a:prstGeom>
          <a:noFill/>
        </p:spPr>
        <p:txBody>
          <a:bodyPr wrap="none" rtlCol="0">
            <a:spAutoFit/>
          </a:bodyPr>
          <a:lstStyle/>
          <a:p>
            <a:r>
              <a:rPr kumimoji="1" lang="ja-JP" altLang="en-US" dirty="0" smtClean="0">
                <a:solidFill>
                  <a:schemeClr val="bg1">
                    <a:lumMod val="75000"/>
                  </a:schemeClr>
                </a:solidFill>
              </a:rPr>
              <a:t>評価構造内の</a:t>
            </a:r>
            <a:endParaRPr kumimoji="1" lang="en-US" altLang="ja-JP" dirty="0" smtClean="0">
              <a:solidFill>
                <a:schemeClr val="bg1">
                  <a:lumMod val="75000"/>
                </a:schemeClr>
              </a:solidFill>
            </a:endParaRPr>
          </a:p>
          <a:p>
            <a:r>
              <a:rPr kumimoji="1" lang="ja-JP" altLang="en-US" dirty="0" smtClean="0">
                <a:solidFill>
                  <a:schemeClr val="bg1">
                    <a:lumMod val="75000"/>
                  </a:schemeClr>
                </a:solidFill>
              </a:rPr>
              <a:t>単語間距離行列作成</a:t>
            </a:r>
            <a:endParaRPr kumimoji="1" lang="ja-JP" altLang="en-US" dirty="0">
              <a:solidFill>
                <a:schemeClr val="bg1">
                  <a:lumMod val="75000"/>
                </a:schemeClr>
              </a:solidFill>
            </a:endParaRPr>
          </a:p>
        </p:txBody>
      </p:sp>
      <p:graphicFrame>
        <p:nvGraphicFramePr>
          <p:cNvPr id="54" name="表 53"/>
          <p:cNvGraphicFramePr>
            <a:graphicFrameLocks noGrp="1"/>
          </p:cNvGraphicFramePr>
          <p:nvPr>
            <p:extLst>
              <p:ext uri="{D42A27DB-BD31-4B8C-83A1-F6EECF244321}">
                <p14:modId xmlns:p14="http://schemas.microsoft.com/office/powerpoint/2010/main" val="1128389410"/>
              </p:ext>
            </p:extLst>
          </p:nvPr>
        </p:nvGraphicFramePr>
        <p:xfrm>
          <a:off x="4583006" y="4307413"/>
          <a:ext cx="1058400" cy="1614000"/>
        </p:xfrm>
        <a:graphic>
          <a:graphicData uri="http://schemas.openxmlformats.org/drawingml/2006/table">
            <a:tbl>
              <a:tblPr firstRow="1" bandRow="1">
                <a:tableStyleId>{5A111915-BE36-4E01-A7E5-04B1672EAD32}</a:tableStyleId>
              </a:tblPr>
              <a:tblGrid>
                <a:gridCol w="396000"/>
                <a:gridCol w="331200"/>
                <a:gridCol w="331200"/>
              </a:tblGrid>
              <a:tr h="0">
                <a:tc>
                  <a:txBody>
                    <a:bodyPr/>
                    <a:lstStyle/>
                    <a:p>
                      <a:endParaRPr kumimoji="1" lang="ja-JP" altLang="en-US" sz="10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1000" dirty="0" smtClean="0"/>
                        <a:t>x</a:t>
                      </a: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1000" dirty="0" smtClean="0"/>
                        <a:t>y</a:t>
                      </a: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334800">
                <a:tc>
                  <a:txBody>
                    <a:bodyPr/>
                    <a:lstStyle/>
                    <a:p>
                      <a:r>
                        <a:rPr kumimoji="1" lang="ja-JP" altLang="en-US" sz="700" b="1" dirty="0" smtClean="0">
                          <a:solidFill>
                            <a:schemeClr val="bg1"/>
                          </a:solidFill>
                        </a:rPr>
                        <a:t>シンプル</a:t>
                      </a:r>
                      <a:endParaRPr kumimoji="1" lang="ja-JP" altLang="en-US" sz="7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kumimoji="1" lang="en-US" altLang="ja-JP" sz="1000" dirty="0" smtClean="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4800">
                <a:tc>
                  <a:txBody>
                    <a:bodyPr/>
                    <a:lstStyle/>
                    <a:p>
                      <a:r>
                        <a:rPr kumimoji="1" lang="ja-JP" altLang="en-US" sz="1000" b="1" dirty="0" smtClean="0">
                          <a:solidFill>
                            <a:schemeClr val="bg1"/>
                          </a:solidFill>
                        </a:rPr>
                        <a:t>軽い</a:t>
                      </a:r>
                      <a:endParaRPr kumimoji="1" lang="ja-JP" altLang="en-US" sz="10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4800">
                <a:tc>
                  <a:txBody>
                    <a:bodyPr/>
                    <a:lstStyle/>
                    <a:p>
                      <a:r>
                        <a:rPr kumimoji="1" lang="ja-JP" altLang="en-US" sz="1000" b="1" dirty="0" smtClean="0">
                          <a:solidFill>
                            <a:schemeClr val="bg1"/>
                          </a:solidFill>
                        </a:rPr>
                        <a:t>安定</a:t>
                      </a:r>
                      <a:endParaRPr kumimoji="1" lang="ja-JP" altLang="en-US" sz="10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4800">
                <a:tc>
                  <a:txBody>
                    <a:bodyPr/>
                    <a:lstStyle/>
                    <a:p>
                      <a:r>
                        <a:rPr kumimoji="1" lang="ja-JP" altLang="en-US" sz="1000" b="1" dirty="0" smtClean="0">
                          <a:solidFill>
                            <a:schemeClr val="bg1"/>
                          </a:solidFill>
                        </a:rPr>
                        <a:t>書く</a:t>
                      </a:r>
                      <a:endParaRPr kumimoji="1" lang="ja-JP" altLang="en-US" sz="10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60" name="右矢印 59"/>
          <p:cNvSpPr/>
          <p:nvPr/>
        </p:nvSpPr>
        <p:spPr>
          <a:xfrm>
            <a:off x="2975406" y="5041236"/>
            <a:ext cx="1054834" cy="250049"/>
          </a:xfrm>
          <a:prstGeom prst="rightArrow">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lumMod val="75000"/>
                </a:schemeClr>
              </a:solidFill>
            </a:endParaRPr>
          </a:p>
        </p:txBody>
      </p:sp>
      <p:sp>
        <p:nvSpPr>
          <p:cNvPr id="61" name="テキスト ボックス 60"/>
          <p:cNvSpPr txBox="1"/>
          <p:nvPr/>
        </p:nvSpPr>
        <p:spPr>
          <a:xfrm>
            <a:off x="2948825" y="5322558"/>
            <a:ext cx="1107996" cy="369332"/>
          </a:xfrm>
          <a:prstGeom prst="rect">
            <a:avLst/>
          </a:prstGeom>
          <a:noFill/>
        </p:spPr>
        <p:txBody>
          <a:bodyPr wrap="none" rtlCol="0">
            <a:spAutoFit/>
          </a:bodyPr>
          <a:lstStyle/>
          <a:p>
            <a:r>
              <a:rPr kumimoji="1" lang="ja-JP" altLang="en-US" dirty="0" smtClean="0">
                <a:solidFill>
                  <a:schemeClr val="bg1">
                    <a:lumMod val="75000"/>
                  </a:schemeClr>
                </a:solidFill>
              </a:rPr>
              <a:t>次元削減</a:t>
            </a:r>
            <a:endParaRPr kumimoji="1" lang="ja-JP" altLang="en-US" dirty="0">
              <a:solidFill>
                <a:schemeClr val="bg1">
                  <a:lumMod val="75000"/>
                </a:schemeClr>
              </a:solidFill>
            </a:endParaRPr>
          </a:p>
        </p:txBody>
      </p:sp>
      <p:sp>
        <p:nvSpPr>
          <p:cNvPr id="62" name="テキスト ボックス 61"/>
          <p:cNvSpPr txBox="1"/>
          <p:nvPr/>
        </p:nvSpPr>
        <p:spPr>
          <a:xfrm>
            <a:off x="6457431" y="5921413"/>
            <a:ext cx="1295547" cy="369332"/>
          </a:xfrm>
          <a:prstGeom prst="rect">
            <a:avLst/>
          </a:prstGeom>
          <a:noFill/>
        </p:spPr>
        <p:txBody>
          <a:bodyPr wrap="none" rtlCol="0">
            <a:spAutoFit/>
          </a:bodyPr>
          <a:lstStyle/>
          <a:p>
            <a:r>
              <a:rPr kumimoji="1" lang="en-US" altLang="ja-JP" dirty="0" smtClean="0"/>
              <a:t>Word Cloud</a:t>
            </a:r>
            <a:endParaRPr kumimoji="1" lang="ja-JP" altLang="en-US" dirty="0"/>
          </a:p>
        </p:txBody>
      </p:sp>
      <p:sp>
        <p:nvSpPr>
          <p:cNvPr id="63" name="テキスト ボックス 62"/>
          <p:cNvSpPr txBox="1"/>
          <p:nvPr/>
        </p:nvSpPr>
        <p:spPr>
          <a:xfrm>
            <a:off x="4211960" y="5921413"/>
            <a:ext cx="1800493" cy="369332"/>
          </a:xfrm>
          <a:prstGeom prst="rect">
            <a:avLst/>
          </a:prstGeom>
          <a:noFill/>
        </p:spPr>
        <p:txBody>
          <a:bodyPr wrap="none" rtlCol="0">
            <a:spAutoFit/>
          </a:bodyPr>
          <a:lstStyle/>
          <a:p>
            <a:r>
              <a:rPr kumimoji="1" lang="ja-JP" altLang="en-US" dirty="0" smtClean="0"/>
              <a:t>単語の配置座標</a:t>
            </a:r>
            <a:endParaRPr kumimoji="1" lang="ja-JP" altLang="en-US" dirty="0"/>
          </a:p>
        </p:txBody>
      </p:sp>
      <p:sp>
        <p:nvSpPr>
          <p:cNvPr id="64" name="正方形/長方形 63"/>
          <p:cNvSpPr/>
          <p:nvPr/>
        </p:nvSpPr>
        <p:spPr>
          <a:xfrm>
            <a:off x="4245496" y="4103789"/>
            <a:ext cx="4068598" cy="21869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右矢印 65"/>
          <p:cNvSpPr/>
          <p:nvPr/>
        </p:nvSpPr>
        <p:spPr>
          <a:xfrm rot="16200000">
            <a:off x="6176999" y="3761209"/>
            <a:ext cx="260832"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テキスト ボックス 66"/>
          <p:cNvSpPr txBox="1"/>
          <p:nvPr/>
        </p:nvSpPr>
        <p:spPr>
          <a:xfrm>
            <a:off x="6397823" y="3302409"/>
            <a:ext cx="1295547" cy="369332"/>
          </a:xfrm>
          <a:prstGeom prst="rect">
            <a:avLst/>
          </a:prstGeom>
          <a:noFill/>
        </p:spPr>
        <p:txBody>
          <a:bodyPr wrap="none" rtlCol="0">
            <a:spAutoFit/>
          </a:bodyPr>
          <a:lstStyle/>
          <a:p>
            <a:r>
              <a:rPr kumimoji="1" lang="en-US" altLang="ja-JP" dirty="0" smtClean="0"/>
              <a:t>Word Cloud</a:t>
            </a:r>
            <a:endParaRPr kumimoji="1" lang="ja-JP" altLang="en-US" dirty="0"/>
          </a:p>
        </p:txBody>
      </p:sp>
      <p:sp>
        <p:nvSpPr>
          <p:cNvPr id="68" name="テキスト ボックス 67"/>
          <p:cNvSpPr txBox="1"/>
          <p:nvPr/>
        </p:nvSpPr>
        <p:spPr>
          <a:xfrm>
            <a:off x="6343419" y="3734457"/>
            <a:ext cx="1800493" cy="369332"/>
          </a:xfrm>
          <a:prstGeom prst="rect">
            <a:avLst/>
          </a:prstGeom>
          <a:noFill/>
        </p:spPr>
        <p:txBody>
          <a:bodyPr wrap="none" rtlCol="0">
            <a:spAutoFit/>
          </a:bodyPr>
          <a:lstStyle/>
          <a:p>
            <a:r>
              <a:rPr kumimoji="1" lang="ja-JP" altLang="en-US" dirty="0" smtClean="0">
                <a:solidFill>
                  <a:srgbClr val="FF0000"/>
                </a:solidFill>
              </a:rPr>
              <a:t>単語</a:t>
            </a:r>
            <a:r>
              <a:rPr lang="ja-JP" altLang="en-US" dirty="0">
                <a:solidFill>
                  <a:srgbClr val="FF0000"/>
                </a:solidFill>
              </a:rPr>
              <a:t>の重複除去</a:t>
            </a:r>
            <a:endParaRPr kumimoji="1" lang="ja-JP" altLang="en-US" dirty="0">
              <a:solidFill>
                <a:srgbClr val="FF0000"/>
              </a:solidFill>
            </a:endParaRPr>
          </a:p>
        </p:txBody>
      </p:sp>
      <p:graphicFrame>
        <p:nvGraphicFramePr>
          <p:cNvPr id="69" name="表 68"/>
          <p:cNvGraphicFramePr>
            <a:graphicFrameLocks noGrp="1"/>
          </p:cNvGraphicFramePr>
          <p:nvPr>
            <p:extLst>
              <p:ext uri="{D42A27DB-BD31-4B8C-83A1-F6EECF244321}">
                <p14:modId xmlns:p14="http://schemas.microsoft.com/office/powerpoint/2010/main" val="1130165189"/>
              </p:ext>
            </p:extLst>
          </p:nvPr>
        </p:nvGraphicFramePr>
        <p:xfrm>
          <a:off x="4583006" y="1688408"/>
          <a:ext cx="1058400" cy="1614000"/>
        </p:xfrm>
        <a:graphic>
          <a:graphicData uri="http://schemas.openxmlformats.org/drawingml/2006/table">
            <a:tbl>
              <a:tblPr firstRow="1" bandRow="1">
                <a:tableStyleId>{5A111915-BE36-4E01-A7E5-04B1672EAD32}</a:tableStyleId>
              </a:tblPr>
              <a:tblGrid>
                <a:gridCol w="396000"/>
                <a:gridCol w="331200"/>
                <a:gridCol w="331200"/>
              </a:tblGrid>
              <a:tr h="0">
                <a:tc>
                  <a:txBody>
                    <a:bodyPr/>
                    <a:lstStyle/>
                    <a:p>
                      <a:endParaRPr kumimoji="1" lang="ja-JP" altLang="en-US" sz="10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1000" dirty="0" smtClean="0"/>
                        <a:t>x</a:t>
                      </a: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1000" dirty="0" smtClean="0"/>
                        <a:t>y</a:t>
                      </a: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334800">
                <a:tc>
                  <a:txBody>
                    <a:bodyPr/>
                    <a:lstStyle/>
                    <a:p>
                      <a:r>
                        <a:rPr kumimoji="1" lang="ja-JP" altLang="en-US" sz="700" b="1" dirty="0" smtClean="0">
                          <a:solidFill>
                            <a:schemeClr val="bg1"/>
                          </a:solidFill>
                        </a:rPr>
                        <a:t>シンプル</a:t>
                      </a:r>
                      <a:endParaRPr kumimoji="1" lang="ja-JP" altLang="en-US" sz="7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kumimoji="1" lang="en-US" altLang="ja-JP" sz="1000" dirty="0" smtClean="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4800">
                <a:tc>
                  <a:txBody>
                    <a:bodyPr/>
                    <a:lstStyle/>
                    <a:p>
                      <a:r>
                        <a:rPr kumimoji="1" lang="ja-JP" altLang="en-US" sz="1000" b="1" dirty="0" smtClean="0">
                          <a:solidFill>
                            <a:schemeClr val="bg1"/>
                          </a:solidFill>
                        </a:rPr>
                        <a:t>軽い</a:t>
                      </a:r>
                      <a:endParaRPr kumimoji="1" lang="ja-JP" altLang="en-US" sz="10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4800">
                <a:tc>
                  <a:txBody>
                    <a:bodyPr/>
                    <a:lstStyle/>
                    <a:p>
                      <a:r>
                        <a:rPr kumimoji="1" lang="ja-JP" altLang="en-US" sz="1000" b="1" dirty="0" smtClean="0">
                          <a:solidFill>
                            <a:schemeClr val="bg1"/>
                          </a:solidFill>
                        </a:rPr>
                        <a:t>安定</a:t>
                      </a:r>
                      <a:endParaRPr kumimoji="1" lang="ja-JP" altLang="en-US" sz="10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4800">
                <a:tc>
                  <a:txBody>
                    <a:bodyPr/>
                    <a:lstStyle/>
                    <a:p>
                      <a:r>
                        <a:rPr kumimoji="1" lang="ja-JP" altLang="en-US" sz="1000" b="1" dirty="0" smtClean="0">
                          <a:solidFill>
                            <a:schemeClr val="bg1"/>
                          </a:solidFill>
                        </a:rPr>
                        <a:t>書く</a:t>
                      </a:r>
                      <a:endParaRPr kumimoji="1" lang="ja-JP" altLang="en-US" sz="10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0" name="テキスト ボックス 69"/>
          <p:cNvSpPr txBox="1"/>
          <p:nvPr/>
        </p:nvSpPr>
        <p:spPr>
          <a:xfrm>
            <a:off x="4211960" y="3302408"/>
            <a:ext cx="1800493" cy="369332"/>
          </a:xfrm>
          <a:prstGeom prst="rect">
            <a:avLst/>
          </a:prstGeom>
          <a:noFill/>
        </p:spPr>
        <p:txBody>
          <a:bodyPr wrap="none" rtlCol="0">
            <a:spAutoFit/>
          </a:bodyPr>
          <a:lstStyle/>
          <a:p>
            <a:r>
              <a:rPr kumimoji="1" lang="ja-JP" altLang="en-US" dirty="0" smtClean="0"/>
              <a:t>単語の配置座標</a:t>
            </a:r>
            <a:endParaRPr kumimoji="1" lang="ja-JP" altLang="en-US" dirty="0"/>
          </a:p>
        </p:txBody>
      </p:sp>
      <p:sp>
        <p:nvSpPr>
          <p:cNvPr id="71" name="正方形/長方形 70"/>
          <p:cNvSpPr/>
          <p:nvPr/>
        </p:nvSpPr>
        <p:spPr>
          <a:xfrm>
            <a:off x="4245496" y="1484784"/>
            <a:ext cx="4068598" cy="21869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正方形/長方形 71"/>
          <p:cNvSpPr/>
          <p:nvPr/>
        </p:nvSpPr>
        <p:spPr>
          <a:xfrm>
            <a:off x="6199403" y="1975397"/>
            <a:ext cx="1872208" cy="133630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正方形/長方形 72"/>
          <p:cNvSpPr/>
          <p:nvPr/>
        </p:nvSpPr>
        <p:spPr>
          <a:xfrm>
            <a:off x="6417324" y="2505348"/>
            <a:ext cx="907819" cy="39287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smtClean="0">
                <a:solidFill>
                  <a:schemeClr val="tx1"/>
                </a:solidFill>
              </a:rPr>
              <a:t>軽い</a:t>
            </a:r>
            <a:endParaRPr kumimoji="1" lang="ja-JP" altLang="en-US" sz="2400" b="1" dirty="0">
              <a:solidFill>
                <a:schemeClr val="tx1"/>
              </a:solidFill>
            </a:endParaRPr>
          </a:p>
        </p:txBody>
      </p:sp>
      <p:sp>
        <p:nvSpPr>
          <p:cNvPr id="74" name="正方形/長方形 73"/>
          <p:cNvSpPr/>
          <p:nvPr/>
        </p:nvSpPr>
        <p:spPr>
          <a:xfrm>
            <a:off x="7150947" y="2132856"/>
            <a:ext cx="920663" cy="445406"/>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smtClean="0">
                <a:solidFill>
                  <a:schemeClr val="tx1"/>
                </a:solidFill>
              </a:rPr>
              <a:t>書く</a:t>
            </a:r>
            <a:endParaRPr kumimoji="1" lang="ja-JP" altLang="en-US" sz="1400" b="1" dirty="0">
              <a:solidFill>
                <a:schemeClr val="tx1"/>
              </a:solidFill>
            </a:endParaRPr>
          </a:p>
        </p:txBody>
      </p:sp>
      <p:sp>
        <p:nvSpPr>
          <p:cNvPr id="75" name="正方形/長方形 74"/>
          <p:cNvSpPr/>
          <p:nvPr/>
        </p:nvSpPr>
        <p:spPr>
          <a:xfrm>
            <a:off x="6718834" y="2829385"/>
            <a:ext cx="1356547" cy="482316"/>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smtClean="0">
                <a:solidFill>
                  <a:schemeClr val="tx1"/>
                </a:solidFill>
              </a:rPr>
              <a:t>シンプル</a:t>
            </a:r>
            <a:endParaRPr kumimoji="1" lang="ja-JP" altLang="en-US" sz="2400" b="1" dirty="0">
              <a:solidFill>
                <a:schemeClr val="tx1"/>
              </a:solidFill>
            </a:endParaRPr>
          </a:p>
        </p:txBody>
      </p:sp>
      <p:sp>
        <p:nvSpPr>
          <p:cNvPr id="76" name="正方形/長方形 75"/>
          <p:cNvSpPr/>
          <p:nvPr/>
        </p:nvSpPr>
        <p:spPr>
          <a:xfrm>
            <a:off x="6214778" y="1975396"/>
            <a:ext cx="890426" cy="52678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smtClean="0">
                <a:solidFill>
                  <a:schemeClr val="tx1"/>
                </a:solidFill>
              </a:rPr>
              <a:t>安定</a:t>
            </a:r>
            <a:endParaRPr kumimoji="1" lang="ja-JP" altLang="en-US" sz="2400" b="1" dirty="0">
              <a:solidFill>
                <a:schemeClr val="tx1"/>
              </a:solidFill>
            </a:endParaRPr>
          </a:p>
        </p:txBody>
      </p:sp>
      <p:sp>
        <p:nvSpPr>
          <p:cNvPr id="77" name="正方形/長方形 76"/>
          <p:cNvSpPr/>
          <p:nvPr/>
        </p:nvSpPr>
        <p:spPr>
          <a:xfrm>
            <a:off x="6214778" y="4474291"/>
            <a:ext cx="1872208" cy="133630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正方形/長方形 77"/>
          <p:cNvSpPr/>
          <p:nvPr/>
        </p:nvSpPr>
        <p:spPr>
          <a:xfrm>
            <a:off x="6718834" y="5004243"/>
            <a:ext cx="576064" cy="324036"/>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smtClean="0">
                <a:solidFill>
                  <a:schemeClr val="tx1"/>
                </a:solidFill>
              </a:rPr>
              <a:t>軽い</a:t>
            </a:r>
            <a:endParaRPr kumimoji="1" lang="ja-JP" altLang="en-US" sz="1400" b="1" dirty="0">
              <a:solidFill>
                <a:schemeClr val="tx1"/>
              </a:solidFill>
            </a:endParaRPr>
          </a:p>
        </p:txBody>
      </p:sp>
      <p:sp>
        <p:nvSpPr>
          <p:cNvPr id="79" name="正方形/長方形 78"/>
          <p:cNvSpPr/>
          <p:nvPr/>
        </p:nvSpPr>
        <p:spPr>
          <a:xfrm>
            <a:off x="7301500" y="4669791"/>
            <a:ext cx="576064" cy="324036"/>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smtClean="0">
                <a:solidFill>
                  <a:schemeClr val="tx1"/>
                </a:solidFill>
              </a:rPr>
              <a:t>書く</a:t>
            </a:r>
            <a:endParaRPr kumimoji="1" lang="ja-JP" altLang="en-US" sz="1400" b="1" dirty="0">
              <a:solidFill>
                <a:schemeClr val="tx1"/>
              </a:solidFill>
            </a:endParaRPr>
          </a:p>
        </p:txBody>
      </p:sp>
      <p:sp>
        <p:nvSpPr>
          <p:cNvPr id="80" name="正方形/長方形 79"/>
          <p:cNvSpPr/>
          <p:nvPr/>
        </p:nvSpPr>
        <p:spPr>
          <a:xfrm>
            <a:off x="6772840" y="5004243"/>
            <a:ext cx="900100" cy="324036"/>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smtClean="0">
                <a:solidFill>
                  <a:schemeClr val="tx1"/>
                </a:solidFill>
              </a:rPr>
              <a:t>シンプル</a:t>
            </a:r>
            <a:endParaRPr kumimoji="1" lang="ja-JP" altLang="en-US" sz="1400" b="1" dirty="0">
              <a:solidFill>
                <a:schemeClr val="tx1"/>
              </a:solidFill>
            </a:endParaRPr>
          </a:p>
        </p:txBody>
      </p:sp>
      <p:sp>
        <p:nvSpPr>
          <p:cNvPr id="81" name="正方形/長方形 80"/>
          <p:cNvSpPr/>
          <p:nvPr/>
        </p:nvSpPr>
        <p:spPr>
          <a:xfrm>
            <a:off x="6295170" y="4510082"/>
            <a:ext cx="576064" cy="324036"/>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smtClean="0">
                <a:solidFill>
                  <a:schemeClr val="tx1"/>
                </a:solidFill>
              </a:rPr>
              <a:t>安定</a:t>
            </a:r>
            <a:endParaRPr kumimoji="1" lang="ja-JP" altLang="en-US" sz="1400" b="1" dirty="0">
              <a:solidFill>
                <a:schemeClr val="tx1"/>
              </a:solidFill>
            </a:endParaRPr>
          </a:p>
        </p:txBody>
      </p:sp>
    </p:spTree>
    <p:extLst>
      <p:ext uri="{BB962C8B-B14F-4D97-AF65-F5344CB8AC3E}">
        <p14:creationId xmlns:p14="http://schemas.microsoft.com/office/powerpoint/2010/main" val="9612643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a:t>重複除去</a:t>
            </a:r>
            <a:endParaRPr lang="en-US" altLang="ja-JP" dirty="0"/>
          </a:p>
        </p:txBody>
      </p:sp>
      <mc:AlternateContent xmlns:mc="http://schemas.openxmlformats.org/markup-compatibility/2006" xmlns:a14="http://schemas.microsoft.com/office/drawing/2010/main">
        <mc:Choice Requires="a14">
          <p:sp>
            <p:nvSpPr>
              <p:cNvPr id="2" name="コンテンツ プレースホルダー 1"/>
              <p:cNvSpPr>
                <a:spLocks noGrp="1"/>
              </p:cNvSpPr>
              <p:nvPr>
                <p:ph idx="1"/>
              </p:nvPr>
            </p:nvSpPr>
            <p:spPr/>
            <p:txBody>
              <a:bodyPr/>
              <a:lstStyle/>
              <a:p>
                <a:pPr marL="566928" indent="-457200"/>
                <a:r>
                  <a:rPr lang="ja-JP" altLang="en-US" sz="2800" dirty="0" smtClean="0"/>
                  <a:t>エネルギー関数</a:t>
                </a:r>
                <a14:m>
                  <m:oMath xmlns:m="http://schemas.openxmlformats.org/officeDocument/2006/math">
                    <m:r>
                      <a:rPr lang="ja-JP" altLang="en-US" sz="2800" b="0" i="0" dirty="0" smtClean="0">
                        <a:latin typeface="Cambria Math"/>
                      </a:rPr>
                      <m:t>を</m:t>
                    </m:r>
                    <m:r>
                      <a:rPr lang="ja-JP" altLang="en-US" sz="2800" i="1" dirty="0">
                        <a:latin typeface="Cambria Math"/>
                      </a:rPr>
                      <m:t>使用</m:t>
                    </m:r>
                  </m:oMath>
                </a14:m>
                <a:endParaRPr lang="en-US" altLang="ja-JP" sz="2800" i="1" dirty="0" smtClean="0">
                  <a:latin typeface="Cambria Math"/>
                </a:endParaRPr>
              </a:p>
              <a:p>
                <a:pPr marL="109728" indent="0">
                  <a:buNone/>
                </a:pPr>
                <a14:m>
                  <m:oMath xmlns:m="http://schemas.openxmlformats.org/officeDocument/2006/math">
                    <m:r>
                      <m:rPr>
                        <m:nor/>
                      </m:rPr>
                      <a:rPr lang="en-US" altLang="ja-JP" sz="2800" dirty="0" smtClean="0">
                        <a:latin typeface="Cambria Math" panose="02040503050406030204" pitchFamily="18" charset="0"/>
                        <a:ea typeface="Cambria Math" panose="02040503050406030204" pitchFamily="18" charset="0"/>
                      </a:rPr>
                      <m:t>minimize</m:t>
                    </m:r>
                    <m:r>
                      <m:rPr>
                        <m:nor/>
                      </m:rPr>
                      <a:rPr lang="en-US" altLang="ja-JP" sz="2800" b="0" i="0" dirty="0" smtClean="0">
                        <a:latin typeface="Cambria Math" panose="02040503050406030204" pitchFamily="18" charset="0"/>
                        <a:ea typeface="Cambria Math" panose="02040503050406030204" pitchFamily="18" charset="0"/>
                      </a:rPr>
                      <m:t>   </m:t>
                    </m:r>
                    <m:r>
                      <m:rPr>
                        <m:nor/>
                      </m:rPr>
                      <a:rPr lang="en-US" altLang="ja-JP" sz="2800" i="1" dirty="0" smtClean="0">
                        <a:latin typeface="Cambria Math" panose="02040503050406030204" pitchFamily="18" charset="0"/>
                        <a:ea typeface="Cambria Math" panose="02040503050406030204" pitchFamily="18" charset="0"/>
                      </a:rPr>
                      <m:t>E</m:t>
                    </m:r>
                    <m:r>
                      <m:rPr>
                        <m:nor/>
                      </m:rPr>
                      <a:rPr lang="en-US" altLang="ja-JP" sz="2800" b="0" i="0" dirty="0" smtClean="0">
                        <a:latin typeface="Cambria Math" panose="02040503050406030204" pitchFamily="18" charset="0"/>
                        <a:ea typeface="Cambria Math" panose="02040503050406030204" pitchFamily="18" charset="0"/>
                      </a:rPr>
                      <m:t> </m:t>
                    </m:r>
                    <m:r>
                      <m:rPr>
                        <m:nor/>
                      </m:rPr>
                      <a:rPr lang="en-US" altLang="ja-JP" sz="2800" dirty="0" smtClean="0">
                        <a:latin typeface="Cambria Math" panose="02040503050406030204" pitchFamily="18" charset="0"/>
                        <a:ea typeface="Cambria Math" panose="02040503050406030204" pitchFamily="18" charset="0"/>
                      </a:rPr>
                      <m:t>(</m:t>
                    </m:r>
                    <m:r>
                      <a:rPr lang="en-US" altLang="ja-JP" sz="2800" b="1" i="1" dirty="0">
                        <a:latin typeface="Cambria Math" panose="02040503050406030204" pitchFamily="18" charset="0"/>
                        <a:ea typeface="Cambria Math" panose="02040503050406030204" pitchFamily="18" charset="0"/>
                      </a:rPr>
                      <m:t>𝒛</m:t>
                    </m:r>
                    <m:r>
                      <m:rPr>
                        <m:nor/>
                      </m:rPr>
                      <a:rPr lang="en-US" altLang="ja-JP" sz="2800" dirty="0" smtClean="0">
                        <a:latin typeface="Cambria Math" panose="02040503050406030204" pitchFamily="18" charset="0"/>
                        <a:ea typeface="Cambria Math" panose="02040503050406030204" pitchFamily="18" charset="0"/>
                      </a:rPr>
                      <m:t>) =</m:t>
                    </m:r>
                    <m:sSub>
                      <m:sSubPr>
                        <m:ctrlPr>
                          <a:rPr lang="en-US" altLang="ja-JP" sz="2800" i="1">
                            <a:latin typeface="Cambria Math"/>
                            <a:ea typeface="Cambria Math" panose="02040503050406030204" pitchFamily="18" charset="0"/>
                          </a:rPr>
                        </m:ctrlPr>
                      </m:sSubPr>
                      <m:e>
                        <m:r>
                          <a:rPr lang="en-US" altLang="ja-JP" sz="2800" i="1">
                            <a:latin typeface="Cambria Math" panose="02040503050406030204" pitchFamily="18" charset="0"/>
                            <a:ea typeface="Cambria Math" panose="02040503050406030204" pitchFamily="18" charset="0"/>
                          </a:rPr>
                          <m:t>𝐸</m:t>
                        </m:r>
                      </m:e>
                      <m:sub>
                        <m:r>
                          <m:rPr>
                            <m:sty m:val="p"/>
                          </m:rPr>
                          <a:rPr lang="en-US" altLang="ja-JP" sz="2800" i="1">
                            <a:latin typeface="Cambria Math" panose="02040503050406030204" pitchFamily="18" charset="0"/>
                            <a:ea typeface="Cambria Math" panose="02040503050406030204" pitchFamily="18" charset="0"/>
                          </a:rPr>
                          <m:t>comp</m:t>
                        </m:r>
                      </m:sub>
                    </m:sSub>
                    <m:r>
                      <m:rPr>
                        <m:nor/>
                      </m:rPr>
                      <a:rPr lang="en-US" altLang="ja-JP" sz="2800" dirty="0">
                        <a:latin typeface="Cambria Math" panose="02040503050406030204" pitchFamily="18" charset="0"/>
                        <a:ea typeface="Cambria Math" panose="02040503050406030204" pitchFamily="18" charset="0"/>
                      </a:rPr>
                      <m:t>(</m:t>
                    </m:r>
                    <m:r>
                      <a:rPr lang="en-US" altLang="ja-JP" sz="2800" b="1" i="1" dirty="0">
                        <a:latin typeface="Cambria Math" panose="02040503050406030204" pitchFamily="18" charset="0"/>
                        <a:ea typeface="Cambria Math" panose="02040503050406030204" pitchFamily="18" charset="0"/>
                      </a:rPr>
                      <m:t>𝒛</m:t>
                    </m:r>
                    <m:r>
                      <m:rPr>
                        <m:nor/>
                      </m:rPr>
                      <a:rPr lang="en-US" altLang="ja-JP" sz="2800" dirty="0">
                        <a:latin typeface="Cambria Math" panose="02040503050406030204" pitchFamily="18" charset="0"/>
                        <a:ea typeface="Cambria Math" panose="02040503050406030204" pitchFamily="18" charset="0"/>
                      </a:rPr>
                      <m:t>)+</m:t>
                    </m:r>
                    <m:sSub>
                      <m:sSubPr>
                        <m:ctrlPr>
                          <a:rPr lang="en-US" altLang="ja-JP" sz="2800" i="1">
                            <a:solidFill>
                              <a:prstClr val="black"/>
                            </a:solidFill>
                            <a:latin typeface="Cambria Math"/>
                            <a:ea typeface="Cambria Math" panose="02040503050406030204" pitchFamily="18" charset="0"/>
                          </a:rPr>
                        </m:ctrlPr>
                      </m:sSubPr>
                      <m:e>
                        <m:r>
                          <a:rPr lang="en-US" altLang="ja-JP" sz="2800" i="1">
                            <a:solidFill>
                              <a:prstClr val="black"/>
                            </a:solidFill>
                            <a:latin typeface="Cambria Math" panose="02040503050406030204" pitchFamily="18" charset="0"/>
                            <a:ea typeface="Cambria Math" panose="02040503050406030204" pitchFamily="18" charset="0"/>
                          </a:rPr>
                          <m:t>𝐸</m:t>
                        </m:r>
                      </m:e>
                      <m:sub>
                        <m:r>
                          <m:rPr>
                            <m:sty m:val="p"/>
                          </m:rPr>
                          <a:rPr lang="en-US" altLang="ja-JP" sz="2800" i="1">
                            <a:solidFill>
                              <a:prstClr val="black"/>
                            </a:solidFill>
                            <a:latin typeface="Cambria Math" panose="02040503050406030204" pitchFamily="18" charset="0"/>
                            <a:ea typeface="Cambria Math" panose="02040503050406030204" pitchFamily="18" charset="0"/>
                          </a:rPr>
                          <m:t>resize</m:t>
                        </m:r>
                      </m:sub>
                    </m:sSub>
                    <m:r>
                      <m:rPr>
                        <m:nor/>
                      </m:rPr>
                      <a:rPr lang="en-US" altLang="ja-JP" sz="2800" dirty="0">
                        <a:latin typeface="Cambria Math" panose="02040503050406030204" pitchFamily="18" charset="0"/>
                        <a:ea typeface="Cambria Math" panose="02040503050406030204" pitchFamily="18" charset="0"/>
                      </a:rPr>
                      <m:t>(</m:t>
                    </m:r>
                    <m:r>
                      <a:rPr lang="en-US" altLang="ja-JP" sz="2800" b="1" i="1" dirty="0">
                        <a:latin typeface="Cambria Math" panose="02040503050406030204" pitchFamily="18" charset="0"/>
                        <a:ea typeface="Cambria Math" panose="02040503050406030204" pitchFamily="18" charset="0"/>
                      </a:rPr>
                      <m:t>𝒛</m:t>
                    </m:r>
                    <m:r>
                      <m:rPr>
                        <m:nor/>
                      </m:rPr>
                      <a:rPr lang="en-US" altLang="ja-JP" sz="2800" dirty="0">
                        <a:latin typeface="Cambria Math" panose="02040503050406030204" pitchFamily="18" charset="0"/>
                        <a:ea typeface="Cambria Math" panose="02040503050406030204" pitchFamily="18" charset="0"/>
                      </a:rPr>
                      <m:t>)</m:t>
                    </m:r>
                  </m:oMath>
                </a14:m>
                <a:r>
                  <a:rPr lang="en-US" altLang="ja-JP" sz="2800" dirty="0">
                    <a:latin typeface="Cambria Math" panose="02040503050406030204" pitchFamily="18" charset="0"/>
                    <a:ea typeface="Cambria Math" panose="02040503050406030204" pitchFamily="18" charset="0"/>
                  </a:rPr>
                  <a:t> </a:t>
                </a:r>
                <a:endParaRPr lang="en-US" altLang="ja-JP" sz="2800" dirty="0" smtClean="0">
                  <a:latin typeface="Cambria Math" panose="02040503050406030204" pitchFamily="18" charset="0"/>
                  <a:ea typeface="Cambria Math" panose="02040503050406030204" pitchFamily="18" charset="0"/>
                </a:endParaRPr>
              </a:p>
              <a:p>
                <a:pPr marL="109728" indent="0">
                  <a:buNone/>
                </a:pPr>
                <a14:m>
                  <m:oMathPara xmlns:m="http://schemas.openxmlformats.org/officeDocument/2006/math">
                    <m:oMathParaPr>
                      <m:jc m:val="left"/>
                    </m:oMathParaPr>
                    <m:oMath xmlns:m="http://schemas.openxmlformats.org/officeDocument/2006/math">
                      <m:r>
                        <m:rPr>
                          <m:sty m:val="p"/>
                        </m:rPr>
                        <a:rPr lang="en-US" altLang="ja-JP" sz="2800" dirty="0">
                          <a:latin typeface="Cambria Math" panose="02040503050406030204" pitchFamily="18" charset="0"/>
                          <a:ea typeface="Cambria Math" panose="02040503050406030204" pitchFamily="18" charset="0"/>
                        </a:rPr>
                        <m:t>subject</m:t>
                      </m:r>
                      <m:r>
                        <a:rPr lang="en-US" altLang="ja-JP" sz="2800" dirty="0">
                          <a:latin typeface="Cambria Math" panose="02040503050406030204" pitchFamily="18" charset="0"/>
                          <a:ea typeface="Cambria Math" panose="02040503050406030204" pitchFamily="18" charset="0"/>
                        </a:rPr>
                        <m:t> </m:t>
                      </m:r>
                      <m:r>
                        <m:rPr>
                          <m:sty m:val="p"/>
                        </m:rPr>
                        <a:rPr lang="en-US" altLang="ja-JP" sz="2800" dirty="0">
                          <a:latin typeface="Cambria Math" panose="02040503050406030204" pitchFamily="18" charset="0"/>
                          <a:ea typeface="Cambria Math" panose="02040503050406030204" pitchFamily="18" charset="0"/>
                        </a:rPr>
                        <m:t>to</m:t>
                      </m:r>
                      <m:r>
                        <m:rPr>
                          <m:nor/>
                        </m:rPr>
                        <a:rPr lang="en-US" altLang="ja-JP" sz="2800" b="0" i="0" dirty="0" smtClean="0">
                          <a:latin typeface="Cambria Math" panose="02040503050406030204" pitchFamily="18" charset="0"/>
                          <a:ea typeface="Cambria Math" panose="02040503050406030204" pitchFamily="18" charset="0"/>
                        </a:rPr>
                        <m:t>   </m:t>
                      </m:r>
                      <m:r>
                        <m:rPr>
                          <m:nor/>
                        </m:rPr>
                        <a:rPr lang="en-US" altLang="ja-JP" sz="2800" dirty="0">
                          <a:latin typeface="Cambria Math" panose="02040503050406030204" pitchFamily="18" charset="0"/>
                          <a:ea typeface="Cambria Math" panose="02040503050406030204" pitchFamily="18" charset="0"/>
                        </a:rPr>
                        <m:t>A</m:t>
                      </m:r>
                      <m:r>
                        <a:rPr lang="en-US" altLang="ja-JP" sz="2800" b="1" i="1" dirty="0">
                          <a:latin typeface="Cambria Math" panose="02040503050406030204" pitchFamily="18" charset="0"/>
                          <a:ea typeface="Cambria Math" panose="02040503050406030204" pitchFamily="18" charset="0"/>
                        </a:rPr>
                        <m:t>𝒛</m:t>
                      </m:r>
                      <m:r>
                        <a:rPr lang="en-US" altLang="ja-JP" sz="2800" b="0" i="1" dirty="0" smtClean="0">
                          <a:latin typeface="Cambria Math" panose="02040503050406030204" pitchFamily="18" charset="0"/>
                          <a:ea typeface="Cambria Math" panose="02040503050406030204" pitchFamily="18" charset="0"/>
                        </a:rPr>
                        <m:t>≤</m:t>
                      </m:r>
                      <m:r>
                        <a:rPr lang="en-US" altLang="ja-JP" sz="2800" b="1" i="0" dirty="0" smtClean="0">
                          <a:latin typeface="Cambria Math" panose="02040503050406030204" pitchFamily="18" charset="0"/>
                          <a:ea typeface="Cambria Math" panose="02040503050406030204" pitchFamily="18" charset="0"/>
                        </a:rPr>
                        <m:t>𝐛</m:t>
                      </m:r>
                      <m:r>
                        <a:rPr lang="en-US" altLang="ja-JP" sz="2800" b="1" i="1" dirty="0" smtClean="0">
                          <a:latin typeface="Cambria Math" panose="02040503050406030204" pitchFamily="18" charset="0"/>
                          <a:ea typeface="Cambria Math" panose="02040503050406030204" pitchFamily="18" charset="0"/>
                        </a:rPr>
                        <m:t>,   </m:t>
                      </m:r>
                      <m:r>
                        <a:rPr lang="en-US" altLang="ja-JP" sz="2800" b="1" i="1" dirty="0" smtClean="0">
                          <a:latin typeface="Cambria Math" panose="02040503050406030204" pitchFamily="18" charset="0"/>
                          <a:ea typeface="Cambria Math" panose="02040503050406030204" pitchFamily="18" charset="0"/>
                        </a:rPr>
                        <m:t>𝒛</m:t>
                      </m:r>
                      <m:r>
                        <a:rPr lang="en-US" altLang="ja-JP" sz="2800" b="1" i="1" dirty="0" smtClean="0">
                          <a:latin typeface="Cambria Math" panose="02040503050406030204" pitchFamily="18" charset="0"/>
                          <a:ea typeface="Cambria Math" panose="02040503050406030204" pitchFamily="18" charset="0"/>
                        </a:rPr>
                        <m:t> </m:t>
                      </m:r>
                      <m:r>
                        <a:rPr lang="en-US" altLang="ja-JP" sz="2800" b="0" i="0" dirty="0">
                          <a:latin typeface="Cambria Math" panose="02040503050406030204" pitchFamily="18" charset="0"/>
                          <a:ea typeface="Cambria Math" panose="02040503050406030204" pitchFamily="18" charset="0"/>
                        </a:rPr>
                        <m:t>=</m:t>
                      </m:r>
                      <m:r>
                        <a:rPr lang="en-US" altLang="ja-JP" sz="2800" b="1" i="1" dirty="0">
                          <a:latin typeface="Cambria Math" panose="02040503050406030204" pitchFamily="18" charset="0"/>
                          <a:ea typeface="Cambria Math" panose="02040503050406030204" pitchFamily="18" charset="0"/>
                        </a:rPr>
                        <m:t> </m:t>
                      </m:r>
                      <m:sSup>
                        <m:sSupPr>
                          <m:ctrlPr>
                            <a:rPr lang="en-US" altLang="ja-JP" sz="2800" b="1" i="1" dirty="0" smtClean="0">
                              <a:latin typeface="Cambria Math"/>
                              <a:ea typeface="Cambria Math" panose="02040503050406030204" pitchFamily="18" charset="0"/>
                            </a:rPr>
                          </m:ctrlPr>
                        </m:sSupPr>
                        <m:e>
                          <m:d>
                            <m:dPr>
                              <m:begChr m:val="["/>
                              <m:endChr m:val="]"/>
                              <m:ctrlPr>
                                <a:rPr lang="en-US" altLang="ja-JP" sz="2800" b="1" i="1" dirty="0">
                                  <a:latin typeface="Cambria Math"/>
                                  <a:ea typeface="Cambria Math" panose="02040503050406030204" pitchFamily="18" charset="0"/>
                                </a:rPr>
                              </m:ctrlPr>
                            </m:dPr>
                            <m:e>
                              <m:r>
                                <a:rPr lang="en-US" altLang="ja-JP" sz="2800" b="1" i="0" dirty="0">
                                  <a:latin typeface="Cambria Math" panose="02040503050406030204" pitchFamily="18" charset="0"/>
                                  <a:ea typeface="Cambria Math" panose="02040503050406030204" pitchFamily="18" charset="0"/>
                                </a:rPr>
                                <m:t>𝐱</m:t>
                              </m:r>
                              <m:r>
                                <a:rPr lang="en-US" altLang="ja-JP" sz="2800" b="1" i="0" dirty="0">
                                  <a:latin typeface="Cambria Math" panose="02040503050406030204" pitchFamily="18" charset="0"/>
                                  <a:ea typeface="Cambria Math" panose="02040503050406030204" pitchFamily="18" charset="0"/>
                                </a:rPr>
                                <m:t> </m:t>
                              </m:r>
                              <m:r>
                                <a:rPr lang="en-US" altLang="ja-JP" sz="2800" b="1" i="0" dirty="0">
                                  <a:latin typeface="Cambria Math" panose="02040503050406030204" pitchFamily="18" charset="0"/>
                                  <a:ea typeface="Cambria Math" panose="02040503050406030204" pitchFamily="18" charset="0"/>
                                </a:rPr>
                                <m:t>𝐲</m:t>
                              </m:r>
                              <m:r>
                                <a:rPr lang="en-US" altLang="ja-JP" sz="2800" b="1" i="0" dirty="0">
                                  <a:latin typeface="Cambria Math" panose="02040503050406030204" pitchFamily="18" charset="0"/>
                                  <a:ea typeface="Cambria Math" panose="02040503050406030204" pitchFamily="18" charset="0"/>
                                </a:rPr>
                                <m:t> </m:t>
                              </m:r>
                              <m:r>
                                <a:rPr lang="en-US" altLang="ja-JP" sz="2800" b="1" i="0" dirty="0">
                                  <a:latin typeface="Cambria Math" panose="02040503050406030204" pitchFamily="18" charset="0"/>
                                  <a:ea typeface="Cambria Math" panose="02040503050406030204" pitchFamily="18" charset="0"/>
                                </a:rPr>
                                <m:t>𝐫</m:t>
                              </m:r>
                              <m:r>
                                <a:rPr lang="en-US" altLang="ja-JP" sz="2800" b="1" i="0" dirty="0">
                                  <a:latin typeface="Cambria Math" panose="02040503050406030204" pitchFamily="18" charset="0"/>
                                  <a:ea typeface="Cambria Math" panose="02040503050406030204" pitchFamily="18" charset="0"/>
                                </a:rPr>
                                <m:t> </m:t>
                              </m:r>
                              <m:r>
                                <m:rPr>
                                  <m:sty m:val="p"/>
                                </m:rPr>
                                <a:rPr lang="ja-JP" altLang="en-US" sz="2800" b="0" i="0" dirty="0" smtClean="0">
                                  <a:latin typeface="Cambria Math" panose="02040503050406030204" pitchFamily="18" charset="0"/>
                                  <a:ea typeface="Cambria Math"/>
                                </a:rPr>
                                <m:t>δ</m:t>
                              </m:r>
                            </m:e>
                          </m:d>
                        </m:e>
                        <m:sup>
                          <m:r>
                            <m:rPr>
                              <m:sty m:val="p"/>
                            </m:rPr>
                            <a:rPr lang="en-US" altLang="ja-JP" sz="2800" b="0" i="0" dirty="0" smtClean="0">
                              <a:latin typeface="Cambria Math" panose="02040503050406030204" pitchFamily="18" charset="0"/>
                              <a:ea typeface="Cambria Math" panose="02040503050406030204" pitchFamily="18" charset="0"/>
                            </a:rPr>
                            <m:t>T</m:t>
                          </m:r>
                        </m:sup>
                      </m:sSup>
                      <m:r>
                        <a:rPr lang="en-US" altLang="ja-JP" sz="2800" b="1" i="1" dirty="0" smtClean="0">
                          <a:latin typeface="Cambria Math" panose="02040503050406030204" pitchFamily="18" charset="0"/>
                          <a:ea typeface="Cambria Math" panose="02040503050406030204" pitchFamily="18" charset="0"/>
                        </a:rPr>
                        <m:t>,</m:t>
                      </m:r>
                    </m:oMath>
                  </m:oMathPara>
                </a14:m>
                <a:endParaRPr lang="en-US" altLang="ja-JP" sz="2800" b="1" dirty="0" smtClean="0">
                  <a:latin typeface="Cambria Math" panose="02040503050406030204" pitchFamily="18" charset="0"/>
                  <a:ea typeface="Cambria Math" panose="02040503050406030204" pitchFamily="18" charset="0"/>
                </a:endParaRPr>
              </a:p>
              <a:p>
                <a:pPr marL="109728" indent="0">
                  <a:buNone/>
                </a:pPr>
                <a14:m>
                  <m:oMathPara xmlns:m="http://schemas.openxmlformats.org/officeDocument/2006/math">
                    <m:oMathParaPr>
                      <m:jc m:val="left"/>
                    </m:oMathParaPr>
                    <m:oMath xmlns:m="http://schemas.openxmlformats.org/officeDocument/2006/math">
                      <m:r>
                        <a:rPr lang="en-US" altLang="ja-JP" sz="2800" b="1" dirty="0">
                          <a:latin typeface="Cambria Math"/>
                          <a:ea typeface="Cambria Math"/>
                        </a:rPr>
                        <m:t>𝐱</m:t>
                      </m:r>
                      <m:r>
                        <a:rPr lang="en-US" altLang="ja-JP" sz="2800" b="1" dirty="0">
                          <a:latin typeface="Cambria Math"/>
                        </a:rPr>
                        <m:t>= </m:t>
                      </m:r>
                      <m:sSup>
                        <m:sSupPr>
                          <m:ctrlPr>
                            <a:rPr lang="en-US" altLang="ja-JP" sz="2800" b="1" i="1" dirty="0" smtClean="0">
                              <a:latin typeface="Cambria Math"/>
                            </a:rPr>
                          </m:ctrlPr>
                        </m:sSupPr>
                        <m:e>
                          <m:r>
                            <a:rPr lang="en-US" altLang="ja-JP" sz="2800" b="1" dirty="0">
                              <a:latin typeface="Cambria Math"/>
                            </a:rPr>
                            <m:t>(</m:t>
                          </m:r>
                          <m:sSub>
                            <m:sSubPr>
                              <m:ctrlPr>
                                <a:rPr lang="en-US" altLang="ja-JP" sz="2800" i="1" dirty="0">
                                  <a:latin typeface="Cambria Math"/>
                                </a:rPr>
                              </m:ctrlPr>
                            </m:sSubPr>
                            <m:e>
                              <m:r>
                                <a:rPr lang="en-US" altLang="ja-JP" sz="2800" i="1" dirty="0">
                                  <a:latin typeface="Cambria Math"/>
                                </a:rPr>
                                <m:t>𝑥</m:t>
                              </m:r>
                            </m:e>
                            <m:sub>
                              <m:r>
                                <a:rPr lang="en-US" altLang="ja-JP" sz="2800" i="1" dirty="0">
                                  <a:latin typeface="Cambria Math"/>
                                </a:rPr>
                                <m:t>1</m:t>
                              </m:r>
                            </m:sub>
                          </m:sSub>
                          <m:r>
                            <a:rPr lang="en-US" altLang="ja-JP" sz="2800" b="1" i="1" dirty="0">
                              <a:latin typeface="Cambria Math"/>
                            </a:rPr>
                            <m:t>,</m:t>
                          </m:r>
                          <m:sSub>
                            <m:sSubPr>
                              <m:ctrlPr>
                                <a:rPr lang="en-US" altLang="ja-JP" sz="2800" i="1" dirty="0">
                                  <a:latin typeface="Cambria Math"/>
                                </a:rPr>
                              </m:ctrlPr>
                            </m:sSubPr>
                            <m:e>
                              <m:r>
                                <a:rPr lang="en-US" altLang="ja-JP" sz="2800" i="1" dirty="0">
                                  <a:latin typeface="Cambria Math"/>
                                </a:rPr>
                                <m:t>𝑥</m:t>
                              </m:r>
                            </m:e>
                            <m:sub>
                              <m:r>
                                <a:rPr lang="en-US" altLang="ja-JP" sz="2800" i="1" dirty="0">
                                  <a:latin typeface="Cambria Math"/>
                                </a:rPr>
                                <m:t>2</m:t>
                              </m:r>
                            </m:sub>
                          </m:sSub>
                          <m:r>
                            <a:rPr lang="en-US" altLang="ja-JP" sz="2800" i="1" dirty="0">
                              <a:latin typeface="Cambria Math"/>
                            </a:rPr>
                            <m:t>,...,</m:t>
                          </m:r>
                          <m:sSub>
                            <m:sSubPr>
                              <m:ctrlPr>
                                <a:rPr lang="en-US" altLang="ja-JP" sz="2800" i="1" dirty="0">
                                  <a:latin typeface="Cambria Math"/>
                                </a:rPr>
                              </m:ctrlPr>
                            </m:sSubPr>
                            <m:e>
                              <m:r>
                                <a:rPr lang="en-US" altLang="ja-JP" sz="2800" i="1" dirty="0">
                                  <a:latin typeface="Cambria Math"/>
                                </a:rPr>
                                <m:t>𝑥</m:t>
                              </m:r>
                            </m:e>
                            <m:sub>
                              <m:r>
                                <a:rPr lang="en-US" altLang="ja-JP" sz="2800" i="1" dirty="0">
                                  <a:latin typeface="Cambria Math"/>
                                </a:rPr>
                                <m:t>𝑁</m:t>
                              </m:r>
                            </m:sub>
                          </m:sSub>
                          <m:r>
                            <a:rPr lang="en-US" altLang="ja-JP" sz="2800" b="1" dirty="0">
                              <a:latin typeface="Cambria Math"/>
                            </a:rPr>
                            <m:t>)</m:t>
                          </m:r>
                        </m:e>
                        <m:sup>
                          <m:r>
                            <m:rPr>
                              <m:sty m:val="p"/>
                            </m:rPr>
                            <a:rPr lang="en-US" altLang="ja-JP" sz="2800" b="0" i="0" dirty="0" smtClean="0">
                              <a:latin typeface="Cambria Math"/>
                            </a:rPr>
                            <m:t>T</m:t>
                          </m:r>
                        </m:sup>
                      </m:sSup>
                      <m:r>
                        <a:rPr lang="en-US" altLang="ja-JP" sz="2800" b="1" i="1" dirty="0" smtClean="0">
                          <a:latin typeface="Cambria Math"/>
                        </a:rPr>
                        <m:t> </m:t>
                      </m:r>
                      <m:r>
                        <a:rPr lang="en-US" altLang="ja-JP" sz="2800" b="1" i="1" dirty="0" smtClean="0">
                          <a:latin typeface="Cambria Math"/>
                          <a:ea typeface="Cambria Math"/>
                        </a:rPr>
                        <m:t>∈ </m:t>
                      </m:r>
                      <m:sSup>
                        <m:sSupPr>
                          <m:ctrlPr>
                            <a:rPr lang="en-US" altLang="ja-JP" sz="2800" i="1" dirty="0" smtClean="0">
                              <a:latin typeface="Cambria Math"/>
                              <a:ea typeface="Cambria Math"/>
                            </a:rPr>
                          </m:ctrlPr>
                        </m:sSupPr>
                        <m:e>
                          <m:r>
                            <a:rPr lang="en-US" altLang="ja-JP" sz="2800" b="1" i="0" dirty="0" smtClean="0">
                              <a:latin typeface="Cambria Math"/>
                              <a:ea typeface="Cambria Math"/>
                            </a:rPr>
                            <m:t>𝐑</m:t>
                          </m:r>
                        </m:e>
                        <m:sup>
                          <m:r>
                            <m:rPr>
                              <m:sty m:val="p"/>
                            </m:rPr>
                            <a:rPr lang="en-US" altLang="ja-JP" sz="2800" b="0" i="0" dirty="0" smtClean="0">
                              <a:latin typeface="Cambria Math"/>
                              <a:ea typeface="Cambria Math"/>
                            </a:rPr>
                            <m:t>N</m:t>
                          </m:r>
                        </m:sup>
                      </m:sSup>
                    </m:oMath>
                  </m:oMathPara>
                </a14:m>
                <a:endParaRPr lang="en-US" altLang="ja-JP" sz="2800" dirty="0" smtClean="0"/>
              </a:p>
              <a:p>
                <a:pPr marL="109728" indent="0">
                  <a:buNone/>
                </a:pPr>
                <a14:m>
                  <m:oMathPara xmlns:m="http://schemas.openxmlformats.org/officeDocument/2006/math">
                    <m:oMathParaPr>
                      <m:jc m:val="left"/>
                    </m:oMathParaPr>
                    <m:oMath xmlns:m="http://schemas.openxmlformats.org/officeDocument/2006/math">
                      <m:r>
                        <a:rPr lang="en-US" altLang="ja-JP" sz="2800" b="1" dirty="0">
                          <a:latin typeface="Cambria Math"/>
                          <a:ea typeface="Cambria Math"/>
                        </a:rPr>
                        <m:t>𝐲</m:t>
                      </m:r>
                      <m:r>
                        <a:rPr lang="en-US" altLang="ja-JP" sz="2800" b="1" dirty="0">
                          <a:latin typeface="Cambria Math"/>
                        </a:rPr>
                        <m:t>= </m:t>
                      </m:r>
                      <m:sSup>
                        <m:sSupPr>
                          <m:ctrlPr>
                            <a:rPr lang="en-US" altLang="ja-JP" sz="2800" b="1" i="1" dirty="0">
                              <a:latin typeface="Cambria Math"/>
                            </a:rPr>
                          </m:ctrlPr>
                        </m:sSupPr>
                        <m:e>
                          <m:r>
                            <a:rPr lang="en-US" altLang="ja-JP" sz="2800" b="1" dirty="0">
                              <a:latin typeface="Cambria Math"/>
                            </a:rPr>
                            <m:t>(</m:t>
                          </m:r>
                          <m:sSub>
                            <m:sSubPr>
                              <m:ctrlPr>
                                <a:rPr lang="en-US" altLang="ja-JP" sz="2800" i="1" dirty="0">
                                  <a:latin typeface="Cambria Math"/>
                                </a:rPr>
                              </m:ctrlPr>
                            </m:sSubPr>
                            <m:e>
                              <m:r>
                                <a:rPr lang="en-US" altLang="ja-JP" sz="2800" b="0" i="1" dirty="0" smtClean="0">
                                  <a:latin typeface="Cambria Math"/>
                                </a:rPr>
                                <m:t>𝑦</m:t>
                              </m:r>
                            </m:e>
                            <m:sub>
                              <m:r>
                                <a:rPr lang="en-US" altLang="ja-JP" sz="2800" i="1" dirty="0">
                                  <a:latin typeface="Cambria Math"/>
                                </a:rPr>
                                <m:t>1</m:t>
                              </m:r>
                            </m:sub>
                          </m:sSub>
                          <m:r>
                            <a:rPr lang="en-US" altLang="ja-JP" sz="2800" b="1" i="1" dirty="0">
                              <a:latin typeface="Cambria Math"/>
                            </a:rPr>
                            <m:t>,</m:t>
                          </m:r>
                          <m:sSub>
                            <m:sSubPr>
                              <m:ctrlPr>
                                <a:rPr lang="en-US" altLang="ja-JP" sz="2800" i="1" dirty="0">
                                  <a:latin typeface="Cambria Math"/>
                                </a:rPr>
                              </m:ctrlPr>
                            </m:sSubPr>
                            <m:e>
                              <m:r>
                                <a:rPr lang="en-US" altLang="ja-JP" sz="2800" b="0" i="1" dirty="0" smtClean="0">
                                  <a:latin typeface="Cambria Math"/>
                                </a:rPr>
                                <m:t>𝑦</m:t>
                              </m:r>
                            </m:e>
                            <m:sub>
                              <m:r>
                                <a:rPr lang="en-US" altLang="ja-JP" sz="2800" i="1" dirty="0">
                                  <a:latin typeface="Cambria Math"/>
                                </a:rPr>
                                <m:t>2</m:t>
                              </m:r>
                            </m:sub>
                          </m:sSub>
                          <m:r>
                            <a:rPr lang="en-US" altLang="ja-JP" sz="2800" i="1" dirty="0">
                              <a:latin typeface="Cambria Math"/>
                            </a:rPr>
                            <m:t>,...,</m:t>
                          </m:r>
                          <m:sSub>
                            <m:sSubPr>
                              <m:ctrlPr>
                                <a:rPr lang="en-US" altLang="ja-JP" sz="2800" i="1" dirty="0">
                                  <a:latin typeface="Cambria Math"/>
                                </a:rPr>
                              </m:ctrlPr>
                            </m:sSubPr>
                            <m:e>
                              <m:r>
                                <a:rPr lang="en-US" altLang="ja-JP" sz="2800" b="0" i="1" dirty="0" smtClean="0">
                                  <a:latin typeface="Cambria Math"/>
                                </a:rPr>
                                <m:t>𝑦</m:t>
                              </m:r>
                            </m:e>
                            <m:sub>
                              <m:r>
                                <a:rPr lang="en-US" altLang="ja-JP" sz="2800" i="1" dirty="0">
                                  <a:latin typeface="Cambria Math"/>
                                </a:rPr>
                                <m:t>𝑁</m:t>
                              </m:r>
                            </m:sub>
                          </m:sSub>
                          <m:r>
                            <a:rPr lang="en-US" altLang="ja-JP" sz="2800" b="1" dirty="0">
                              <a:latin typeface="Cambria Math"/>
                            </a:rPr>
                            <m:t>)</m:t>
                          </m:r>
                        </m:e>
                        <m:sup>
                          <m:r>
                            <m:rPr>
                              <m:sty m:val="p"/>
                            </m:rPr>
                            <a:rPr lang="en-US" altLang="ja-JP" sz="2800" dirty="0">
                              <a:latin typeface="Cambria Math"/>
                            </a:rPr>
                            <m:t>T</m:t>
                          </m:r>
                        </m:sup>
                      </m:sSup>
                      <m:r>
                        <a:rPr lang="en-US" altLang="ja-JP" sz="2800" b="1" i="1" dirty="0">
                          <a:latin typeface="Cambria Math"/>
                        </a:rPr>
                        <m:t> </m:t>
                      </m:r>
                      <m:r>
                        <a:rPr lang="en-US" altLang="ja-JP" sz="2800" b="1" i="1" dirty="0">
                          <a:latin typeface="Cambria Math"/>
                          <a:ea typeface="Cambria Math"/>
                        </a:rPr>
                        <m:t>∈ </m:t>
                      </m:r>
                      <m:sSup>
                        <m:sSupPr>
                          <m:ctrlPr>
                            <a:rPr lang="en-US" altLang="ja-JP" sz="2800" i="1" dirty="0">
                              <a:latin typeface="Cambria Math"/>
                              <a:ea typeface="Cambria Math"/>
                            </a:rPr>
                          </m:ctrlPr>
                        </m:sSupPr>
                        <m:e>
                          <m:r>
                            <a:rPr lang="en-US" altLang="ja-JP" sz="2800" b="1" dirty="0">
                              <a:latin typeface="Cambria Math"/>
                              <a:ea typeface="Cambria Math"/>
                            </a:rPr>
                            <m:t>𝐑</m:t>
                          </m:r>
                        </m:e>
                        <m:sup>
                          <m:r>
                            <m:rPr>
                              <m:sty m:val="p"/>
                            </m:rPr>
                            <a:rPr lang="en-US" altLang="ja-JP" sz="2800" dirty="0">
                              <a:latin typeface="Cambria Math"/>
                              <a:ea typeface="Cambria Math"/>
                            </a:rPr>
                            <m:t>N</m:t>
                          </m:r>
                        </m:sup>
                      </m:sSup>
                    </m:oMath>
                  </m:oMathPara>
                </a14:m>
                <a:endParaRPr lang="en-US" altLang="ja-JP" sz="2800" dirty="0" smtClean="0"/>
              </a:p>
              <a:p>
                <a:pPr marL="109728" indent="0">
                  <a:buNone/>
                </a:pPr>
                <a14:m>
                  <m:oMathPara xmlns:m="http://schemas.openxmlformats.org/officeDocument/2006/math">
                    <m:oMathParaPr>
                      <m:jc m:val="left"/>
                    </m:oMathParaPr>
                    <m:oMath xmlns:m="http://schemas.openxmlformats.org/officeDocument/2006/math">
                      <m:r>
                        <a:rPr lang="en-US" altLang="ja-JP" sz="2800" b="1" dirty="0">
                          <a:latin typeface="Cambria Math"/>
                          <a:ea typeface="Cambria Math"/>
                        </a:rPr>
                        <m:t>𝐫</m:t>
                      </m:r>
                      <m:r>
                        <a:rPr lang="en-US" altLang="ja-JP" sz="2800" b="1" dirty="0">
                          <a:latin typeface="Cambria Math"/>
                        </a:rPr>
                        <m:t>= </m:t>
                      </m:r>
                      <m:sSup>
                        <m:sSupPr>
                          <m:ctrlPr>
                            <a:rPr lang="en-US" altLang="ja-JP" sz="2800" b="1" i="1" dirty="0">
                              <a:latin typeface="Cambria Math"/>
                            </a:rPr>
                          </m:ctrlPr>
                        </m:sSupPr>
                        <m:e>
                          <m:r>
                            <a:rPr lang="en-US" altLang="ja-JP" sz="2800" b="1" dirty="0">
                              <a:latin typeface="Cambria Math"/>
                            </a:rPr>
                            <m:t>(</m:t>
                          </m:r>
                          <m:sSub>
                            <m:sSubPr>
                              <m:ctrlPr>
                                <a:rPr lang="en-US" altLang="ja-JP" sz="2800" i="1" dirty="0">
                                  <a:latin typeface="Cambria Math"/>
                                </a:rPr>
                              </m:ctrlPr>
                            </m:sSubPr>
                            <m:e>
                              <m:r>
                                <a:rPr lang="en-US" altLang="ja-JP" sz="2800" b="0" i="1" dirty="0" smtClean="0">
                                  <a:latin typeface="Cambria Math"/>
                                </a:rPr>
                                <m:t>𝑟</m:t>
                              </m:r>
                            </m:e>
                            <m:sub>
                              <m:r>
                                <a:rPr lang="en-US" altLang="ja-JP" sz="2800" i="1" dirty="0">
                                  <a:latin typeface="Cambria Math"/>
                                </a:rPr>
                                <m:t>1</m:t>
                              </m:r>
                              <m:r>
                                <a:rPr lang="en-US" altLang="ja-JP" sz="2800" b="0" i="1" dirty="0" smtClean="0">
                                  <a:latin typeface="Cambria Math"/>
                                </a:rPr>
                                <m:t>2</m:t>
                              </m:r>
                            </m:sub>
                          </m:sSub>
                          <m:r>
                            <a:rPr lang="en-US" altLang="ja-JP" sz="2800" b="1" i="1" dirty="0">
                              <a:latin typeface="Cambria Math"/>
                            </a:rPr>
                            <m:t>,...,</m:t>
                          </m:r>
                          <m:sSub>
                            <m:sSubPr>
                              <m:ctrlPr>
                                <a:rPr lang="en-US" altLang="ja-JP" sz="2800" i="1" dirty="0">
                                  <a:latin typeface="Cambria Math"/>
                                </a:rPr>
                              </m:ctrlPr>
                            </m:sSubPr>
                            <m:e>
                              <m:r>
                                <a:rPr lang="en-US" altLang="ja-JP" sz="2800" i="1" dirty="0">
                                  <a:latin typeface="Cambria Math"/>
                                </a:rPr>
                                <m:t>𝑟</m:t>
                              </m:r>
                            </m:e>
                            <m:sub>
                              <m:r>
                                <a:rPr lang="en-US" altLang="ja-JP" sz="2800" i="1" dirty="0">
                                  <a:latin typeface="Cambria Math"/>
                                </a:rPr>
                                <m:t>1</m:t>
                              </m:r>
                              <m:r>
                                <a:rPr lang="en-US" altLang="ja-JP" sz="2800" b="0" i="1" dirty="0" smtClean="0">
                                  <a:latin typeface="Cambria Math"/>
                                </a:rPr>
                                <m:t>𝑁</m:t>
                              </m:r>
                            </m:sub>
                          </m:sSub>
                          <m:r>
                            <a:rPr lang="en-US" altLang="ja-JP" sz="2800" b="0" i="1" dirty="0" smtClean="0">
                              <a:latin typeface="Cambria Math"/>
                            </a:rPr>
                            <m:t>,</m:t>
                          </m:r>
                          <m:sSub>
                            <m:sSubPr>
                              <m:ctrlPr>
                                <a:rPr lang="en-US" altLang="ja-JP" sz="2800" i="1" dirty="0">
                                  <a:latin typeface="Cambria Math"/>
                                </a:rPr>
                              </m:ctrlPr>
                            </m:sSubPr>
                            <m:e>
                              <m:r>
                                <a:rPr lang="en-US" altLang="ja-JP" sz="2800" b="0" i="1" dirty="0" smtClean="0">
                                  <a:latin typeface="Cambria Math"/>
                                </a:rPr>
                                <m:t>𝑟</m:t>
                              </m:r>
                            </m:e>
                            <m:sub>
                              <m:r>
                                <a:rPr lang="en-US" altLang="ja-JP" sz="2800" i="1" dirty="0">
                                  <a:latin typeface="Cambria Math"/>
                                </a:rPr>
                                <m:t>2</m:t>
                              </m:r>
                              <m:r>
                                <a:rPr lang="en-US" altLang="ja-JP" sz="2800" b="0" i="1" dirty="0" smtClean="0">
                                  <a:latin typeface="Cambria Math"/>
                                </a:rPr>
                                <m:t>3</m:t>
                              </m:r>
                            </m:sub>
                          </m:sSub>
                          <m:r>
                            <a:rPr lang="en-US" altLang="ja-JP" sz="2800" i="1" dirty="0">
                              <a:latin typeface="Cambria Math"/>
                            </a:rPr>
                            <m:t>,...,</m:t>
                          </m:r>
                          <m:sSub>
                            <m:sSubPr>
                              <m:ctrlPr>
                                <a:rPr lang="en-US" altLang="ja-JP" sz="2800" i="1" dirty="0">
                                  <a:latin typeface="Cambria Math"/>
                                </a:rPr>
                              </m:ctrlPr>
                            </m:sSubPr>
                            <m:e>
                              <m:sSub>
                                <m:sSubPr>
                                  <m:ctrlPr>
                                    <a:rPr lang="en-US" altLang="ja-JP" sz="2800" i="1" dirty="0">
                                      <a:latin typeface="Cambria Math"/>
                                    </a:rPr>
                                  </m:ctrlPr>
                                </m:sSubPr>
                                <m:e>
                                  <m:r>
                                    <a:rPr lang="en-US" altLang="ja-JP" sz="2800" i="1" dirty="0">
                                      <a:latin typeface="Cambria Math"/>
                                    </a:rPr>
                                    <m:t>𝑟</m:t>
                                  </m:r>
                                </m:e>
                                <m:sub>
                                  <m:r>
                                    <a:rPr lang="en-US" altLang="ja-JP" sz="2800" b="0" i="1" dirty="0" smtClean="0">
                                      <a:latin typeface="Cambria Math"/>
                                    </a:rPr>
                                    <m:t>2</m:t>
                                  </m:r>
                                  <m:r>
                                    <a:rPr lang="en-US" altLang="ja-JP" sz="2800" i="1" dirty="0">
                                      <a:latin typeface="Cambria Math"/>
                                    </a:rPr>
                                    <m:t>𝑁</m:t>
                                  </m:r>
                                </m:sub>
                              </m:sSub>
                              <m:r>
                                <a:rPr lang="en-US" altLang="ja-JP" sz="2800" i="1" dirty="0">
                                  <a:latin typeface="Cambria Math"/>
                                </a:rPr>
                                <m:t>,</m:t>
                              </m:r>
                              <m:r>
                                <a:rPr lang="en-US" altLang="ja-JP" sz="2800" i="1" dirty="0" smtClean="0">
                                  <a:latin typeface="Cambria Math"/>
                                </a:rPr>
                                <m:t>...,</m:t>
                              </m:r>
                              <m:r>
                                <a:rPr lang="en-US" altLang="ja-JP" sz="2800" i="1" dirty="0">
                                  <a:latin typeface="Cambria Math"/>
                                </a:rPr>
                                <m:t>𝑦</m:t>
                              </m:r>
                            </m:e>
                            <m:sub>
                              <m:r>
                                <a:rPr lang="en-US" altLang="ja-JP" sz="2800" i="1" dirty="0" smtClean="0">
                                  <a:latin typeface="Cambria Math"/>
                                </a:rPr>
                                <m:t>𝑁</m:t>
                              </m:r>
                              <m:r>
                                <a:rPr lang="en-US" altLang="ja-JP" sz="2800" i="1" dirty="0" smtClean="0">
                                  <a:latin typeface="Cambria Math"/>
                                </a:rPr>
                                <m:t>−1</m:t>
                              </m:r>
                              <m:r>
                                <a:rPr lang="en-US" altLang="ja-JP" sz="2800" i="1" dirty="0">
                                  <a:latin typeface="Cambria Math"/>
                                </a:rPr>
                                <m:t>𝑁</m:t>
                              </m:r>
                            </m:sub>
                          </m:sSub>
                          <m:r>
                            <a:rPr lang="en-US" altLang="ja-JP" sz="2800" b="1" dirty="0">
                              <a:latin typeface="Cambria Math"/>
                            </a:rPr>
                            <m:t>)</m:t>
                          </m:r>
                        </m:e>
                        <m:sup>
                          <m:r>
                            <m:rPr>
                              <m:sty m:val="p"/>
                            </m:rPr>
                            <a:rPr lang="en-US" altLang="ja-JP" sz="2800" dirty="0">
                              <a:latin typeface="Cambria Math"/>
                            </a:rPr>
                            <m:t>T</m:t>
                          </m:r>
                        </m:sup>
                      </m:sSup>
                      <m:r>
                        <a:rPr lang="en-US" altLang="ja-JP" sz="2800" b="1" i="1" dirty="0" smtClean="0">
                          <a:latin typeface="Cambria Math"/>
                        </a:rPr>
                        <m:t>,</m:t>
                      </m:r>
                    </m:oMath>
                  </m:oMathPara>
                </a14:m>
                <a:endParaRPr lang="en-US" altLang="ja-JP" sz="2800" dirty="0" smtClean="0"/>
              </a:p>
              <a:p>
                <a:pPr marL="109728" indent="0">
                  <a:buNone/>
                </a:pPr>
                <a14:m>
                  <m:oMathPara xmlns:m="http://schemas.openxmlformats.org/officeDocument/2006/math">
                    <m:oMathParaPr>
                      <m:jc m:val="left"/>
                    </m:oMathParaPr>
                    <m:oMath xmlns:m="http://schemas.openxmlformats.org/officeDocument/2006/math">
                      <m:sSub>
                        <m:sSubPr>
                          <m:ctrlPr>
                            <a:rPr lang="en-US" altLang="ja-JP" sz="2800" i="1" dirty="0">
                              <a:latin typeface="Cambria Math"/>
                            </a:rPr>
                          </m:ctrlPr>
                        </m:sSubPr>
                        <m:e>
                          <m:r>
                            <a:rPr lang="en-US" altLang="ja-JP" sz="2800" i="1" dirty="0">
                              <a:latin typeface="Cambria Math"/>
                            </a:rPr>
                            <m:t>𝑟</m:t>
                          </m:r>
                        </m:e>
                        <m:sub>
                          <m:r>
                            <m:rPr>
                              <m:sty m:val="p"/>
                            </m:rPr>
                            <a:rPr lang="en-US" altLang="ja-JP" sz="2800" i="1" dirty="0" smtClean="0">
                              <a:latin typeface="Cambria Math"/>
                            </a:rPr>
                            <m:t>ij</m:t>
                          </m:r>
                        </m:sub>
                      </m:sSub>
                      <m:r>
                        <a:rPr lang="en-US" altLang="ja-JP" sz="2800" b="0" i="1" dirty="0" smtClean="0">
                          <a:latin typeface="Cambria Math"/>
                        </a:rPr>
                        <m:t> </m:t>
                      </m:r>
                      <m:r>
                        <a:rPr lang="en-US" altLang="ja-JP" sz="2800" b="0" i="1" dirty="0" smtClean="0">
                          <a:latin typeface="Cambria Math"/>
                          <a:ea typeface="Cambria Math"/>
                        </a:rPr>
                        <m:t>∈ </m:t>
                      </m:r>
                      <m:r>
                        <a:rPr lang="en-US" altLang="ja-JP" sz="2800" i="1" dirty="0">
                          <a:latin typeface="Cambria Math"/>
                          <a:ea typeface="Cambria Math"/>
                        </a:rPr>
                        <m:t>{0,1}</m:t>
                      </m:r>
                    </m:oMath>
                  </m:oMathPara>
                </a14:m>
                <a:endParaRPr lang="en-US" altLang="ja-JP" sz="2800" dirty="0" smtClean="0"/>
              </a:p>
              <a:p>
                <a:pPr marL="109728" indent="0">
                  <a:buNone/>
                </a:pPr>
                <a14:m>
                  <m:oMathPara xmlns:m="http://schemas.openxmlformats.org/officeDocument/2006/math">
                    <m:oMathParaPr>
                      <m:jc m:val="left"/>
                    </m:oMathParaPr>
                    <m:oMath xmlns:m="http://schemas.openxmlformats.org/officeDocument/2006/math">
                      <m:r>
                        <m:rPr>
                          <m:sty m:val="p"/>
                        </m:rPr>
                        <a:rPr lang="ja-JP" altLang="en-US" sz="2800" b="0" i="0" dirty="0">
                          <a:latin typeface="Cambria Math"/>
                          <a:ea typeface="Cambria Math"/>
                        </a:rPr>
                        <m:t>δ</m:t>
                      </m:r>
                      <m:r>
                        <a:rPr lang="en-US" altLang="ja-JP" sz="2800" b="0" i="0" dirty="0" smtClean="0">
                          <a:latin typeface="Cambria Math"/>
                          <a:ea typeface="Cambria Math"/>
                        </a:rPr>
                        <m:t> </m:t>
                      </m:r>
                      <m:r>
                        <a:rPr lang="en-US" altLang="ja-JP" sz="2800" b="0" i="1" dirty="0" smtClean="0">
                          <a:latin typeface="Cambria Math"/>
                          <a:ea typeface="Cambria Math"/>
                        </a:rPr>
                        <m:t>≤ </m:t>
                      </m:r>
                      <m:r>
                        <m:rPr>
                          <m:sty m:val="p"/>
                        </m:rPr>
                        <a:rPr lang="en-US" altLang="ja-JP" sz="2800" i="1" dirty="0">
                          <a:latin typeface="Cambria Math"/>
                          <a:ea typeface="Cambria Math"/>
                        </a:rPr>
                        <m:t>min</m:t>
                      </m:r>
                      <m:d>
                        <m:dPr>
                          <m:ctrlPr>
                            <a:rPr lang="en-US" altLang="ja-JP" sz="2800" i="1" dirty="0">
                              <a:latin typeface="Cambria Math"/>
                              <a:ea typeface="Cambria Math"/>
                            </a:rPr>
                          </m:ctrlPr>
                        </m:dPr>
                        <m:e>
                          <m:r>
                            <m:rPr>
                              <m:sty m:val="p"/>
                            </m:rPr>
                            <a:rPr lang="en-US" altLang="ja-JP" sz="2800" i="1" dirty="0">
                              <a:latin typeface="Cambria Math"/>
                              <a:ea typeface="Cambria Math"/>
                            </a:rPr>
                            <m:t>W</m:t>
                          </m:r>
                          <m:r>
                            <a:rPr lang="en-US" altLang="ja-JP" sz="2800" i="1" dirty="0">
                              <a:latin typeface="Cambria Math"/>
                              <a:ea typeface="Cambria Math"/>
                            </a:rPr>
                            <m:t>,</m:t>
                          </m:r>
                          <m:r>
                            <m:rPr>
                              <m:sty m:val="p"/>
                            </m:rPr>
                            <a:rPr lang="en-US" altLang="ja-JP" sz="2800" i="1" dirty="0">
                              <a:latin typeface="Cambria Math"/>
                              <a:ea typeface="Cambria Math"/>
                            </a:rPr>
                            <m:t>H</m:t>
                          </m:r>
                        </m:e>
                      </m:d>
                      <m:r>
                        <a:rPr lang="en-US" altLang="ja-JP" sz="2800" b="0" i="1" dirty="0" smtClean="0">
                          <a:latin typeface="Cambria Math"/>
                          <a:ea typeface="Cambria Math"/>
                        </a:rPr>
                        <m:t>,</m:t>
                      </m:r>
                    </m:oMath>
                  </m:oMathPara>
                </a14:m>
                <a:endParaRPr lang="en-US" altLang="ja-JP" sz="2800" dirty="0"/>
              </a:p>
            </p:txBody>
          </p:sp>
        </mc:Choice>
        <mc:Fallback xmlns="">
          <p:sp>
            <p:nvSpPr>
              <p:cNvPr id="2" name="コンテンツ プレースホルダー 1"/>
              <p:cNvSpPr>
                <a:spLocks noGrp="1" noRot="1" noChangeAspect="1" noMove="1" noResize="1" noEditPoints="1" noAdjustHandles="1" noChangeArrowheads="1" noChangeShapeType="1" noTextEdit="1"/>
              </p:cNvSpPr>
              <p:nvPr>
                <p:ph idx="1"/>
              </p:nvPr>
            </p:nvSpPr>
            <p:spPr>
              <a:blipFill rotWithShape="1">
                <a:blip r:embed="rId3"/>
                <a:stretch>
                  <a:fillRect t="-1752"/>
                </a:stretch>
              </a:blipFill>
            </p:spPr>
            <p:txBody>
              <a:bodyPr/>
              <a:lstStyle/>
              <a:p>
                <a:r>
                  <a:rPr lang="ja-JP" altLang="en-US">
                    <a:noFill/>
                  </a:rPr>
                  <a:t> </a:t>
                </a:r>
              </a:p>
            </p:txBody>
          </p:sp>
        </mc:Fallback>
      </mc:AlternateContent>
      <p:pic>
        <p:nvPicPr>
          <p:cNvPr id="1027"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3694" t="7063" b="7356"/>
          <a:stretch/>
        </p:blipFill>
        <p:spPr bwMode="auto">
          <a:xfrm>
            <a:off x="5196016" y="4509120"/>
            <a:ext cx="3840480" cy="22468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123577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a:t>重複除去</a:t>
            </a:r>
            <a:endParaRPr kumimoji="1" lang="ja-JP" altLang="en-US" dirty="0"/>
          </a:p>
        </p:txBody>
      </p:sp>
      <mc:AlternateContent xmlns:mc="http://schemas.openxmlformats.org/markup-compatibility/2006" xmlns:a14="http://schemas.microsoft.com/office/drawing/2010/main">
        <mc:Choice Requires="a14">
          <p:sp>
            <p:nvSpPr>
              <p:cNvPr id="2" name="コンテンツ プレースホルダー 1"/>
              <p:cNvSpPr>
                <a:spLocks noGrp="1"/>
              </p:cNvSpPr>
              <p:nvPr>
                <p:ph idx="1"/>
              </p:nvPr>
            </p:nvSpPr>
            <p:spPr/>
            <p:txBody>
              <a:bodyPr>
                <a:normAutofit lnSpcReduction="10000"/>
              </a:bodyPr>
              <a:lstStyle/>
              <a:p>
                <a:pPr marL="109728" indent="0">
                  <a:buNone/>
                </a:pPr>
                <a14:m>
                  <m:oMathPara xmlns:m="http://schemas.openxmlformats.org/officeDocument/2006/math">
                    <m:oMathParaPr>
                      <m:jc m:val="left"/>
                    </m:oMathParaPr>
                    <m:oMath xmlns:m="http://schemas.openxmlformats.org/officeDocument/2006/math">
                      <m:r>
                        <m:rPr>
                          <m:nor/>
                        </m:rPr>
                        <a:rPr lang="en-US" altLang="ja-JP" sz="2800" i="1" dirty="0" smtClean="0">
                          <a:latin typeface="Cambria Math" panose="02040503050406030204" pitchFamily="18" charset="0"/>
                          <a:ea typeface="Cambria Math" panose="02040503050406030204" pitchFamily="18" charset="0"/>
                        </a:rPr>
                        <m:t>E</m:t>
                      </m:r>
                      <m:r>
                        <m:rPr>
                          <m:nor/>
                        </m:rPr>
                        <a:rPr lang="en-US" altLang="ja-JP" sz="2800" dirty="0" smtClean="0">
                          <a:latin typeface="Cambria Math" panose="02040503050406030204" pitchFamily="18" charset="0"/>
                          <a:ea typeface="Cambria Math" panose="02040503050406030204" pitchFamily="18" charset="0"/>
                        </a:rPr>
                        <m:t> (</m:t>
                      </m:r>
                      <m:r>
                        <a:rPr lang="en-US" altLang="ja-JP" sz="2800" b="1" i="1" dirty="0">
                          <a:latin typeface="Cambria Math" panose="02040503050406030204" pitchFamily="18" charset="0"/>
                          <a:ea typeface="Cambria Math" panose="02040503050406030204" pitchFamily="18" charset="0"/>
                        </a:rPr>
                        <m:t>𝒛</m:t>
                      </m:r>
                      <m:r>
                        <m:rPr>
                          <m:nor/>
                        </m:rPr>
                        <a:rPr lang="en-US" altLang="ja-JP" sz="2800" dirty="0" smtClean="0">
                          <a:latin typeface="Cambria Math" panose="02040503050406030204" pitchFamily="18" charset="0"/>
                          <a:ea typeface="Cambria Math" panose="02040503050406030204" pitchFamily="18" charset="0"/>
                        </a:rPr>
                        <m:t>) =</m:t>
                      </m:r>
                      <m:sSub>
                        <m:sSubPr>
                          <m:ctrlPr>
                            <a:rPr lang="en-US" altLang="ja-JP" sz="2800" i="1" smtClean="0">
                              <a:solidFill>
                                <a:srgbClr val="FF0000"/>
                              </a:solidFill>
                              <a:latin typeface="Cambria Math"/>
                              <a:ea typeface="Cambria Math" panose="02040503050406030204" pitchFamily="18" charset="0"/>
                            </a:rPr>
                          </m:ctrlPr>
                        </m:sSubPr>
                        <m:e>
                          <m:r>
                            <a:rPr lang="en-US" altLang="ja-JP" sz="2800" i="1">
                              <a:solidFill>
                                <a:srgbClr val="FF0000"/>
                              </a:solidFill>
                              <a:latin typeface="Cambria Math" panose="02040503050406030204" pitchFamily="18" charset="0"/>
                              <a:ea typeface="Cambria Math" panose="02040503050406030204" pitchFamily="18" charset="0"/>
                            </a:rPr>
                            <m:t>𝐸</m:t>
                          </m:r>
                        </m:e>
                        <m:sub>
                          <m:r>
                            <m:rPr>
                              <m:sty m:val="p"/>
                            </m:rPr>
                            <a:rPr lang="en-US" altLang="ja-JP" sz="2800" i="1">
                              <a:solidFill>
                                <a:srgbClr val="FF0000"/>
                              </a:solidFill>
                              <a:latin typeface="Cambria Math" panose="02040503050406030204" pitchFamily="18" charset="0"/>
                              <a:ea typeface="Cambria Math" panose="02040503050406030204" pitchFamily="18" charset="0"/>
                            </a:rPr>
                            <m:t>comp</m:t>
                          </m:r>
                        </m:sub>
                      </m:sSub>
                      <m:r>
                        <m:rPr>
                          <m:nor/>
                        </m:rPr>
                        <a:rPr lang="en-US" altLang="ja-JP" sz="2800" dirty="0">
                          <a:solidFill>
                            <a:srgbClr val="FF0000"/>
                          </a:solidFill>
                          <a:latin typeface="Cambria Math" panose="02040503050406030204" pitchFamily="18" charset="0"/>
                          <a:ea typeface="Cambria Math" panose="02040503050406030204" pitchFamily="18" charset="0"/>
                        </a:rPr>
                        <m:t>(</m:t>
                      </m:r>
                      <m:r>
                        <a:rPr lang="en-US" altLang="ja-JP" sz="2800" b="1" i="1" dirty="0" smtClean="0">
                          <a:solidFill>
                            <a:srgbClr val="FF0000"/>
                          </a:solidFill>
                          <a:latin typeface="Cambria Math" panose="02040503050406030204" pitchFamily="18" charset="0"/>
                          <a:ea typeface="Cambria Math" panose="02040503050406030204" pitchFamily="18" charset="0"/>
                        </a:rPr>
                        <m:t>𝒛</m:t>
                      </m:r>
                      <m:r>
                        <m:rPr>
                          <m:nor/>
                        </m:rPr>
                        <a:rPr lang="en-US" altLang="ja-JP" sz="2800" dirty="0">
                          <a:solidFill>
                            <a:srgbClr val="FF0000"/>
                          </a:solidFill>
                          <a:latin typeface="Cambria Math" panose="02040503050406030204" pitchFamily="18" charset="0"/>
                          <a:ea typeface="Cambria Math" panose="02040503050406030204" pitchFamily="18" charset="0"/>
                        </a:rPr>
                        <m:t>)</m:t>
                      </m:r>
                      <m:r>
                        <m:rPr>
                          <m:nor/>
                        </m:rPr>
                        <a:rPr lang="en-US" altLang="ja-JP" sz="2800" dirty="0">
                          <a:latin typeface="Cambria Math" panose="02040503050406030204" pitchFamily="18" charset="0"/>
                          <a:ea typeface="Cambria Math" panose="02040503050406030204" pitchFamily="18" charset="0"/>
                        </a:rPr>
                        <m:t>+</m:t>
                      </m:r>
                      <m:sSub>
                        <m:sSubPr>
                          <m:ctrlPr>
                            <a:rPr lang="en-US" altLang="ja-JP" sz="2800" i="1">
                              <a:solidFill>
                                <a:prstClr val="black"/>
                              </a:solidFill>
                              <a:latin typeface="Cambria Math"/>
                              <a:ea typeface="Cambria Math" panose="02040503050406030204" pitchFamily="18" charset="0"/>
                            </a:rPr>
                          </m:ctrlPr>
                        </m:sSubPr>
                        <m:e>
                          <m:r>
                            <a:rPr lang="en-US" altLang="ja-JP" sz="2800" i="1">
                              <a:solidFill>
                                <a:prstClr val="black"/>
                              </a:solidFill>
                              <a:latin typeface="Cambria Math" panose="02040503050406030204" pitchFamily="18" charset="0"/>
                              <a:ea typeface="Cambria Math" panose="02040503050406030204" pitchFamily="18" charset="0"/>
                            </a:rPr>
                            <m:t>𝐸</m:t>
                          </m:r>
                        </m:e>
                        <m:sub>
                          <m:r>
                            <m:rPr>
                              <m:sty m:val="p"/>
                            </m:rPr>
                            <a:rPr lang="en-US" altLang="ja-JP" sz="2800" i="1">
                              <a:solidFill>
                                <a:prstClr val="black"/>
                              </a:solidFill>
                              <a:latin typeface="Cambria Math" panose="02040503050406030204" pitchFamily="18" charset="0"/>
                              <a:ea typeface="Cambria Math" panose="02040503050406030204" pitchFamily="18" charset="0"/>
                            </a:rPr>
                            <m:t>resize</m:t>
                          </m:r>
                        </m:sub>
                      </m:sSub>
                      <m:r>
                        <m:rPr>
                          <m:nor/>
                        </m:rPr>
                        <a:rPr lang="en-US" altLang="ja-JP" sz="2800" dirty="0">
                          <a:latin typeface="Cambria Math" panose="02040503050406030204" pitchFamily="18" charset="0"/>
                          <a:ea typeface="Cambria Math" panose="02040503050406030204" pitchFamily="18" charset="0"/>
                        </a:rPr>
                        <m:t>(</m:t>
                      </m:r>
                      <m:r>
                        <a:rPr lang="en-US" altLang="ja-JP" sz="2800" b="1" i="1" dirty="0">
                          <a:latin typeface="Cambria Math" panose="02040503050406030204" pitchFamily="18" charset="0"/>
                          <a:ea typeface="Cambria Math" panose="02040503050406030204" pitchFamily="18" charset="0"/>
                        </a:rPr>
                        <m:t>𝒛</m:t>
                      </m:r>
                      <m:r>
                        <m:rPr>
                          <m:nor/>
                        </m:rPr>
                        <a:rPr lang="en-US" altLang="ja-JP" sz="2800" dirty="0">
                          <a:latin typeface="Cambria Math" panose="02040503050406030204" pitchFamily="18" charset="0"/>
                          <a:ea typeface="Cambria Math" panose="02040503050406030204" pitchFamily="18" charset="0"/>
                        </a:rPr>
                        <m:t>)</m:t>
                      </m:r>
                    </m:oMath>
                  </m:oMathPara>
                </a14:m>
                <a:endParaRPr lang="en-US" altLang="ja-JP" sz="2800" dirty="0" smtClean="0">
                  <a:latin typeface="Cambria Math" panose="02040503050406030204" pitchFamily="18" charset="0"/>
                  <a:ea typeface="Cambria Math" panose="02040503050406030204" pitchFamily="18" charset="0"/>
                </a:endParaRPr>
              </a:p>
              <a:p>
                <a:pPr marL="566928" indent="-457200"/>
                <a14:m>
                  <m:oMath xmlns:m="http://schemas.openxmlformats.org/officeDocument/2006/math">
                    <m:sSub>
                      <m:sSubPr>
                        <m:ctrlPr>
                          <a:rPr lang="en-US" altLang="ja-JP" sz="2800" i="1">
                            <a:latin typeface="Cambria Math"/>
                          </a:rPr>
                        </m:ctrlPr>
                      </m:sSubPr>
                      <m:e>
                        <m:r>
                          <a:rPr lang="en-US" altLang="ja-JP" sz="2800" i="1">
                            <a:latin typeface="Cambria Math"/>
                          </a:rPr>
                          <m:t>𝐸</m:t>
                        </m:r>
                      </m:e>
                      <m:sub>
                        <m:r>
                          <m:rPr>
                            <m:sty m:val="p"/>
                          </m:rPr>
                          <a:rPr lang="en-US" altLang="ja-JP" sz="2800" i="1">
                            <a:latin typeface="Cambria Math"/>
                          </a:rPr>
                          <m:t>comp</m:t>
                        </m:r>
                      </m:sub>
                    </m:sSub>
                  </m:oMath>
                </a14:m>
                <a:r>
                  <a:rPr lang="ja-JP" altLang="en-US" sz="2800" dirty="0">
                    <a:latin typeface="+mj-ea"/>
                    <a:ea typeface="+mj-ea"/>
                  </a:rPr>
                  <a:t>： </a:t>
                </a:r>
                <a:r>
                  <a:rPr lang="ja-JP" altLang="en-US" sz="2800" dirty="0" smtClean="0">
                    <a:latin typeface="+mj-ea"/>
                    <a:ea typeface="+mj-ea"/>
                  </a:rPr>
                  <a:t>点集約</a:t>
                </a:r>
                <a:endParaRPr lang="en-US" altLang="ja-JP" sz="2800" dirty="0">
                  <a:latin typeface="+mj-ea"/>
                  <a:ea typeface="+mj-ea"/>
                </a:endParaRPr>
              </a:p>
              <a:p>
                <a:pPr marL="109728" indent="0">
                  <a:buNone/>
                </a:pPr>
                <a:r>
                  <a:rPr lang="en-US" altLang="ja-JP" sz="2800" dirty="0" smtClean="0">
                    <a:ea typeface="+mj-ea"/>
                  </a:rPr>
                  <a:t>  </a:t>
                </a:r>
                <a14:m>
                  <m:oMath xmlns:m="http://schemas.openxmlformats.org/officeDocument/2006/math">
                    <m:sSub>
                      <m:sSubPr>
                        <m:ctrlPr>
                          <a:rPr lang="en-US" altLang="ja-JP" sz="2800" i="1">
                            <a:latin typeface="Cambria Math"/>
                            <a:ea typeface="+mj-ea"/>
                          </a:rPr>
                        </m:ctrlPr>
                      </m:sSubPr>
                      <m:e>
                        <m:r>
                          <a:rPr lang="en-US" altLang="ja-JP" sz="2800" i="1">
                            <a:latin typeface="Cambria Math"/>
                            <a:ea typeface="+mj-ea"/>
                          </a:rPr>
                          <m:t>𝐸</m:t>
                        </m:r>
                      </m:e>
                      <m:sub>
                        <m:r>
                          <m:rPr>
                            <m:sty m:val="p"/>
                          </m:rPr>
                          <a:rPr lang="en-US" altLang="ja-JP" sz="2800" i="1">
                            <a:latin typeface="Cambria Math"/>
                            <a:ea typeface="+mj-ea"/>
                          </a:rPr>
                          <m:t>comp</m:t>
                        </m:r>
                      </m:sub>
                    </m:sSub>
                    <m:r>
                      <a:rPr lang="en-US" altLang="ja-JP" sz="2800" i="1">
                        <a:latin typeface="Cambria Math"/>
                        <a:ea typeface="+mj-ea"/>
                      </a:rPr>
                      <m:t>(</m:t>
                    </m:r>
                    <m:r>
                      <a:rPr lang="en-US" altLang="ja-JP" sz="2800" b="1" i="1" dirty="0">
                        <a:latin typeface="Cambria Math" panose="02040503050406030204" pitchFamily="18" charset="0"/>
                        <a:ea typeface="Cambria Math" panose="02040503050406030204" pitchFamily="18" charset="0"/>
                      </a:rPr>
                      <m:t>𝒛</m:t>
                    </m:r>
                    <m:r>
                      <a:rPr lang="en-US" altLang="ja-JP" sz="2800" i="1">
                        <a:latin typeface="Cambria Math"/>
                        <a:ea typeface="+mj-ea"/>
                      </a:rPr>
                      <m:t>)=</m:t>
                    </m:r>
                    <m:r>
                      <m:rPr>
                        <m:sty m:val="p"/>
                      </m:rPr>
                      <a:rPr lang="en-US" altLang="ja-JP" sz="2800" i="1">
                        <a:latin typeface="Cambria Math"/>
                        <a:ea typeface="+mj-ea"/>
                      </a:rPr>
                      <m:t>C</m:t>
                    </m:r>
                    <m:nary>
                      <m:naryPr>
                        <m:chr m:val="∑"/>
                        <m:supHide m:val="on"/>
                        <m:ctrlPr>
                          <a:rPr lang="en-US" altLang="ja-JP" sz="2800" i="1">
                            <a:latin typeface="Cambria Math"/>
                            <a:ea typeface="+mj-ea"/>
                          </a:rPr>
                        </m:ctrlPr>
                      </m:naryPr>
                      <m:sub>
                        <m:r>
                          <m:rPr>
                            <m:brk m:alnAt="7"/>
                          </m:rPr>
                          <a:rPr lang="en-US" altLang="ja-JP" sz="2800" i="1">
                            <a:latin typeface="Cambria Math"/>
                            <a:ea typeface="+mj-ea"/>
                          </a:rPr>
                          <m:t>(</m:t>
                        </m:r>
                        <m:r>
                          <m:rPr>
                            <m:sty m:val="p"/>
                          </m:rPr>
                          <a:rPr lang="en-US" altLang="ja-JP" sz="2800" i="1">
                            <a:latin typeface="Cambria Math"/>
                            <a:ea typeface="+mj-ea"/>
                          </a:rPr>
                          <m:t>i</m:t>
                        </m:r>
                        <m:r>
                          <a:rPr lang="en-US" altLang="ja-JP" sz="2800" i="1">
                            <a:latin typeface="Cambria Math"/>
                            <a:ea typeface="+mj-ea"/>
                          </a:rPr>
                          <m:t>,  </m:t>
                        </m:r>
                        <m:r>
                          <m:rPr>
                            <m:sty m:val="p"/>
                          </m:rPr>
                          <a:rPr lang="en-US" altLang="ja-JP" sz="2800" i="1">
                            <a:latin typeface="Cambria Math"/>
                            <a:ea typeface="+mj-ea"/>
                          </a:rPr>
                          <m:t>j</m:t>
                        </m:r>
                        <m:r>
                          <a:rPr lang="en-US" altLang="ja-JP" sz="2800" i="1">
                            <a:latin typeface="Cambria Math"/>
                            <a:ea typeface="+mj-ea"/>
                          </a:rPr>
                          <m:t>)</m:t>
                        </m:r>
                      </m:sub>
                      <m:sup/>
                      <m:e>
                        <m:r>
                          <a:rPr lang="en-US" altLang="ja-JP" sz="2800" i="1">
                            <a:latin typeface="Cambria Math"/>
                            <a:ea typeface="+mj-ea"/>
                          </a:rPr>
                          <m:t>{(</m:t>
                        </m:r>
                        <m:sSup>
                          <m:sSupPr>
                            <m:ctrlPr>
                              <a:rPr lang="en-US" altLang="ja-JP" sz="2800" i="1">
                                <a:latin typeface="Cambria Math"/>
                                <a:ea typeface="+mj-ea"/>
                              </a:rPr>
                            </m:ctrlPr>
                          </m:sSupPr>
                          <m:e>
                            <m:sSub>
                              <m:sSubPr>
                                <m:ctrlPr>
                                  <a:rPr lang="en-US" altLang="ja-JP" sz="2800" i="1">
                                    <a:latin typeface="Cambria Math"/>
                                    <a:ea typeface="+mj-ea"/>
                                  </a:rPr>
                                </m:ctrlPr>
                              </m:sSubPr>
                              <m:e>
                                <m:r>
                                  <a:rPr lang="en-US" altLang="ja-JP" sz="2800" i="1">
                                    <a:latin typeface="Cambria Math"/>
                                    <a:ea typeface="+mj-ea"/>
                                  </a:rPr>
                                  <m:t>𝑥</m:t>
                                </m:r>
                              </m:e>
                              <m:sub>
                                <m:r>
                                  <a:rPr lang="en-US" altLang="ja-JP" sz="2800" i="1">
                                    <a:latin typeface="Cambria Math"/>
                                    <a:ea typeface="+mj-ea"/>
                                  </a:rPr>
                                  <m:t>𝑖</m:t>
                                </m:r>
                              </m:sub>
                            </m:sSub>
                            <m:r>
                              <a:rPr lang="en-US" altLang="ja-JP" sz="2800" i="1">
                                <a:latin typeface="Cambria Math"/>
                                <a:ea typeface="+mj-ea"/>
                              </a:rPr>
                              <m:t>−</m:t>
                            </m:r>
                            <m:sSub>
                              <m:sSubPr>
                                <m:ctrlPr>
                                  <a:rPr lang="en-US" altLang="ja-JP" sz="2800" i="1">
                                    <a:latin typeface="Cambria Math"/>
                                    <a:ea typeface="+mj-ea"/>
                                  </a:rPr>
                                </m:ctrlPr>
                              </m:sSubPr>
                              <m:e>
                                <m:r>
                                  <a:rPr lang="en-US" altLang="ja-JP" sz="2800" i="1">
                                    <a:latin typeface="Cambria Math"/>
                                    <a:ea typeface="+mj-ea"/>
                                  </a:rPr>
                                  <m:t>𝑥</m:t>
                                </m:r>
                              </m:e>
                              <m:sub>
                                <m:r>
                                  <a:rPr lang="en-US" altLang="ja-JP" sz="2800" i="1">
                                    <a:latin typeface="Cambria Math"/>
                                    <a:ea typeface="+mj-ea"/>
                                  </a:rPr>
                                  <m:t>𝑗</m:t>
                                </m:r>
                              </m:sub>
                            </m:sSub>
                            <m:r>
                              <a:rPr lang="en-US" altLang="ja-JP" sz="2800" i="1">
                                <a:latin typeface="Cambria Math"/>
                                <a:ea typeface="+mj-ea"/>
                              </a:rPr>
                              <m:t>)</m:t>
                            </m:r>
                          </m:e>
                          <m:sup>
                            <m:r>
                              <a:rPr lang="en-US" altLang="ja-JP" sz="2800" i="1">
                                <a:latin typeface="Cambria Math"/>
                                <a:ea typeface="+mj-ea"/>
                              </a:rPr>
                              <m:t>2</m:t>
                            </m:r>
                          </m:sup>
                        </m:sSup>
                        <m:r>
                          <a:rPr lang="en-US" altLang="ja-JP" sz="2800" i="1">
                            <a:latin typeface="Cambria Math"/>
                            <a:ea typeface="+mj-ea"/>
                          </a:rPr>
                          <m:t>+</m:t>
                        </m:r>
                        <m:sSup>
                          <m:sSupPr>
                            <m:ctrlPr>
                              <a:rPr lang="en-US" altLang="ja-JP" sz="2800" i="1">
                                <a:latin typeface="Cambria Math"/>
                                <a:ea typeface="+mj-ea"/>
                              </a:rPr>
                            </m:ctrlPr>
                          </m:sSupPr>
                          <m:e>
                            <m:r>
                              <a:rPr lang="en-US" altLang="ja-JP" sz="2800" i="1">
                                <a:latin typeface="Cambria Math"/>
                                <a:ea typeface="+mj-ea"/>
                              </a:rPr>
                              <m:t>(</m:t>
                            </m:r>
                            <m:sSub>
                              <m:sSubPr>
                                <m:ctrlPr>
                                  <a:rPr lang="en-US" altLang="ja-JP" sz="2800" i="1">
                                    <a:latin typeface="Cambria Math"/>
                                    <a:ea typeface="+mj-ea"/>
                                  </a:rPr>
                                </m:ctrlPr>
                              </m:sSubPr>
                              <m:e>
                                <m:r>
                                  <a:rPr lang="en-US" altLang="ja-JP" sz="2800" b="0" i="1" smtClean="0">
                                    <a:latin typeface="Cambria Math"/>
                                    <a:ea typeface="+mj-ea"/>
                                  </a:rPr>
                                  <m:t>𝑦</m:t>
                                </m:r>
                              </m:e>
                              <m:sub>
                                <m:r>
                                  <a:rPr lang="en-US" altLang="ja-JP" sz="2800" i="1">
                                    <a:latin typeface="Cambria Math"/>
                                    <a:ea typeface="+mj-ea"/>
                                  </a:rPr>
                                  <m:t>𝑖</m:t>
                                </m:r>
                              </m:sub>
                            </m:sSub>
                            <m:r>
                              <a:rPr lang="en-US" altLang="ja-JP" sz="2800" i="1">
                                <a:latin typeface="Cambria Math"/>
                                <a:ea typeface="+mj-ea"/>
                              </a:rPr>
                              <m:t>−</m:t>
                            </m:r>
                            <m:sSub>
                              <m:sSubPr>
                                <m:ctrlPr>
                                  <a:rPr lang="en-US" altLang="ja-JP" sz="2800" i="1">
                                    <a:latin typeface="Cambria Math"/>
                                    <a:ea typeface="+mj-ea"/>
                                  </a:rPr>
                                </m:ctrlPr>
                              </m:sSubPr>
                              <m:e>
                                <m:r>
                                  <a:rPr lang="en-US" altLang="ja-JP" sz="2800" b="0" i="1" smtClean="0">
                                    <a:latin typeface="Cambria Math"/>
                                    <a:ea typeface="+mj-ea"/>
                                  </a:rPr>
                                  <m:t>𝑦</m:t>
                                </m:r>
                              </m:e>
                              <m:sub>
                                <m:r>
                                  <a:rPr lang="en-US" altLang="ja-JP" sz="2800" i="1">
                                    <a:latin typeface="Cambria Math"/>
                                    <a:ea typeface="+mj-ea"/>
                                  </a:rPr>
                                  <m:t>𝑗</m:t>
                                </m:r>
                              </m:sub>
                            </m:sSub>
                            <m:r>
                              <a:rPr lang="en-US" altLang="ja-JP" sz="2800" i="1">
                                <a:latin typeface="Cambria Math"/>
                                <a:ea typeface="+mj-ea"/>
                              </a:rPr>
                              <m:t>)</m:t>
                            </m:r>
                          </m:e>
                          <m:sup>
                            <m:r>
                              <a:rPr lang="en-US" altLang="ja-JP" sz="2800" i="1">
                                <a:latin typeface="Cambria Math"/>
                                <a:ea typeface="+mj-ea"/>
                              </a:rPr>
                              <m:t>2</m:t>
                            </m:r>
                          </m:sup>
                        </m:sSup>
                        <m:r>
                          <a:rPr lang="en-US" altLang="ja-JP" sz="2800" i="1">
                            <a:latin typeface="Cambria Math"/>
                            <a:ea typeface="+mj-ea"/>
                          </a:rPr>
                          <m:t>}</m:t>
                        </m:r>
                      </m:e>
                    </m:nary>
                  </m:oMath>
                </a14:m>
                <a:endParaRPr lang="en-US" altLang="ja-JP" sz="2800" dirty="0" smtClean="0">
                  <a:latin typeface="+mj-ea"/>
                  <a:ea typeface="+mj-ea"/>
                </a:endParaRPr>
              </a:p>
              <a:p>
                <a:pPr marL="109728" indent="0">
                  <a:buNone/>
                </a:pPr>
                <a:endParaRPr lang="en-US" altLang="ja-JP" sz="2800" dirty="0">
                  <a:latin typeface="+mj-ea"/>
                  <a:ea typeface="+mj-ea"/>
                </a:endParaRPr>
              </a:p>
              <a:p>
                <a:pPr marL="109728" indent="0">
                  <a:buNone/>
                </a:pPr>
                <a14:m>
                  <m:oMathPara xmlns:m="http://schemas.openxmlformats.org/officeDocument/2006/math">
                    <m:oMathParaPr>
                      <m:jc m:val="left"/>
                    </m:oMathParaPr>
                    <m:oMath xmlns:m="http://schemas.openxmlformats.org/officeDocument/2006/math">
                      <m:r>
                        <a:rPr lang="en-US" altLang="ja-JP" sz="2800" i="1">
                          <a:solidFill>
                            <a:prstClr val="black"/>
                          </a:solidFill>
                          <a:latin typeface="Cambria Math"/>
                          <a:ea typeface="+mj-ea"/>
                        </a:rPr>
                        <m:t>𝐶</m:t>
                      </m:r>
                      <m:r>
                        <a:rPr lang="en-US" altLang="ja-JP" sz="2800" i="1">
                          <a:solidFill>
                            <a:prstClr val="black"/>
                          </a:solidFill>
                          <a:latin typeface="Cambria Math"/>
                          <a:ea typeface="+mj-ea"/>
                        </a:rPr>
                        <m:t>=1/(</m:t>
                      </m:r>
                      <m:r>
                        <m:rPr>
                          <m:sty m:val="p"/>
                        </m:rPr>
                        <a:rPr lang="en-US" altLang="ja-JP" sz="2800" i="1">
                          <a:solidFill>
                            <a:prstClr val="black"/>
                          </a:solidFill>
                          <a:latin typeface="Cambria Math"/>
                          <a:ea typeface="+mj-ea"/>
                        </a:rPr>
                        <m:t>min</m:t>
                      </m:r>
                      <m:d>
                        <m:dPr>
                          <m:ctrlPr>
                            <a:rPr lang="en-US" altLang="ja-JP" sz="2800" i="1">
                              <a:solidFill>
                                <a:prstClr val="black"/>
                              </a:solidFill>
                              <a:latin typeface="Cambria Math"/>
                              <a:ea typeface="+mj-ea"/>
                            </a:rPr>
                          </m:ctrlPr>
                        </m:dPr>
                        <m:e>
                          <m:r>
                            <m:rPr>
                              <m:sty m:val="p"/>
                            </m:rPr>
                            <a:rPr lang="en-US" altLang="ja-JP" sz="2800" i="1">
                              <a:solidFill>
                                <a:prstClr val="black"/>
                              </a:solidFill>
                              <a:latin typeface="Cambria Math"/>
                              <a:ea typeface="+mj-ea"/>
                            </a:rPr>
                            <m:t>W</m:t>
                          </m:r>
                          <m:r>
                            <a:rPr lang="en-US" altLang="ja-JP" sz="2800" i="1">
                              <a:solidFill>
                                <a:prstClr val="black"/>
                              </a:solidFill>
                              <a:latin typeface="Cambria Math"/>
                              <a:ea typeface="+mj-ea"/>
                            </a:rPr>
                            <m:t>,</m:t>
                          </m:r>
                          <m:r>
                            <m:rPr>
                              <m:sty m:val="p"/>
                            </m:rPr>
                            <a:rPr lang="en-US" altLang="ja-JP" sz="2800" i="1">
                              <a:solidFill>
                                <a:prstClr val="black"/>
                              </a:solidFill>
                              <a:latin typeface="Cambria Math"/>
                              <a:ea typeface="+mj-ea"/>
                            </a:rPr>
                            <m:t>H</m:t>
                          </m:r>
                        </m:e>
                      </m:d>
                      <m:r>
                        <a:rPr lang="ja-JP" altLang="en-US" sz="2800" i="1">
                          <a:solidFill>
                            <a:prstClr val="black"/>
                          </a:solidFill>
                          <a:latin typeface="Cambria Math"/>
                          <a:ea typeface="+mj-ea"/>
                        </a:rPr>
                        <m:t>・</m:t>
                      </m:r>
                      <m:r>
                        <m:rPr>
                          <m:sty m:val="p"/>
                        </m:rPr>
                        <a:rPr lang="en-US" altLang="ja-JP" sz="2800" i="1">
                          <a:solidFill>
                            <a:prstClr val="black"/>
                          </a:solidFill>
                          <a:latin typeface="Cambria Math"/>
                          <a:ea typeface="+mj-ea"/>
                        </a:rPr>
                        <m:t>N</m:t>
                      </m:r>
                      <m:r>
                        <a:rPr lang="en-US" altLang="ja-JP" sz="2800" i="1">
                          <a:solidFill>
                            <a:prstClr val="black"/>
                          </a:solidFill>
                          <a:latin typeface="Cambria Math"/>
                          <a:ea typeface="+mj-ea"/>
                        </a:rPr>
                        <m:t>(</m:t>
                      </m:r>
                      <m:r>
                        <m:rPr>
                          <m:sty m:val="p"/>
                        </m:rPr>
                        <a:rPr lang="en-US" altLang="ja-JP" sz="2800" i="1">
                          <a:solidFill>
                            <a:prstClr val="black"/>
                          </a:solidFill>
                          <a:latin typeface="Cambria Math"/>
                          <a:ea typeface="+mj-ea"/>
                        </a:rPr>
                        <m:t>N</m:t>
                      </m:r>
                      <m:r>
                        <a:rPr lang="en-US" altLang="ja-JP" sz="2800" i="1">
                          <a:solidFill>
                            <a:prstClr val="black"/>
                          </a:solidFill>
                          <a:latin typeface="Cambria Math"/>
                          <a:ea typeface="+mj-ea"/>
                        </a:rPr>
                        <m:t>−1)/2)</m:t>
                      </m:r>
                    </m:oMath>
                  </m:oMathPara>
                </a14:m>
                <a:endParaRPr lang="en-US" altLang="ja-JP" sz="2800" dirty="0" smtClean="0">
                  <a:latin typeface="+mj-ea"/>
                  <a:ea typeface="+mj-ea"/>
                </a:endParaRPr>
              </a:p>
              <a:p>
                <a:pPr marL="109728" indent="0">
                  <a:buNone/>
                </a:pPr>
                <a:r>
                  <a:rPr lang="en-US" altLang="ja-JP" sz="2800" dirty="0">
                    <a:latin typeface="Cambria Math" panose="02040503050406030204" pitchFamily="18" charset="0"/>
                    <a:ea typeface="Cambria Math" panose="02040503050406030204" pitchFamily="18" charset="0"/>
                  </a:rPr>
                  <a:t>W</a:t>
                </a:r>
                <a:r>
                  <a:rPr lang="en-US" altLang="ja-JP" sz="2800" dirty="0" smtClean="0">
                    <a:latin typeface="Cambria Math" panose="02040503050406030204" pitchFamily="18" charset="0"/>
                    <a:ea typeface="Cambria Math" panose="02040503050406030204" pitchFamily="18" charset="0"/>
                  </a:rPr>
                  <a:t>, H </a:t>
                </a:r>
                <a:r>
                  <a:rPr lang="en-US" altLang="ja-JP" sz="2800" dirty="0">
                    <a:latin typeface="+mj-ea"/>
                    <a:ea typeface="+mj-ea"/>
                  </a:rPr>
                  <a:t>: </a:t>
                </a:r>
                <a:r>
                  <a:rPr lang="ja-JP" altLang="en-US" sz="2800" dirty="0" smtClean="0">
                    <a:latin typeface="+mj-ea"/>
                    <a:ea typeface="+mj-ea"/>
                  </a:rPr>
                  <a:t>指定領域の</a:t>
                </a:r>
                <a:r>
                  <a:rPr lang="ja-JP" altLang="en-US" sz="2800" dirty="0">
                    <a:latin typeface="+mj-ea"/>
                    <a:ea typeface="+mj-ea"/>
                  </a:rPr>
                  <a:t>幅、高さ</a:t>
                </a:r>
                <a:endParaRPr lang="en-US" altLang="ja-JP" sz="2800" dirty="0">
                  <a:latin typeface="+mj-ea"/>
                  <a:ea typeface="+mj-ea"/>
                </a:endParaRPr>
              </a:p>
              <a:p>
                <a:pPr marL="109728" indent="0">
                  <a:buNone/>
                </a:pPr>
                <a14:m>
                  <m:oMath xmlns:m="http://schemas.openxmlformats.org/officeDocument/2006/math">
                    <m:sSub>
                      <m:sSubPr>
                        <m:ctrlPr>
                          <a:rPr lang="en-US" altLang="ja-JP" sz="2800" i="1" dirty="0" smtClean="0">
                            <a:latin typeface="Cambria Math"/>
                            <a:ea typeface="Cambria Math" panose="02040503050406030204" pitchFamily="18" charset="0"/>
                          </a:rPr>
                        </m:ctrlPr>
                      </m:sSubPr>
                      <m:e>
                        <m:r>
                          <a:rPr lang="en-US" altLang="ja-JP" sz="2800" b="0" i="1" dirty="0" smtClean="0">
                            <a:latin typeface="Cambria Math" panose="02040503050406030204" pitchFamily="18" charset="0"/>
                            <a:ea typeface="Cambria Math" panose="02040503050406030204" pitchFamily="18" charset="0"/>
                          </a:rPr>
                          <m:t>𝑥</m:t>
                        </m:r>
                      </m:e>
                      <m:sub>
                        <m:r>
                          <a:rPr lang="en-US" altLang="ja-JP" sz="2800" b="0" i="1" dirty="0" smtClean="0">
                            <a:latin typeface="Cambria Math" panose="02040503050406030204" pitchFamily="18" charset="0"/>
                            <a:ea typeface="Cambria Math" panose="02040503050406030204" pitchFamily="18" charset="0"/>
                          </a:rPr>
                          <m:t>𝑖</m:t>
                        </m:r>
                      </m:sub>
                    </m:sSub>
                  </m:oMath>
                </a14:m>
                <a:r>
                  <a:rPr lang="en-US" altLang="ja-JP" sz="2800" dirty="0">
                    <a:latin typeface="Cambria Math" panose="02040503050406030204" pitchFamily="18" charset="0"/>
                    <a:ea typeface="Cambria Math" panose="02040503050406030204" pitchFamily="18" charset="0"/>
                  </a:rPr>
                  <a:t>, </a:t>
                </a:r>
                <a14:m>
                  <m:oMath xmlns:m="http://schemas.openxmlformats.org/officeDocument/2006/math">
                    <m:sSub>
                      <m:sSubPr>
                        <m:ctrlPr>
                          <a:rPr lang="en-US" altLang="ja-JP" sz="2800" i="1" dirty="0">
                            <a:latin typeface="Cambria Math"/>
                            <a:ea typeface="Cambria Math" panose="02040503050406030204" pitchFamily="18" charset="0"/>
                          </a:rPr>
                        </m:ctrlPr>
                      </m:sSubPr>
                      <m:e>
                        <m:r>
                          <a:rPr lang="en-US" altLang="ja-JP" sz="2800" b="0" i="1" dirty="0" smtClean="0">
                            <a:latin typeface="Cambria Math" panose="02040503050406030204" pitchFamily="18" charset="0"/>
                            <a:ea typeface="Cambria Math" panose="02040503050406030204" pitchFamily="18" charset="0"/>
                          </a:rPr>
                          <m:t>𝑦</m:t>
                        </m:r>
                      </m:e>
                      <m:sub>
                        <m:r>
                          <a:rPr lang="en-US" altLang="ja-JP" sz="2800" i="1" dirty="0">
                            <a:latin typeface="Cambria Math" panose="02040503050406030204" pitchFamily="18" charset="0"/>
                            <a:ea typeface="Cambria Math" panose="02040503050406030204" pitchFamily="18" charset="0"/>
                          </a:rPr>
                          <m:t>𝑖</m:t>
                        </m:r>
                      </m:sub>
                    </m:sSub>
                  </m:oMath>
                </a14:m>
                <a:r>
                  <a:rPr lang="en-US" altLang="ja-JP" sz="2800" dirty="0" smtClean="0">
                    <a:latin typeface="+mj-ea"/>
                    <a:ea typeface="+mj-ea"/>
                  </a:rPr>
                  <a:t> </a:t>
                </a:r>
                <a:r>
                  <a:rPr lang="en-US" altLang="ja-JP" sz="2800" dirty="0">
                    <a:latin typeface="+mj-ea"/>
                    <a:ea typeface="+mj-ea"/>
                  </a:rPr>
                  <a:t>: </a:t>
                </a:r>
                <a:r>
                  <a:rPr lang="ja-JP" altLang="en-US" sz="2800" dirty="0" smtClean="0">
                    <a:latin typeface="+mj-ea"/>
                    <a:ea typeface="+mj-ea"/>
                  </a:rPr>
                  <a:t>単語</a:t>
                </a:r>
                <a:r>
                  <a:rPr lang="en-US" altLang="ja-JP" sz="2800" dirty="0" err="1" smtClean="0">
                    <a:latin typeface="Cambria Math" panose="02040503050406030204" pitchFamily="18" charset="0"/>
                    <a:ea typeface="Cambria Math" panose="02040503050406030204" pitchFamily="18" charset="0"/>
                  </a:rPr>
                  <a:t>i</a:t>
                </a:r>
                <a:r>
                  <a:rPr lang="ja-JP" altLang="en-US" sz="2800" dirty="0" smtClean="0">
                    <a:latin typeface="+mj-ea"/>
                    <a:ea typeface="+mj-ea"/>
                  </a:rPr>
                  <a:t>の</a:t>
                </a:r>
                <a:r>
                  <a:rPr lang="ja-JP" altLang="en-US" sz="2800" dirty="0">
                    <a:latin typeface="+mj-ea"/>
                    <a:ea typeface="+mj-ea"/>
                  </a:rPr>
                  <a:t>中心座標</a:t>
                </a:r>
                <a:endParaRPr lang="en-US" altLang="ja-JP" sz="2800" dirty="0">
                  <a:latin typeface="+mj-ea"/>
                  <a:ea typeface="+mj-ea"/>
                </a:endParaRPr>
              </a:p>
              <a:p>
                <a:pPr marL="109728" indent="0">
                  <a:buNone/>
                </a:pPr>
                <a:r>
                  <a:rPr lang="en-US" altLang="ja-JP" sz="2800" dirty="0">
                    <a:latin typeface="Cambria Math" panose="02040503050406030204" pitchFamily="18" charset="0"/>
                    <a:ea typeface="Cambria Math" panose="02040503050406030204" pitchFamily="18" charset="0"/>
                  </a:rPr>
                  <a:t>i, j </a:t>
                </a:r>
                <a14:m>
                  <m:oMath xmlns:m="http://schemas.openxmlformats.org/officeDocument/2006/math">
                    <m:r>
                      <a:rPr lang="en-US" altLang="ja-JP" sz="2800" i="1">
                        <a:latin typeface="Cambria Math" panose="02040503050406030204" pitchFamily="18" charset="0"/>
                        <a:ea typeface="Cambria Math" panose="02040503050406030204" pitchFamily="18" charset="0"/>
                      </a:rPr>
                      <m:t>∈ </m:t>
                    </m:r>
                    <m:d>
                      <m:dPr>
                        <m:begChr m:val="{"/>
                        <m:endChr m:val="}"/>
                        <m:ctrlPr>
                          <a:rPr lang="en-US" altLang="ja-JP" sz="2800" i="1">
                            <a:latin typeface="Cambria Math"/>
                            <a:ea typeface="Cambria Math" panose="02040503050406030204" pitchFamily="18" charset="0"/>
                          </a:rPr>
                        </m:ctrlPr>
                      </m:dPr>
                      <m:e>
                        <m:r>
                          <a:rPr lang="en-US" altLang="ja-JP" sz="2800" i="1">
                            <a:latin typeface="Cambria Math" panose="02040503050406030204" pitchFamily="18" charset="0"/>
                            <a:ea typeface="Cambria Math" panose="02040503050406030204" pitchFamily="18" charset="0"/>
                          </a:rPr>
                          <m:t>1,2,...,</m:t>
                        </m:r>
                        <m:r>
                          <m:rPr>
                            <m:sty m:val="p"/>
                          </m:rPr>
                          <a:rPr lang="en-US" altLang="ja-JP" sz="2800" i="1">
                            <a:latin typeface="Cambria Math" panose="02040503050406030204" pitchFamily="18" charset="0"/>
                            <a:ea typeface="Cambria Math" panose="02040503050406030204" pitchFamily="18" charset="0"/>
                          </a:rPr>
                          <m:t>N</m:t>
                        </m:r>
                      </m:e>
                    </m:d>
                  </m:oMath>
                </a14:m>
                <a:endParaRPr lang="en-US" altLang="ja-JP" sz="2800" dirty="0">
                  <a:latin typeface="Cambria Math" panose="02040503050406030204" pitchFamily="18" charset="0"/>
                  <a:ea typeface="Cambria Math" panose="02040503050406030204" pitchFamily="18" charset="0"/>
                </a:endParaRPr>
              </a:p>
              <a:p>
                <a:pPr marL="109728" indent="0">
                  <a:buNone/>
                </a:pPr>
                <a:r>
                  <a:rPr lang="en-US" altLang="ja-JP" sz="2800" dirty="0">
                    <a:latin typeface="Cambria Math" panose="02040503050406030204" pitchFamily="18" charset="0"/>
                    <a:ea typeface="Cambria Math" panose="02040503050406030204" pitchFamily="18" charset="0"/>
                  </a:rPr>
                  <a:t>N</a:t>
                </a:r>
                <a:r>
                  <a:rPr lang="ja-JP" altLang="en-US" sz="2800" dirty="0">
                    <a:latin typeface="+mj-ea"/>
                    <a:ea typeface="+mj-ea"/>
                  </a:rPr>
                  <a:t> ： </a:t>
                </a:r>
                <a:r>
                  <a:rPr lang="ja-JP" altLang="en-US" sz="2800" dirty="0" smtClean="0">
                    <a:latin typeface="+mj-ea"/>
                    <a:ea typeface="+mj-ea"/>
                  </a:rPr>
                  <a:t>単語数</a:t>
                </a:r>
                <a:endParaRPr lang="en-US" altLang="ja-JP" sz="2800" dirty="0">
                  <a:latin typeface="+mj-ea"/>
                  <a:ea typeface="+mj-ea"/>
                </a:endParaRPr>
              </a:p>
              <a:p>
                <a:endParaRPr kumimoji="1" lang="ja-JP" altLang="en-US" sz="2800" dirty="0">
                  <a:latin typeface="+mj-ea"/>
                  <a:ea typeface="+mj-ea"/>
                </a:endParaRPr>
              </a:p>
            </p:txBody>
          </p:sp>
        </mc:Choice>
        <mc:Fallback xmlns="">
          <p:sp>
            <p:nvSpPr>
              <p:cNvPr id="2" name="コンテンツ プレースホルダー 1"/>
              <p:cNvSpPr>
                <a:spLocks noGrp="1" noRot="1" noChangeAspect="1" noMove="1" noResize="1" noEditPoints="1" noAdjustHandles="1" noChangeArrowheads="1" noChangeShapeType="1" noTextEdit="1"/>
              </p:cNvSpPr>
              <p:nvPr>
                <p:ph idx="1"/>
              </p:nvPr>
            </p:nvSpPr>
            <p:spPr>
              <a:blipFill rotWithShape="1">
                <a:blip r:embed="rId3"/>
                <a:stretch>
                  <a:fillRect l="-148" b="-539"/>
                </a:stretch>
              </a:blipFill>
            </p:spPr>
            <p:txBody>
              <a:bodyPr/>
              <a:lstStyle/>
              <a:p>
                <a:r>
                  <a:rPr lang="ja-JP" altLang="en-US">
                    <a:noFill/>
                  </a:rPr>
                  <a:t> </a:t>
                </a:r>
              </a:p>
            </p:txBody>
          </p:sp>
        </mc:Fallback>
      </mc:AlternateContent>
      <p:pic>
        <p:nvPicPr>
          <p:cNvPr id="16"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3694" t="7063" b="7356"/>
          <a:stretch/>
        </p:blipFill>
        <p:spPr bwMode="auto">
          <a:xfrm>
            <a:off x="5196016" y="4509120"/>
            <a:ext cx="3840480" cy="22468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689508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a:t>重複除去</a:t>
            </a:r>
            <a:endParaRPr kumimoji="1" lang="ja-JP" altLang="en-US" dirty="0"/>
          </a:p>
        </p:txBody>
      </p:sp>
      <mc:AlternateContent xmlns:mc="http://schemas.openxmlformats.org/markup-compatibility/2006" xmlns:a14="http://schemas.microsoft.com/office/drawing/2010/main">
        <mc:Choice Requires="a14">
          <p:sp>
            <p:nvSpPr>
              <p:cNvPr id="2" name="コンテンツ プレースホルダー 1"/>
              <p:cNvSpPr>
                <a:spLocks noGrp="1"/>
              </p:cNvSpPr>
              <p:nvPr>
                <p:ph idx="1"/>
              </p:nvPr>
            </p:nvSpPr>
            <p:spPr/>
            <p:txBody>
              <a:bodyPr>
                <a:noAutofit/>
              </a:bodyPr>
              <a:lstStyle/>
              <a:p>
                <a:pPr marL="109728" indent="0">
                  <a:buNone/>
                </a:pPr>
                <a14:m>
                  <m:oMathPara xmlns:m="http://schemas.openxmlformats.org/officeDocument/2006/math">
                    <m:oMathParaPr>
                      <m:jc m:val="left"/>
                    </m:oMathParaPr>
                    <m:oMath xmlns:m="http://schemas.openxmlformats.org/officeDocument/2006/math">
                      <m:r>
                        <m:rPr>
                          <m:nor/>
                        </m:rPr>
                        <a:rPr lang="en-US" altLang="ja-JP" sz="2800" i="1" dirty="0">
                          <a:latin typeface="Cambria Math" panose="02040503050406030204" pitchFamily="18" charset="0"/>
                          <a:ea typeface="Cambria Math" panose="02040503050406030204" pitchFamily="18" charset="0"/>
                        </a:rPr>
                        <m:t>E</m:t>
                      </m:r>
                      <m:r>
                        <m:rPr>
                          <m:nor/>
                        </m:rPr>
                        <a:rPr lang="en-US" altLang="ja-JP" sz="2800" dirty="0">
                          <a:latin typeface="Cambria Math" panose="02040503050406030204" pitchFamily="18" charset="0"/>
                          <a:ea typeface="Cambria Math" panose="02040503050406030204" pitchFamily="18" charset="0"/>
                        </a:rPr>
                        <m:t> (</m:t>
                      </m:r>
                      <m:r>
                        <a:rPr lang="en-US" altLang="ja-JP" sz="2800" b="1" i="1" dirty="0">
                          <a:latin typeface="Cambria Math" panose="02040503050406030204" pitchFamily="18" charset="0"/>
                          <a:ea typeface="Cambria Math" panose="02040503050406030204" pitchFamily="18" charset="0"/>
                        </a:rPr>
                        <m:t>𝒛</m:t>
                      </m:r>
                      <m:r>
                        <m:rPr>
                          <m:nor/>
                        </m:rPr>
                        <a:rPr lang="en-US" altLang="ja-JP" sz="2800" dirty="0">
                          <a:latin typeface="Cambria Math" panose="02040503050406030204" pitchFamily="18" charset="0"/>
                          <a:ea typeface="Cambria Math" panose="02040503050406030204" pitchFamily="18" charset="0"/>
                        </a:rPr>
                        <m:t>) =</m:t>
                      </m:r>
                      <m:sSub>
                        <m:sSubPr>
                          <m:ctrlPr>
                            <a:rPr lang="en-US" altLang="ja-JP" sz="2800" i="1">
                              <a:latin typeface="Cambria Math"/>
                              <a:ea typeface="Cambria Math" panose="02040503050406030204" pitchFamily="18" charset="0"/>
                            </a:rPr>
                          </m:ctrlPr>
                        </m:sSubPr>
                        <m:e>
                          <m:r>
                            <a:rPr lang="en-US" altLang="ja-JP" sz="2800" i="1">
                              <a:latin typeface="Cambria Math" panose="02040503050406030204" pitchFamily="18" charset="0"/>
                              <a:ea typeface="Cambria Math" panose="02040503050406030204" pitchFamily="18" charset="0"/>
                            </a:rPr>
                            <m:t>𝐸</m:t>
                          </m:r>
                        </m:e>
                        <m:sub>
                          <m:r>
                            <m:rPr>
                              <m:sty m:val="p"/>
                            </m:rPr>
                            <a:rPr lang="en-US" altLang="ja-JP" sz="2800" i="1">
                              <a:latin typeface="Cambria Math" panose="02040503050406030204" pitchFamily="18" charset="0"/>
                              <a:ea typeface="Cambria Math" panose="02040503050406030204" pitchFamily="18" charset="0"/>
                            </a:rPr>
                            <m:t>comp</m:t>
                          </m:r>
                        </m:sub>
                      </m:sSub>
                      <m:r>
                        <m:rPr>
                          <m:nor/>
                        </m:rPr>
                        <a:rPr lang="en-US" altLang="ja-JP" sz="2800" dirty="0">
                          <a:latin typeface="Cambria Math" panose="02040503050406030204" pitchFamily="18" charset="0"/>
                          <a:ea typeface="Cambria Math" panose="02040503050406030204" pitchFamily="18" charset="0"/>
                        </a:rPr>
                        <m:t>(</m:t>
                      </m:r>
                      <m:r>
                        <a:rPr lang="en-US" altLang="ja-JP" sz="2800" b="1" i="1" dirty="0">
                          <a:latin typeface="Cambria Math" panose="02040503050406030204" pitchFamily="18" charset="0"/>
                          <a:ea typeface="Cambria Math" panose="02040503050406030204" pitchFamily="18" charset="0"/>
                        </a:rPr>
                        <m:t>𝒛</m:t>
                      </m:r>
                      <m:r>
                        <m:rPr>
                          <m:nor/>
                        </m:rPr>
                        <a:rPr lang="en-US" altLang="ja-JP" sz="2800" dirty="0">
                          <a:latin typeface="Cambria Math" panose="02040503050406030204" pitchFamily="18" charset="0"/>
                          <a:ea typeface="Cambria Math" panose="02040503050406030204" pitchFamily="18" charset="0"/>
                        </a:rPr>
                        <m:t>)+</m:t>
                      </m:r>
                      <m:sSub>
                        <m:sSubPr>
                          <m:ctrlPr>
                            <a:rPr lang="en-US" altLang="ja-JP" sz="2800" i="1" smtClean="0">
                              <a:solidFill>
                                <a:srgbClr val="FF0000"/>
                              </a:solidFill>
                              <a:latin typeface="Cambria Math"/>
                              <a:ea typeface="Cambria Math" panose="02040503050406030204" pitchFamily="18" charset="0"/>
                            </a:rPr>
                          </m:ctrlPr>
                        </m:sSubPr>
                        <m:e>
                          <m:r>
                            <a:rPr lang="en-US" altLang="ja-JP" sz="2800" i="1">
                              <a:solidFill>
                                <a:srgbClr val="FF0000"/>
                              </a:solidFill>
                              <a:latin typeface="Cambria Math" panose="02040503050406030204" pitchFamily="18" charset="0"/>
                              <a:ea typeface="Cambria Math" panose="02040503050406030204" pitchFamily="18" charset="0"/>
                            </a:rPr>
                            <m:t>𝐸</m:t>
                          </m:r>
                        </m:e>
                        <m:sub>
                          <m:r>
                            <m:rPr>
                              <m:sty m:val="p"/>
                            </m:rPr>
                            <a:rPr lang="en-US" altLang="ja-JP" sz="2800" i="1">
                              <a:solidFill>
                                <a:srgbClr val="FF0000"/>
                              </a:solidFill>
                              <a:latin typeface="Cambria Math" panose="02040503050406030204" pitchFamily="18" charset="0"/>
                              <a:ea typeface="Cambria Math" panose="02040503050406030204" pitchFamily="18" charset="0"/>
                            </a:rPr>
                            <m:t>resize</m:t>
                          </m:r>
                        </m:sub>
                      </m:sSub>
                      <m:r>
                        <m:rPr>
                          <m:nor/>
                        </m:rPr>
                        <a:rPr lang="en-US" altLang="ja-JP" sz="2800" dirty="0">
                          <a:solidFill>
                            <a:srgbClr val="FF0000"/>
                          </a:solidFill>
                          <a:latin typeface="Cambria Math" panose="02040503050406030204" pitchFamily="18" charset="0"/>
                          <a:ea typeface="Cambria Math" panose="02040503050406030204" pitchFamily="18" charset="0"/>
                        </a:rPr>
                        <m:t>(</m:t>
                      </m:r>
                      <m:r>
                        <a:rPr lang="en-US" altLang="ja-JP" sz="2800" b="1" i="1" dirty="0" smtClean="0">
                          <a:solidFill>
                            <a:srgbClr val="FF0000"/>
                          </a:solidFill>
                          <a:latin typeface="Cambria Math" panose="02040503050406030204" pitchFamily="18" charset="0"/>
                          <a:ea typeface="Cambria Math" panose="02040503050406030204" pitchFamily="18" charset="0"/>
                        </a:rPr>
                        <m:t>𝒛</m:t>
                      </m:r>
                      <m:r>
                        <m:rPr>
                          <m:nor/>
                        </m:rPr>
                        <a:rPr lang="en-US" altLang="ja-JP" sz="2800" dirty="0">
                          <a:solidFill>
                            <a:srgbClr val="FF0000"/>
                          </a:solidFill>
                          <a:latin typeface="Cambria Math" panose="02040503050406030204" pitchFamily="18" charset="0"/>
                          <a:ea typeface="Cambria Math" panose="02040503050406030204" pitchFamily="18" charset="0"/>
                        </a:rPr>
                        <m:t>)</m:t>
                      </m:r>
                    </m:oMath>
                  </m:oMathPara>
                </a14:m>
                <a:endParaRPr lang="en-US" altLang="ja-JP" sz="2800" dirty="0" smtClean="0">
                  <a:latin typeface="+mj-ea"/>
                  <a:ea typeface="+mj-ea"/>
                </a:endParaRPr>
              </a:p>
              <a:p>
                <a:pPr marL="566928" indent="-457200"/>
                <a14:m>
                  <m:oMath xmlns:m="http://schemas.openxmlformats.org/officeDocument/2006/math">
                    <m:sSub>
                      <m:sSubPr>
                        <m:ctrlPr>
                          <a:rPr lang="en-US" altLang="ja-JP" sz="2800" i="1" smtClean="0">
                            <a:latin typeface="Cambria Math"/>
                          </a:rPr>
                        </m:ctrlPr>
                      </m:sSubPr>
                      <m:e>
                        <m:r>
                          <a:rPr lang="en-US" altLang="ja-JP" sz="2800" i="1">
                            <a:latin typeface="Cambria Math"/>
                          </a:rPr>
                          <m:t>𝐸</m:t>
                        </m:r>
                      </m:e>
                      <m:sub>
                        <m:r>
                          <m:rPr>
                            <m:sty m:val="p"/>
                          </m:rPr>
                          <a:rPr lang="en-US" altLang="ja-JP" sz="2800" i="1">
                            <a:solidFill>
                              <a:prstClr val="black"/>
                            </a:solidFill>
                            <a:latin typeface="Cambria Math"/>
                          </a:rPr>
                          <m:t>resize</m:t>
                        </m:r>
                      </m:sub>
                    </m:sSub>
                  </m:oMath>
                </a14:m>
                <a:r>
                  <a:rPr lang="ja-JP" altLang="en-US" sz="2800" dirty="0">
                    <a:latin typeface="+mj-ea"/>
                  </a:rPr>
                  <a:t>： 空白</a:t>
                </a:r>
                <a:r>
                  <a:rPr lang="ja-JP" altLang="en-US" sz="2800" dirty="0" smtClean="0">
                    <a:latin typeface="+mj-ea"/>
                  </a:rPr>
                  <a:t>部分</a:t>
                </a:r>
                <a:endParaRPr lang="en-US" altLang="ja-JP" sz="2800" i="1" dirty="0" smtClean="0">
                  <a:solidFill>
                    <a:prstClr val="black"/>
                  </a:solidFill>
                  <a:latin typeface="Cambria Math"/>
                </a:endParaRPr>
              </a:p>
              <a:p>
                <a:pPr marL="109728" indent="0">
                  <a:buNone/>
                </a:pPr>
                <a14:m>
                  <m:oMathPara xmlns:m="http://schemas.openxmlformats.org/officeDocument/2006/math">
                    <m:oMathParaPr>
                      <m:jc m:val="left"/>
                    </m:oMathParaPr>
                    <m:oMath xmlns:m="http://schemas.openxmlformats.org/officeDocument/2006/math">
                      <m:sSub>
                        <m:sSubPr>
                          <m:ctrlPr>
                            <a:rPr lang="en-US" altLang="ja-JP" sz="2800" i="1">
                              <a:solidFill>
                                <a:prstClr val="black"/>
                              </a:solidFill>
                              <a:latin typeface="Cambria Math"/>
                            </a:rPr>
                          </m:ctrlPr>
                        </m:sSubPr>
                        <m:e>
                          <m:r>
                            <a:rPr lang="en-US" altLang="ja-JP" sz="2800" i="1">
                              <a:solidFill>
                                <a:prstClr val="black"/>
                              </a:solidFill>
                              <a:latin typeface="Cambria Math"/>
                            </a:rPr>
                            <m:t>𝐸</m:t>
                          </m:r>
                        </m:e>
                        <m:sub>
                          <m:r>
                            <m:rPr>
                              <m:sty m:val="p"/>
                            </m:rPr>
                            <a:rPr lang="en-US" altLang="ja-JP" sz="2800" i="1">
                              <a:solidFill>
                                <a:prstClr val="black"/>
                              </a:solidFill>
                              <a:latin typeface="Cambria Math"/>
                            </a:rPr>
                            <m:t>resize</m:t>
                          </m:r>
                        </m:sub>
                      </m:sSub>
                      <m:r>
                        <a:rPr lang="en-US" altLang="ja-JP" sz="2800" i="1">
                          <a:solidFill>
                            <a:prstClr val="black"/>
                          </a:solidFill>
                          <a:latin typeface="Cambria Math"/>
                        </a:rPr>
                        <m:t>(</m:t>
                      </m:r>
                      <m:r>
                        <a:rPr lang="en-US" altLang="ja-JP" sz="2800" b="1" i="1" dirty="0">
                          <a:latin typeface="Cambria Math" panose="02040503050406030204" pitchFamily="18" charset="0"/>
                          <a:ea typeface="Cambria Math" panose="02040503050406030204" pitchFamily="18" charset="0"/>
                        </a:rPr>
                        <m:t>𝒛</m:t>
                      </m:r>
                      <m:r>
                        <a:rPr lang="en-US" altLang="ja-JP" sz="2800" i="1">
                          <a:solidFill>
                            <a:prstClr val="black"/>
                          </a:solidFill>
                          <a:latin typeface="Cambria Math"/>
                        </a:rPr>
                        <m:t>)=(</m:t>
                      </m:r>
                      <m:r>
                        <m:rPr>
                          <m:sty m:val="p"/>
                        </m:rPr>
                        <a:rPr lang="ja-JP" altLang="en-US" sz="2800" i="0">
                          <a:solidFill>
                            <a:prstClr val="black"/>
                          </a:solidFill>
                          <a:latin typeface="Cambria Math"/>
                        </a:rPr>
                        <m:t>δ</m:t>
                      </m:r>
                      <m:r>
                        <a:rPr lang="en-US" altLang="ja-JP" sz="2800" i="1">
                          <a:solidFill>
                            <a:prstClr val="black"/>
                          </a:solidFill>
                          <a:latin typeface="Cambria Math"/>
                        </a:rPr>
                        <m:t>−</m:t>
                      </m:r>
                      <m:r>
                        <m:rPr>
                          <m:sty m:val="p"/>
                        </m:rPr>
                        <a:rPr lang="en-US" altLang="ja-JP" sz="2800" i="1">
                          <a:solidFill>
                            <a:prstClr val="black"/>
                          </a:solidFill>
                          <a:latin typeface="Cambria Math"/>
                        </a:rPr>
                        <m:t>min</m:t>
                      </m:r>
                      <m:r>
                        <a:rPr lang="en-US" altLang="ja-JP" sz="2800" i="1">
                          <a:solidFill>
                            <a:prstClr val="black"/>
                          </a:solidFill>
                          <a:latin typeface="Cambria Math"/>
                        </a:rPr>
                        <m:t>(</m:t>
                      </m:r>
                      <m:r>
                        <m:rPr>
                          <m:sty m:val="p"/>
                        </m:rPr>
                        <a:rPr lang="en-US" altLang="ja-JP" sz="2800" i="1">
                          <a:solidFill>
                            <a:prstClr val="black"/>
                          </a:solidFill>
                          <a:latin typeface="Cambria Math"/>
                        </a:rPr>
                        <m:t>W</m:t>
                      </m:r>
                      <m:r>
                        <a:rPr lang="en-US" altLang="ja-JP" sz="2800" i="1">
                          <a:solidFill>
                            <a:prstClr val="black"/>
                          </a:solidFill>
                          <a:latin typeface="Cambria Math"/>
                        </a:rPr>
                        <m:t>,</m:t>
                      </m:r>
                      <m:r>
                        <m:rPr>
                          <m:sty m:val="p"/>
                        </m:rPr>
                        <a:rPr lang="en-US" altLang="ja-JP" sz="2800" i="1">
                          <a:solidFill>
                            <a:prstClr val="black"/>
                          </a:solidFill>
                          <a:latin typeface="Cambria Math"/>
                        </a:rPr>
                        <m:t>H</m:t>
                      </m:r>
                      <m:r>
                        <a:rPr lang="en-US" altLang="ja-JP" sz="2800" i="1">
                          <a:solidFill>
                            <a:prstClr val="black"/>
                          </a:solidFill>
                          <a:latin typeface="Cambria Math"/>
                        </a:rPr>
                        <m:t>)</m:t>
                      </m:r>
                      <m:sSup>
                        <m:sSupPr>
                          <m:ctrlPr>
                            <a:rPr lang="en-US" altLang="ja-JP" sz="2800" i="1">
                              <a:solidFill>
                                <a:prstClr val="black"/>
                              </a:solidFill>
                              <a:latin typeface="Cambria Math"/>
                            </a:rPr>
                          </m:ctrlPr>
                        </m:sSupPr>
                        <m:e>
                          <m:r>
                            <a:rPr lang="en-US" altLang="ja-JP" sz="2800" i="1">
                              <a:solidFill>
                                <a:prstClr val="black"/>
                              </a:solidFill>
                              <a:latin typeface="Cambria Math"/>
                            </a:rPr>
                            <m:t>)</m:t>
                          </m:r>
                        </m:e>
                        <m:sup>
                          <m:r>
                            <a:rPr lang="en-US" altLang="ja-JP" sz="2800" i="1">
                              <a:solidFill>
                                <a:prstClr val="black"/>
                              </a:solidFill>
                              <a:latin typeface="Cambria Math"/>
                            </a:rPr>
                            <m:t>2</m:t>
                          </m:r>
                        </m:sup>
                      </m:sSup>
                    </m:oMath>
                  </m:oMathPara>
                </a14:m>
                <a:endParaRPr lang="en-US" altLang="ja-JP" sz="2800" dirty="0" smtClean="0">
                  <a:latin typeface="+mj-ea"/>
                  <a:ea typeface="+mj-ea"/>
                </a:endParaRPr>
              </a:p>
              <a:p>
                <a:pPr marL="109728" indent="0">
                  <a:buNone/>
                </a:pPr>
                <a:endParaRPr lang="en-US" altLang="ja-JP" sz="2800" dirty="0">
                  <a:latin typeface="+mj-ea"/>
                  <a:ea typeface="+mj-ea"/>
                </a:endParaRPr>
              </a:p>
              <a:p>
                <a:pPr marL="109728" indent="0">
                  <a:buNone/>
                </a:pPr>
                <a14:m>
                  <m:oMath xmlns:m="http://schemas.openxmlformats.org/officeDocument/2006/math">
                    <m:r>
                      <m:rPr>
                        <m:sty m:val="p"/>
                      </m:rPr>
                      <a:rPr lang="ja-JP" altLang="en-US" sz="2800" b="0" i="0" dirty="0">
                        <a:latin typeface="Cambria Math"/>
                        <a:ea typeface="Cambria Math"/>
                      </a:rPr>
                      <m:t>δ</m:t>
                    </m:r>
                  </m:oMath>
                </a14:m>
                <a:r>
                  <a:rPr lang="ja-JP" altLang="en-US" sz="2800" dirty="0" smtClean="0">
                    <a:latin typeface="+mj-ea"/>
                    <a:ea typeface="+mj-ea"/>
                  </a:rPr>
                  <a:t> </a:t>
                </a:r>
                <a:r>
                  <a:rPr lang="ja-JP" altLang="en-US" sz="2800" dirty="0">
                    <a:latin typeface="+mj-ea"/>
                    <a:ea typeface="+mj-ea"/>
                  </a:rPr>
                  <a:t>： </a:t>
                </a:r>
                <a:r>
                  <a:rPr lang="ja-JP" altLang="en-US" sz="2800" dirty="0" smtClean="0">
                    <a:latin typeface="+mj-ea"/>
                    <a:ea typeface="+mj-ea"/>
                  </a:rPr>
                  <a:t>格子</a:t>
                </a:r>
                <a:r>
                  <a:rPr lang="ja-JP" altLang="en-US" sz="2800" dirty="0">
                    <a:latin typeface="+mj-ea"/>
                    <a:ea typeface="+mj-ea"/>
                  </a:rPr>
                  <a:t>の長さ</a:t>
                </a:r>
                <a:endParaRPr lang="en-US" altLang="ja-JP" sz="2800" dirty="0">
                  <a:latin typeface="+mj-ea"/>
                  <a:ea typeface="+mj-ea"/>
                </a:endParaRPr>
              </a:p>
              <a:p>
                <a:pPr marL="109728" indent="0">
                  <a:buNone/>
                </a:pPr>
                <a:r>
                  <a:rPr lang="en-US" altLang="ja-JP" sz="2800" dirty="0">
                    <a:latin typeface="Cambria Math" panose="02040503050406030204" pitchFamily="18" charset="0"/>
                    <a:ea typeface="Cambria Math" panose="02040503050406030204" pitchFamily="18" charset="0"/>
                  </a:rPr>
                  <a:t>W</a:t>
                </a:r>
                <a:r>
                  <a:rPr lang="en-US" altLang="ja-JP" sz="2800" dirty="0" smtClean="0">
                    <a:latin typeface="Cambria Math" panose="02040503050406030204" pitchFamily="18" charset="0"/>
                    <a:ea typeface="Cambria Math" panose="02040503050406030204" pitchFamily="18" charset="0"/>
                  </a:rPr>
                  <a:t>, H </a:t>
                </a:r>
                <a:r>
                  <a:rPr lang="en-US" altLang="ja-JP" sz="2800" dirty="0">
                    <a:latin typeface="+mj-ea"/>
                    <a:ea typeface="+mj-ea"/>
                  </a:rPr>
                  <a:t>: bounding box</a:t>
                </a:r>
                <a:r>
                  <a:rPr lang="ja-JP" altLang="en-US" sz="2800" dirty="0">
                    <a:latin typeface="+mj-ea"/>
                    <a:ea typeface="+mj-ea"/>
                  </a:rPr>
                  <a:t>の幅、高さ</a:t>
                </a:r>
                <a:endParaRPr lang="en-US" altLang="ja-JP" sz="2800" dirty="0">
                  <a:latin typeface="+mj-ea"/>
                  <a:ea typeface="+mj-ea"/>
                </a:endParaRPr>
              </a:p>
              <a:p>
                <a:pPr marL="109728" indent="0">
                  <a:buNone/>
                </a:pPr>
                <a:endParaRPr kumimoji="1" lang="ja-JP" altLang="en-US" sz="2800" dirty="0">
                  <a:latin typeface="+mj-ea"/>
                  <a:ea typeface="+mj-ea"/>
                </a:endParaRPr>
              </a:p>
            </p:txBody>
          </p:sp>
        </mc:Choice>
        <mc:Fallback xmlns="">
          <p:sp>
            <p:nvSpPr>
              <p:cNvPr id="2" name="コンテンツ プレースホルダー 1"/>
              <p:cNvSpPr>
                <a:spLocks noGrp="1" noRot="1" noChangeAspect="1" noMove="1" noResize="1" noEditPoints="1" noAdjustHandles="1" noChangeArrowheads="1" noChangeShapeType="1" noTextEdit="1"/>
              </p:cNvSpPr>
              <p:nvPr>
                <p:ph idx="1"/>
              </p:nvPr>
            </p:nvSpPr>
            <p:spPr>
              <a:blipFill rotWithShape="1">
                <a:blip r:embed="rId3"/>
                <a:stretch>
                  <a:fillRect l="-148"/>
                </a:stretch>
              </a:blipFill>
            </p:spPr>
            <p:txBody>
              <a:bodyPr/>
              <a:lstStyle/>
              <a:p>
                <a:r>
                  <a:rPr lang="ja-JP" altLang="en-US">
                    <a:noFill/>
                  </a:rPr>
                  <a:t> </a:t>
                </a:r>
              </a:p>
            </p:txBody>
          </p:sp>
        </mc:Fallback>
      </mc:AlternateContent>
      <p:pic>
        <p:nvPicPr>
          <p:cNvPr id="11"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3694" t="7063" b="7356"/>
          <a:stretch/>
        </p:blipFill>
        <p:spPr bwMode="auto">
          <a:xfrm>
            <a:off x="5196016" y="4509120"/>
            <a:ext cx="3840480" cy="22468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732509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a:t>重複除去</a:t>
            </a:r>
            <a:endParaRPr kumimoji="1" lang="ja-JP" altLang="en-US" dirty="0"/>
          </a:p>
        </p:txBody>
      </p:sp>
      <mc:AlternateContent xmlns:mc="http://schemas.openxmlformats.org/markup-compatibility/2006" xmlns:a14="http://schemas.microsoft.com/office/drawing/2010/main">
        <mc:Choice Requires="a14">
          <p:sp>
            <p:nvSpPr>
              <p:cNvPr id="2" name="コンテンツ プレースホルダー 1"/>
              <p:cNvSpPr>
                <a:spLocks noGrp="1"/>
              </p:cNvSpPr>
              <p:nvPr>
                <p:ph idx="1"/>
              </p:nvPr>
            </p:nvSpPr>
            <p:spPr>
              <a:xfrm>
                <a:off x="457200" y="1600200"/>
                <a:ext cx="8665218" cy="4997152"/>
              </a:xfrm>
            </p:spPr>
            <p:txBody>
              <a:bodyPr>
                <a:normAutofit fontScale="92500"/>
              </a:bodyPr>
              <a:lstStyle/>
              <a:p>
                <a:r>
                  <a:rPr lang="ja-JP" altLang="en-US" sz="3000" dirty="0" smtClean="0"/>
                  <a:t>制約</a:t>
                </a:r>
                <a:r>
                  <a:rPr kumimoji="1" lang="ja-JP" altLang="en-US" sz="3000" dirty="0" smtClean="0"/>
                  <a:t>条件</a:t>
                </a:r>
                <a:endParaRPr lang="en-US" altLang="ja-JP" sz="3000" dirty="0"/>
              </a:p>
              <a:p>
                <a:pPr lvl="1"/>
                <a:r>
                  <a:rPr lang="ja-JP" altLang="en-US" sz="2600" dirty="0" smtClean="0"/>
                  <a:t>重複阻止</a:t>
                </a:r>
                <a:endParaRPr lang="en-US" altLang="ja-JP" sz="2600" dirty="0"/>
              </a:p>
              <a:p>
                <a:pPr marL="57150" indent="0">
                  <a:buNone/>
                </a:pPr>
                <a14:m>
                  <m:oMathPara xmlns:m="http://schemas.openxmlformats.org/officeDocument/2006/math">
                    <m:oMathParaPr>
                      <m:jc m:val="centerGroup"/>
                    </m:oMathParaPr>
                    <m:oMath xmlns:m="http://schemas.openxmlformats.org/officeDocument/2006/math">
                      <m:sSub>
                        <m:sSubPr>
                          <m:ctrlPr>
                            <a:rPr lang="en-US" altLang="ja-JP" sz="2400" i="1" dirty="0">
                              <a:latin typeface="Cambria Math"/>
                              <a:ea typeface="Cambria Math" panose="02040503050406030204" pitchFamily="18" charset="0"/>
                            </a:rPr>
                          </m:ctrlPr>
                        </m:sSubPr>
                        <m:e>
                          <m:r>
                            <a:rPr lang="en-US" altLang="ja-JP" sz="2400" i="1" dirty="0">
                              <a:latin typeface="Cambria Math" panose="02040503050406030204" pitchFamily="18" charset="0"/>
                              <a:ea typeface="Cambria Math" panose="02040503050406030204" pitchFamily="18" charset="0"/>
                            </a:rPr>
                            <m:t>|</m:t>
                          </m:r>
                          <m:r>
                            <a:rPr lang="en-US" altLang="ja-JP" sz="2400" i="1" dirty="0">
                              <a:latin typeface="Cambria Math" panose="02040503050406030204" pitchFamily="18" charset="0"/>
                              <a:ea typeface="Cambria Math" panose="02040503050406030204" pitchFamily="18" charset="0"/>
                            </a:rPr>
                            <m:t>𝑥</m:t>
                          </m:r>
                        </m:e>
                        <m:sub>
                          <m:r>
                            <m:rPr>
                              <m:sty m:val="p"/>
                            </m:rPr>
                            <a:rPr lang="en-US" altLang="ja-JP" sz="2400" i="1" dirty="0">
                              <a:latin typeface="Cambria Math" panose="02040503050406030204" pitchFamily="18" charset="0"/>
                              <a:ea typeface="Cambria Math" panose="02040503050406030204" pitchFamily="18" charset="0"/>
                            </a:rPr>
                            <m:t>j</m:t>
                          </m:r>
                        </m:sub>
                      </m:sSub>
                      <m:r>
                        <a:rPr lang="en-US" altLang="ja-JP" sz="2400" i="1" dirty="0">
                          <a:latin typeface="Cambria Math" panose="02040503050406030204" pitchFamily="18" charset="0"/>
                          <a:ea typeface="Cambria Math" panose="02040503050406030204" pitchFamily="18" charset="0"/>
                        </a:rPr>
                        <m:t>−</m:t>
                      </m:r>
                      <m:sSub>
                        <m:sSubPr>
                          <m:ctrlPr>
                            <a:rPr lang="en-US" altLang="ja-JP" sz="2400" i="1" dirty="0">
                              <a:latin typeface="Cambria Math"/>
                              <a:ea typeface="Cambria Math" panose="02040503050406030204" pitchFamily="18" charset="0"/>
                            </a:rPr>
                          </m:ctrlPr>
                        </m:sSubPr>
                        <m:e>
                          <m:r>
                            <a:rPr lang="en-US" altLang="ja-JP" sz="2400" i="1" dirty="0">
                              <a:latin typeface="Cambria Math" panose="02040503050406030204" pitchFamily="18" charset="0"/>
                              <a:ea typeface="Cambria Math" panose="02040503050406030204" pitchFamily="18" charset="0"/>
                            </a:rPr>
                            <m:t>𝑥</m:t>
                          </m:r>
                        </m:e>
                        <m:sub>
                          <m:r>
                            <m:rPr>
                              <m:sty m:val="p"/>
                            </m:rPr>
                            <a:rPr lang="en-US" altLang="ja-JP" sz="2400" i="1" dirty="0">
                              <a:latin typeface="Cambria Math" panose="02040503050406030204" pitchFamily="18" charset="0"/>
                              <a:ea typeface="Cambria Math" panose="02040503050406030204" pitchFamily="18" charset="0"/>
                            </a:rPr>
                            <m:t>i</m:t>
                          </m:r>
                        </m:sub>
                      </m:sSub>
                      <m:r>
                        <a:rPr lang="en-US" altLang="ja-JP" sz="2400" i="1" dirty="0">
                          <a:latin typeface="Cambria Math" panose="02040503050406030204" pitchFamily="18" charset="0"/>
                          <a:ea typeface="Cambria Math" panose="02040503050406030204" pitchFamily="18" charset="0"/>
                        </a:rPr>
                        <m:t>| ≥ </m:t>
                      </m:r>
                      <m:f>
                        <m:fPr>
                          <m:ctrlPr>
                            <a:rPr lang="en-US" altLang="ja-JP" sz="2400" i="1" dirty="0">
                              <a:latin typeface="Cambria Math"/>
                              <a:ea typeface="Cambria Math" panose="02040503050406030204" pitchFamily="18" charset="0"/>
                            </a:rPr>
                          </m:ctrlPr>
                        </m:fPr>
                        <m:num>
                          <m:sSub>
                            <m:sSubPr>
                              <m:ctrlPr>
                                <a:rPr lang="en-US" altLang="ja-JP" sz="2400" i="1" dirty="0">
                                  <a:latin typeface="Cambria Math"/>
                                  <a:ea typeface="Cambria Math" panose="02040503050406030204" pitchFamily="18" charset="0"/>
                                </a:rPr>
                              </m:ctrlPr>
                            </m:sSubPr>
                            <m:e>
                              <m:r>
                                <a:rPr lang="en-US" altLang="ja-JP" sz="2400" i="1" dirty="0">
                                  <a:latin typeface="Cambria Math" panose="02040503050406030204" pitchFamily="18" charset="0"/>
                                  <a:ea typeface="Cambria Math" panose="02040503050406030204" pitchFamily="18" charset="0"/>
                                </a:rPr>
                                <m:t>𝑎</m:t>
                              </m:r>
                            </m:e>
                            <m:sub>
                              <m:r>
                                <m:rPr>
                                  <m:sty m:val="p"/>
                                </m:rPr>
                                <a:rPr lang="en-US" altLang="ja-JP" sz="2400" i="1" dirty="0">
                                  <a:latin typeface="Cambria Math" panose="02040503050406030204" pitchFamily="18" charset="0"/>
                                  <a:ea typeface="Cambria Math" panose="02040503050406030204" pitchFamily="18" charset="0"/>
                                </a:rPr>
                                <m:t>i</m:t>
                              </m:r>
                            </m:sub>
                          </m:sSub>
                          <m:sSub>
                            <m:sSubPr>
                              <m:ctrlPr>
                                <a:rPr lang="en-US" altLang="ja-JP" sz="2400" i="1" dirty="0">
                                  <a:latin typeface="Cambria Math"/>
                                  <a:ea typeface="Cambria Math" panose="02040503050406030204" pitchFamily="18" charset="0"/>
                                </a:rPr>
                              </m:ctrlPr>
                            </m:sSubPr>
                            <m:e>
                              <m:r>
                                <m:rPr>
                                  <m:sty m:val="p"/>
                                </m:rPr>
                                <a:rPr lang="en-US" altLang="ja-JP" sz="2400" i="1" dirty="0">
                                  <a:latin typeface="Cambria Math" panose="02040503050406030204" pitchFamily="18" charset="0"/>
                                  <a:ea typeface="Cambria Math" panose="02040503050406030204" pitchFamily="18" charset="0"/>
                                </a:rPr>
                                <m:t>n</m:t>
                              </m:r>
                            </m:e>
                            <m:sub>
                              <m:r>
                                <m:rPr>
                                  <m:sty m:val="p"/>
                                </m:rPr>
                                <a:rPr lang="en-US" altLang="ja-JP" sz="2400" i="1" dirty="0">
                                  <a:latin typeface="Cambria Math" panose="02040503050406030204" pitchFamily="18" charset="0"/>
                                  <a:ea typeface="Cambria Math" panose="02040503050406030204" pitchFamily="18" charset="0"/>
                                </a:rPr>
                                <m:t>i</m:t>
                              </m:r>
                            </m:sub>
                          </m:sSub>
                          <m:r>
                            <a:rPr lang="en-US" altLang="ja-JP" sz="2400" i="1" dirty="0">
                              <a:latin typeface="Cambria Math" panose="02040503050406030204" pitchFamily="18" charset="0"/>
                              <a:ea typeface="Cambria Math" panose="02040503050406030204" pitchFamily="18" charset="0"/>
                            </a:rPr>
                            <m:t>+</m:t>
                          </m:r>
                          <m:sSub>
                            <m:sSubPr>
                              <m:ctrlPr>
                                <a:rPr lang="en-US" altLang="ja-JP" sz="2400" i="1" dirty="0">
                                  <a:latin typeface="Cambria Math"/>
                                  <a:ea typeface="Cambria Math" panose="02040503050406030204" pitchFamily="18" charset="0"/>
                                </a:rPr>
                              </m:ctrlPr>
                            </m:sSubPr>
                            <m:e>
                              <m:r>
                                <a:rPr lang="en-US" altLang="ja-JP" sz="2400" i="1" dirty="0">
                                  <a:latin typeface="Cambria Math" panose="02040503050406030204" pitchFamily="18" charset="0"/>
                                  <a:ea typeface="Cambria Math" panose="02040503050406030204" pitchFamily="18" charset="0"/>
                                </a:rPr>
                                <m:t>𝑎</m:t>
                              </m:r>
                            </m:e>
                            <m:sub>
                              <m:r>
                                <m:rPr>
                                  <m:sty m:val="p"/>
                                </m:rPr>
                                <a:rPr lang="en-US" altLang="ja-JP" sz="2400" i="1" dirty="0">
                                  <a:latin typeface="Cambria Math" panose="02040503050406030204" pitchFamily="18" charset="0"/>
                                  <a:ea typeface="Cambria Math" panose="02040503050406030204" pitchFamily="18" charset="0"/>
                                </a:rPr>
                                <m:t>j</m:t>
                              </m:r>
                            </m:sub>
                          </m:sSub>
                          <m:sSub>
                            <m:sSubPr>
                              <m:ctrlPr>
                                <a:rPr lang="en-US" altLang="ja-JP" sz="2400" i="1" dirty="0">
                                  <a:latin typeface="Cambria Math"/>
                                  <a:ea typeface="Cambria Math" panose="02040503050406030204" pitchFamily="18" charset="0"/>
                                </a:rPr>
                              </m:ctrlPr>
                            </m:sSubPr>
                            <m:e>
                              <m:r>
                                <m:rPr>
                                  <m:sty m:val="p"/>
                                </m:rPr>
                                <a:rPr lang="en-US" altLang="ja-JP" sz="2400" i="1" dirty="0">
                                  <a:latin typeface="Cambria Math" panose="02040503050406030204" pitchFamily="18" charset="0"/>
                                  <a:ea typeface="Cambria Math" panose="02040503050406030204" pitchFamily="18" charset="0"/>
                                </a:rPr>
                                <m:t>n</m:t>
                              </m:r>
                            </m:e>
                            <m:sub>
                              <m:r>
                                <m:rPr>
                                  <m:sty m:val="p"/>
                                </m:rPr>
                                <a:rPr lang="en-US" altLang="ja-JP" sz="2400" i="1" dirty="0">
                                  <a:latin typeface="Cambria Math" panose="02040503050406030204" pitchFamily="18" charset="0"/>
                                  <a:ea typeface="Cambria Math" panose="02040503050406030204" pitchFamily="18" charset="0"/>
                                </a:rPr>
                                <m:t>j</m:t>
                              </m:r>
                            </m:sub>
                          </m:sSub>
                        </m:num>
                        <m:den>
                          <m:r>
                            <a:rPr lang="en-US" altLang="ja-JP" sz="2400" i="1" dirty="0">
                              <a:latin typeface="Cambria Math" panose="02040503050406030204" pitchFamily="18" charset="0"/>
                              <a:ea typeface="Cambria Math" panose="02040503050406030204" pitchFamily="18" charset="0"/>
                            </a:rPr>
                            <m:t>2</m:t>
                          </m:r>
                        </m:den>
                      </m:f>
                      <m:r>
                        <m:rPr>
                          <m:sty m:val="p"/>
                        </m:rPr>
                        <a:rPr lang="ja-JP" altLang="en-US" sz="2400" i="0" dirty="0">
                          <a:latin typeface="Cambria Math" panose="02040503050406030204" pitchFamily="18" charset="0"/>
                        </a:rPr>
                        <m:t>δ</m:t>
                      </m:r>
                      <m:r>
                        <a:rPr lang="en-US" altLang="ja-JP" sz="2400" b="0" i="0" dirty="0" smtClean="0">
                          <a:latin typeface="Cambria Math"/>
                        </a:rPr>
                        <m:t> </m:t>
                      </m:r>
                      <m:r>
                        <a:rPr lang="en-US" altLang="ja-JP" sz="2400" i="1" dirty="0">
                          <a:latin typeface="Cambria Math"/>
                        </a:rPr>
                        <m:t>+</m:t>
                      </m:r>
                      <m:r>
                        <m:rPr>
                          <m:sty m:val="p"/>
                        </m:rPr>
                        <a:rPr lang="en-US" altLang="ja-JP" sz="2400" b="0" i="0" dirty="0" smtClean="0">
                          <a:latin typeface="Cambria Math"/>
                        </a:rPr>
                        <m:t>M</m:t>
                      </m:r>
                      <m:sSub>
                        <m:sSubPr>
                          <m:ctrlPr>
                            <a:rPr lang="en-US" altLang="ja-JP" sz="2400" b="0" i="1" dirty="0" smtClean="0">
                              <a:latin typeface="Cambria Math"/>
                            </a:rPr>
                          </m:ctrlPr>
                        </m:sSubPr>
                        <m:e>
                          <m:r>
                            <a:rPr lang="en-US" altLang="ja-JP" sz="2400" b="0" i="1" dirty="0" smtClean="0">
                              <a:latin typeface="Cambria Math"/>
                            </a:rPr>
                            <m:t>𝑟</m:t>
                          </m:r>
                        </m:e>
                        <m:sub>
                          <m:r>
                            <m:rPr>
                              <m:sty m:val="p"/>
                            </m:rPr>
                            <a:rPr lang="en-US" altLang="ja-JP" sz="2400" i="1" dirty="0">
                              <a:latin typeface="Cambria Math"/>
                            </a:rPr>
                            <m:t>ij</m:t>
                          </m:r>
                        </m:sub>
                      </m:sSub>
                      <m:r>
                        <a:rPr lang="en-US" altLang="ja-JP" sz="2400" b="0" i="1" dirty="0" smtClean="0">
                          <a:latin typeface="Cambria Math"/>
                        </a:rPr>
                        <m:t> </m:t>
                      </m:r>
                      <m:r>
                        <a:rPr lang="en-US" altLang="ja-JP" sz="2400" b="0" i="1" dirty="0" smtClean="0">
                          <a:latin typeface="Cambria Math"/>
                          <a:ea typeface="Cambria Math"/>
                        </a:rPr>
                        <m:t>⇔</m:t>
                      </m:r>
                      <m:sSub>
                        <m:sSubPr>
                          <m:ctrlPr>
                            <a:rPr lang="en-US" altLang="ja-JP" sz="2400" i="1" dirty="0">
                              <a:latin typeface="Cambria Math"/>
                              <a:ea typeface="Cambria Math" panose="02040503050406030204" pitchFamily="18" charset="0"/>
                            </a:rPr>
                          </m:ctrlPr>
                        </m:sSubPr>
                        <m:e>
                          <m:r>
                            <a:rPr lang="en-US" altLang="ja-JP" sz="2400" i="1" dirty="0">
                              <a:latin typeface="Cambria Math" panose="02040503050406030204" pitchFamily="18" charset="0"/>
                              <a:ea typeface="Cambria Math" panose="02040503050406030204" pitchFamily="18" charset="0"/>
                            </a:rPr>
                            <m:t>|</m:t>
                          </m:r>
                          <m:r>
                            <a:rPr lang="en-US" altLang="ja-JP" sz="2400" b="0" i="1" dirty="0" smtClean="0">
                              <a:latin typeface="Cambria Math"/>
                              <a:ea typeface="Cambria Math" panose="02040503050406030204" pitchFamily="18" charset="0"/>
                            </a:rPr>
                            <m:t>𝑦</m:t>
                          </m:r>
                        </m:e>
                        <m:sub>
                          <m:r>
                            <m:rPr>
                              <m:sty m:val="p"/>
                            </m:rPr>
                            <a:rPr lang="en-US" altLang="ja-JP" sz="2400" i="1" dirty="0">
                              <a:latin typeface="Cambria Math" panose="02040503050406030204" pitchFamily="18" charset="0"/>
                              <a:ea typeface="Cambria Math" panose="02040503050406030204" pitchFamily="18" charset="0"/>
                            </a:rPr>
                            <m:t>j</m:t>
                          </m:r>
                        </m:sub>
                      </m:sSub>
                      <m:r>
                        <a:rPr lang="en-US" altLang="ja-JP" sz="2400" i="1" dirty="0">
                          <a:latin typeface="Cambria Math" panose="02040503050406030204" pitchFamily="18" charset="0"/>
                          <a:ea typeface="Cambria Math" panose="02040503050406030204" pitchFamily="18" charset="0"/>
                        </a:rPr>
                        <m:t>−</m:t>
                      </m:r>
                      <m:sSub>
                        <m:sSubPr>
                          <m:ctrlPr>
                            <a:rPr lang="en-US" altLang="ja-JP" sz="2400" i="1" dirty="0">
                              <a:latin typeface="Cambria Math"/>
                              <a:ea typeface="Cambria Math" panose="02040503050406030204" pitchFamily="18" charset="0"/>
                            </a:rPr>
                          </m:ctrlPr>
                        </m:sSubPr>
                        <m:e>
                          <m:r>
                            <a:rPr lang="en-US" altLang="ja-JP" sz="2400" b="0" i="1" dirty="0" smtClean="0">
                              <a:latin typeface="Cambria Math"/>
                              <a:ea typeface="Cambria Math" panose="02040503050406030204" pitchFamily="18" charset="0"/>
                            </a:rPr>
                            <m:t>𝑦</m:t>
                          </m:r>
                        </m:e>
                        <m:sub>
                          <m:r>
                            <m:rPr>
                              <m:sty m:val="p"/>
                            </m:rPr>
                            <a:rPr lang="en-US" altLang="ja-JP" sz="2400" i="1" dirty="0">
                              <a:latin typeface="Cambria Math" panose="02040503050406030204" pitchFamily="18" charset="0"/>
                              <a:ea typeface="Cambria Math" panose="02040503050406030204" pitchFamily="18" charset="0"/>
                            </a:rPr>
                            <m:t>i</m:t>
                          </m:r>
                        </m:sub>
                      </m:sSub>
                      <m:r>
                        <a:rPr lang="en-US" altLang="ja-JP" sz="2400" i="1" dirty="0">
                          <a:latin typeface="Cambria Math" panose="02040503050406030204" pitchFamily="18" charset="0"/>
                          <a:ea typeface="Cambria Math" panose="02040503050406030204" pitchFamily="18" charset="0"/>
                        </a:rPr>
                        <m:t>| ≥ </m:t>
                      </m:r>
                      <m:f>
                        <m:fPr>
                          <m:ctrlPr>
                            <a:rPr lang="en-US" altLang="ja-JP" sz="2400" i="1" dirty="0">
                              <a:latin typeface="Cambria Math"/>
                              <a:ea typeface="Cambria Math" panose="02040503050406030204" pitchFamily="18" charset="0"/>
                            </a:rPr>
                          </m:ctrlPr>
                        </m:fPr>
                        <m:num>
                          <m:sSub>
                            <m:sSubPr>
                              <m:ctrlPr>
                                <a:rPr lang="en-US" altLang="ja-JP" sz="2400" i="1" dirty="0">
                                  <a:latin typeface="Cambria Math"/>
                                  <a:ea typeface="Cambria Math" panose="02040503050406030204" pitchFamily="18" charset="0"/>
                                </a:rPr>
                              </m:ctrlPr>
                            </m:sSubPr>
                            <m:e>
                              <m:r>
                                <a:rPr lang="en-US" altLang="ja-JP" sz="2400" i="1" dirty="0">
                                  <a:latin typeface="Cambria Math" panose="02040503050406030204" pitchFamily="18" charset="0"/>
                                  <a:ea typeface="Cambria Math" panose="02040503050406030204" pitchFamily="18" charset="0"/>
                                </a:rPr>
                                <m:t>𝑎</m:t>
                              </m:r>
                            </m:e>
                            <m:sub>
                              <m:r>
                                <m:rPr>
                                  <m:sty m:val="p"/>
                                </m:rPr>
                                <a:rPr lang="en-US" altLang="ja-JP" sz="2400" i="1" dirty="0">
                                  <a:latin typeface="Cambria Math" panose="02040503050406030204" pitchFamily="18" charset="0"/>
                                  <a:ea typeface="Cambria Math" panose="02040503050406030204" pitchFamily="18" charset="0"/>
                                </a:rPr>
                                <m:t>i</m:t>
                              </m:r>
                            </m:sub>
                          </m:sSub>
                          <m:r>
                            <a:rPr lang="en-US" altLang="ja-JP" sz="2400" i="1" dirty="0">
                              <a:latin typeface="Cambria Math" panose="02040503050406030204" pitchFamily="18" charset="0"/>
                              <a:ea typeface="Cambria Math" panose="02040503050406030204" pitchFamily="18" charset="0"/>
                            </a:rPr>
                            <m:t>+</m:t>
                          </m:r>
                          <m:sSub>
                            <m:sSubPr>
                              <m:ctrlPr>
                                <a:rPr lang="en-US" altLang="ja-JP" sz="2400" i="1" dirty="0">
                                  <a:latin typeface="Cambria Math"/>
                                  <a:ea typeface="Cambria Math" panose="02040503050406030204" pitchFamily="18" charset="0"/>
                                </a:rPr>
                              </m:ctrlPr>
                            </m:sSubPr>
                            <m:e>
                              <m:r>
                                <a:rPr lang="en-US" altLang="ja-JP" sz="2400" i="1" dirty="0">
                                  <a:latin typeface="Cambria Math" panose="02040503050406030204" pitchFamily="18" charset="0"/>
                                  <a:ea typeface="Cambria Math" panose="02040503050406030204" pitchFamily="18" charset="0"/>
                                </a:rPr>
                                <m:t>𝑎</m:t>
                              </m:r>
                            </m:e>
                            <m:sub>
                              <m:r>
                                <m:rPr>
                                  <m:sty m:val="p"/>
                                </m:rPr>
                                <a:rPr lang="en-US" altLang="ja-JP" sz="2400" i="1" dirty="0">
                                  <a:latin typeface="Cambria Math" panose="02040503050406030204" pitchFamily="18" charset="0"/>
                                  <a:ea typeface="Cambria Math" panose="02040503050406030204" pitchFamily="18" charset="0"/>
                                </a:rPr>
                                <m:t>j</m:t>
                              </m:r>
                            </m:sub>
                          </m:sSub>
                        </m:num>
                        <m:den>
                          <m:r>
                            <a:rPr lang="en-US" altLang="ja-JP" sz="2400" i="1" dirty="0">
                              <a:latin typeface="Cambria Math" panose="02040503050406030204" pitchFamily="18" charset="0"/>
                              <a:ea typeface="Cambria Math" panose="02040503050406030204" pitchFamily="18" charset="0"/>
                            </a:rPr>
                            <m:t>2</m:t>
                          </m:r>
                        </m:den>
                      </m:f>
                      <m:r>
                        <m:rPr>
                          <m:sty m:val="p"/>
                        </m:rPr>
                        <a:rPr lang="ja-JP" altLang="en-US" sz="2400" dirty="0">
                          <a:latin typeface="Cambria Math" panose="02040503050406030204" pitchFamily="18" charset="0"/>
                        </a:rPr>
                        <m:t>δ</m:t>
                      </m:r>
                      <m:r>
                        <a:rPr lang="en-US" altLang="ja-JP" sz="2400" dirty="0">
                          <a:latin typeface="Cambria Math"/>
                        </a:rPr>
                        <m:t> </m:t>
                      </m:r>
                      <m:r>
                        <a:rPr lang="en-US" altLang="ja-JP" sz="2400" i="1" dirty="0">
                          <a:latin typeface="Cambria Math"/>
                        </a:rPr>
                        <m:t>+</m:t>
                      </m:r>
                      <m:r>
                        <m:rPr>
                          <m:sty m:val="p"/>
                        </m:rPr>
                        <a:rPr lang="en-US" altLang="ja-JP" sz="2400" dirty="0">
                          <a:latin typeface="Cambria Math"/>
                        </a:rPr>
                        <m:t>M</m:t>
                      </m:r>
                      <m:r>
                        <a:rPr lang="en-US" altLang="ja-JP" sz="2400" i="1" dirty="0" smtClean="0">
                          <a:latin typeface="Cambria Math"/>
                        </a:rPr>
                        <m:t>(1</m:t>
                      </m:r>
                      <m:r>
                        <a:rPr lang="en-US" altLang="ja-JP" sz="2400" i="1" dirty="0" smtClean="0">
                          <a:latin typeface="Cambria Math"/>
                          <a:ea typeface="Cambria Math"/>
                        </a:rPr>
                        <m:t>−</m:t>
                      </m:r>
                      <m:sSub>
                        <m:sSubPr>
                          <m:ctrlPr>
                            <a:rPr lang="en-US" altLang="ja-JP" sz="2400" i="1" dirty="0">
                              <a:latin typeface="Cambria Math"/>
                            </a:rPr>
                          </m:ctrlPr>
                        </m:sSubPr>
                        <m:e>
                          <m:r>
                            <a:rPr lang="en-US" altLang="ja-JP" sz="2400" i="1" dirty="0">
                              <a:latin typeface="Cambria Math"/>
                            </a:rPr>
                            <m:t>𝑟</m:t>
                          </m:r>
                        </m:e>
                        <m:sub>
                          <m:r>
                            <m:rPr>
                              <m:sty m:val="p"/>
                            </m:rPr>
                            <a:rPr lang="en-US" altLang="ja-JP" sz="2400" i="1" dirty="0">
                              <a:latin typeface="Cambria Math"/>
                            </a:rPr>
                            <m:t>ij</m:t>
                          </m:r>
                        </m:sub>
                      </m:sSub>
                      <m:r>
                        <a:rPr lang="en-US" altLang="ja-JP" sz="2400" b="0" i="1" dirty="0" smtClean="0">
                          <a:latin typeface="Cambria Math"/>
                        </a:rPr>
                        <m:t>)</m:t>
                      </m:r>
                    </m:oMath>
                  </m:oMathPara>
                </a14:m>
                <a:endParaRPr lang="en-US" altLang="ja-JP" sz="2400" dirty="0" smtClean="0">
                  <a:latin typeface="Cambria Math" panose="02040503050406030204" pitchFamily="18" charset="0"/>
                </a:endParaRPr>
              </a:p>
              <a:p>
                <a:pPr marL="57150" indent="0">
                  <a:buNone/>
                </a:pPr>
                <a:r>
                  <a:rPr lang="en-US" altLang="ja-JP" sz="2400" dirty="0" smtClean="0"/>
                  <a:t>(</a:t>
                </a:r>
                <a:r>
                  <a:rPr lang="en-US" altLang="ja-JP" sz="2400" dirty="0" smtClean="0">
                    <a:latin typeface="Cambria Math" panose="02040503050406030204" pitchFamily="18" charset="0"/>
                    <a:ea typeface="Cambria Math" panose="02040503050406030204" pitchFamily="18" charset="0"/>
                  </a:rPr>
                  <a:t>n </a:t>
                </a:r>
                <a:r>
                  <a:rPr lang="en-US" altLang="ja-JP" sz="2400" dirty="0" smtClean="0"/>
                  <a:t>: </a:t>
                </a:r>
                <a:r>
                  <a:rPr lang="ja-JP" altLang="en-US" sz="2400" dirty="0" smtClean="0"/>
                  <a:t>単語</a:t>
                </a:r>
                <a:r>
                  <a:rPr lang="en-US" altLang="ja-JP" sz="2400" dirty="0" err="1">
                    <a:latin typeface="Cambria Math" panose="02040503050406030204" pitchFamily="18" charset="0"/>
                    <a:ea typeface="Cambria Math" panose="02040503050406030204" pitchFamily="18" charset="0"/>
                  </a:rPr>
                  <a:t>i</a:t>
                </a:r>
                <a:r>
                  <a:rPr lang="ja-JP" altLang="en-US" sz="2400" dirty="0"/>
                  <a:t>の文字数</a:t>
                </a:r>
                <a:r>
                  <a:rPr lang="en-US" altLang="ja-JP" sz="2400" dirty="0" smtClean="0"/>
                  <a:t>)</a:t>
                </a:r>
                <a:endParaRPr lang="en-US" altLang="ja-JP" sz="2400" dirty="0"/>
              </a:p>
              <a:p>
                <a:pPr lvl="1"/>
                <a:r>
                  <a:rPr lang="ja-JP" altLang="en-US" sz="2600" dirty="0" smtClean="0"/>
                  <a:t>位置</a:t>
                </a:r>
                <a:r>
                  <a:rPr lang="ja-JP" altLang="en-US" sz="2600" dirty="0"/>
                  <a:t>関係保持</a:t>
                </a:r>
                <a:endParaRPr lang="en-US" altLang="ja-JP" sz="2600" dirty="0"/>
              </a:p>
              <a:p>
                <a:pPr marL="109728" indent="0">
                  <a:buNone/>
                </a:pPr>
                <a:endParaRPr lang="en-US" altLang="ja-JP" sz="2800" dirty="0"/>
              </a:p>
              <a:p>
                <a:pPr marL="109728" indent="0">
                  <a:buNone/>
                </a:pPr>
                <a:endParaRPr lang="en-US" altLang="ja-JP" sz="1400" dirty="0"/>
              </a:p>
              <a:p>
                <a:pPr marL="109728" indent="0">
                  <a:buNone/>
                </a:pPr>
                <a:r>
                  <a:rPr lang="en-US" altLang="ja-JP" sz="2400" dirty="0" smtClean="0"/>
                  <a:t> </a:t>
                </a:r>
                <a14:m>
                  <m:oMath xmlns:m="http://schemas.openxmlformats.org/officeDocument/2006/math">
                    <m:sSub>
                      <m:sSubPr>
                        <m:ctrlPr>
                          <a:rPr lang="en-US" altLang="ja-JP" sz="2400" i="1" dirty="0">
                            <a:latin typeface="Cambria Math"/>
                          </a:rPr>
                        </m:ctrlPr>
                      </m:sSubPr>
                      <m:e>
                        <m:r>
                          <a:rPr lang="en-US" altLang="ja-JP" sz="2400" i="1" dirty="0">
                            <a:latin typeface="Cambria Math"/>
                          </a:rPr>
                          <m:t>𝑥</m:t>
                        </m:r>
                      </m:e>
                      <m:sub>
                        <m:r>
                          <a:rPr lang="en-US" altLang="ja-JP" sz="2400" b="0" i="1" dirty="0" smtClean="0">
                            <a:latin typeface="Cambria Math"/>
                          </a:rPr>
                          <m:t>𝑝</m:t>
                        </m:r>
                      </m:sub>
                    </m:sSub>
                    <m:r>
                      <a:rPr lang="en-US" altLang="ja-JP" sz="2400" i="1" dirty="0">
                        <a:latin typeface="Cambria Math"/>
                      </a:rPr>
                      <m:t>,</m:t>
                    </m:r>
                    <m:sSub>
                      <m:sSubPr>
                        <m:ctrlPr>
                          <a:rPr lang="en-US" altLang="ja-JP" sz="2400" i="1" dirty="0">
                            <a:latin typeface="Cambria Math"/>
                          </a:rPr>
                        </m:ctrlPr>
                      </m:sSubPr>
                      <m:e>
                        <m:r>
                          <a:rPr lang="en-US" altLang="ja-JP" sz="2400" b="0" i="1" dirty="0" smtClean="0">
                            <a:latin typeface="Cambria Math"/>
                          </a:rPr>
                          <m:t>𝑦</m:t>
                        </m:r>
                      </m:e>
                      <m:sub>
                        <m:r>
                          <a:rPr lang="en-US" altLang="ja-JP" sz="2400" b="0" i="1" dirty="0" smtClean="0">
                            <a:latin typeface="Cambria Math"/>
                          </a:rPr>
                          <m:t>𝑞</m:t>
                        </m:r>
                      </m:sub>
                    </m:sSub>
                    <m:r>
                      <a:rPr lang="en-US" altLang="ja-JP" sz="2400" i="1" dirty="0" smtClean="0">
                        <a:latin typeface="Cambria Math"/>
                      </a:rPr>
                      <m:t>:</m:t>
                    </m:r>
                    <m:sSub>
                      <m:sSubPr>
                        <m:ctrlPr>
                          <a:rPr lang="en-US" altLang="ja-JP" sz="2400" i="1" dirty="0">
                            <a:latin typeface="Cambria Math"/>
                          </a:rPr>
                        </m:ctrlPr>
                      </m:sSubPr>
                      <m:e>
                        <m:r>
                          <a:rPr lang="en-US" altLang="ja-JP" sz="2400" i="1" dirty="0">
                            <a:latin typeface="Cambria Math"/>
                          </a:rPr>
                          <m:t>𝑥</m:t>
                        </m:r>
                      </m:e>
                      <m:sub>
                        <m:r>
                          <m:rPr>
                            <m:sty m:val="p"/>
                          </m:rPr>
                          <a:rPr lang="en-US" altLang="ja-JP" sz="2400" i="1" dirty="0">
                            <a:latin typeface="Cambria Math" panose="02040503050406030204" pitchFamily="18" charset="0"/>
                          </a:rPr>
                          <m:t>i</m:t>
                        </m:r>
                      </m:sub>
                    </m:sSub>
                    <m:r>
                      <a:rPr lang="en-US" altLang="ja-JP" sz="2400" i="1" dirty="0">
                        <a:latin typeface="Cambria Math"/>
                      </a:rPr>
                      <m:t>,</m:t>
                    </m:r>
                    <m:sSub>
                      <m:sSubPr>
                        <m:ctrlPr>
                          <a:rPr lang="en-US" altLang="ja-JP" sz="2400" i="1" dirty="0">
                            <a:latin typeface="Cambria Math"/>
                          </a:rPr>
                        </m:ctrlPr>
                      </m:sSubPr>
                      <m:e>
                        <m:r>
                          <a:rPr lang="en-US" altLang="ja-JP" sz="2400" b="0" i="1" dirty="0" smtClean="0">
                            <a:latin typeface="Cambria Math"/>
                          </a:rPr>
                          <m:t>𝑦</m:t>
                        </m:r>
                      </m:e>
                      <m:sub>
                        <m:r>
                          <m:rPr>
                            <m:sty m:val="p"/>
                          </m:rPr>
                          <a:rPr lang="en-US" altLang="ja-JP" sz="2400" i="1" dirty="0">
                            <a:latin typeface="Cambria Math" panose="02040503050406030204" pitchFamily="18" charset="0"/>
                          </a:rPr>
                          <m:t>i</m:t>
                        </m:r>
                      </m:sub>
                    </m:sSub>
                  </m:oMath>
                </a14:m>
                <a:r>
                  <a:rPr lang="ja-JP" altLang="en-US" sz="2400" dirty="0" smtClean="0"/>
                  <a:t>を大きさでソート</a:t>
                </a:r>
                <a:r>
                  <a:rPr lang="ja-JP" altLang="en-US" sz="2400" dirty="0"/>
                  <a:t>した値</a:t>
                </a:r>
                <a:endParaRPr lang="en-US" altLang="ja-JP" sz="2400" dirty="0"/>
              </a:p>
              <a:p>
                <a:pPr marL="109728" indent="0">
                  <a:buNone/>
                </a:pPr>
                <a:endParaRPr lang="en-US" altLang="ja-JP" sz="300" dirty="0"/>
              </a:p>
              <a:p>
                <a:pPr marL="966978" lvl="1" indent="-457200"/>
                <a:r>
                  <a:rPr lang="ja-JP" altLang="en-US" sz="2600" dirty="0" smtClean="0"/>
                  <a:t>境界線外</a:t>
                </a:r>
                <a:r>
                  <a:rPr lang="ja-JP" altLang="en-US" sz="2600" dirty="0"/>
                  <a:t>に</a:t>
                </a:r>
                <a:r>
                  <a:rPr lang="ja-JP" altLang="en-US" sz="2600" dirty="0" smtClean="0"/>
                  <a:t>はみ出さない</a:t>
                </a:r>
                <a:r>
                  <a:rPr lang="en-US" altLang="ja-JP" sz="2600" dirty="0"/>
                  <a:t> </a:t>
                </a:r>
                <a:r>
                  <a:rPr lang="en-US" altLang="ja-JP" sz="2600" dirty="0" smtClean="0"/>
                  <a:t>   </a:t>
                </a:r>
              </a:p>
              <a:p>
                <a:pPr marL="109728" indent="0">
                  <a:buNone/>
                </a:pPr>
                <a:r>
                  <a:rPr lang="en-US" altLang="ja-JP" sz="2800" dirty="0"/>
                  <a:t> </a:t>
                </a:r>
                <a14:m>
                  <m:oMath xmlns:m="http://schemas.openxmlformats.org/officeDocument/2006/math">
                    <m:r>
                      <a:rPr lang="en-US" altLang="ja-JP" sz="2400" i="1" dirty="0">
                        <a:latin typeface="Cambria Math" panose="02040503050406030204" pitchFamily="18" charset="0"/>
                        <a:ea typeface="Cambria Math" panose="02040503050406030204" pitchFamily="18" charset="0"/>
                      </a:rPr>
                      <m:t>0 ≤ </m:t>
                    </m:r>
                    <m:sSub>
                      <m:sSubPr>
                        <m:ctrlPr>
                          <a:rPr lang="en-US" altLang="ja-JP" sz="2400" i="1" dirty="0">
                            <a:latin typeface="Cambria Math"/>
                            <a:ea typeface="Cambria Math" panose="02040503050406030204" pitchFamily="18" charset="0"/>
                          </a:rPr>
                        </m:ctrlPr>
                      </m:sSubPr>
                      <m:e>
                        <m:r>
                          <a:rPr lang="en-US" altLang="ja-JP" sz="2400" i="1" dirty="0">
                            <a:latin typeface="Cambria Math" panose="02040503050406030204" pitchFamily="18" charset="0"/>
                            <a:ea typeface="Cambria Math" panose="02040503050406030204" pitchFamily="18" charset="0"/>
                          </a:rPr>
                          <m:t>𝑥</m:t>
                        </m:r>
                      </m:e>
                      <m:sub>
                        <m:r>
                          <m:rPr>
                            <m:sty m:val="p"/>
                          </m:rPr>
                          <a:rPr lang="en-US" altLang="ja-JP" sz="2400" i="1" dirty="0">
                            <a:latin typeface="Cambria Math" panose="02040503050406030204" pitchFamily="18" charset="0"/>
                            <a:ea typeface="Cambria Math" panose="02040503050406030204" pitchFamily="18" charset="0"/>
                          </a:rPr>
                          <m:t>i</m:t>
                        </m:r>
                      </m:sub>
                    </m:sSub>
                    <m:r>
                      <a:rPr lang="en-US" altLang="ja-JP" sz="2400" i="1" dirty="0">
                        <a:latin typeface="Cambria Math" panose="02040503050406030204" pitchFamily="18" charset="0"/>
                        <a:ea typeface="Cambria Math" panose="02040503050406030204" pitchFamily="18" charset="0"/>
                      </a:rPr>
                      <m:t> </m:t>
                    </m:r>
                    <m:r>
                      <a:rPr lang="en-US" altLang="ja-JP" sz="2400" i="1" dirty="0" smtClean="0">
                        <a:solidFill>
                          <a:schemeClr val="tx1"/>
                        </a:solidFill>
                        <a:latin typeface="Cambria Math" panose="02040503050406030204" pitchFamily="18" charset="0"/>
                        <a:ea typeface="Cambria Math" panose="02040503050406030204" pitchFamily="18" charset="0"/>
                      </a:rPr>
                      <m:t>−</m:t>
                    </m:r>
                    <m:r>
                      <a:rPr lang="en-US" altLang="ja-JP" sz="2400" i="1" dirty="0">
                        <a:solidFill>
                          <a:schemeClr val="tx1"/>
                        </a:solidFill>
                        <a:latin typeface="Cambria Math" panose="02040503050406030204" pitchFamily="18" charset="0"/>
                        <a:ea typeface="Cambria Math" panose="02040503050406030204" pitchFamily="18" charset="0"/>
                      </a:rPr>
                      <m:t> </m:t>
                    </m:r>
                    <m:f>
                      <m:fPr>
                        <m:ctrlPr>
                          <a:rPr lang="en-US" altLang="ja-JP" sz="2400" i="1" dirty="0">
                            <a:solidFill>
                              <a:schemeClr val="tx1"/>
                            </a:solidFill>
                            <a:latin typeface="Cambria Math"/>
                            <a:ea typeface="Cambria Math" panose="02040503050406030204" pitchFamily="18" charset="0"/>
                          </a:rPr>
                        </m:ctrlPr>
                      </m:fPr>
                      <m:num>
                        <m:sSub>
                          <m:sSubPr>
                            <m:ctrlPr>
                              <a:rPr lang="en-US" altLang="ja-JP" sz="2400" i="1" dirty="0">
                                <a:solidFill>
                                  <a:schemeClr val="tx1"/>
                                </a:solidFill>
                                <a:latin typeface="Cambria Math"/>
                                <a:ea typeface="Cambria Math" panose="02040503050406030204" pitchFamily="18" charset="0"/>
                              </a:rPr>
                            </m:ctrlPr>
                          </m:sSubPr>
                          <m:e>
                            <m:r>
                              <a:rPr lang="en-US" altLang="ja-JP" sz="2400" i="1" dirty="0">
                                <a:solidFill>
                                  <a:schemeClr val="tx1"/>
                                </a:solidFill>
                                <a:latin typeface="Cambria Math" panose="02040503050406030204" pitchFamily="18" charset="0"/>
                                <a:ea typeface="Cambria Math" panose="02040503050406030204" pitchFamily="18" charset="0"/>
                              </a:rPr>
                              <m:t>𝑎</m:t>
                            </m:r>
                          </m:e>
                          <m:sub>
                            <m:r>
                              <m:rPr>
                                <m:sty m:val="p"/>
                              </m:rPr>
                              <a:rPr lang="en-US" altLang="ja-JP" sz="2400" i="1" dirty="0">
                                <a:solidFill>
                                  <a:schemeClr val="tx1"/>
                                </a:solidFill>
                                <a:latin typeface="Cambria Math" panose="02040503050406030204" pitchFamily="18" charset="0"/>
                                <a:ea typeface="Cambria Math" panose="02040503050406030204" pitchFamily="18" charset="0"/>
                              </a:rPr>
                              <m:t>i</m:t>
                            </m:r>
                          </m:sub>
                        </m:sSub>
                        <m:sSub>
                          <m:sSubPr>
                            <m:ctrlPr>
                              <a:rPr lang="en-US" altLang="ja-JP" sz="2400" i="1" dirty="0">
                                <a:solidFill>
                                  <a:schemeClr val="tx1"/>
                                </a:solidFill>
                                <a:latin typeface="Cambria Math"/>
                                <a:ea typeface="Cambria Math" panose="02040503050406030204" pitchFamily="18" charset="0"/>
                              </a:rPr>
                            </m:ctrlPr>
                          </m:sSubPr>
                          <m:e>
                            <m:r>
                              <m:rPr>
                                <m:sty m:val="p"/>
                              </m:rPr>
                              <a:rPr lang="en-US" altLang="ja-JP" sz="2400" i="1" dirty="0">
                                <a:solidFill>
                                  <a:schemeClr val="tx1"/>
                                </a:solidFill>
                                <a:latin typeface="Cambria Math" panose="02040503050406030204" pitchFamily="18" charset="0"/>
                                <a:ea typeface="Cambria Math" panose="02040503050406030204" pitchFamily="18" charset="0"/>
                              </a:rPr>
                              <m:t>n</m:t>
                            </m:r>
                          </m:e>
                          <m:sub>
                            <m:r>
                              <m:rPr>
                                <m:sty m:val="p"/>
                              </m:rPr>
                              <a:rPr lang="en-US" altLang="ja-JP" sz="2400" i="1" dirty="0">
                                <a:solidFill>
                                  <a:schemeClr val="tx1"/>
                                </a:solidFill>
                                <a:latin typeface="Cambria Math" panose="02040503050406030204" pitchFamily="18" charset="0"/>
                                <a:ea typeface="Cambria Math" panose="02040503050406030204" pitchFamily="18" charset="0"/>
                              </a:rPr>
                              <m:t>i</m:t>
                            </m:r>
                          </m:sub>
                        </m:sSub>
                      </m:num>
                      <m:den>
                        <m:r>
                          <a:rPr lang="en-US" altLang="ja-JP" sz="2400" i="1" dirty="0">
                            <a:solidFill>
                              <a:schemeClr val="tx1"/>
                            </a:solidFill>
                            <a:latin typeface="Cambria Math" panose="02040503050406030204" pitchFamily="18" charset="0"/>
                            <a:ea typeface="Cambria Math" panose="02040503050406030204" pitchFamily="18" charset="0"/>
                          </a:rPr>
                          <m:t>2</m:t>
                        </m:r>
                      </m:den>
                    </m:f>
                    <m:r>
                      <m:rPr>
                        <m:sty m:val="p"/>
                      </m:rPr>
                      <a:rPr lang="ja-JP" altLang="en-US" sz="2400" i="0" dirty="0">
                        <a:solidFill>
                          <a:schemeClr val="tx1"/>
                        </a:solidFill>
                        <a:latin typeface="Cambria Math" panose="02040503050406030204" pitchFamily="18" charset="0"/>
                      </a:rPr>
                      <m:t>δ</m:t>
                    </m:r>
                    <m:r>
                      <a:rPr lang="en-US" altLang="ja-JP" sz="2400" i="1" dirty="0">
                        <a:solidFill>
                          <a:schemeClr val="tx1"/>
                        </a:solidFill>
                        <a:latin typeface="Cambria Math" panose="02040503050406030204" pitchFamily="18" charset="0"/>
                        <a:ea typeface="Cambria Math" panose="02040503050406030204" pitchFamily="18" charset="0"/>
                      </a:rPr>
                      <m:t> </m:t>
                    </m:r>
                    <m:r>
                      <m:rPr>
                        <m:sty m:val="p"/>
                      </m:rPr>
                      <a:rPr lang="en-US" altLang="ja-JP" sz="2400" i="1" dirty="0">
                        <a:solidFill>
                          <a:schemeClr val="tx1"/>
                        </a:solidFill>
                        <a:latin typeface="Cambria Math" panose="02040503050406030204" pitchFamily="18" charset="0"/>
                        <a:ea typeface="Cambria Math" panose="02040503050406030204" pitchFamily="18" charset="0"/>
                      </a:rPr>
                      <m:t>and</m:t>
                    </m:r>
                    <m:r>
                      <a:rPr lang="en-US" altLang="ja-JP" sz="2400" i="1" dirty="0">
                        <a:solidFill>
                          <a:schemeClr val="tx1"/>
                        </a:solidFill>
                        <a:latin typeface="Cambria Math" panose="02040503050406030204" pitchFamily="18" charset="0"/>
                        <a:ea typeface="Cambria Math" panose="02040503050406030204" pitchFamily="18" charset="0"/>
                      </a:rPr>
                      <m:t> </m:t>
                    </m:r>
                    <m:sSub>
                      <m:sSubPr>
                        <m:ctrlPr>
                          <a:rPr lang="en-US" altLang="ja-JP" sz="2400" i="1" dirty="0">
                            <a:solidFill>
                              <a:schemeClr val="tx1"/>
                            </a:solidFill>
                            <a:latin typeface="Cambria Math"/>
                            <a:ea typeface="Cambria Math" panose="02040503050406030204" pitchFamily="18" charset="0"/>
                          </a:rPr>
                        </m:ctrlPr>
                      </m:sSubPr>
                      <m:e>
                        <m:r>
                          <a:rPr lang="en-US" altLang="ja-JP" sz="2400" i="1" dirty="0">
                            <a:solidFill>
                              <a:schemeClr val="tx1"/>
                            </a:solidFill>
                            <a:latin typeface="Cambria Math" panose="02040503050406030204" pitchFamily="18" charset="0"/>
                            <a:ea typeface="Cambria Math" panose="02040503050406030204" pitchFamily="18" charset="0"/>
                          </a:rPr>
                          <m:t>𝑥</m:t>
                        </m:r>
                      </m:e>
                      <m:sub>
                        <m:r>
                          <m:rPr>
                            <m:sty m:val="p"/>
                          </m:rPr>
                          <a:rPr lang="en-US" altLang="ja-JP" sz="2400" i="1" dirty="0">
                            <a:solidFill>
                              <a:schemeClr val="tx1"/>
                            </a:solidFill>
                            <a:latin typeface="Cambria Math" panose="02040503050406030204" pitchFamily="18" charset="0"/>
                            <a:ea typeface="Cambria Math" panose="02040503050406030204" pitchFamily="18" charset="0"/>
                          </a:rPr>
                          <m:t>i</m:t>
                        </m:r>
                      </m:sub>
                    </m:sSub>
                    <m:r>
                      <a:rPr lang="en-US" altLang="ja-JP" sz="2400" i="1" dirty="0">
                        <a:solidFill>
                          <a:schemeClr val="tx1"/>
                        </a:solidFill>
                        <a:latin typeface="Cambria Math" panose="02040503050406030204" pitchFamily="18" charset="0"/>
                        <a:ea typeface="Cambria Math" panose="02040503050406030204" pitchFamily="18" charset="0"/>
                      </a:rPr>
                      <m:t> + </m:t>
                    </m:r>
                    <m:f>
                      <m:fPr>
                        <m:ctrlPr>
                          <a:rPr lang="en-US" altLang="ja-JP" sz="2400" i="1" dirty="0">
                            <a:solidFill>
                              <a:schemeClr val="tx1"/>
                            </a:solidFill>
                            <a:latin typeface="Cambria Math"/>
                            <a:ea typeface="Cambria Math" panose="02040503050406030204" pitchFamily="18" charset="0"/>
                          </a:rPr>
                        </m:ctrlPr>
                      </m:fPr>
                      <m:num>
                        <m:sSub>
                          <m:sSubPr>
                            <m:ctrlPr>
                              <a:rPr lang="en-US" altLang="ja-JP" sz="2400" i="1" dirty="0">
                                <a:solidFill>
                                  <a:schemeClr val="tx1"/>
                                </a:solidFill>
                                <a:latin typeface="Cambria Math"/>
                                <a:ea typeface="Cambria Math" panose="02040503050406030204" pitchFamily="18" charset="0"/>
                              </a:rPr>
                            </m:ctrlPr>
                          </m:sSubPr>
                          <m:e>
                            <m:r>
                              <a:rPr lang="en-US" altLang="ja-JP" sz="2400" i="1" dirty="0">
                                <a:solidFill>
                                  <a:schemeClr val="tx1"/>
                                </a:solidFill>
                                <a:latin typeface="Cambria Math" panose="02040503050406030204" pitchFamily="18" charset="0"/>
                                <a:ea typeface="Cambria Math" panose="02040503050406030204" pitchFamily="18" charset="0"/>
                              </a:rPr>
                              <m:t>𝑎</m:t>
                            </m:r>
                          </m:e>
                          <m:sub>
                            <m:r>
                              <m:rPr>
                                <m:sty m:val="p"/>
                              </m:rPr>
                              <a:rPr lang="en-US" altLang="ja-JP" sz="2400" i="1" dirty="0">
                                <a:solidFill>
                                  <a:schemeClr val="tx1"/>
                                </a:solidFill>
                                <a:latin typeface="Cambria Math" panose="02040503050406030204" pitchFamily="18" charset="0"/>
                                <a:ea typeface="Cambria Math" panose="02040503050406030204" pitchFamily="18" charset="0"/>
                              </a:rPr>
                              <m:t>i</m:t>
                            </m:r>
                          </m:sub>
                        </m:sSub>
                        <m:sSub>
                          <m:sSubPr>
                            <m:ctrlPr>
                              <a:rPr lang="en-US" altLang="ja-JP" sz="2400" i="1" dirty="0">
                                <a:solidFill>
                                  <a:schemeClr val="tx1"/>
                                </a:solidFill>
                                <a:latin typeface="Cambria Math"/>
                                <a:ea typeface="Cambria Math" panose="02040503050406030204" pitchFamily="18" charset="0"/>
                              </a:rPr>
                            </m:ctrlPr>
                          </m:sSubPr>
                          <m:e>
                            <m:r>
                              <m:rPr>
                                <m:sty m:val="p"/>
                              </m:rPr>
                              <a:rPr lang="en-US" altLang="ja-JP" sz="2400" i="1" dirty="0">
                                <a:solidFill>
                                  <a:schemeClr val="tx1"/>
                                </a:solidFill>
                                <a:latin typeface="Cambria Math" panose="02040503050406030204" pitchFamily="18" charset="0"/>
                                <a:ea typeface="Cambria Math" panose="02040503050406030204" pitchFamily="18" charset="0"/>
                              </a:rPr>
                              <m:t>n</m:t>
                            </m:r>
                          </m:e>
                          <m:sub>
                            <m:r>
                              <m:rPr>
                                <m:sty m:val="p"/>
                              </m:rPr>
                              <a:rPr lang="en-US" altLang="ja-JP" sz="2400" i="1" dirty="0">
                                <a:solidFill>
                                  <a:schemeClr val="tx1"/>
                                </a:solidFill>
                                <a:latin typeface="Cambria Math" panose="02040503050406030204" pitchFamily="18" charset="0"/>
                                <a:ea typeface="Cambria Math" panose="02040503050406030204" pitchFamily="18" charset="0"/>
                              </a:rPr>
                              <m:t>i</m:t>
                            </m:r>
                          </m:sub>
                        </m:sSub>
                      </m:num>
                      <m:den>
                        <m:r>
                          <a:rPr lang="en-US" altLang="ja-JP" sz="2400" i="1" dirty="0">
                            <a:solidFill>
                              <a:schemeClr val="tx1"/>
                            </a:solidFill>
                            <a:latin typeface="Cambria Math" panose="02040503050406030204" pitchFamily="18" charset="0"/>
                            <a:ea typeface="Cambria Math" panose="02040503050406030204" pitchFamily="18" charset="0"/>
                          </a:rPr>
                          <m:t>2</m:t>
                        </m:r>
                      </m:den>
                    </m:f>
                    <m:r>
                      <m:rPr>
                        <m:sty m:val="p"/>
                      </m:rPr>
                      <a:rPr lang="ja-JP" altLang="en-US" sz="2400" i="0" dirty="0">
                        <a:latin typeface="Cambria Math" panose="02040503050406030204" pitchFamily="18" charset="0"/>
                      </a:rPr>
                      <m:t>δ</m:t>
                    </m:r>
                    <m:r>
                      <a:rPr lang="en-US" altLang="ja-JP" sz="2400" i="1" dirty="0">
                        <a:latin typeface="Cambria Math" panose="02040503050406030204" pitchFamily="18" charset="0"/>
                        <a:ea typeface="Cambria Math" panose="02040503050406030204" pitchFamily="18" charset="0"/>
                      </a:rPr>
                      <m:t> ≤ </m:t>
                    </m:r>
                    <m:r>
                      <m:rPr>
                        <m:sty m:val="p"/>
                      </m:rPr>
                      <a:rPr lang="en-US" altLang="ja-JP" sz="2400" i="1" dirty="0">
                        <a:latin typeface="Cambria Math" panose="02040503050406030204" pitchFamily="18" charset="0"/>
                        <a:ea typeface="Cambria Math" panose="02040503050406030204" pitchFamily="18" charset="0"/>
                      </a:rPr>
                      <m:t>W</m:t>
                    </m:r>
                  </m:oMath>
                </a14:m>
                <a:endParaRPr lang="en-US" altLang="ja-JP" sz="2400" dirty="0">
                  <a:latin typeface="Cambria Math" panose="02040503050406030204" pitchFamily="18" charset="0"/>
                  <a:ea typeface="Cambria Math" panose="02040503050406030204" pitchFamily="18" charset="0"/>
                </a:endParaRPr>
              </a:p>
              <a:p>
                <a:pPr marL="109728" indent="0">
                  <a:buNone/>
                </a:pPr>
                <a:endParaRPr lang="en-US" altLang="ja-JP" sz="2800" dirty="0"/>
              </a:p>
              <a:p>
                <a:endParaRPr kumimoji="1" lang="ja-JP" altLang="en-US" dirty="0"/>
              </a:p>
            </p:txBody>
          </p:sp>
        </mc:Choice>
        <mc:Fallback xmlns="">
          <p:sp>
            <p:nvSpPr>
              <p:cNvPr id="2" name="コンテンツ プレースホルダー 1"/>
              <p:cNvSpPr>
                <a:spLocks noGrp="1" noRot="1" noChangeAspect="1" noMove="1" noResize="1" noEditPoints="1" noAdjustHandles="1" noChangeArrowheads="1" noChangeShapeType="1" noTextEdit="1"/>
              </p:cNvSpPr>
              <p:nvPr>
                <p:ph idx="1"/>
              </p:nvPr>
            </p:nvSpPr>
            <p:spPr>
              <a:xfrm>
                <a:off x="457200" y="1600200"/>
                <a:ext cx="8665218" cy="4997152"/>
              </a:xfrm>
              <a:blipFill rotWithShape="1">
                <a:blip r:embed="rId3"/>
                <a:stretch>
                  <a:fillRect l="-1196" t="-1709"/>
                </a:stretch>
              </a:blipFill>
            </p:spPr>
            <p:txBody>
              <a:bodyPr/>
              <a:lstStyle/>
              <a:p>
                <a:r>
                  <a:rPr lang="ja-JP" altLang="en-US">
                    <a:noFill/>
                  </a:rPr>
                  <a:t> </a:t>
                </a:r>
              </a:p>
            </p:txBody>
          </p:sp>
        </mc:Fallback>
      </mc:AlternateContent>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0443" y="3933056"/>
            <a:ext cx="4343605" cy="6828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4088" y="4661276"/>
            <a:ext cx="3686322" cy="2152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474099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a:t>可視化プロセス</a:t>
            </a:r>
          </a:p>
        </p:txBody>
      </p:sp>
      <p:graphicFrame>
        <p:nvGraphicFramePr>
          <p:cNvPr id="12" name="表 11"/>
          <p:cNvGraphicFramePr>
            <a:graphicFrameLocks noGrp="1"/>
          </p:cNvGraphicFramePr>
          <p:nvPr>
            <p:extLst>
              <p:ext uri="{D42A27DB-BD31-4B8C-83A1-F6EECF244321}">
                <p14:modId xmlns:p14="http://schemas.microsoft.com/office/powerpoint/2010/main" val="3693887424"/>
              </p:ext>
            </p:extLst>
          </p:nvPr>
        </p:nvGraphicFramePr>
        <p:xfrm>
          <a:off x="1043608" y="4156164"/>
          <a:ext cx="1723916" cy="1766400"/>
        </p:xfrm>
        <a:graphic>
          <a:graphicData uri="http://schemas.openxmlformats.org/drawingml/2006/table">
            <a:tbl>
              <a:tblPr firstRow="1" bandRow="1">
                <a:tableStyleId>{5A111915-BE36-4E01-A7E5-04B1672EAD32}</a:tableStyleId>
              </a:tblPr>
              <a:tblGrid>
                <a:gridCol w="396000"/>
                <a:gridCol w="331979"/>
                <a:gridCol w="331979"/>
                <a:gridCol w="331979"/>
                <a:gridCol w="331979"/>
              </a:tblGrid>
              <a:tr h="426720">
                <a:tc>
                  <a:txBody>
                    <a:bodyPr/>
                    <a:lstStyle/>
                    <a:p>
                      <a:pPr algn="ctr"/>
                      <a:endParaRPr kumimoji="1" lang="ja-JP" altLang="en-US" sz="10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ja-JP" altLang="en-US" sz="600" dirty="0" smtClean="0"/>
                        <a:t>シンプル</a:t>
                      </a:r>
                      <a:endParaRPr kumimoji="1" lang="ja-JP" altLang="en-US" sz="6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ja-JP" altLang="en-US" sz="1000" dirty="0" smtClean="0"/>
                        <a:t>軽い</a:t>
                      </a: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ja-JP" altLang="en-US" sz="1000" dirty="0" smtClean="0"/>
                        <a:t>安定</a:t>
                      </a: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ja-JP" altLang="en-US" sz="1000" dirty="0" smtClean="0"/>
                        <a:t>書く</a:t>
                      </a: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149344">
                <a:tc>
                  <a:txBody>
                    <a:bodyPr/>
                    <a:lstStyle/>
                    <a:p>
                      <a:pPr algn="ctr"/>
                      <a:r>
                        <a:rPr kumimoji="1" lang="ja-JP" altLang="en-US" sz="700" b="1" dirty="0" smtClean="0">
                          <a:solidFill>
                            <a:schemeClr val="bg1"/>
                          </a:solidFill>
                        </a:rPr>
                        <a:t>シンプル</a:t>
                      </a:r>
                      <a:endParaRPr kumimoji="1" lang="ja-JP" altLang="en-US" sz="7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endParaRPr kumimoji="1" lang="en-US" altLang="ja-JP" sz="1000" dirty="0" smtClean="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4800">
                <a:tc>
                  <a:txBody>
                    <a:bodyPr/>
                    <a:lstStyle/>
                    <a:p>
                      <a:pPr algn="ctr"/>
                      <a:r>
                        <a:rPr kumimoji="1" lang="ja-JP" altLang="en-US" sz="1000" b="1" dirty="0" smtClean="0">
                          <a:solidFill>
                            <a:schemeClr val="bg1"/>
                          </a:solidFill>
                        </a:rPr>
                        <a:t>軽い</a:t>
                      </a:r>
                      <a:endParaRPr kumimoji="1" lang="ja-JP" altLang="en-US" sz="10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4800">
                <a:tc>
                  <a:txBody>
                    <a:bodyPr/>
                    <a:lstStyle/>
                    <a:p>
                      <a:pPr algn="ctr"/>
                      <a:r>
                        <a:rPr kumimoji="1" lang="ja-JP" altLang="en-US" sz="1000" b="1" dirty="0" smtClean="0">
                          <a:solidFill>
                            <a:schemeClr val="bg1"/>
                          </a:solidFill>
                        </a:rPr>
                        <a:t>安定</a:t>
                      </a:r>
                      <a:endParaRPr kumimoji="1" lang="ja-JP" altLang="en-US" sz="10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4800">
                <a:tc>
                  <a:txBody>
                    <a:bodyPr/>
                    <a:lstStyle/>
                    <a:p>
                      <a:pPr algn="ctr"/>
                      <a:r>
                        <a:rPr kumimoji="1" lang="ja-JP" altLang="en-US" sz="1000" b="1" dirty="0" smtClean="0">
                          <a:solidFill>
                            <a:schemeClr val="bg1"/>
                          </a:solidFill>
                        </a:rPr>
                        <a:t>書く</a:t>
                      </a:r>
                      <a:endParaRPr kumimoji="1" lang="ja-JP" altLang="en-US" sz="10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3" name="表 12"/>
          <p:cNvGraphicFramePr>
            <a:graphicFrameLocks noGrp="1"/>
          </p:cNvGraphicFramePr>
          <p:nvPr>
            <p:extLst>
              <p:ext uri="{D42A27DB-BD31-4B8C-83A1-F6EECF244321}">
                <p14:modId xmlns:p14="http://schemas.microsoft.com/office/powerpoint/2010/main" val="289104656"/>
              </p:ext>
            </p:extLst>
          </p:nvPr>
        </p:nvGraphicFramePr>
        <p:xfrm>
          <a:off x="4583006" y="4307413"/>
          <a:ext cx="1058400" cy="1614000"/>
        </p:xfrm>
        <a:graphic>
          <a:graphicData uri="http://schemas.openxmlformats.org/drawingml/2006/table">
            <a:tbl>
              <a:tblPr firstRow="1" bandRow="1">
                <a:tableStyleId>{5A111915-BE36-4E01-A7E5-04B1672EAD32}</a:tableStyleId>
              </a:tblPr>
              <a:tblGrid>
                <a:gridCol w="396000"/>
                <a:gridCol w="331200"/>
                <a:gridCol w="331200"/>
              </a:tblGrid>
              <a:tr h="0">
                <a:tc>
                  <a:txBody>
                    <a:bodyPr/>
                    <a:lstStyle/>
                    <a:p>
                      <a:endParaRPr kumimoji="1" lang="ja-JP" altLang="en-US" sz="10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1000" dirty="0" smtClean="0"/>
                        <a:t>x</a:t>
                      </a: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1000" dirty="0" smtClean="0"/>
                        <a:t>y</a:t>
                      </a: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334800">
                <a:tc>
                  <a:txBody>
                    <a:bodyPr/>
                    <a:lstStyle/>
                    <a:p>
                      <a:r>
                        <a:rPr kumimoji="1" lang="ja-JP" altLang="en-US" sz="700" b="1" dirty="0" smtClean="0">
                          <a:solidFill>
                            <a:schemeClr val="bg1"/>
                          </a:solidFill>
                        </a:rPr>
                        <a:t>シンプル</a:t>
                      </a:r>
                      <a:endParaRPr kumimoji="1" lang="ja-JP" altLang="en-US" sz="7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kumimoji="1" lang="en-US" altLang="ja-JP" sz="1000" dirty="0" smtClean="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4800">
                <a:tc>
                  <a:txBody>
                    <a:bodyPr/>
                    <a:lstStyle/>
                    <a:p>
                      <a:r>
                        <a:rPr kumimoji="1" lang="ja-JP" altLang="en-US" sz="1000" b="1" dirty="0" smtClean="0">
                          <a:solidFill>
                            <a:schemeClr val="bg1"/>
                          </a:solidFill>
                        </a:rPr>
                        <a:t>軽い</a:t>
                      </a:r>
                      <a:endParaRPr kumimoji="1" lang="ja-JP" altLang="en-US" sz="10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4800">
                <a:tc>
                  <a:txBody>
                    <a:bodyPr/>
                    <a:lstStyle/>
                    <a:p>
                      <a:r>
                        <a:rPr kumimoji="1" lang="ja-JP" altLang="en-US" sz="1000" b="1" dirty="0" smtClean="0">
                          <a:solidFill>
                            <a:schemeClr val="bg1"/>
                          </a:solidFill>
                        </a:rPr>
                        <a:t>安定</a:t>
                      </a:r>
                      <a:endParaRPr kumimoji="1" lang="ja-JP" altLang="en-US" sz="10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4800">
                <a:tc>
                  <a:txBody>
                    <a:bodyPr/>
                    <a:lstStyle/>
                    <a:p>
                      <a:r>
                        <a:rPr kumimoji="1" lang="ja-JP" altLang="en-US" sz="1000" b="1" dirty="0" smtClean="0">
                          <a:solidFill>
                            <a:schemeClr val="bg1"/>
                          </a:solidFill>
                        </a:rPr>
                        <a:t>書く</a:t>
                      </a:r>
                      <a:endParaRPr kumimoji="1" lang="ja-JP" altLang="en-US" sz="10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7" name="角丸四角形 26"/>
          <p:cNvSpPr/>
          <p:nvPr/>
        </p:nvSpPr>
        <p:spPr>
          <a:xfrm>
            <a:off x="1810036" y="2371546"/>
            <a:ext cx="529716" cy="346662"/>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dirty="0" smtClean="0">
                <a:solidFill>
                  <a:schemeClr val="tx1"/>
                </a:solidFill>
              </a:rPr>
              <a:t>軽い</a:t>
            </a:r>
            <a:endParaRPr kumimoji="1" lang="ja-JP" altLang="en-US" sz="1050" dirty="0">
              <a:solidFill>
                <a:schemeClr val="tx1"/>
              </a:solidFill>
            </a:endParaRPr>
          </a:p>
        </p:txBody>
      </p:sp>
      <p:sp>
        <p:nvSpPr>
          <p:cNvPr id="28" name="角丸四角形 27"/>
          <p:cNvSpPr/>
          <p:nvPr/>
        </p:nvSpPr>
        <p:spPr>
          <a:xfrm>
            <a:off x="1053952" y="2034132"/>
            <a:ext cx="495672" cy="337414"/>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dirty="0" smtClean="0">
                <a:solidFill>
                  <a:schemeClr val="tx1"/>
                </a:solidFill>
              </a:rPr>
              <a:t>安定する</a:t>
            </a:r>
            <a:endParaRPr kumimoji="1" lang="ja-JP" altLang="en-US" sz="1050" dirty="0">
              <a:solidFill>
                <a:schemeClr val="tx1"/>
              </a:solidFill>
            </a:endParaRPr>
          </a:p>
        </p:txBody>
      </p:sp>
      <p:sp>
        <p:nvSpPr>
          <p:cNvPr id="29" name="角丸四角形 28"/>
          <p:cNvSpPr/>
          <p:nvPr/>
        </p:nvSpPr>
        <p:spPr>
          <a:xfrm>
            <a:off x="981944" y="2610196"/>
            <a:ext cx="590440" cy="288032"/>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dirty="0" smtClean="0">
                <a:solidFill>
                  <a:schemeClr val="tx1"/>
                </a:solidFill>
              </a:rPr>
              <a:t>書きやすい</a:t>
            </a:r>
            <a:endParaRPr kumimoji="1" lang="ja-JP" altLang="en-US" sz="1050" dirty="0">
              <a:solidFill>
                <a:schemeClr val="tx1"/>
              </a:solidFill>
            </a:endParaRPr>
          </a:p>
        </p:txBody>
      </p:sp>
      <p:sp>
        <p:nvSpPr>
          <p:cNvPr id="30" name="正方形/長方形 29"/>
          <p:cNvSpPr/>
          <p:nvPr/>
        </p:nvSpPr>
        <p:spPr>
          <a:xfrm>
            <a:off x="909935" y="1962124"/>
            <a:ext cx="2221905" cy="108012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2" name="直線コネクタ 31"/>
          <p:cNvCxnSpPr>
            <a:stCxn id="28" idx="3"/>
            <a:endCxn id="27" idx="1"/>
          </p:cNvCxnSpPr>
          <p:nvPr/>
        </p:nvCxnSpPr>
        <p:spPr>
          <a:xfrm>
            <a:off x="1549624" y="2202839"/>
            <a:ext cx="260412" cy="34203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3" name="直線コネクタ 32"/>
          <p:cNvCxnSpPr>
            <a:stCxn id="29" idx="3"/>
            <a:endCxn id="27" idx="1"/>
          </p:cNvCxnSpPr>
          <p:nvPr/>
        </p:nvCxnSpPr>
        <p:spPr>
          <a:xfrm flipV="1">
            <a:off x="1572384" y="2544877"/>
            <a:ext cx="237652" cy="209335"/>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4" name="角丸四角形 33"/>
          <p:cNvSpPr/>
          <p:nvPr/>
        </p:nvSpPr>
        <p:spPr>
          <a:xfrm>
            <a:off x="2555776" y="2335542"/>
            <a:ext cx="491728" cy="346662"/>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dirty="0" smtClean="0">
                <a:solidFill>
                  <a:schemeClr val="tx1"/>
                </a:solidFill>
              </a:rPr>
              <a:t>シンプル</a:t>
            </a:r>
            <a:endParaRPr kumimoji="1" lang="ja-JP" altLang="en-US" sz="1050" dirty="0">
              <a:solidFill>
                <a:schemeClr val="tx1"/>
              </a:solidFill>
            </a:endParaRPr>
          </a:p>
        </p:txBody>
      </p:sp>
      <p:cxnSp>
        <p:nvCxnSpPr>
          <p:cNvPr id="35" name="直線コネクタ 34"/>
          <p:cNvCxnSpPr>
            <a:stCxn id="27" idx="3"/>
            <a:endCxn id="34" idx="1"/>
          </p:cNvCxnSpPr>
          <p:nvPr/>
        </p:nvCxnSpPr>
        <p:spPr>
          <a:xfrm flipV="1">
            <a:off x="2339752" y="2508873"/>
            <a:ext cx="216024" cy="36004"/>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2" name="右矢印 41"/>
          <p:cNvSpPr/>
          <p:nvPr/>
        </p:nvSpPr>
        <p:spPr>
          <a:xfrm>
            <a:off x="2975406" y="5041236"/>
            <a:ext cx="1054834" cy="2500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右矢印 42"/>
          <p:cNvSpPr/>
          <p:nvPr/>
        </p:nvSpPr>
        <p:spPr>
          <a:xfrm rot="5400000">
            <a:off x="1658384" y="3651604"/>
            <a:ext cx="593822" cy="2391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右矢印 43"/>
          <p:cNvSpPr/>
          <p:nvPr/>
        </p:nvSpPr>
        <p:spPr>
          <a:xfrm rot="16200000">
            <a:off x="6176999" y="3761209"/>
            <a:ext cx="260832"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1406450" y="3042244"/>
            <a:ext cx="1107996" cy="369332"/>
          </a:xfrm>
          <a:prstGeom prst="rect">
            <a:avLst/>
          </a:prstGeom>
          <a:noFill/>
        </p:spPr>
        <p:txBody>
          <a:bodyPr wrap="none" rtlCol="0">
            <a:spAutoFit/>
          </a:bodyPr>
          <a:lstStyle/>
          <a:p>
            <a:r>
              <a:rPr kumimoji="1" lang="ja-JP" altLang="en-US" dirty="0" smtClean="0"/>
              <a:t>評価構造</a:t>
            </a:r>
            <a:endParaRPr kumimoji="1" lang="ja-JP" altLang="en-US" dirty="0"/>
          </a:p>
        </p:txBody>
      </p:sp>
      <p:sp>
        <p:nvSpPr>
          <p:cNvPr id="45" name="テキスト ボックス 44"/>
          <p:cNvSpPr txBox="1"/>
          <p:nvPr/>
        </p:nvSpPr>
        <p:spPr>
          <a:xfrm>
            <a:off x="1043608" y="5939988"/>
            <a:ext cx="1800493" cy="369332"/>
          </a:xfrm>
          <a:prstGeom prst="rect">
            <a:avLst/>
          </a:prstGeom>
          <a:noFill/>
        </p:spPr>
        <p:txBody>
          <a:bodyPr wrap="none" rtlCol="0">
            <a:spAutoFit/>
          </a:bodyPr>
          <a:lstStyle/>
          <a:p>
            <a:r>
              <a:rPr kumimoji="1" lang="ja-JP" altLang="en-US" dirty="0" smtClean="0"/>
              <a:t>単語間距離行列</a:t>
            </a:r>
            <a:endParaRPr kumimoji="1" lang="ja-JP" altLang="en-US" dirty="0"/>
          </a:p>
        </p:txBody>
      </p:sp>
      <p:sp>
        <p:nvSpPr>
          <p:cNvPr id="46" name="テキスト ボックス 45"/>
          <p:cNvSpPr txBox="1"/>
          <p:nvPr/>
        </p:nvSpPr>
        <p:spPr>
          <a:xfrm>
            <a:off x="6397823" y="3302409"/>
            <a:ext cx="1295547" cy="369332"/>
          </a:xfrm>
          <a:prstGeom prst="rect">
            <a:avLst/>
          </a:prstGeom>
          <a:noFill/>
        </p:spPr>
        <p:txBody>
          <a:bodyPr wrap="none" rtlCol="0">
            <a:spAutoFit/>
          </a:bodyPr>
          <a:lstStyle/>
          <a:p>
            <a:r>
              <a:rPr kumimoji="1" lang="en-US" altLang="ja-JP" dirty="0" smtClean="0"/>
              <a:t>Word Cloud</a:t>
            </a:r>
            <a:endParaRPr kumimoji="1" lang="ja-JP" altLang="en-US" dirty="0"/>
          </a:p>
        </p:txBody>
      </p:sp>
      <p:sp>
        <p:nvSpPr>
          <p:cNvPr id="47" name="テキスト ボックス 46"/>
          <p:cNvSpPr txBox="1"/>
          <p:nvPr/>
        </p:nvSpPr>
        <p:spPr>
          <a:xfrm>
            <a:off x="6343419" y="3734457"/>
            <a:ext cx="1800493" cy="369332"/>
          </a:xfrm>
          <a:prstGeom prst="rect">
            <a:avLst/>
          </a:prstGeom>
          <a:noFill/>
        </p:spPr>
        <p:txBody>
          <a:bodyPr wrap="none" rtlCol="0">
            <a:spAutoFit/>
          </a:bodyPr>
          <a:lstStyle/>
          <a:p>
            <a:r>
              <a:rPr kumimoji="1" lang="ja-JP" altLang="en-US" dirty="0" smtClean="0">
                <a:solidFill>
                  <a:srgbClr val="FF0000"/>
                </a:solidFill>
              </a:rPr>
              <a:t>単語</a:t>
            </a:r>
            <a:r>
              <a:rPr lang="ja-JP" altLang="en-US" dirty="0">
                <a:solidFill>
                  <a:srgbClr val="FF0000"/>
                </a:solidFill>
              </a:rPr>
              <a:t>の重複除去</a:t>
            </a:r>
            <a:endParaRPr kumimoji="1" lang="ja-JP" altLang="en-US" dirty="0">
              <a:solidFill>
                <a:srgbClr val="FF0000"/>
              </a:solidFill>
            </a:endParaRPr>
          </a:p>
        </p:txBody>
      </p:sp>
      <p:sp>
        <p:nvSpPr>
          <p:cNvPr id="48" name="テキスト ボックス 47"/>
          <p:cNvSpPr txBox="1"/>
          <p:nvPr/>
        </p:nvSpPr>
        <p:spPr>
          <a:xfrm>
            <a:off x="2021810" y="3474292"/>
            <a:ext cx="2262158" cy="646331"/>
          </a:xfrm>
          <a:prstGeom prst="rect">
            <a:avLst/>
          </a:prstGeom>
          <a:noFill/>
        </p:spPr>
        <p:txBody>
          <a:bodyPr wrap="none" rtlCol="0">
            <a:spAutoFit/>
          </a:bodyPr>
          <a:lstStyle/>
          <a:p>
            <a:r>
              <a:rPr kumimoji="1" lang="ja-JP" altLang="en-US" dirty="0" smtClean="0">
                <a:solidFill>
                  <a:srgbClr val="FF0000"/>
                </a:solidFill>
              </a:rPr>
              <a:t>評価構造内の</a:t>
            </a:r>
            <a:endParaRPr kumimoji="1" lang="en-US" altLang="ja-JP" dirty="0" smtClean="0">
              <a:solidFill>
                <a:srgbClr val="FF0000"/>
              </a:solidFill>
            </a:endParaRPr>
          </a:p>
          <a:p>
            <a:r>
              <a:rPr kumimoji="1" lang="ja-JP" altLang="en-US" dirty="0" smtClean="0">
                <a:solidFill>
                  <a:srgbClr val="FF0000"/>
                </a:solidFill>
              </a:rPr>
              <a:t>単語間距離行列作成</a:t>
            </a:r>
            <a:endParaRPr kumimoji="1" lang="ja-JP" altLang="en-US" dirty="0">
              <a:solidFill>
                <a:srgbClr val="FF0000"/>
              </a:solidFill>
            </a:endParaRPr>
          </a:p>
        </p:txBody>
      </p:sp>
      <p:sp>
        <p:nvSpPr>
          <p:cNvPr id="49" name="テキスト ボックス 48"/>
          <p:cNvSpPr txBox="1"/>
          <p:nvPr/>
        </p:nvSpPr>
        <p:spPr>
          <a:xfrm>
            <a:off x="2948825" y="5322558"/>
            <a:ext cx="1107996" cy="369332"/>
          </a:xfrm>
          <a:prstGeom prst="rect">
            <a:avLst/>
          </a:prstGeom>
          <a:noFill/>
        </p:spPr>
        <p:txBody>
          <a:bodyPr wrap="none" rtlCol="0">
            <a:spAutoFit/>
          </a:bodyPr>
          <a:lstStyle/>
          <a:p>
            <a:r>
              <a:rPr kumimoji="1" lang="ja-JP" altLang="en-US" dirty="0" smtClean="0">
                <a:solidFill>
                  <a:srgbClr val="FF0000"/>
                </a:solidFill>
              </a:rPr>
              <a:t>次元削減</a:t>
            </a:r>
            <a:endParaRPr kumimoji="1" lang="ja-JP" altLang="en-US" dirty="0">
              <a:solidFill>
                <a:srgbClr val="FF0000"/>
              </a:solidFill>
            </a:endParaRPr>
          </a:p>
        </p:txBody>
      </p:sp>
      <p:sp>
        <p:nvSpPr>
          <p:cNvPr id="51" name="テキスト ボックス 50"/>
          <p:cNvSpPr txBox="1"/>
          <p:nvPr/>
        </p:nvSpPr>
        <p:spPr>
          <a:xfrm>
            <a:off x="6457431" y="5921413"/>
            <a:ext cx="1295547" cy="369332"/>
          </a:xfrm>
          <a:prstGeom prst="rect">
            <a:avLst/>
          </a:prstGeom>
          <a:noFill/>
        </p:spPr>
        <p:txBody>
          <a:bodyPr wrap="none" rtlCol="0">
            <a:spAutoFit/>
          </a:bodyPr>
          <a:lstStyle/>
          <a:p>
            <a:r>
              <a:rPr kumimoji="1" lang="en-US" altLang="ja-JP" dirty="0" smtClean="0"/>
              <a:t>Word Cloud</a:t>
            </a:r>
            <a:endParaRPr kumimoji="1" lang="ja-JP" altLang="en-US" dirty="0"/>
          </a:p>
        </p:txBody>
      </p:sp>
      <p:sp>
        <p:nvSpPr>
          <p:cNvPr id="52" name="テキスト ボックス 51"/>
          <p:cNvSpPr txBox="1"/>
          <p:nvPr/>
        </p:nvSpPr>
        <p:spPr>
          <a:xfrm>
            <a:off x="4211960" y="5921413"/>
            <a:ext cx="1800493" cy="369332"/>
          </a:xfrm>
          <a:prstGeom prst="rect">
            <a:avLst/>
          </a:prstGeom>
          <a:noFill/>
        </p:spPr>
        <p:txBody>
          <a:bodyPr wrap="none" rtlCol="0">
            <a:spAutoFit/>
          </a:bodyPr>
          <a:lstStyle/>
          <a:p>
            <a:r>
              <a:rPr kumimoji="1" lang="ja-JP" altLang="en-US" dirty="0" smtClean="0"/>
              <a:t>単語の配置座標</a:t>
            </a:r>
            <a:endParaRPr kumimoji="1" lang="ja-JP" altLang="en-US" dirty="0"/>
          </a:p>
        </p:txBody>
      </p:sp>
      <p:sp>
        <p:nvSpPr>
          <p:cNvPr id="5" name="正方形/長方形 4"/>
          <p:cNvSpPr/>
          <p:nvPr/>
        </p:nvSpPr>
        <p:spPr>
          <a:xfrm>
            <a:off x="4245496" y="4103789"/>
            <a:ext cx="4068598" cy="21869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41" name="表 40"/>
          <p:cNvGraphicFramePr>
            <a:graphicFrameLocks noGrp="1"/>
          </p:cNvGraphicFramePr>
          <p:nvPr>
            <p:extLst>
              <p:ext uri="{D42A27DB-BD31-4B8C-83A1-F6EECF244321}">
                <p14:modId xmlns:p14="http://schemas.microsoft.com/office/powerpoint/2010/main" val="2444375707"/>
              </p:ext>
            </p:extLst>
          </p:nvPr>
        </p:nvGraphicFramePr>
        <p:xfrm>
          <a:off x="4583006" y="1688408"/>
          <a:ext cx="1058400" cy="1614000"/>
        </p:xfrm>
        <a:graphic>
          <a:graphicData uri="http://schemas.openxmlformats.org/drawingml/2006/table">
            <a:tbl>
              <a:tblPr firstRow="1" bandRow="1">
                <a:tableStyleId>{5A111915-BE36-4E01-A7E5-04B1672EAD32}</a:tableStyleId>
              </a:tblPr>
              <a:tblGrid>
                <a:gridCol w="396000"/>
                <a:gridCol w="331200"/>
                <a:gridCol w="331200"/>
              </a:tblGrid>
              <a:tr h="0">
                <a:tc>
                  <a:txBody>
                    <a:bodyPr/>
                    <a:lstStyle/>
                    <a:p>
                      <a:endParaRPr kumimoji="1" lang="ja-JP" altLang="en-US" sz="10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1000" dirty="0" smtClean="0"/>
                        <a:t>x</a:t>
                      </a: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en-US" altLang="ja-JP" sz="1000" dirty="0" smtClean="0"/>
                        <a:t>y</a:t>
                      </a:r>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r>
              <a:tr h="334800">
                <a:tc>
                  <a:txBody>
                    <a:bodyPr/>
                    <a:lstStyle/>
                    <a:p>
                      <a:r>
                        <a:rPr kumimoji="1" lang="ja-JP" altLang="en-US" sz="700" b="1" dirty="0" smtClean="0">
                          <a:solidFill>
                            <a:schemeClr val="bg1"/>
                          </a:solidFill>
                        </a:rPr>
                        <a:t>シンプル</a:t>
                      </a:r>
                      <a:endParaRPr kumimoji="1" lang="ja-JP" altLang="en-US" sz="7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kumimoji="1" lang="en-US" altLang="ja-JP" sz="1000" dirty="0" smtClean="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4800">
                <a:tc>
                  <a:txBody>
                    <a:bodyPr/>
                    <a:lstStyle/>
                    <a:p>
                      <a:r>
                        <a:rPr kumimoji="1" lang="ja-JP" altLang="en-US" sz="1000" b="1" dirty="0" smtClean="0">
                          <a:solidFill>
                            <a:schemeClr val="bg1"/>
                          </a:solidFill>
                        </a:rPr>
                        <a:t>軽い</a:t>
                      </a:r>
                      <a:endParaRPr kumimoji="1" lang="ja-JP" altLang="en-US" sz="10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4800">
                <a:tc>
                  <a:txBody>
                    <a:bodyPr/>
                    <a:lstStyle/>
                    <a:p>
                      <a:r>
                        <a:rPr kumimoji="1" lang="ja-JP" altLang="en-US" sz="1000" b="1" dirty="0" smtClean="0">
                          <a:solidFill>
                            <a:schemeClr val="bg1"/>
                          </a:solidFill>
                        </a:rPr>
                        <a:t>安定</a:t>
                      </a:r>
                      <a:endParaRPr kumimoji="1" lang="ja-JP" altLang="en-US" sz="10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4800">
                <a:tc>
                  <a:txBody>
                    <a:bodyPr/>
                    <a:lstStyle/>
                    <a:p>
                      <a:r>
                        <a:rPr kumimoji="1" lang="ja-JP" altLang="en-US" sz="1000" b="1" dirty="0" smtClean="0">
                          <a:solidFill>
                            <a:schemeClr val="bg1"/>
                          </a:solidFill>
                        </a:rPr>
                        <a:t>書く</a:t>
                      </a:r>
                      <a:endParaRPr kumimoji="1" lang="ja-JP" altLang="en-US" sz="1000" b="1" dirty="0">
                        <a:solidFill>
                          <a:schemeClr val="bg1"/>
                        </a:solidFill>
                      </a:endParaRPr>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p>
                  </a:txBody>
                  <a:tcPr marL="68580" marR="6858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0" name="テキスト ボックス 49"/>
          <p:cNvSpPr txBox="1"/>
          <p:nvPr/>
        </p:nvSpPr>
        <p:spPr>
          <a:xfrm>
            <a:off x="4211960" y="3302408"/>
            <a:ext cx="1800493" cy="369332"/>
          </a:xfrm>
          <a:prstGeom prst="rect">
            <a:avLst/>
          </a:prstGeom>
          <a:noFill/>
        </p:spPr>
        <p:txBody>
          <a:bodyPr wrap="none" rtlCol="0">
            <a:spAutoFit/>
          </a:bodyPr>
          <a:lstStyle/>
          <a:p>
            <a:r>
              <a:rPr kumimoji="1" lang="ja-JP" altLang="en-US" dirty="0" smtClean="0"/>
              <a:t>単語の配置座標</a:t>
            </a:r>
            <a:endParaRPr kumimoji="1" lang="ja-JP" altLang="en-US" dirty="0"/>
          </a:p>
        </p:txBody>
      </p:sp>
      <p:sp>
        <p:nvSpPr>
          <p:cNvPr id="53" name="正方形/長方形 52"/>
          <p:cNvSpPr/>
          <p:nvPr/>
        </p:nvSpPr>
        <p:spPr>
          <a:xfrm>
            <a:off x="4245496" y="1484784"/>
            <a:ext cx="4068598" cy="21869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p:cNvSpPr/>
          <p:nvPr/>
        </p:nvSpPr>
        <p:spPr>
          <a:xfrm>
            <a:off x="6199403" y="1975397"/>
            <a:ext cx="1872208" cy="133630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正方形/長方形 54"/>
          <p:cNvSpPr/>
          <p:nvPr/>
        </p:nvSpPr>
        <p:spPr>
          <a:xfrm>
            <a:off x="6417324" y="2505348"/>
            <a:ext cx="907819" cy="39287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smtClean="0">
                <a:solidFill>
                  <a:schemeClr val="tx1"/>
                </a:solidFill>
              </a:rPr>
              <a:t>軽い</a:t>
            </a:r>
            <a:endParaRPr kumimoji="1" lang="ja-JP" altLang="en-US" sz="2400" b="1" dirty="0">
              <a:solidFill>
                <a:schemeClr val="tx1"/>
              </a:solidFill>
            </a:endParaRPr>
          </a:p>
        </p:txBody>
      </p:sp>
      <p:sp>
        <p:nvSpPr>
          <p:cNvPr id="56" name="正方形/長方形 55"/>
          <p:cNvSpPr/>
          <p:nvPr/>
        </p:nvSpPr>
        <p:spPr>
          <a:xfrm>
            <a:off x="7150947" y="2132856"/>
            <a:ext cx="920663" cy="445406"/>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smtClean="0">
                <a:solidFill>
                  <a:schemeClr val="tx1"/>
                </a:solidFill>
              </a:rPr>
              <a:t>書く</a:t>
            </a:r>
            <a:endParaRPr kumimoji="1" lang="ja-JP" altLang="en-US" sz="1400" b="1" dirty="0">
              <a:solidFill>
                <a:schemeClr val="tx1"/>
              </a:solidFill>
            </a:endParaRPr>
          </a:p>
        </p:txBody>
      </p:sp>
      <p:sp>
        <p:nvSpPr>
          <p:cNvPr id="57" name="正方形/長方形 56"/>
          <p:cNvSpPr/>
          <p:nvPr/>
        </p:nvSpPr>
        <p:spPr>
          <a:xfrm>
            <a:off x="6718834" y="2829385"/>
            <a:ext cx="1356547" cy="482316"/>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smtClean="0">
                <a:solidFill>
                  <a:schemeClr val="tx1"/>
                </a:solidFill>
              </a:rPr>
              <a:t>シンプル</a:t>
            </a:r>
            <a:endParaRPr kumimoji="1" lang="ja-JP" altLang="en-US" sz="2400" b="1" dirty="0">
              <a:solidFill>
                <a:schemeClr val="tx1"/>
              </a:solidFill>
            </a:endParaRPr>
          </a:p>
        </p:txBody>
      </p:sp>
      <p:sp>
        <p:nvSpPr>
          <p:cNvPr id="58" name="正方形/長方形 57"/>
          <p:cNvSpPr/>
          <p:nvPr/>
        </p:nvSpPr>
        <p:spPr>
          <a:xfrm>
            <a:off x="6214778" y="1975396"/>
            <a:ext cx="890426" cy="52678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smtClean="0">
                <a:solidFill>
                  <a:schemeClr val="tx1"/>
                </a:solidFill>
              </a:rPr>
              <a:t>安定</a:t>
            </a:r>
            <a:endParaRPr kumimoji="1" lang="ja-JP" altLang="en-US" sz="2400" b="1" dirty="0">
              <a:solidFill>
                <a:schemeClr val="tx1"/>
              </a:solidFill>
            </a:endParaRPr>
          </a:p>
        </p:txBody>
      </p:sp>
      <p:sp>
        <p:nvSpPr>
          <p:cNvPr id="59" name="正方形/長方形 58"/>
          <p:cNvSpPr/>
          <p:nvPr/>
        </p:nvSpPr>
        <p:spPr>
          <a:xfrm>
            <a:off x="6214778" y="4474291"/>
            <a:ext cx="1872208" cy="133630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p:cNvSpPr/>
          <p:nvPr/>
        </p:nvSpPr>
        <p:spPr>
          <a:xfrm>
            <a:off x="6718834" y="5004243"/>
            <a:ext cx="576064" cy="324036"/>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smtClean="0">
                <a:solidFill>
                  <a:schemeClr val="tx1"/>
                </a:solidFill>
              </a:rPr>
              <a:t>軽い</a:t>
            </a:r>
            <a:endParaRPr kumimoji="1" lang="ja-JP" altLang="en-US" sz="1400" b="1" dirty="0">
              <a:solidFill>
                <a:schemeClr val="tx1"/>
              </a:solidFill>
            </a:endParaRPr>
          </a:p>
        </p:txBody>
      </p:sp>
      <p:sp>
        <p:nvSpPr>
          <p:cNvPr id="61" name="正方形/長方形 60"/>
          <p:cNvSpPr/>
          <p:nvPr/>
        </p:nvSpPr>
        <p:spPr>
          <a:xfrm>
            <a:off x="7301500" y="4669791"/>
            <a:ext cx="576064" cy="324036"/>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smtClean="0">
                <a:solidFill>
                  <a:schemeClr val="tx1"/>
                </a:solidFill>
              </a:rPr>
              <a:t>書く</a:t>
            </a:r>
            <a:endParaRPr kumimoji="1" lang="ja-JP" altLang="en-US" sz="1400" b="1" dirty="0">
              <a:solidFill>
                <a:schemeClr val="tx1"/>
              </a:solidFill>
            </a:endParaRPr>
          </a:p>
        </p:txBody>
      </p:sp>
      <p:sp>
        <p:nvSpPr>
          <p:cNvPr id="62" name="正方形/長方形 61"/>
          <p:cNvSpPr/>
          <p:nvPr/>
        </p:nvSpPr>
        <p:spPr>
          <a:xfrm>
            <a:off x="6772840" y="5004243"/>
            <a:ext cx="900100" cy="324036"/>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smtClean="0">
                <a:solidFill>
                  <a:schemeClr val="tx1"/>
                </a:solidFill>
              </a:rPr>
              <a:t>シンプル</a:t>
            </a:r>
            <a:endParaRPr kumimoji="1" lang="ja-JP" altLang="en-US" sz="1400" b="1" dirty="0">
              <a:solidFill>
                <a:schemeClr val="tx1"/>
              </a:solidFill>
            </a:endParaRPr>
          </a:p>
        </p:txBody>
      </p:sp>
      <p:sp>
        <p:nvSpPr>
          <p:cNvPr id="63" name="正方形/長方形 62"/>
          <p:cNvSpPr/>
          <p:nvPr/>
        </p:nvSpPr>
        <p:spPr>
          <a:xfrm>
            <a:off x="6295170" y="4510082"/>
            <a:ext cx="576064" cy="324036"/>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smtClean="0">
                <a:solidFill>
                  <a:schemeClr val="tx1"/>
                </a:solidFill>
              </a:rPr>
              <a:t>安定</a:t>
            </a:r>
            <a:endParaRPr kumimoji="1" lang="ja-JP" altLang="en-US" sz="1400" b="1" dirty="0">
              <a:solidFill>
                <a:schemeClr val="tx1"/>
              </a:solidFill>
            </a:endParaRPr>
          </a:p>
        </p:txBody>
      </p:sp>
    </p:spTree>
    <p:extLst>
      <p:ext uri="{BB962C8B-B14F-4D97-AF65-F5344CB8AC3E}">
        <p14:creationId xmlns:p14="http://schemas.microsoft.com/office/powerpoint/2010/main" val="20281775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インタラクション</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2324340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目次</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solidFill>
                  <a:schemeClr val="bg1">
                    <a:lumMod val="75000"/>
                  </a:schemeClr>
                </a:solidFill>
              </a:rPr>
              <a:t>はじめに</a:t>
            </a:r>
            <a:endParaRPr kumimoji="1" lang="en-US" altLang="ja-JP" dirty="0" smtClean="0">
              <a:solidFill>
                <a:schemeClr val="bg1">
                  <a:lumMod val="75000"/>
                </a:schemeClr>
              </a:solidFill>
            </a:endParaRPr>
          </a:p>
          <a:p>
            <a:r>
              <a:rPr lang="ja-JP" altLang="en-US" dirty="0">
                <a:solidFill>
                  <a:schemeClr val="bg1">
                    <a:lumMod val="75000"/>
                  </a:schemeClr>
                </a:solidFill>
              </a:rPr>
              <a:t>提案</a:t>
            </a:r>
            <a:r>
              <a:rPr lang="ja-JP" altLang="en-US" dirty="0" smtClean="0">
                <a:solidFill>
                  <a:schemeClr val="bg1">
                    <a:lumMod val="75000"/>
                  </a:schemeClr>
                </a:solidFill>
              </a:rPr>
              <a:t>手法</a:t>
            </a:r>
            <a:endParaRPr lang="en-US" altLang="ja-JP" dirty="0" smtClean="0">
              <a:solidFill>
                <a:schemeClr val="bg1">
                  <a:lumMod val="75000"/>
                </a:schemeClr>
              </a:solidFill>
            </a:endParaRPr>
          </a:p>
          <a:p>
            <a:r>
              <a:rPr kumimoji="1" lang="ja-JP" altLang="en-US" dirty="0" smtClean="0"/>
              <a:t>評価実験と結果、考察</a:t>
            </a:r>
            <a:endParaRPr kumimoji="1" lang="en-US" altLang="ja-JP" dirty="0" smtClean="0"/>
          </a:p>
          <a:p>
            <a:r>
              <a:rPr lang="ja-JP" altLang="en-US" dirty="0" smtClean="0">
                <a:solidFill>
                  <a:schemeClr val="bg1">
                    <a:lumMod val="75000"/>
                  </a:schemeClr>
                </a:solidFill>
              </a:rPr>
              <a:t>まとめ</a:t>
            </a:r>
            <a:r>
              <a:rPr lang="ja-JP" altLang="en-US" dirty="0">
                <a:solidFill>
                  <a:schemeClr val="bg1">
                    <a:lumMod val="75000"/>
                  </a:schemeClr>
                </a:solidFill>
              </a:rPr>
              <a:t>と今後の課題</a:t>
            </a:r>
            <a:endParaRPr kumimoji="1" lang="ja-JP" altLang="en-US" dirty="0">
              <a:solidFill>
                <a:schemeClr val="bg1">
                  <a:lumMod val="75000"/>
                </a:schemeClr>
              </a:solidFill>
            </a:endParaRPr>
          </a:p>
        </p:txBody>
      </p:sp>
    </p:spTree>
    <p:extLst>
      <p:ext uri="{BB962C8B-B14F-4D97-AF65-F5344CB8AC3E}">
        <p14:creationId xmlns:p14="http://schemas.microsoft.com/office/powerpoint/2010/main" val="31123097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目次</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はじめに</a:t>
            </a:r>
            <a:endParaRPr kumimoji="1" lang="en-US" altLang="ja-JP" dirty="0" smtClean="0"/>
          </a:p>
          <a:p>
            <a:r>
              <a:rPr lang="ja-JP" altLang="en-US" dirty="0">
                <a:solidFill>
                  <a:schemeClr val="bg1">
                    <a:lumMod val="75000"/>
                  </a:schemeClr>
                </a:solidFill>
              </a:rPr>
              <a:t>提案</a:t>
            </a:r>
            <a:r>
              <a:rPr lang="ja-JP" altLang="en-US" dirty="0" smtClean="0">
                <a:solidFill>
                  <a:schemeClr val="bg1">
                    <a:lumMod val="75000"/>
                  </a:schemeClr>
                </a:solidFill>
              </a:rPr>
              <a:t>手法</a:t>
            </a:r>
            <a:endParaRPr lang="en-US" altLang="ja-JP" dirty="0" smtClean="0">
              <a:solidFill>
                <a:schemeClr val="bg1">
                  <a:lumMod val="75000"/>
                </a:schemeClr>
              </a:solidFill>
            </a:endParaRPr>
          </a:p>
          <a:p>
            <a:r>
              <a:rPr kumimoji="1" lang="ja-JP" altLang="en-US" dirty="0" smtClean="0">
                <a:solidFill>
                  <a:schemeClr val="bg1">
                    <a:lumMod val="75000"/>
                  </a:schemeClr>
                </a:solidFill>
              </a:rPr>
              <a:t>評価実験と</a:t>
            </a:r>
            <a:r>
              <a:rPr lang="ja-JP" altLang="en-US" dirty="0" smtClean="0">
                <a:solidFill>
                  <a:schemeClr val="bg1">
                    <a:lumMod val="75000"/>
                  </a:schemeClr>
                </a:solidFill>
              </a:rPr>
              <a:t>結果、</a:t>
            </a:r>
            <a:r>
              <a:rPr kumimoji="1" lang="ja-JP" altLang="en-US" dirty="0" smtClean="0">
                <a:solidFill>
                  <a:schemeClr val="bg1">
                    <a:lumMod val="75000"/>
                  </a:schemeClr>
                </a:solidFill>
              </a:rPr>
              <a:t>考察</a:t>
            </a:r>
            <a:endParaRPr kumimoji="1" lang="en-US" altLang="ja-JP" dirty="0" smtClean="0">
              <a:solidFill>
                <a:schemeClr val="bg1">
                  <a:lumMod val="75000"/>
                </a:schemeClr>
              </a:solidFill>
            </a:endParaRPr>
          </a:p>
          <a:p>
            <a:r>
              <a:rPr lang="ja-JP" altLang="en-US" dirty="0">
                <a:solidFill>
                  <a:schemeClr val="bg1">
                    <a:lumMod val="75000"/>
                  </a:schemeClr>
                </a:solidFill>
              </a:rPr>
              <a:t>まとめと今後の課題</a:t>
            </a:r>
            <a:endParaRPr kumimoji="1" lang="ja-JP" altLang="en-US" dirty="0">
              <a:solidFill>
                <a:schemeClr val="bg1">
                  <a:lumMod val="75000"/>
                </a:schemeClr>
              </a:solidFill>
            </a:endParaRPr>
          </a:p>
        </p:txBody>
      </p:sp>
    </p:spTree>
    <p:extLst>
      <p:ext uri="{BB962C8B-B14F-4D97-AF65-F5344CB8AC3E}">
        <p14:creationId xmlns:p14="http://schemas.microsoft.com/office/powerpoint/2010/main" val="99290709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評価実験</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2800" dirty="0" smtClean="0"/>
              <a:t>比較実験</a:t>
            </a:r>
            <a:endParaRPr lang="en-US" altLang="ja-JP" sz="2800" dirty="0"/>
          </a:p>
          <a:p>
            <a:pPr lvl="1"/>
            <a:r>
              <a:rPr lang="ja-JP" altLang="en-US" sz="2400" dirty="0" smtClean="0"/>
              <a:t>提案手法を含む</a:t>
            </a:r>
            <a:r>
              <a:rPr lang="en-US" altLang="ja-JP" sz="2400" dirty="0" smtClean="0"/>
              <a:t>3</a:t>
            </a:r>
            <a:r>
              <a:rPr lang="ja-JP" altLang="en-US" sz="2400" dirty="0" smtClean="0"/>
              <a:t>種類の可視化手法による</a:t>
            </a:r>
            <a:r>
              <a:rPr lang="ja-JP" altLang="en-US" sz="2400" dirty="0"/>
              <a:t>タスク所要</a:t>
            </a:r>
            <a:r>
              <a:rPr lang="ja-JP" altLang="en-US" sz="2400" dirty="0" smtClean="0"/>
              <a:t>時間、正答率を</a:t>
            </a:r>
            <a:r>
              <a:rPr lang="ja-JP" altLang="en-US" sz="2400" dirty="0"/>
              <a:t>比較</a:t>
            </a:r>
            <a:endParaRPr lang="en-US" altLang="ja-JP" sz="2400" dirty="0" smtClean="0"/>
          </a:p>
          <a:p>
            <a:r>
              <a:rPr lang="ja-JP" altLang="en-US" sz="2800" dirty="0" smtClean="0"/>
              <a:t>ユーザーフィードバック</a:t>
            </a:r>
            <a:endParaRPr lang="en-US" altLang="ja-JP" sz="2800" dirty="0" smtClean="0"/>
          </a:p>
          <a:p>
            <a:pPr lvl="1"/>
            <a:r>
              <a:rPr lang="ja-JP" altLang="en-US" sz="2400" dirty="0" smtClean="0"/>
              <a:t>比較実験参加者に実験後</a:t>
            </a:r>
            <a:r>
              <a:rPr lang="en-US" altLang="ja-JP" sz="2400" dirty="0" smtClean="0"/>
              <a:t>5</a:t>
            </a:r>
            <a:r>
              <a:rPr lang="ja-JP" altLang="en-US" sz="2400" dirty="0" smtClean="0"/>
              <a:t>段階評価アンケートと自由記述アンケートを実施</a:t>
            </a:r>
            <a:endParaRPr lang="en-US" altLang="ja-JP" sz="2400" dirty="0"/>
          </a:p>
          <a:p>
            <a:r>
              <a:rPr kumimoji="1" lang="ja-JP" altLang="en-US" sz="2800" dirty="0" smtClean="0"/>
              <a:t>ケーススタディ</a:t>
            </a:r>
            <a:endParaRPr lang="en-US" altLang="ja-JP" sz="2800" dirty="0"/>
          </a:p>
          <a:p>
            <a:pPr lvl="1"/>
            <a:r>
              <a:rPr lang="ja-JP" altLang="en-US" sz="2400" dirty="0" smtClean="0"/>
              <a:t>提案</a:t>
            </a:r>
            <a:r>
              <a:rPr lang="ja-JP" altLang="en-US" sz="2400" dirty="0"/>
              <a:t>システムを</a:t>
            </a:r>
            <a:r>
              <a:rPr lang="ja-JP" altLang="en-US" sz="2400" dirty="0" smtClean="0"/>
              <a:t>用いた評価構造分析</a:t>
            </a:r>
            <a:endParaRPr kumimoji="1" lang="en-US" altLang="ja-JP" sz="2400" dirty="0" smtClean="0"/>
          </a:p>
          <a:p>
            <a:pPr marL="0" indent="0">
              <a:buNone/>
            </a:pPr>
            <a:endParaRPr lang="en-US" altLang="ja-JP" dirty="0"/>
          </a:p>
        </p:txBody>
      </p:sp>
    </p:spTree>
    <p:extLst>
      <p:ext uri="{BB962C8B-B14F-4D97-AF65-F5344CB8AC3E}">
        <p14:creationId xmlns:p14="http://schemas.microsoft.com/office/powerpoint/2010/main" val="38297011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比較実験</a:t>
            </a:r>
            <a:endParaRPr kumimoji="1" lang="ja-JP" altLang="en-US" dirty="0"/>
          </a:p>
        </p:txBody>
      </p:sp>
      <p:sp>
        <p:nvSpPr>
          <p:cNvPr id="3" name="コンテンツ プレースホルダー 2"/>
          <p:cNvSpPr>
            <a:spLocks noGrp="1"/>
          </p:cNvSpPr>
          <p:nvPr>
            <p:ph idx="1"/>
          </p:nvPr>
        </p:nvSpPr>
        <p:spPr/>
        <p:txBody>
          <a:bodyPr/>
          <a:lstStyle/>
          <a:p>
            <a:r>
              <a:rPr lang="ja-JP" altLang="en-US" sz="2800" dirty="0" smtClean="0"/>
              <a:t>比較対象</a:t>
            </a:r>
            <a:endParaRPr lang="en-US" altLang="ja-JP" sz="2800" dirty="0" smtClean="0"/>
          </a:p>
          <a:p>
            <a:pPr lvl="1"/>
            <a:r>
              <a:rPr lang="ja-JP" altLang="en-US" sz="2400" dirty="0"/>
              <a:t>提案手法</a:t>
            </a:r>
            <a:r>
              <a:rPr lang="en-US" altLang="ja-JP" sz="2400" dirty="0"/>
              <a:t>(</a:t>
            </a:r>
            <a:r>
              <a:rPr lang="en-US" altLang="ja-JP" sz="2400" dirty="0" err="1"/>
              <a:t>Nword</a:t>
            </a:r>
            <a:r>
              <a:rPr lang="en-US" altLang="ja-JP" sz="2400" dirty="0"/>
              <a:t> Cloud)</a:t>
            </a:r>
          </a:p>
          <a:p>
            <a:pPr lvl="1"/>
            <a:r>
              <a:rPr lang="ja-JP" altLang="en-US" sz="2400" dirty="0" smtClean="0"/>
              <a:t>従来</a:t>
            </a:r>
            <a:r>
              <a:rPr lang="ja-JP" altLang="en-US" sz="2400" dirty="0"/>
              <a:t>の</a:t>
            </a:r>
            <a:r>
              <a:rPr lang="ja-JP" altLang="en-US" sz="2400" dirty="0" smtClean="0"/>
              <a:t>ネットワーク図</a:t>
            </a:r>
            <a:r>
              <a:rPr lang="en-US" altLang="ja-JP" sz="2400" dirty="0" smtClean="0"/>
              <a:t>(Network)</a:t>
            </a:r>
          </a:p>
          <a:p>
            <a:pPr lvl="1"/>
            <a:r>
              <a:rPr lang="ja-JP" altLang="en-US" sz="2400" dirty="0" smtClean="0"/>
              <a:t>単語</a:t>
            </a:r>
            <a:r>
              <a:rPr lang="ja-JP" altLang="en-US" sz="2400" dirty="0" smtClean="0"/>
              <a:t>配置</a:t>
            </a:r>
            <a:r>
              <a:rPr lang="ja-JP" altLang="en-US" sz="2400" dirty="0"/>
              <a:t>が</a:t>
            </a:r>
            <a:r>
              <a:rPr lang="ja-JP" altLang="en-US" sz="2400" dirty="0" smtClean="0"/>
              <a:t>ランダムな</a:t>
            </a:r>
            <a:r>
              <a:rPr lang="en-US" altLang="ja-JP" sz="2400" dirty="0" smtClean="0"/>
              <a:t>Word Cloud</a:t>
            </a:r>
            <a:r>
              <a:rPr lang="ja-JP" altLang="en-US" sz="2400" dirty="0" smtClean="0"/>
              <a:t>（</a:t>
            </a:r>
            <a:r>
              <a:rPr lang="en-US" altLang="ja-JP" sz="2400" dirty="0" err="1" smtClean="0"/>
              <a:t>Rword</a:t>
            </a:r>
            <a:r>
              <a:rPr lang="en-US" altLang="ja-JP" sz="2400" dirty="0" smtClean="0"/>
              <a:t> Cloud</a:t>
            </a:r>
            <a:r>
              <a:rPr lang="ja-JP" altLang="en-US" sz="2400" dirty="0" smtClean="0"/>
              <a:t>）</a:t>
            </a:r>
            <a:endParaRPr kumimoji="1" lang="ja-JP" altLang="en-US" sz="3200" dirty="0"/>
          </a:p>
        </p:txBody>
      </p:sp>
      <p:pic>
        <p:nvPicPr>
          <p:cNvPr id="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18730" y="4085061"/>
            <a:ext cx="2647441" cy="21144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1520" y="4077072"/>
            <a:ext cx="2946673" cy="21304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61409" y="4085061"/>
            <a:ext cx="2959063" cy="21104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3301081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実験内容</a:t>
            </a:r>
            <a:endParaRPr kumimoji="1" lang="ja-JP" altLang="en-US" dirty="0"/>
          </a:p>
        </p:txBody>
      </p:sp>
      <p:sp>
        <p:nvSpPr>
          <p:cNvPr id="3" name="コンテンツ プレースホルダー 2"/>
          <p:cNvSpPr>
            <a:spLocks noGrp="1"/>
          </p:cNvSpPr>
          <p:nvPr>
            <p:ph idx="1"/>
          </p:nvPr>
        </p:nvSpPr>
        <p:spPr>
          <a:xfrm>
            <a:off x="457200" y="1600200"/>
            <a:ext cx="8435280" cy="4525963"/>
          </a:xfrm>
        </p:spPr>
        <p:txBody>
          <a:bodyPr>
            <a:normAutofit/>
          </a:bodyPr>
          <a:lstStyle/>
          <a:p>
            <a:r>
              <a:rPr lang="ja-JP" altLang="en-US" sz="2800" dirty="0" smtClean="0"/>
              <a:t>評価構造のビジュアル分析に求められる要素</a:t>
            </a:r>
            <a:endParaRPr lang="en-US" altLang="ja-JP" sz="2800" dirty="0" smtClean="0"/>
          </a:p>
          <a:p>
            <a:pPr marL="914400" lvl="1" indent="-514350">
              <a:buFont typeface="+mj-lt"/>
              <a:buAutoNum type="arabicPeriod"/>
            </a:pPr>
            <a:r>
              <a:rPr lang="ja-JP" altLang="en-US" sz="2400" dirty="0" smtClean="0"/>
              <a:t>どの</a:t>
            </a:r>
            <a:r>
              <a:rPr lang="ja-JP" altLang="en-US" sz="2400" dirty="0"/>
              <a:t>ような評価項目が現れているかを見る</a:t>
            </a:r>
            <a:r>
              <a:rPr lang="ja-JP" altLang="en-US" sz="2400" dirty="0" smtClean="0"/>
              <a:t>。</a:t>
            </a:r>
            <a:endParaRPr lang="en-US" altLang="ja-JP" sz="2400" dirty="0" smtClean="0"/>
          </a:p>
          <a:p>
            <a:pPr marL="914400" lvl="1" indent="-514350">
              <a:buFont typeface="+mj-lt"/>
              <a:buAutoNum type="arabicPeriod"/>
            </a:pPr>
            <a:r>
              <a:rPr lang="ja-JP" altLang="en-US" sz="2400" dirty="0" smtClean="0"/>
              <a:t>選択</a:t>
            </a:r>
            <a:r>
              <a:rPr lang="ja-JP" altLang="en-US" sz="2400" dirty="0"/>
              <a:t>した評価項目と関連する評価項目を見つける</a:t>
            </a:r>
            <a:r>
              <a:rPr lang="ja-JP" altLang="en-US" sz="2400" dirty="0" smtClean="0"/>
              <a:t>。</a:t>
            </a:r>
            <a:endParaRPr lang="en-US" altLang="ja-JP" sz="2400" dirty="0" smtClean="0"/>
          </a:p>
          <a:p>
            <a:pPr marL="914400" lvl="1" indent="-514350">
              <a:buFont typeface="+mj-lt"/>
              <a:buAutoNum type="arabicPeriod"/>
            </a:pPr>
            <a:r>
              <a:rPr lang="ja-JP" altLang="en-US" sz="2400" dirty="0" smtClean="0"/>
              <a:t>重要</a:t>
            </a:r>
            <a:r>
              <a:rPr lang="ja-JP" altLang="en-US" sz="2400" dirty="0"/>
              <a:t>な評価項目を特定する</a:t>
            </a:r>
            <a:r>
              <a:rPr lang="ja-JP" altLang="en-US" sz="2400" dirty="0" smtClean="0"/>
              <a:t>。</a:t>
            </a:r>
            <a:endParaRPr lang="en-US" altLang="ja-JP" sz="2400" dirty="0" smtClean="0"/>
          </a:p>
          <a:p>
            <a:pPr marL="0" indent="0">
              <a:buNone/>
            </a:pPr>
            <a:r>
              <a:rPr lang="ja-JP" altLang="en-US" sz="2800" dirty="0" smtClean="0"/>
              <a:t>　</a:t>
            </a:r>
            <a:endParaRPr kumimoji="1" lang="ja-JP" altLang="en-US" sz="2800" dirty="0"/>
          </a:p>
        </p:txBody>
      </p:sp>
    </p:spTree>
    <p:extLst>
      <p:ext uri="{BB962C8B-B14F-4D97-AF65-F5344CB8AC3E}">
        <p14:creationId xmlns:p14="http://schemas.microsoft.com/office/powerpoint/2010/main" val="136446317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実験内容</a:t>
            </a:r>
            <a:endParaRPr lang="en-US" altLang="ja-JP" dirty="0"/>
          </a:p>
        </p:txBody>
      </p:sp>
      <p:sp>
        <p:nvSpPr>
          <p:cNvPr id="3" name="コンテンツ プレースホルダー 2"/>
          <p:cNvSpPr>
            <a:spLocks noGrp="1"/>
          </p:cNvSpPr>
          <p:nvPr>
            <p:ph idx="1"/>
          </p:nvPr>
        </p:nvSpPr>
        <p:spPr/>
        <p:txBody>
          <a:bodyPr>
            <a:normAutofit/>
          </a:bodyPr>
          <a:lstStyle/>
          <a:p>
            <a:r>
              <a:rPr kumimoji="1" lang="ja-JP" altLang="en-US" sz="2800" dirty="0" smtClean="0"/>
              <a:t>タスク内容</a:t>
            </a:r>
            <a:endParaRPr kumimoji="1" lang="en-US" altLang="ja-JP" sz="2800" dirty="0" smtClean="0"/>
          </a:p>
          <a:p>
            <a:pPr marL="457200" lvl="1" indent="0">
              <a:buNone/>
            </a:pPr>
            <a:r>
              <a:rPr kumimoji="1" lang="ja-JP" altLang="en-US" sz="2400" dirty="0" smtClean="0"/>
              <a:t>タスク</a:t>
            </a:r>
            <a:r>
              <a:rPr kumimoji="1" lang="en-US" altLang="ja-JP" sz="2400" dirty="0" smtClean="0"/>
              <a:t>1</a:t>
            </a:r>
            <a:r>
              <a:rPr lang="ja-JP" altLang="en-US" sz="2400" dirty="0"/>
              <a:t>：評価構造内に存在</a:t>
            </a:r>
            <a:r>
              <a:rPr lang="ja-JP" altLang="en-US" sz="2400" dirty="0" smtClean="0"/>
              <a:t>する特定の評価</a:t>
            </a:r>
            <a:r>
              <a:rPr lang="ja-JP" altLang="en-US" sz="2400" dirty="0"/>
              <a:t>項目</a:t>
            </a:r>
            <a:r>
              <a:rPr lang="ja-JP" altLang="en-US" sz="2400" dirty="0" smtClean="0"/>
              <a:t>を発見する</a:t>
            </a:r>
            <a:endParaRPr lang="en-US" altLang="ja-JP" sz="2400" dirty="0"/>
          </a:p>
          <a:p>
            <a:pPr marL="457200" lvl="1" indent="0">
              <a:buNone/>
            </a:pPr>
            <a:r>
              <a:rPr kumimoji="1" lang="ja-JP" altLang="en-US" sz="2400" dirty="0" smtClean="0"/>
              <a:t>タスク</a:t>
            </a:r>
            <a:r>
              <a:rPr kumimoji="1" lang="en-US" altLang="ja-JP" sz="2400" dirty="0" smtClean="0"/>
              <a:t>2</a:t>
            </a:r>
            <a:r>
              <a:rPr lang="ja-JP" altLang="en-US" sz="2400" dirty="0"/>
              <a:t>：評価構造内に存在</a:t>
            </a:r>
            <a:r>
              <a:rPr lang="ja-JP" altLang="en-US" sz="2400" dirty="0" smtClean="0"/>
              <a:t>する特定</a:t>
            </a:r>
            <a:r>
              <a:rPr lang="ja-JP" altLang="en-US" sz="2400" dirty="0" smtClean="0"/>
              <a:t>の</a:t>
            </a:r>
            <a:r>
              <a:rPr lang="ja-JP" altLang="en-US" sz="2400" dirty="0"/>
              <a:t>単語</a:t>
            </a:r>
            <a:r>
              <a:rPr lang="ja-JP" altLang="en-US" sz="2400" dirty="0" smtClean="0"/>
              <a:t>と</a:t>
            </a:r>
            <a:r>
              <a:rPr lang="ja-JP" altLang="en-US" sz="2400" dirty="0"/>
              <a:t>隣接</a:t>
            </a:r>
            <a:r>
              <a:rPr lang="ja-JP" altLang="en-US" sz="2400" dirty="0" smtClean="0"/>
              <a:t>する単語を</a:t>
            </a:r>
            <a:r>
              <a:rPr lang="ja-JP" altLang="en-US" sz="2400" dirty="0"/>
              <a:t>発見</a:t>
            </a:r>
            <a:r>
              <a:rPr lang="ja-JP" altLang="en-US" sz="2400" dirty="0" smtClean="0"/>
              <a:t>する</a:t>
            </a:r>
            <a:endParaRPr lang="en-US" altLang="ja-JP" sz="2400" dirty="0"/>
          </a:p>
          <a:p>
            <a:pPr marL="457200" lvl="1" indent="0">
              <a:buNone/>
            </a:pPr>
            <a:r>
              <a:rPr kumimoji="1" lang="ja-JP" altLang="en-US" sz="2400" dirty="0" smtClean="0"/>
              <a:t>タスク</a:t>
            </a:r>
            <a:r>
              <a:rPr kumimoji="1" lang="en-US" altLang="ja-JP" sz="2400" dirty="0" smtClean="0"/>
              <a:t>3</a:t>
            </a:r>
            <a:r>
              <a:rPr lang="ja-JP" altLang="en-US" sz="2400" dirty="0" smtClean="0"/>
              <a:t>：選択肢の中で、評価</a:t>
            </a:r>
            <a:r>
              <a:rPr lang="ja-JP" altLang="en-US" sz="2400" dirty="0"/>
              <a:t>構造内</a:t>
            </a:r>
            <a:r>
              <a:rPr lang="ja-JP" altLang="en-US" sz="2400" dirty="0" smtClean="0"/>
              <a:t>で最も多く出現</a:t>
            </a:r>
            <a:r>
              <a:rPr lang="ja-JP" altLang="en-US" sz="2400"/>
              <a:t>して</a:t>
            </a:r>
            <a:r>
              <a:rPr lang="ja-JP" altLang="en-US" sz="2400" smtClean="0"/>
              <a:t>いる単語を</a:t>
            </a:r>
            <a:r>
              <a:rPr lang="ja-JP" altLang="en-US" sz="2400" dirty="0"/>
              <a:t>発見</a:t>
            </a:r>
            <a:r>
              <a:rPr lang="ja-JP" altLang="en-US" sz="2400" dirty="0" smtClean="0"/>
              <a:t>する</a:t>
            </a:r>
            <a:endParaRPr lang="en-US" altLang="ja-JP" sz="2800" dirty="0" smtClean="0"/>
          </a:p>
          <a:p>
            <a:r>
              <a:rPr lang="ja-JP" altLang="en-US" sz="2800" dirty="0"/>
              <a:t>評価</a:t>
            </a:r>
            <a:r>
              <a:rPr lang="ja-JP" altLang="en-US" sz="2800" dirty="0" smtClean="0"/>
              <a:t>指標</a:t>
            </a:r>
            <a:endParaRPr lang="en-US" altLang="ja-JP" sz="2800" dirty="0" smtClean="0"/>
          </a:p>
          <a:p>
            <a:pPr lvl="1"/>
            <a:r>
              <a:rPr kumimoji="1" lang="ja-JP" altLang="en-US" sz="2400" dirty="0" smtClean="0"/>
              <a:t>時間</a:t>
            </a:r>
            <a:endParaRPr lang="en-US" altLang="ja-JP" sz="2400" dirty="0"/>
          </a:p>
          <a:p>
            <a:pPr lvl="1"/>
            <a:r>
              <a:rPr kumimoji="1" lang="ja-JP" altLang="en-US" sz="2400" dirty="0" smtClean="0"/>
              <a:t>正答率</a:t>
            </a:r>
            <a:endParaRPr kumimoji="1" lang="ja-JP" altLang="en-US" sz="2400" dirty="0"/>
          </a:p>
        </p:txBody>
      </p:sp>
    </p:spTree>
    <p:extLst>
      <p:ext uri="{BB962C8B-B14F-4D97-AF65-F5344CB8AC3E}">
        <p14:creationId xmlns:p14="http://schemas.microsoft.com/office/powerpoint/2010/main" val="41994830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タスク</a:t>
            </a:r>
            <a:r>
              <a:rPr kumimoji="1" lang="en-US" altLang="ja-JP" dirty="0" smtClean="0"/>
              <a:t>1</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15077"/>
          <a:stretch/>
        </p:blipFill>
        <p:spPr bwMode="auto">
          <a:xfrm>
            <a:off x="467544" y="1628800"/>
            <a:ext cx="8270057" cy="43465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9463686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タスク</a:t>
            </a:r>
            <a:r>
              <a:rPr kumimoji="1" lang="en-US" altLang="ja-JP" dirty="0" smtClean="0"/>
              <a:t>2</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700" y="1628801"/>
            <a:ext cx="7598692" cy="46952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3877312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タスク</a:t>
            </a:r>
            <a:r>
              <a:rPr kumimoji="1" lang="en-US" altLang="ja-JP" dirty="0" smtClean="0"/>
              <a:t>3</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628801"/>
            <a:ext cx="7920879" cy="4792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3196295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比較実験</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sz="2800" dirty="0" smtClean="0"/>
              <a:t>使用データ</a:t>
            </a:r>
            <a:endParaRPr lang="en-US" altLang="ja-JP" sz="2800" dirty="0" smtClean="0"/>
          </a:p>
          <a:p>
            <a:pPr marL="400050" lvl="1" indent="0">
              <a:buNone/>
            </a:pPr>
            <a:r>
              <a:rPr lang="ja-JP" altLang="en-US" sz="2400" dirty="0"/>
              <a:t>実際のインタビューで</a:t>
            </a:r>
            <a:r>
              <a:rPr lang="ja-JP" altLang="en-US" sz="2400" dirty="0" smtClean="0"/>
              <a:t>得られた</a:t>
            </a:r>
            <a:r>
              <a:rPr lang="en-US" altLang="ja-JP" sz="2400" dirty="0" smtClean="0"/>
              <a:t>3</a:t>
            </a:r>
            <a:r>
              <a:rPr lang="ja-JP" altLang="en-US" sz="2400" dirty="0" smtClean="0"/>
              <a:t>種類の評価</a:t>
            </a:r>
            <a:r>
              <a:rPr lang="ja-JP" altLang="en-US" sz="2400" dirty="0"/>
              <a:t>構造データ</a:t>
            </a:r>
            <a:endParaRPr lang="en-US" altLang="ja-JP" sz="2400" dirty="0" smtClean="0"/>
          </a:p>
          <a:p>
            <a:pPr marL="400050" lvl="1" indent="0">
              <a:buNone/>
            </a:pPr>
            <a:r>
              <a:rPr lang="en-US" altLang="ja-JP" sz="2400" dirty="0" smtClean="0"/>
              <a:t>1</a:t>
            </a:r>
            <a:r>
              <a:rPr lang="en-US" altLang="ja-JP" sz="2400" dirty="0"/>
              <a:t>, </a:t>
            </a:r>
            <a:r>
              <a:rPr lang="ja-JP" altLang="en-US" sz="2400" dirty="0" smtClean="0"/>
              <a:t>乗りたい自動車（ノード数</a:t>
            </a:r>
            <a:r>
              <a:rPr lang="en-US" altLang="ja-JP" sz="2400" dirty="0" smtClean="0"/>
              <a:t>15</a:t>
            </a:r>
            <a:r>
              <a:rPr lang="ja-JP" altLang="en-US" sz="2400" dirty="0" smtClean="0"/>
              <a:t>）</a:t>
            </a:r>
            <a:endParaRPr lang="en-US" altLang="ja-JP" sz="2400" dirty="0" smtClean="0"/>
          </a:p>
          <a:p>
            <a:pPr marL="400050" lvl="1" indent="0">
              <a:buNone/>
            </a:pPr>
            <a:r>
              <a:rPr lang="en-US" altLang="ja-JP" sz="2400" dirty="0"/>
              <a:t>2</a:t>
            </a:r>
            <a:r>
              <a:rPr lang="en-US" altLang="ja-JP" sz="2400" dirty="0" smtClean="0"/>
              <a:t>, </a:t>
            </a:r>
            <a:r>
              <a:rPr lang="ja-JP" altLang="en-US" sz="2400" dirty="0" smtClean="0"/>
              <a:t>行きたい旅行先（ノード数</a:t>
            </a:r>
            <a:r>
              <a:rPr lang="en-US" altLang="ja-JP" sz="2400" dirty="0" smtClean="0"/>
              <a:t>45</a:t>
            </a:r>
            <a:r>
              <a:rPr lang="ja-JP" altLang="en-US" sz="2400" dirty="0" smtClean="0"/>
              <a:t>）</a:t>
            </a:r>
            <a:endParaRPr lang="en-US" altLang="ja-JP" sz="2400" dirty="0" smtClean="0"/>
          </a:p>
          <a:p>
            <a:pPr marL="400050" lvl="1" indent="0">
              <a:buNone/>
            </a:pPr>
            <a:r>
              <a:rPr lang="en-US" altLang="ja-JP" sz="2400" dirty="0"/>
              <a:t>3</a:t>
            </a:r>
            <a:r>
              <a:rPr lang="en-US" altLang="ja-JP" sz="2400" dirty="0" smtClean="0"/>
              <a:t>, </a:t>
            </a:r>
            <a:r>
              <a:rPr lang="ja-JP" altLang="en-US" sz="2400" dirty="0" smtClean="0"/>
              <a:t>欲しいシャープペンシル（ノード数</a:t>
            </a:r>
            <a:r>
              <a:rPr lang="en-US" altLang="ja-JP" sz="2400" dirty="0" smtClean="0"/>
              <a:t>136</a:t>
            </a:r>
            <a:r>
              <a:rPr lang="ja-JP" altLang="en-US" sz="2400" dirty="0" smtClean="0"/>
              <a:t>）</a:t>
            </a:r>
            <a:endParaRPr lang="en-US" altLang="ja-JP" sz="2400" dirty="0" smtClean="0"/>
          </a:p>
          <a:p>
            <a:pPr marL="0" indent="0">
              <a:buNone/>
            </a:pPr>
            <a:endParaRPr lang="en-US" altLang="ja-JP" sz="2800" dirty="0" smtClean="0"/>
          </a:p>
          <a:p>
            <a:r>
              <a:rPr kumimoji="1" lang="ja-JP" altLang="en-US" sz="2800" dirty="0"/>
              <a:t>実験</a:t>
            </a:r>
            <a:r>
              <a:rPr kumimoji="1" lang="ja-JP" altLang="en-US" sz="2800" dirty="0" smtClean="0"/>
              <a:t>参加者</a:t>
            </a:r>
            <a:endParaRPr kumimoji="1" lang="en-US" altLang="ja-JP" sz="2800" dirty="0" smtClean="0"/>
          </a:p>
          <a:p>
            <a:pPr marL="400050" lvl="1" indent="0">
              <a:buNone/>
            </a:pPr>
            <a:r>
              <a:rPr lang="en-US" altLang="ja-JP" sz="2400" dirty="0"/>
              <a:t>10</a:t>
            </a:r>
            <a:r>
              <a:rPr kumimoji="1" lang="ja-JP" altLang="en-US" sz="2400" dirty="0" smtClean="0"/>
              <a:t>名</a:t>
            </a:r>
            <a:endParaRPr kumimoji="1" lang="ja-JP" altLang="en-US" sz="2400" dirty="0"/>
          </a:p>
        </p:txBody>
      </p:sp>
    </p:spTree>
    <p:extLst>
      <p:ext uri="{BB962C8B-B14F-4D97-AF65-F5344CB8AC3E}">
        <p14:creationId xmlns:p14="http://schemas.microsoft.com/office/powerpoint/2010/main" val="7482318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タスク所要時間結果</a:t>
            </a:r>
            <a:endParaRPr kumimoji="1" lang="ja-JP" altLang="en-US" dirty="0"/>
          </a:p>
        </p:txBody>
      </p:sp>
      <p:graphicFrame>
        <p:nvGraphicFramePr>
          <p:cNvPr id="4" name="グラフ 3"/>
          <p:cNvGraphicFramePr>
            <a:graphicFrameLocks/>
          </p:cNvGraphicFramePr>
          <p:nvPr>
            <p:extLst>
              <p:ext uri="{D42A27DB-BD31-4B8C-83A1-F6EECF244321}">
                <p14:modId xmlns:p14="http://schemas.microsoft.com/office/powerpoint/2010/main" val="2335620815"/>
              </p:ext>
            </p:extLst>
          </p:nvPr>
        </p:nvGraphicFramePr>
        <p:xfrm>
          <a:off x="1835696" y="3429000"/>
          <a:ext cx="5400000" cy="3240000"/>
        </p:xfrm>
        <a:graphic>
          <a:graphicData uri="http://schemas.openxmlformats.org/drawingml/2006/chart">
            <c:chart xmlns:c="http://schemas.openxmlformats.org/drawingml/2006/chart" xmlns:r="http://schemas.openxmlformats.org/officeDocument/2006/relationships" r:id="rId3"/>
          </a:graphicData>
        </a:graphic>
      </p:graphicFrame>
      <p:sp>
        <p:nvSpPr>
          <p:cNvPr id="5" name="コンテンツ プレースホルダー 2"/>
          <p:cNvSpPr>
            <a:spLocks noGrp="1"/>
          </p:cNvSpPr>
          <p:nvPr>
            <p:ph idx="1"/>
          </p:nvPr>
        </p:nvSpPr>
        <p:spPr>
          <a:xfrm>
            <a:off x="457200" y="1600200"/>
            <a:ext cx="8229600" cy="4525963"/>
          </a:xfrm>
        </p:spPr>
        <p:txBody>
          <a:bodyPr>
            <a:normAutofit/>
          </a:bodyPr>
          <a:lstStyle/>
          <a:p>
            <a:r>
              <a:rPr lang="ja-JP" altLang="en-US" sz="2800" dirty="0"/>
              <a:t>ノード</a:t>
            </a:r>
            <a:r>
              <a:rPr lang="ja-JP" altLang="en-US" sz="2800" dirty="0" smtClean="0"/>
              <a:t>数</a:t>
            </a:r>
            <a:r>
              <a:rPr lang="en-US" altLang="ja-JP" sz="2800" dirty="0" smtClean="0"/>
              <a:t>136</a:t>
            </a:r>
            <a:r>
              <a:rPr lang="ja-JP" altLang="en-US" sz="2800" dirty="0" smtClean="0"/>
              <a:t>で、</a:t>
            </a:r>
            <a:r>
              <a:rPr lang="en-US" altLang="ja-JP" sz="2800" dirty="0" smtClean="0"/>
              <a:t>2</a:t>
            </a:r>
            <a:r>
              <a:rPr lang="ja-JP" altLang="en-US" sz="2800" dirty="0"/>
              <a:t>種類</a:t>
            </a:r>
            <a:r>
              <a:rPr lang="ja-JP" altLang="en-US" sz="2800" dirty="0" smtClean="0"/>
              <a:t>の</a:t>
            </a:r>
            <a:r>
              <a:rPr lang="en-US" altLang="ja-JP" sz="2800" dirty="0"/>
              <a:t>W</a:t>
            </a:r>
            <a:r>
              <a:rPr lang="en-US" altLang="ja-JP" sz="2800" dirty="0" smtClean="0"/>
              <a:t>ord Cloud</a:t>
            </a:r>
            <a:r>
              <a:rPr lang="ja-JP" altLang="en-US" sz="2800" dirty="0" smtClean="0"/>
              <a:t>～</a:t>
            </a:r>
            <a:r>
              <a:rPr lang="en-US" altLang="ja-JP" sz="2800" dirty="0" smtClean="0"/>
              <a:t>Network</a:t>
            </a:r>
            <a:r>
              <a:rPr lang="ja-JP" altLang="en-US" sz="2800" dirty="0" smtClean="0"/>
              <a:t>間に有意差が確認できた</a:t>
            </a:r>
            <a:endParaRPr lang="en-US" altLang="ja-JP" sz="2800" dirty="0" smtClean="0"/>
          </a:p>
          <a:p>
            <a:pPr marL="457200" lvl="1" indent="0">
              <a:buNone/>
            </a:pPr>
            <a:r>
              <a:rPr lang="ja-JP" altLang="en-US" sz="2400" dirty="0" smtClean="0"/>
              <a:t>→ノード数</a:t>
            </a:r>
            <a:r>
              <a:rPr lang="ja-JP" altLang="en-US" sz="2400" dirty="0"/>
              <a:t>が増加した場合の評価項目発見に関して</a:t>
            </a:r>
            <a:r>
              <a:rPr lang="ja-JP" altLang="en-US" sz="2400" dirty="0" smtClean="0"/>
              <a:t>、</a:t>
            </a:r>
            <a:endParaRPr lang="en-US" altLang="ja-JP" sz="2400" dirty="0" smtClean="0"/>
          </a:p>
          <a:p>
            <a:pPr marL="457200" lvl="1" indent="0">
              <a:buNone/>
            </a:pPr>
            <a:r>
              <a:rPr lang="en-US" altLang="ja-JP" sz="2400" dirty="0" smtClean="0"/>
              <a:t>Word </a:t>
            </a:r>
            <a:r>
              <a:rPr lang="en-US" altLang="ja-JP" sz="2400" dirty="0"/>
              <a:t>Cloud</a:t>
            </a:r>
            <a:r>
              <a:rPr lang="ja-JP" altLang="en-US" sz="2400" dirty="0"/>
              <a:t>が</a:t>
            </a:r>
            <a:r>
              <a:rPr lang="en-US" altLang="ja-JP" sz="2400" dirty="0"/>
              <a:t>Network</a:t>
            </a:r>
            <a:r>
              <a:rPr lang="ja-JP" altLang="en-US" sz="2400" dirty="0"/>
              <a:t>より優れていることが確認できた。</a:t>
            </a:r>
            <a:endParaRPr lang="en-US" altLang="ja-JP" sz="2400" dirty="0"/>
          </a:p>
          <a:p>
            <a:pPr lvl="1"/>
            <a:endParaRPr kumimoji="1" lang="ja-JP" altLang="en-US" sz="2000" dirty="0"/>
          </a:p>
        </p:txBody>
      </p:sp>
    </p:spTree>
    <p:extLst>
      <p:ext uri="{BB962C8B-B14F-4D97-AF65-F5344CB8AC3E}">
        <p14:creationId xmlns:p14="http://schemas.microsoft.com/office/powerpoint/2010/main" val="79503452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タスク</a:t>
            </a:r>
            <a:r>
              <a:rPr lang="ja-JP" altLang="en-US" dirty="0"/>
              <a:t>所要時間結果</a:t>
            </a:r>
            <a:endParaRPr kumimoji="1" lang="ja-JP" altLang="en-US" dirty="0"/>
          </a:p>
        </p:txBody>
      </p:sp>
      <p:graphicFrame>
        <p:nvGraphicFramePr>
          <p:cNvPr id="5" name="グラフ 4"/>
          <p:cNvGraphicFramePr>
            <a:graphicFrameLocks/>
          </p:cNvGraphicFramePr>
          <p:nvPr>
            <p:extLst>
              <p:ext uri="{D42A27DB-BD31-4B8C-83A1-F6EECF244321}">
                <p14:modId xmlns:p14="http://schemas.microsoft.com/office/powerpoint/2010/main" val="3690564335"/>
              </p:ext>
            </p:extLst>
          </p:nvPr>
        </p:nvGraphicFramePr>
        <p:xfrm>
          <a:off x="3258" y="3429000"/>
          <a:ext cx="4500000" cy="3240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グラフ 5"/>
          <p:cNvGraphicFramePr>
            <a:graphicFrameLocks/>
          </p:cNvGraphicFramePr>
          <p:nvPr>
            <p:extLst>
              <p:ext uri="{D42A27DB-BD31-4B8C-83A1-F6EECF244321}">
                <p14:modId xmlns:p14="http://schemas.microsoft.com/office/powerpoint/2010/main" val="3883099222"/>
              </p:ext>
            </p:extLst>
          </p:nvPr>
        </p:nvGraphicFramePr>
        <p:xfrm>
          <a:off x="4644000" y="3429000"/>
          <a:ext cx="4500000" cy="3240000"/>
        </p:xfrm>
        <a:graphic>
          <a:graphicData uri="http://schemas.openxmlformats.org/drawingml/2006/chart">
            <c:chart xmlns:c="http://schemas.openxmlformats.org/drawingml/2006/chart" xmlns:r="http://schemas.openxmlformats.org/officeDocument/2006/relationships" r:id="rId4"/>
          </a:graphicData>
        </a:graphic>
      </p:graphicFrame>
      <p:sp>
        <p:nvSpPr>
          <p:cNvPr id="7" name="コンテンツ プレースホルダー 2"/>
          <p:cNvSpPr>
            <a:spLocks noGrp="1"/>
          </p:cNvSpPr>
          <p:nvPr>
            <p:ph idx="1"/>
          </p:nvPr>
        </p:nvSpPr>
        <p:spPr>
          <a:xfrm>
            <a:off x="457200" y="1600200"/>
            <a:ext cx="8229600" cy="4525963"/>
          </a:xfrm>
        </p:spPr>
        <p:txBody>
          <a:bodyPr>
            <a:normAutofit/>
          </a:bodyPr>
          <a:lstStyle/>
          <a:p>
            <a:r>
              <a:rPr lang="ja-JP" altLang="en-US" sz="2800" dirty="0"/>
              <a:t>ノード</a:t>
            </a:r>
            <a:r>
              <a:rPr lang="ja-JP" altLang="en-US" sz="2800" dirty="0" smtClean="0"/>
              <a:t>数</a:t>
            </a:r>
            <a:r>
              <a:rPr lang="en-US" altLang="ja-JP" sz="2800" dirty="0" smtClean="0"/>
              <a:t>136</a:t>
            </a:r>
            <a:r>
              <a:rPr lang="ja-JP" altLang="en-US" sz="2800" dirty="0" smtClean="0"/>
              <a:t>で、</a:t>
            </a:r>
            <a:r>
              <a:rPr lang="en-US" altLang="ja-JP" sz="2800" dirty="0" err="1" smtClean="0"/>
              <a:t>Nword</a:t>
            </a:r>
            <a:r>
              <a:rPr lang="en-US" altLang="ja-JP" sz="2800" dirty="0" smtClean="0"/>
              <a:t> Cloud</a:t>
            </a:r>
            <a:r>
              <a:rPr lang="ja-JP" altLang="en-US" sz="2800" dirty="0" smtClean="0"/>
              <a:t>～</a:t>
            </a:r>
            <a:r>
              <a:rPr lang="en-US" altLang="ja-JP" sz="2800" dirty="0"/>
              <a:t> </a:t>
            </a:r>
            <a:r>
              <a:rPr lang="en-US" altLang="ja-JP" sz="2800" dirty="0" err="1" smtClean="0"/>
              <a:t>Rword</a:t>
            </a:r>
            <a:r>
              <a:rPr lang="en-US" altLang="ja-JP" sz="2800" dirty="0" smtClean="0"/>
              <a:t> </a:t>
            </a:r>
            <a:r>
              <a:rPr lang="en-US" altLang="ja-JP" sz="2800" dirty="0"/>
              <a:t>Cloud</a:t>
            </a:r>
            <a:r>
              <a:rPr lang="ja-JP" altLang="en-US" sz="2800" dirty="0" smtClean="0"/>
              <a:t>間に有意差が確認できた</a:t>
            </a:r>
            <a:endParaRPr lang="en-US" altLang="ja-JP" sz="2800" dirty="0" smtClean="0"/>
          </a:p>
          <a:p>
            <a:pPr marL="457200" lvl="1" indent="0">
              <a:buNone/>
            </a:pPr>
            <a:r>
              <a:rPr lang="ja-JP" altLang="en-US" sz="2400" dirty="0" smtClean="0"/>
              <a:t>→</a:t>
            </a:r>
            <a:r>
              <a:rPr lang="en-US" altLang="ja-JP" sz="2400" dirty="0" smtClean="0"/>
              <a:t>Word Cloud</a:t>
            </a:r>
            <a:r>
              <a:rPr lang="ja-JP" altLang="en-US" sz="2400" dirty="0" smtClean="0"/>
              <a:t>の単語座標を評価構造内での位置関係から決定することで、関係性が分かりやすくなった。</a:t>
            </a:r>
            <a:endParaRPr lang="en-US" altLang="ja-JP" sz="2400" dirty="0"/>
          </a:p>
          <a:p>
            <a:pPr lvl="1"/>
            <a:endParaRPr kumimoji="1" lang="ja-JP" altLang="en-US" sz="2000" dirty="0"/>
          </a:p>
        </p:txBody>
      </p:sp>
    </p:spTree>
    <p:extLst>
      <p:ext uri="{BB962C8B-B14F-4D97-AF65-F5344CB8AC3E}">
        <p14:creationId xmlns:p14="http://schemas.microsoft.com/office/powerpoint/2010/main" val="17141921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背景</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2800" dirty="0" smtClean="0"/>
              <a:t>人々</a:t>
            </a:r>
            <a:r>
              <a:rPr lang="ja-JP" altLang="en-US" sz="2800" dirty="0"/>
              <a:t>の持つ評価基準の</a:t>
            </a:r>
            <a:r>
              <a:rPr kumimoji="1" lang="ja-JP" altLang="en-US" sz="2800" dirty="0" smtClean="0"/>
              <a:t>多様化</a:t>
            </a:r>
            <a:endParaRPr kumimoji="1" lang="en-US" altLang="ja-JP" sz="2800" dirty="0" smtClean="0"/>
          </a:p>
          <a:p>
            <a:pPr lvl="1"/>
            <a:r>
              <a:rPr lang="ja-JP" altLang="en-US" sz="2400" dirty="0"/>
              <a:t>年齢や性別</a:t>
            </a:r>
            <a:r>
              <a:rPr lang="en-US" altLang="ja-JP" sz="2400" dirty="0"/>
              <a:t>, </a:t>
            </a:r>
            <a:r>
              <a:rPr lang="ja-JP" altLang="en-US" sz="2400" dirty="0" smtClean="0"/>
              <a:t>経済力</a:t>
            </a:r>
            <a:r>
              <a:rPr lang="en-US" altLang="ja-JP" sz="2400" dirty="0" smtClean="0"/>
              <a:t>, </a:t>
            </a:r>
            <a:r>
              <a:rPr lang="ja-JP" altLang="en-US" sz="2400" dirty="0" smtClean="0"/>
              <a:t>趣味などによって多様化</a:t>
            </a:r>
            <a:endParaRPr lang="en-US" altLang="ja-JP" sz="2400" dirty="0" smtClean="0"/>
          </a:p>
          <a:p>
            <a:r>
              <a:rPr kumimoji="1" lang="ja-JP" altLang="en-US" sz="2800" dirty="0" smtClean="0"/>
              <a:t>人の持つ評価基準を解明することが求められる</a:t>
            </a:r>
            <a:endParaRPr kumimoji="1" lang="en-US" altLang="ja-JP" sz="2800" dirty="0" smtClean="0"/>
          </a:p>
          <a:p>
            <a:pPr lvl="1"/>
            <a:r>
              <a:rPr kumimoji="1" lang="ja-JP" altLang="en-US" sz="2400" dirty="0" smtClean="0"/>
              <a:t>企業体の商品開発では</a:t>
            </a:r>
            <a:r>
              <a:rPr kumimoji="1" lang="en-US" altLang="ja-JP" sz="2400" dirty="0" smtClean="0"/>
              <a:t>, </a:t>
            </a:r>
            <a:r>
              <a:rPr kumimoji="1" lang="ja-JP" altLang="en-US" sz="2400" dirty="0" smtClean="0"/>
              <a:t>より具体的なターゲット設定が必要</a:t>
            </a:r>
            <a:endParaRPr kumimoji="1" lang="en-US" altLang="ja-JP" sz="2400" dirty="0" smtClean="0"/>
          </a:p>
          <a:p>
            <a:pPr lvl="1"/>
            <a:r>
              <a:rPr lang="ja-JP" altLang="en-US" sz="2400" dirty="0"/>
              <a:t>人</a:t>
            </a:r>
            <a:r>
              <a:rPr lang="ja-JP" altLang="en-US" sz="2400" dirty="0" smtClean="0"/>
              <a:t>の評価</a:t>
            </a:r>
            <a:r>
              <a:rPr lang="ja-JP" altLang="en-US" sz="2400" dirty="0"/>
              <a:t>基準</a:t>
            </a:r>
            <a:r>
              <a:rPr lang="ja-JP" altLang="en-US" sz="2400" dirty="0" smtClean="0"/>
              <a:t>を表すものと</a:t>
            </a:r>
            <a:r>
              <a:rPr lang="ja-JP" altLang="en-US" sz="2400" dirty="0"/>
              <a:t>して評価</a:t>
            </a:r>
            <a:r>
              <a:rPr lang="ja-JP" altLang="en-US" sz="2400" dirty="0" smtClean="0"/>
              <a:t>構造があげられる</a:t>
            </a:r>
            <a:endParaRPr kumimoji="1" lang="en-US" altLang="ja-JP" sz="2400" dirty="0" smtClean="0"/>
          </a:p>
        </p:txBody>
      </p:sp>
    </p:spTree>
    <p:extLst>
      <p:ext uri="{BB962C8B-B14F-4D97-AF65-F5344CB8AC3E}">
        <p14:creationId xmlns:p14="http://schemas.microsoft.com/office/powerpoint/2010/main" val="366431817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タスク</a:t>
            </a:r>
            <a:r>
              <a:rPr lang="ja-JP" altLang="en-US" dirty="0"/>
              <a:t>所要時間結果</a:t>
            </a:r>
            <a:endParaRPr kumimoji="1" lang="ja-JP" altLang="en-US" dirty="0"/>
          </a:p>
        </p:txBody>
      </p:sp>
      <p:graphicFrame>
        <p:nvGraphicFramePr>
          <p:cNvPr id="5" name="グラフ 4"/>
          <p:cNvGraphicFramePr>
            <a:graphicFrameLocks/>
          </p:cNvGraphicFramePr>
          <p:nvPr>
            <p:extLst>
              <p:ext uri="{D42A27DB-BD31-4B8C-83A1-F6EECF244321}">
                <p14:modId xmlns:p14="http://schemas.microsoft.com/office/powerpoint/2010/main" val="2832299397"/>
              </p:ext>
            </p:extLst>
          </p:nvPr>
        </p:nvGraphicFramePr>
        <p:xfrm>
          <a:off x="1872000" y="2924944"/>
          <a:ext cx="5400000" cy="3240000"/>
        </p:xfrm>
        <a:graphic>
          <a:graphicData uri="http://schemas.openxmlformats.org/drawingml/2006/chart">
            <c:chart xmlns:c="http://schemas.openxmlformats.org/drawingml/2006/chart" xmlns:r="http://schemas.openxmlformats.org/officeDocument/2006/relationships" r:id="rId3"/>
          </a:graphicData>
        </a:graphic>
      </p:graphicFrame>
      <p:sp>
        <p:nvSpPr>
          <p:cNvPr id="4" name="コンテンツ プレースホルダー 2"/>
          <p:cNvSpPr>
            <a:spLocks noGrp="1"/>
          </p:cNvSpPr>
          <p:nvPr>
            <p:ph idx="1"/>
          </p:nvPr>
        </p:nvSpPr>
        <p:spPr>
          <a:xfrm>
            <a:off x="457200" y="1600200"/>
            <a:ext cx="8229600" cy="4525963"/>
          </a:xfrm>
        </p:spPr>
        <p:txBody>
          <a:bodyPr>
            <a:normAutofit/>
          </a:bodyPr>
          <a:lstStyle/>
          <a:p>
            <a:r>
              <a:rPr lang="ja-JP" altLang="en-US" sz="2800" dirty="0"/>
              <a:t>ノード数</a:t>
            </a:r>
            <a:r>
              <a:rPr lang="ja-JP" altLang="en-US" sz="2800" dirty="0" smtClean="0"/>
              <a:t>が</a:t>
            </a:r>
            <a:r>
              <a:rPr lang="en-US" altLang="ja-JP" sz="2800" dirty="0"/>
              <a:t>136</a:t>
            </a:r>
            <a:r>
              <a:rPr lang="ja-JP" altLang="en-US" sz="2800" dirty="0"/>
              <a:t>の</a:t>
            </a:r>
            <a:r>
              <a:rPr lang="ja-JP" altLang="en-US" sz="2800" dirty="0" smtClean="0"/>
              <a:t>場合、</a:t>
            </a:r>
            <a:r>
              <a:rPr lang="en-US" altLang="ja-JP" sz="2800" dirty="0" err="1" smtClean="0"/>
              <a:t>Nword</a:t>
            </a:r>
            <a:r>
              <a:rPr lang="en-US" altLang="ja-JP" sz="2800" dirty="0" smtClean="0"/>
              <a:t> Cloud</a:t>
            </a:r>
            <a:r>
              <a:rPr lang="ja-JP" altLang="en-US" sz="2800" dirty="0"/>
              <a:t> ～ </a:t>
            </a:r>
            <a:r>
              <a:rPr lang="en-US" altLang="ja-JP" sz="2800" dirty="0" smtClean="0"/>
              <a:t>Network</a:t>
            </a:r>
            <a:r>
              <a:rPr lang="ja-JP" altLang="en-US" sz="2800" dirty="0" smtClean="0"/>
              <a:t>間に有意差は確認できなかった</a:t>
            </a:r>
            <a:endParaRPr kumimoji="1" lang="ja-JP" altLang="en-US" sz="2400" dirty="0"/>
          </a:p>
        </p:txBody>
      </p:sp>
    </p:spTree>
    <p:extLst>
      <p:ext uri="{BB962C8B-B14F-4D97-AF65-F5344CB8AC3E}">
        <p14:creationId xmlns:p14="http://schemas.microsoft.com/office/powerpoint/2010/main" val="42198147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タスク正答率結果</a:t>
            </a:r>
            <a:endParaRPr kumimoji="1" lang="ja-JP" altLang="en-US" dirty="0"/>
          </a:p>
        </p:txBody>
      </p:sp>
      <p:graphicFrame>
        <p:nvGraphicFramePr>
          <p:cNvPr id="13" name="グラフ 12"/>
          <p:cNvGraphicFramePr>
            <a:graphicFrameLocks/>
          </p:cNvGraphicFramePr>
          <p:nvPr>
            <p:extLst>
              <p:ext uri="{D42A27DB-BD31-4B8C-83A1-F6EECF244321}">
                <p14:modId xmlns:p14="http://schemas.microsoft.com/office/powerpoint/2010/main" val="500004252"/>
              </p:ext>
            </p:extLst>
          </p:nvPr>
        </p:nvGraphicFramePr>
        <p:xfrm>
          <a:off x="-906" y="3070819"/>
          <a:ext cx="2880000" cy="330679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グラフ 3"/>
          <p:cNvGraphicFramePr>
            <a:graphicFrameLocks/>
          </p:cNvGraphicFramePr>
          <p:nvPr>
            <p:extLst>
              <p:ext uri="{D42A27DB-BD31-4B8C-83A1-F6EECF244321}">
                <p14:modId xmlns:p14="http://schemas.microsoft.com/office/powerpoint/2010/main" val="1736794134"/>
              </p:ext>
            </p:extLst>
          </p:nvPr>
        </p:nvGraphicFramePr>
        <p:xfrm>
          <a:off x="2627784" y="3070819"/>
          <a:ext cx="2880000" cy="331050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 name="グラフ 4"/>
          <p:cNvGraphicFramePr>
            <a:graphicFrameLocks/>
          </p:cNvGraphicFramePr>
          <p:nvPr>
            <p:extLst>
              <p:ext uri="{D42A27DB-BD31-4B8C-83A1-F6EECF244321}">
                <p14:modId xmlns:p14="http://schemas.microsoft.com/office/powerpoint/2010/main" val="2554497473"/>
              </p:ext>
            </p:extLst>
          </p:nvPr>
        </p:nvGraphicFramePr>
        <p:xfrm>
          <a:off x="5364089" y="3070819"/>
          <a:ext cx="3816424" cy="3310509"/>
        </p:xfrm>
        <a:graphic>
          <a:graphicData uri="http://schemas.openxmlformats.org/drawingml/2006/chart">
            <c:chart xmlns:c="http://schemas.openxmlformats.org/drawingml/2006/chart" xmlns:r="http://schemas.openxmlformats.org/officeDocument/2006/relationships" r:id="rId5"/>
          </a:graphicData>
        </a:graphic>
      </p:graphicFrame>
      <p:sp>
        <p:nvSpPr>
          <p:cNvPr id="6" name="コンテンツ プレースホルダー 2"/>
          <p:cNvSpPr>
            <a:spLocks noGrp="1"/>
          </p:cNvSpPr>
          <p:nvPr>
            <p:ph idx="1"/>
          </p:nvPr>
        </p:nvSpPr>
        <p:spPr>
          <a:xfrm>
            <a:off x="457200" y="1600200"/>
            <a:ext cx="8229600" cy="4525963"/>
          </a:xfrm>
        </p:spPr>
        <p:txBody>
          <a:bodyPr>
            <a:normAutofit/>
          </a:bodyPr>
          <a:lstStyle/>
          <a:p>
            <a:r>
              <a:rPr lang="ja-JP" altLang="en-US" sz="2800" dirty="0"/>
              <a:t>全て</a:t>
            </a:r>
            <a:r>
              <a:rPr lang="ja-JP" altLang="en-US" sz="2800" dirty="0" smtClean="0"/>
              <a:t>のタスク、ノード数で手法間の有意差は確認できなかった</a:t>
            </a:r>
            <a:endParaRPr kumimoji="1" lang="ja-JP" altLang="en-US" sz="2400" dirty="0"/>
          </a:p>
        </p:txBody>
      </p:sp>
    </p:spTree>
    <p:extLst>
      <p:ext uri="{BB962C8B-B14F-4D97-AF65-F5344CB8AC3E}">
        <p14:creationId xmlns:p14="http://schemas.microsoft.com/office/powerpoint/2010/main" val="202668008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考察</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2800" dirty="0" smtClean="0"/>
              <a:t>ノード数が増加した場合の評価項目発見に関して、</a:t>
            </a:r>
            <a:r>
              <a:rPr kumimoji="1" lang="en-US" altLang="ja-JP" sz="2800" dirty="0" err="1" smtClean="0"/>
              <a:t>Nword</a:t>
            </a:r>
            <a:r>
              <a:rPr kumimoji="1" lang="en-US" altLang="ja-JP" sz="2800" dirty="0" smtClean="0"/>
              <a:t> Cloud</a:t>
            </a:r>
            <a:r>
              <a:rPr kumimoji="1" lang="ja-JP" altLang="en-US" sz="2800" dirty="0" smtClean="0"/>
              <a:t>が</a:t>
            </a:r>
            <a:r>
              <a:rPr kumimoji="1" lang="en-US" altLang="ja-JP" sz="2800" dirty="0" smtClean="0"/>
              <a:t>Network</a:t>
            </a:r>
            <a:r>
              <a:rPr kumimoji="1" lang="ja-JP" altLang="en-US" sz="2800" dirty="0" smtClean="0"/>
              <a:t>より優れていることが確認できた。</a:t>
            </a:r>
            <a:endParaRPr kumimoji="1" lang="en-US" altLang="ja-JP" sz="2800" dirty="0" smtClean="0"/>
          </a:p>
          <a:p>
            <a:r>
              <a:rPr lang="en-US" altLang="ja-JP" sz="2800" dirty="0"/>
              <a:t>Word </a:t>
            </a:r>
            <a:r>
              <a:rPr lang="en-US" altLang="ja-JP" sz="2800" dirty="0" smtClean="0"/>
              <a:t>Cloud</a:t>
            </a:r>
            <a:r>
              <a:rPr lang="ja-JP" altLang="en-US" sz="2800" dirty="0" smtClean="0"/>
              <a:t>の単語座標計算によって評価構造内の関係性の可視化を行えた。</a:t>
            </a:r>
            <a:endParaRPr kumimoji="1" lang="ja-JP" altLang="en-US" sz="2800" dirty="0"/>
          </a:p>
        </p:txBody>
      </p:sp>
    </p:spTree>
    <p:extLst>
      <p:ext uri="{BB962C8B-B14F-4D97-AF65-F5344CB8AC3E}">
        <p14:creationId xmlns:p14="http://schemas.microsoft.com/office/powerpoint/2010/main" val="174019892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ユーザーフィードバック</a:t>
            </a:r>
          </a:p>
        </p:txBody>
      </p:sp>
      <p:sp>
        <p:nvSpPr>
          <p:cNvPr id="3" name="コンテンツ プレースホルダー 2"/>
          <p:cNvSpPr>
            <a:spLocks noGrp="1"/>
          </p:cNvSpPr>
          <p:nvPr>
            <p:ph idx="1"/>
          </p:nvPr>
        </p:nvSpPr>
        <p:spPr/>
        <p:txBody>
          <a:bodyPr>
            <a:normAutofit/>
          </a:bodyPr>
          <a:lstStyle/>
          <a:p>
            <a:r>
              <a:rPr lang="en-US" altLang="ja-JP" sz="2800" dirty="0" smtClean="0"/>
              <a:t>5</a:t>
            </a:r>
            <a:r>
              <a:rPr lang="ja-JP" altLang="en-US" sz="2800" dirty="0" smtClean="0"/>
              <a:t>段階評価アンケート</a:t>
            </a:r>
            <a:r>
              <a:rPr lang="en-US" altLang="ja-JP" sz="2800" dirty="0"/>
              <a:t>(</a:t>
            </a:r>
            <a:r>
              <a:rPr lang="ja-JP" altLang="en-US" sz="2800" dirty="0"/>
              <a:t>そう思う </a:t>
            </a:r>
            <a:r>
              <a:rPr lang="en-US" altLang="ja-JP" sz="2800" dirty="0" smtClean="0"/>
              <a:t>5~1 </a:t>
            </a:r>
            <a:r>
              <a:rPr lang="ja-JP" altLang="en-US" sz="2800" dirty="0"/>
              <a:t>そう思わない</a:t>
            </a:r>
            <a:r>
              <a:rPr lang="en-US" altLang="ja-JP" sz="2800" dirty="0" smtClean="0"/>
              <a:t>)</a:t>
            </a:r>
          </a:p>
          <a:p>
            <a:pPr marL="914400" lvl="1" indent="-514350">
              <a:buFont typeface="+mj-lt"/>
              <a:buAutoNum type="arabicPeriod"/>
            </a:pPr>
            <a:r>
              <a:rPr lang="ja-JP" altLang="en-US" sz="2400" dirty="0" smtClean="0"/>
              <a:t>多く</a:t>
            </a:r>
            <a:r>
              <a:rPr lang="ja-JP" altLang="en-US" sz="2400" dirty="0"/>
              <a:t>の人が共有する評価項目を発見することに有効である</a:t>
            </a:r>
            <a:r>
              <a:rPr lang="ja-JP" altLang="en-US" sz="2400" dirty="0" smtClean="0"/>
              <a:t>か</a:t>
            </a:r>
            <a:endParaRPr lang="en-US" altLang="ja-JP" sz="2400" dirty="0" smtClean="0"/>
          </a:p>
          <a:p>
            <a:pPr marL="914400" lvl="1" indent="-514350">
              <a:buFont typeface="+mj-lt"/>
              <a:buAutoNum type="arabicPeriod"/>
            </a:pPr>
            <a:r>
              <a:rPr lang="ja-JP" altLang="en-US" sz="2400" dirty="0"/>
              <a:t>評価項目間の因果関係を発見することに有効である</a:t>
            </a:r>
            <a:r>
              <a:rPr lang="ja-JP" altLang="en-US" sz="2400" dirty="0" smtClean="0"/>
              <a:t>か</a:t>
            </a:r>
            <a:endParaRPr lang="en-US" altLang="ja-JP" sz="2400" dirty="0" smtClean="0"/>
          </a:p>
          <a:p>
            <a:r>
              <a:rPr lang="en-US" altLang="ja-JP" sz="2800" dirty="0" err="1" smtClean="0"/>
              <a:t>Nword</a:t>
            </a:r>
            <a:r>
              <a:rPr lang="en-US" altLang="ja-JP" sz="2800" dirty="0" smtClean="0"/>
              <a:t> </a:t>
            </a:r>
            <a:r>
              <a:rPr lang="en-US" altLang="ja-JP" sz="2800" dirty="0"/>
              <a:t>Cloud</a:t>
            </a:r>
            <a:r>
              <a:rPr lang="ja-JP" altLang="en-US" sz="2800" dirty="0" smtClean="0"/>
              <a:t>に</a:t>
            </a:r>
            <a:r>
              <a:rPr lang="ja-JP" altLang="en-US" sz="2800" dirty="0"/>
              <a:t>対する自由</a:t>
            </a:r>
            <a:r>
              <a:rPr lang="ja-JP" altLang="en-US" sz="2800" dirty="0" smtClean="0"/>
              <a:t>記述アンケート</a:t>
            </a:r>
            <a:endParaRPr lang="en-US" altLang="ja-JP" sz="2800" dirty="0" smtClean="0"/>
          </a:p>
          <a:p>
            <a:endParaRPr lang="en-US" altLang="ja-JP" sz="2800" dirty="0" smtClean="0"/>
          </a:p>
        </p:txBody>
      </p:sp>
    </p:spTree>
    <p:extLst>
      <p:ext uri="{BB962C8B-B14F-4D97-AF65-F5344CB8AC3E}">
        <p14:creationId xmlns:p14="http://schemas.microsoft.com/office/powerpoint/2010/main" val="218835257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5</a:t>
            </a:r>
            <a:r>
              <a:rPr lang="ja-JP" altLang="en-US" dirty="0"/>
              <a:t>段階評価アンケート</a:t>
            </a:r>
            <a:r>
              <a:rPr kumimoji="1" lang="ja-JP" altLang="en-US" dirty="0" smtClean="0"/>
              <a:t>結果</a:t>
            </a:r>
            <a:endParaRPr kumimoji="1" lang="ja-JP" altLang="en-US" dirty="0"/>
          </a:p>
        </p:txBody>
      </p:sp>
      <p:graphicFrame>
        <p:nvGraphicFramePr>
          <p:cNvPr id="7" name="グラフ 6"/>
          <p:cNvGraphicFramePr>
            <a:graphicFrameLocks/>
          </p:cNvGraphicFramePr>
          <p:nvPr>
            <p:extLst>
              <p:ext uri="{D42A27DB-BD31-4B8C-83A1-F6EECF244321}">
                <p14:modId xmlns:p14="http://schemas.microsoft.com/office/powerpoint/2010/main" val="624916132"/>
              </p:ext>
            </p:extLst>
          </p:nvPr>
        </p:nvGraphicFramePr>
        <p:xfrm>
          <a:off x="-5005064" y="2204864"/>
          <a:ext cx="4572000" cy="272142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グラフ 7"/>
          <p:cNvGraphicFramePr>
            <a:graphicFrameLocks/>
          </p:cNvGraphicFramePr>
          <p:nvPr>
            <p:extLst>
              <p:ext uri="{D42A27DB-BD31-4B8C-83A1-F6EECF244321}">
                <p14:modId xmlns:p14="http://schemas.microsoft.com/office/powerpoint/2010/main" val="4165375598"/>
              </p:ext>
            </p:extLst>
          </p:nvPr>
        </p:nvGraphicFramePr>
        <p:xfrm>
          <a:off x="971600" y="2125435"/>
          <a:ext cx="3600000" cy="267516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グラフ 8"/>
          <p:cNvGraphicFramePr>
            <a:graphicFrameLocks/>
          </p:cNvGraphicFramePr>
          <p:nvPr>
            <p:extLst>
              <p:ext uri="{D42A27DB-BD31-4B8C-83A1-F6EECF244321}">
                <p14:modId xmlns:p14="http://schemas.microsoft.com/office/powerpoint/2010/main" val="4241110082"/>
              </p:ext>
            </p:extLst>
          </p:nvPr>
        </p:nvGraphicFramePr>
        <p:xfrm>
          <a:off x="4644008" y="2132856"/>
          <a:ext cx="3600000" cy="2680607"/>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10197200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自由記述</a:t>
            </a:r>
            <a:r>
              <a:rPr lang="ja-JP" altLang="en-US" dirty="0" smtClean="0"/>
              <a:t>アンケート</a:t>
            </a:r>
            <a:r>
              <a:rPr kumimoji="1" lang="ja-JP" altLang="en-US" dirty="0" smtClean="0"/>
              <a:t>結果</a:t>
            </a:r>
            <a:endParaRPr kumimoji="1" lang="ja-JP" altLang="en-US" dirty="0"/>
          </a:p>
        </p:txBody>
      </p:sp>
      <p:sp>
        <p:nvSpPr>
          <p:cNvPr id="3" name="コンテンツ プレースホルダー 2"/>
          <p:cNvSpPr>
            <a:spLocks noGrp="1"/>
          </p:cNvSpPr>
          <p:nvPr>
            <p:ph idx="1"/>
          </p:nvPr>
        </p:nvSpPr>
        <p:spPr>
          <a:xfrm>
            <a:off x="457200" y="1600200"/>
            <a:ext cx="8229600" cy="4997152"/>
          </a:xfrm>
        </p:spPr>
        <p:txBody>
          <a:bodyPr>
            <a:normAutofit/>
          </a:bodyPr>
          <a:lstStyle/>
          <a:p>
            <a:r>
              <a:rPr lang="en-US" altLang="ja-JP" sz="2800" dirty="0" err="1" smtClean="0"/>
              <a:t>Nword</a:t>
            </a:r>
            <a:r>
              <a:rPr lang="en-US" altLang="ja-JP" sz="2800" dirty="0" smtClean="0"/>
              <a:t> </a:t>
            </a:r>
            <a:r>
              <a:rPr lang="en-US" altLang="ja-JP" sz="2800" dirty="0"/>
              <a:t>Cloud</a:t>
            </a:r>
            <a:r>
              <a:rPr lang="ja-JP" altLang="en-US" sz="2800" dirty="0" smtClean="0"/>
              <a:t>について</a:t>
            </a:r>
            <a:endParaRPr lang="en-US" altLang="ja-JP" sz="2800" dirty="0" smtClean="0"/>
          </a:p>
          <a:p>
            <a:pPr marL="400050" lvl="1" indent="0">
              <a:buNone/>
            </a:pPr>
            <a:r>
              <a:rPr lang="ja-JP" altLang="en-US" sz="2400" dirty="0" smtClean="0"/>
              <a:t>評価構造を概観することができた</a:t>
            </a:r>
            <a:endParaRPr lang="en-US" altLang="ja-JP" sz="2400" dirty="0" smtClean="0"/>
          </a:p>
          <a:p>
            <a:pPr marL="400050" lvl="1" indent="0">
              <a:buNone/>
            </a:pPr>
            <a:r>
              <a:rPr lang="ja-JP" altLang="en-US" sz="2400" dirty="0" smtClean="0"/>
              <a:t>単語の距離感から関係性の予想ができた</a:t>
            </a:r>
            <a:endParaRPr lang="en-US" altLang="ja-JP" sz="2400" dirty="0" smtClean="0"/>
          </a:p>
          <a:p>
            <a:pPr marL="400050" lvl="1" indent="0">
              <a:buNone/>
            </a:pPr>
            <a:r>
              <a:rPr lang="ja-JP" altLang="en-US" sz="2400" dirty="0"/>
              <a:t>空白部分が</a:t>
            </a:r>
            <a:r>
              <a:rPr lang="ja-JP" altLang="en-US" sz="2400" dirty="0" smtClean="0"/>
              <a:t>多かった</a:t>
            </a:r>
            <a:endParaRPr lang="en-US" altLang="ja-JP" sz="2400" dirty="0" smtClean="0"/>
          </a:p>
          <a:p>
            <a:pPr marL="400050" lvl="1" indent="0">
              <a:buNone/>
            </a:pPr>
            <a:r>
              <a:rPr lang="ja-JP" altLang="en-US" sz="2400" dirty="0"/>
              <a:t>単語</a:t>
            </a:r>
            <a:r>
              <a:rPr lang="ja-JP" altLang="en-US" sz="2400" dirty="0" smtClean="0"/>
              <a:t>が横に配置された場合に単語の切れ目が認識しづらい</a:t>
            </a:r>
            <a:endParaRPr lang="en-US" altLang="ja-JP" sz="2400" dirty="0" smtClean="0"/>
          </a:p>
          <a:p>
            <a:pPr marL="400050" lvl="1" indent="0">
              <a:buNone/>
            </a:pPr>
            <a:endParaRPr lang="en-US" altLang="ja-JP" sz="2400" dirty="0" smtClean="0"/>
          </a:p>
          <a:p>
            <a:r>
              <a:rPr lang="ja-JP" altLang="en-US" sz="2800" dirty="0"/>
              <a:t>インタラクション</a:t>
            </a:r>
            <a:r>
              <a:rPr lang="ja-JP" altLang="en-US" sz="2800" dirty="0" smtClean="0"/>
              <a:t>について</a:t>
            </a:r>
            <a:endParaRPr lang="en-US" altLang="ja-JP" sz="2800" dirty="0" smtClean="0"/>
          </a:p>
          <a:p>
            <a:pPr marL="400050" lvl="1" indent="0">
              <a:buNone/>
            </a:pPr>
            <a:r>
              <a:rPr lang="ja-JP" altLang="en-US" sz="2400" dirty="0" smtClean="0"/>
              <a:t>単語の関係性が色、線で表示されるのは分かりやすい</a:t>
            </a:r>
            <a:endParaRPr lang="en-US" altLang="ja-JP" sz="2400" dirty="0" smtClean="0"/>
          </a:p>
          <a:p>
            <a:pPr marL="400050" lvl="1" indent="0">
              <a:buNone/>
            </a:pPr>
            <a:r>
              <a:rPr lang="ja-JP" altLang="en-US" sz="2400" dirty="0" smtClean="0"/>
              <a:t>単語</a:t>
            </a:r>
            <a:r>
              <a:rPr lang="ja-JP" altLang="en-US" sz="2400" dirty="0"/>
              <a:t>の探索</a:t>
            </a:r>
            <a:r>
              <a:rPr lang="ja-JP" altLang="en-US" sz="2400" dirty="0" smtClean="0"/>
              <a:t>機能がほしい</a:t>
            </a:r>
            <a:endParaRPr lang="en-US" altLang="ja-JP" dirty="0" smtClean="0"/>
          </a:p>
          <a:p>
            <a:pPr marL="0" indent="0">
              <a:buNone/>
            </a:pPr>
            <a:endParaRPr lang="en-US" altLang="ja-JP" dirty="0" smtClean="0"/>
          </a:p>
          <a:p>
            <a:pPr marL="0" indent="0">
              <a:buNone/>
            </a:pPr>
            <a:endParaRPr lang="en-US" altLang="ja-JP" dirty="0"/>
          </a:p>
          <a:p>
            <a:pPr marL="0" indent="0">
              <a:buNone/>
            </a:pPr>
            <a:endParaRPr lang="en-US" altLang="ja-JP" dirty="0" smtClean="0"/>
          </a:p>
          <a:p>
            <a:pPr marL="0" indent="0">
              <a:buNone/>
            </a:pPr>
            <a:endParaRPr lang="en-US" altLang="ja-JP" dirty="0" smtClean="0"/>
          </a:p>
        </p:txBody>
      </p:sp>
    </p:spTree>
    <p:extLst>
      <p:ext uri="{BB962C8B-B14F-4D97-AF65-F5344CB8AC3E}">
        <p14:creationId xmlns:p14="http://schemas.microsoft.com/office/powerpoint/2010/main" val="288762754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考察</a:t>
            </a:r>
            <a:endParaRPr kumimoji="1" lang="ja-JP" altLang="en-US" dirty="0"/>
          </a:p>
        </p:txBody>
      </p:sp>
      <p:sp>
        <p:nvSpPr>
          <p:cNvPr id="3" name="コンテンツ プレースホルダー 2"/>
          <p:cNvSpPr>
            <a:spLocks noGrp="1"/>
          </p:cNvSpPr>
          <p:nvPr>
            <p:ph idx="1"/>
          </p:nvPr>
        </p:nvSpPr>
        <p:spPr/>
        <p:txBody>
          <a:bodyPr>
            <a:normAutofit/>
          </a:bodyPr>
          <a:lstStyle/>
          <a:p>
            <a:r>
              <a:rPr lang="en-US" altLang="ja-JP" sz="2800" dirty="0" err="1" smtClean="0"/>
              <a:t>Nword</a:t>
            </a:r>
            <a:r>
              <a:rPr lang="en-US" altLang="ja-JP" sz="2800" dirty="0" smtClean="0"/>
              <a:t> Cloud</a:t>
            </a:r>
            <a:r>
              <a:rPr lang="ja-JP" altLang="en-US" sz="2800" dirty="0"/>
              <a:t>は</a:t>
            </a:r>
            <a:r>
              <a:rPr lang="ja-JP" altLang="en-US" sz="2800" dirty="0" smtClean="0"/>
              <a:t>評価項目間の因果関係を</a:t>
            </a:r>
            <a:r>
              <a:rPr lang="en-US" altLang="ja-JP" sz="2800" dirty="0" smtClean="0"/>
              <a:t>Network</a:t>
            </a:r>
            <a:r>
              <a:rPr lang="ja-JP" altLang="en-US" sz="2800" dirty="0" smtClean="0"/>
              <a:t>と同レベルに可視化できていることが確認できた。</a:t>
            </a:r>
            <a:endParaRPr lang="en-US" altLang="ja-JP" sz="2800" dirty="0" smtClean="0"/>
          </a:p>
          <a:p>
            <a:r>
              <a:rPr kumimoji="1" lang="ja-JP" altLang="en-US" sz="2800" dirty="0"/>
              <a:t>タスク所要時間では確認</a:t>
            </a:r>
            <a:r>
              <a:rPr kumimoji="1" lang="ja-JP" altLang="en-US" sz="2800" dirty="0" smtClean="0"/>
              <a:t>できなかった、多くの人が共有する評価項目の発見に関する</a:t>
            </a:r>
            <a:r>
              <a:rPr lang="en-US" altLang="ja-JP" sz="2800" dirty="0" err="1" smtClean="0"/>
              <a:t>Nword</a:t>
            </a:r>
            <a:r>
              <a:rPr lang="en-US" altLang="ja-JP" sz="2800" dirty="0" smtClean="0"/>
              <a:t> Cloud</a:t>
            </a:r>
            <a:r>
              <a:rPr lang="ja-JP" altLang="en-US" sz="2800" dirty="0" smtClean="0"/>
              <a:t>の</a:t>
            </a:r>
            <a:r>
              <a:rPr kumimoji="1" lang="ja-JP" altLang="en-US" sz="2800" dirty="0" smtClean="0"/>
              <a:t>優位性を確認することができた。</a:t>
            </a:r>
            <a:endParaRPr kumimoji="1" lang="ja-JP" altLang="en-US" sz="2800" dirty="0"/>
          </a:p>
        </p:txBody>
      </p:sp>
    </p:spTree>
    <p:extLst>
      <p:ext uri="{BB962C8B-B14F-4D97-AF65-F5344CB8AC3E}">
        <p14:creationId xmlns:p14="http://schemas.microsoft.com/office/powerpoint/2010/main" val="10374395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改善点</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dirty="0" smtClean="0"/>
              <a:t>より上位及び下位の評価項目を知りたい</a:t>
            </a:r>
            <a:r>
              <a:rPr kumimoji="1" lang="en-US" altLang="ja-JP" dirty="0" smtClean="0"/>
              <a:t>	</a:t>
            </a:r>
          </a:p>
          <a:p>
            <a:r>
              <a:rPr lang="ja-JP" altLang="en-US" dirty="0"/>
              <a:t>隣接する評価</a:t>
            </a:r>
            <a:r>
              <a:rPr lang="ja-JP" altLang="en-US" dirty="0" smtClean="0"/>
              <a:t>項目の詳細情報がわからない</a:t>
            </a:r>
            <a:endParaRPr lang="en-US" altLang="ja-JP" dirty="0" smtClean="0"/>
          </a:p>
          <a:p>
            <a:pPr marL="0" indent="0">
              <a:buNone/>
            </a:pPr>
            <a:endParaRPr kumimoji="1" lang="en-US" altLang="ja-JP" dirty="0" smtClean="0"/>
          </a:p>
          <a:p>
            <a:pPr marL="342900" lvl="1" indent="-342900">
              <a:buFont typeface="Arial" panose="020B0604020202020204" pitchFamily="34" charset="0"/>
              <a:buChar char="•"/>
            </a:pPr>
            <a:r>
              <a:rPr kumimoji="1" lang="ja-JP" altLang="en-US" sz="3200" dirty="0" smtClean="0"/>
              <a:t>評価構造</a:t>
            </a:r>
            <a:r>
              <a:rPr lang="ja-JP" altLang="en-US" sz="3200" dirty="0"/>
              <a:t>の</a:t>
            </a:r>
            <a:r>
              <a:rPr kumimoji="1" lang="ja-JP" altLang="en-US" sz="3200" dirty="0" smtClean="0"/>
              <a:t>概観や関係性が分かりやすくなったが、</a:t>
            </a:r>
            <a:r>
              <a:rPr lang="ja-JP" altLang="en-US" sz="3200" dirty="0"/>
              <a:t>評価構造の分析ではインタラクションを加える必要が</a:t>
            </a:r>
            <a:r>
              <a:rPr lang="ja-JP" altLang="en-US" sz="3200" dirty="0" smtClean="0"/>
              <a:t>ある</a:t>
            </a:r>
            <a:endParaRPr kumimoji="1" lang="en-US" altLang="ja-JP" sz="3200" dirty="0" smtClean="0"/>
          </a:p>
          <a:p>
            <a:pPr lvl="1"/>
            <a:r>
              <a:rPr lang="en-US" altLang="ja-JP" dirty="0" err="1"/>
              <a:t>Nword</a:t>
            </a:r>
            <a:r>
              <a:rPr lang="en-US" altLang="ja-JP" dirty="0"/>
              <a:t> Cloud</a:t>
            </a:r>
            <a:r>
              <a:rPr lang="ja-JP" altLang="en-US" dirty="0" smtClean="0"/>
              <a:t>を</a:t>
            </a:r>
            <a:r>
              <a:rPr lang="ja-JP" altLang="en-US" dirty="0"/>
              <a:t>用いたシステムを提案</a:t>
            </a:r>
            <a:endParaRPr kumimoji="1" lang="ja-JP" altLang="en-US" dirty="0"/>
          </a:p>
        </p:txBody>
      </p:sp>
    </p:spTree>
    <p:extLst>
      <p:ext uri="{BB962C8B-B14F-4D97-AF65-F5344CB8AC3E}">
        <p14:creationId xmlns:p14="http://schemas.microsoft.com/office/powerpoint/2010/main" val="192755960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ケーススタディ</a:t>
            </a:r>
            <a:endParaRPr kumimoji="1" lang="ja-JP" altLang="en-US" dirty="0"/>
          </a:p>
        </p:txBody>
      </p:sp>
      <p:sp>
        <p:nvSpPr>
          <p:cNvPr id="3" name="コンテンツ プレースホルダー 2"/>
          <p:cNvSpPr>
            <a:spLocks noGrp="1"/>
          </p:cNvSpPr>
          <p:nvPr>
            <p:ph idx="1"/>
          </p:nvPr>
        </p:nvSpPr>
        <p:spPr>
          <a:xfrm>
            <a:off x="457200" y="1600200"/>
            <a:ext cx="8686800" cy="4525963"/>
          </a:xfrm>
        </p:spPr>
        <p:txBody>
          <a:bodyPr>
            <a:normAutofit/>
          </a:bodyPr>
          <a:lstStyle/>
          <a:p>
            <a:r>
              <a:rPr kumimoji="1" lang="ja-JP" altLang="en-US" sz="2800" dirty="0" smtClean="0"/>
              <a:t>あるグループの旅行先選定についての議論に使用</a:t>
            </a:r>
            <a:endParaRPr kumimoji="1" lang="en-US" altLang="ja-JP" sz="2800" dirty="0" smtClean="0"/>
          </a:p>
          <a:p>
            <a:r>
              <a:rPr lang="ja-JP" altLang="en-US" sz="2800" dirty="0" smtClean="0"/>
              <a:t>分析者</a:t>
            </a:r>
            <a:endParaRPr lang="en-US" altLang="ja-JP" sz="2800" dirty="0"/>
          </a:p>
          <a:p>
            <a:pPr lvl="1"/>
            <a:r>
              <a:rPr kumimoji="1" lang="en-US" altLang="ja-JP" sz="2400" dirty="0" smtClean="0"/>
              <a:t>3</a:t>
            </a:r>
            <a:r>
              <a:rPr kumimoji="1" lang="ja-JP" altLang="en-US" sz="2400" dirty="0" smtClean="0"/>
              <a:t>人（グループメンバー）</a:t>
            </a:r>
            <a:endParaRPr lang="en-US" altLang="ja-JP" sz="2400" dirty="0"/>
          </a:p>
          <a:p>
            <a:r>
              <a:rPr lang="ja-JP" altLang="en-US" sz="2800" dirty="0" smtClean="0"/>
              <a:t>使用データ</a:t>
            </a:r>
            <a:endParaRPr lang="en-US" altLang="ja-JP" sz="2800" dirty="0" smtClean="0"/>
          </a:p>
          <a:p>
            <a:pPr lvl="1"/>
            <a:r>
              <a:rPr kumimoji="1" lang="ja-JP" altLang="en-US" sz="2400" dirty="0" smtClean="0"/>
              <a:t>グループメンバー全員の「行きたい旅行先」の評価構造</a:t>
            </a:r>
            <a:endParaRPr kumimoji="1" lang="en-US" altLang="ja-JP" sz="2400" dirty="0" smtClean="0"/>
          </a:p>
          <a:p>
            <a:r>
              <a:rPr lang="ja-JP" altLang="en-US" sz="2800" dirty="0" smtClean="0"/>
              <a:t>手順</a:t>
            </a:r>
            <a:endParaRPr lang="en-US" altLang="ja-JP" sz="2800" dirty="0"/>
          </a:p>
          <a:p>
            <a:pPr lvl="1"/>
            <a:r>
              <a:rPr kumimoji="1" lang="ja-JP" altLang="en-US" sz="2400" dirty="0" smtClean="0"/>
              <a:t>評価構造の概観</a:t>
            </a:r>
            <a:endParaRPr kumimoji="1" lang="en-US" altLang="ja-JP" sz="2400" dirty="0" smtClean="0"/>
          </a:p>
          <a:p>
            <a:pPr lvl="1"/>
            <a:r>
              <a:rPr lang="ja-JP" altLang="en-US" sz="2400" dirty="0"/>
              <a:t>注目単語の詳細</a:t>
            </a:r>
            <a:r>
              <a:rPr lang="ja-JP" altLang="en-US" sz="2400" dirty="0" smtClean="0"/>
              <a:t>情報の探索</a:t>
            </a:r>
            <a:endParaRPr lang="en-US" altLang="ja-JP" sz="2400" dirty="0" smtClean="0"/>
          </a:p>
          <a:p>
            <a:pPr lvl="1"/>
            <a:r>
              <a:rPr kumimoji="1" lang="ja-JP" altLang="en-US" sz="2400" dirty="0"/>
              <a:t>注目評価項目</a:t>
            </a:r>
            <a:r>
              <a:rPr kumimoji="1" lang="ja-JP" altLang="en-US" sz="2400" dirty="0" smtClean="0"/>
              <a:t>の上位及び下位の評価項目探索</a:t>
            </a:r>
            <a:endParaRPr kumimoji="1" lang="ja-JP" altLang="en-US" sz="2400" dirty="0"/>
          </a:p>
        </p:txBody>
      </p:sp>
    </p:spTree>
    <p:extLst>
      <p:ext uri="{BB962C8B-B14F-4D97-AF65-F5344CB8AC3E}">
        <p14:creationId xmlns:p14="http://schemas.microsoft.com/office/powerpoint/2010/main" val="49140076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評価構造の</a:t>
            </a:r>
            <a:r>
              <a:rPr lang="ja-JP" altLang="en-US" dirty="0" smtClean="0"/>
              <a:t>概観</a:t>
            </a:r>
            <a:endParaRPr kumimoji="1" lang="ja-JP" altLang="en-US" dirty="0"/>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20020"/>
          <a:stretch/>
        </p:blipFill>
        <p:spPr bwMode="auto">
          <a:xfrm>
            <a:off x="0" y="1916832"/>
            <a:ext cx="9144000" cy="32577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円/楕円 4"/>
          <p:cNvSpPr/>
          <p:nvPr/>
        </p:nvSpPr>
        <p:spPr>
          <a:xfrm>
            <a:off x="1763688" y="3355836"/>
            <a:ext cx="792088" cy="57606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p:nvSpPr>
        <p:spPr>
          <a:xfrm>
            <a:off x="611560" y="3545682"/>
            <a:ext cx="1152128" cy="603397"/>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p:nvSpPr>
        <p:spPr>
          <a:xfrm>
            <a:off x="0" y="4221088"/>
            <a:ext cx="1152128" cy="603397"/>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p:nvPr/>
        </p:nvSpPr>
        <p:spPr>
          <a:xfrm>
            <a:off x="3851920" y="3545683"/>
            <a:ext cx="720080" cy="558722"/>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185056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kumimoji="1" lang="ja-JP" altLang="en-US" dirty="0" smtClean="0"/>
              <a:t>評価構造</a:t>
            </a:r>
            <a:endParaRPr kumimoji="1" lang="ja-JP" altLang="en-US" dirty="0"/>
          </a:p>
        </p:txBody>
      </p:sp>
      <p:sp>
        <p:nvSpPr>
          <p:cNvPr id="2" name="コンテンツ プレースホルダー 1"/>
          <p:cNvSpPr>
            <a:spLocks noGrp="1"/>
          </p:cNvSpPr>
          <p:nvPr>
            <p:ph sz="quarter" idx="1"/>
          </p:nvPr>
        </p:nvSpPr>
        <p:spPr/>
        <p:txBody>
          <a:bodyPr/>
          <a:lstStyle/>
          <a:p>
            <a:r>
              <a:rPr kumimoji="1" lang="ja-JP" altLang="en-US" sz="2800" dirty="0" smtClean="0"/>
              <a:t>人の持つ評価基準を表すネットワーク図</a:t>
            </a:r>
            <a:endParaRPr kumimoji="1" lang="en-US" altLang="ja-JP" sz="2800" dirty="0" smtClean="0"/>
          </a:p>
          <a:p>
            <a:r>
              <a:rPr lang="ja-JP" altLang="en-US" sz="2800" dirty="0"/>
              <a:t>評価</a:t>
            </a:r>
            <a:r>
              <a:rPr lang="ja-JP" altLang="en-US" sz="2800" dirty="0" smtClean="0"/>
              <a:t>グリッド法というインタビュー手法から作成される</a:t>
            </a:r>
            <a:endParaRPr kumimoji="1" lang="ja-JP" altLang="en-US" sz="2800" dirty="0"/>
          </a:p>
        </p:txBody>
      </p:sp>
      <p:sp>
        <p:nvSpPr>
          <p:cNvPr id="5" name="テキスト ボックス 4"/>
          <p:cNvSpPr txBox="1"/>
          <p:nvPr/>
        </p:nvSpPr>
        <p:spPr>
          <a:xfrm>
            <a:off x="0" y="6444044"/>
            <a:ext cx="9144000" cy="461665"/>
          </a:xfrm>
          <a:prstGeom prst="rect">
            <a:avLst/>
          </a:prstGeom>
          <a:noFill/>
        </p:spPr>
        <p:txBody>
          <a:bodyPr wrap="square" rtlCol="0">
            <a:spAutoFit/>
          </a:bodyPr>
          <a:lstStyle/>
          <a:p>
            <a:pPr algn="ctr"/>
            <a:r>
              <a:rPr kumimoji="1" lang="ja-JP" altLang="en-US" sz="2400" dirty="0" smtClean="0"/>
              <a:t>欲しいシャープペンシルについての評価構造</a:t>
            </a:r>
            <a:endParaRPr kumimoji="1" lang="ja-JP" altLang="en-US" sz="2400" dirty="0"/>
          </a:p>
        </p:txBody>
      </p:sp>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6329" y="2996952"/>
            <a:ext cx="5990007" cy="3312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5611535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注目単語の詳細情報の</a:t>
            </a:r>
            <a:r>
              <a:rPr lang="ja-JP" altLang="en-US" dirty="0" smtClean="0"/>
              <a:t>探索</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 y="1916832"/>
            <a:ext cx="9183843" cy="41044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円/楕円 4"/>
          <p:cNvSpPr/>
          <p:nvPr/>
        </p:nvSpPr>
        <p:spPr>
          <a:xfrm>
            <a:off x="0" y="5355664"/>
            <a:ext cx="1691680" cy="2880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p:nvSpPr>
        <p:spPr>
          <a:xfrm>
            <a:off x="3815916" y="3395092"/>
            <a:ext cx="468052" cy="2880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6853126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注目評価項目の上位及び下位の評価項目</a:t>
            </a:r>
            <a:r>
              <a:rPr lang="ja-JP" altLang="en-US" dirty="0" smtClean="0"/>
              <a:t>探索</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5" y="1902353"/>
            <a:ext cx="9146832" cy="40469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円/楕円 5"/>
          <p:cNvSpPr/>
          <p:nvPr/>
        </p:nvSpPr>
        <p:spPr>
          <a:xfrm>
            <a:off x="3945" y="5301208"/>
            <a:ext cx="468052" cy="2880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6815600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考察</a:t>
            </a:r>
            <a:endParaRPr kumimoji="1" lang="ja-JP" altLang="en-US" dirty="0"/>
          </a:p>
        </p:txBody>
      </p:sp>
      <p:sp>
        <p:nvSpPr>
          <p:cNvPr id="3" name="コンテンツ プレースホルダー 2"/>
          <p:cNvSpPr>
            <a:spLocks noGrp="1"/>
          </p:cNvSpPr>
          <p:nvPr>
            <p:ph idx="1"/>
          </p:nvPr>
        </p:nvSpPr>
        <p:spPr/>
        <p:txBody>
          <a:bodyPr/>
          <a:lstStyle/>
          <a:p>
            <a:r>
              <a:rPr kumimoji="1" lang="en-US" altLang="ja-JP" sz="2800" dirty="0" smtClean="0"/>
              <a:t>4</a:t>
            </a:r>
            <a:r>
              <a:rPr kumimoji="1" lang="ja-JP" altLang="en-US" sz="2800" dirty="0" smtClean="0"/>
              <a:t>種類の観点から有効性を確認できた</a:t>
            </a:r>
            <a:endParaRPr kumimoji="1" lang="en-US" altLang="ja-JP" sz="2800" dirty="0" smtClean="0"/>
          </a:p>
          <a:p>
            <a:pPr lvl="1"/>
            <a:r>
              <a:rPr kumimoji="1" lang="ja-JP" altLang="en-US" sz="2400" dirty="0" smtClean="0"/>
              <a:t>評価構造の概観</a:t>
            </a:r>
            <a:endParaRPr kumimoji="1" lang="en-US" altLang="ja-JP" sz="2400" dirty="0" smtClean="0"/>
          </a:p>
          <a:p>
            <a:pPr lvl="1"/>
            <a:r>
              <a:rPr kumimoji="1" lang="ja-JP" altLang="en-US" sz="2400" dirty="0" smtClean="0"/>
              <a:t>重要な評価項目の発見</a:t>
            </a:r>
            <a:endParaRPr kumimoji="1" lang="en-US" altLang="ja-JP" sz="2400" dirty="0" smtClean="0"/>
          </a:p>
          <a:p>
            <a:pPr lvl="1"/>
            <a:r>
              <a:rPr lang="ja-JP" altLang="en-US" sz="2400" dirty="0"/>
              <a:t>評価項目の関係性</a:t>
            </a:r>
            <a:r>
              <a:rPr lang="ja-JP" altLang="en-US" sz="2400" dirty="0" smtClean="0"/>
              <a:t>の把握</a:t>
            </a:r>
            <a:endParaRPr lang="en-US" altLang="ja-JP" sz="2400" dirty="0" smtClean="0"/>
          </a:p>
          <a:p>
            <a:pPr lvl="1"/>
            <a:r>
              <a:rPr lang="ja-JP" altLang="en-US" sz="2400" dirty="0"/>
              <a:t>評価項目のグループ分け</a:t>
            </a:r>
            <a:endParaRPr lang="en-US" altLang="ja-JP" sz="2400" dirty="0" smtClean="0"/>
          </a:p>
          <a:p>
            <a:pPr marL="0" indent="0">
              <a:buNone/>
            </a:pPr>
            <a:endParaRPr kumimoji="1" lang="ja-JP" altLang="en-US" dirty="0"/>
          </a:p>
        </p:txBody>
      </p:sp>
    </p:spTree>
    <p:extLst>
      <p:ext uri="{BB962C8B-B14F-4D97-AF65-F5344CB8AC3E}">
        <p14:creationId xmlns:p14="http://schemas.microsoft.com/office/powerpoint/2010/main" val="374064343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改善点</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sz="2800" dirty="0" smtClean="0"/>
              <a:t>評価項目と回答者の関係の表示</a:t>
            </a:r>
            <a:endParaRPr kumimoji="1" lang="en-US" altLang="ja-JP" sz="2800" dirty="0" smtClean="0"/>
          </a:p>
          <a:p>
            <a:r>
              <a:rPr lang="en-US" altLang="ja-JP" sz="2800" dirty="0"/>
              <a:t>Word </a:t>
            </a:r>
            <a:r>
              <a:rPr lang="en-US" altLang="ja-JP" sz="2800" dirty="0" smtClean="0"/>
              <a:t>Cloud</a:t>
            </a:r>
            <a:r>
              <a:rPr lang="ja-JP" altLang="en-US" sz="2800" dirty="0" smtClean="0"/>
              <a:t>の空白部分の削減</a:t>
            </a:r>
            <a:endParaRPr lang="en-US" altLang="ja-JP" sz="2800" dirty="0" smtClean="0"/>
          </a:p>
          <a:p>
            <a:r>
              <a:rPr kumimoji="1" lang="ja-JP" altLang="en-US" sz="2800" dirty="0"/>
              <a:t>単語</a:t>
            </a:r>
            <a:r>
              <a:rPr kumimoji="1" lang="ja-JP" altLang="en-US" sz="2800" dirty="0" smtClean="0"/>
              <a:t>配置</a:t>
            </a:r>
            <a:endParaRPr kumimoji="1" lang="en-US" altLang="ja-JP" sz="2800" dirty="0" smtClean="0"/>
          </a:p>
          <a:p>
            <a:r>
              <a:rPr lang="ja-JP" altLang="en-US" sz="2800" dirty="0"/>
              <a:t>システム</a:t>
            </a:r>
            <a:r>
              <a:rPr lang="ja-JP" altLang="en-US" sz="2800" dirty="0" smtClean="0"/>
              <a:t>の機能追加</a:t>
            </a:r>
            <a:r>
              <a:rPr lang="en-US" altLang="ja-JP" sz="2800" dirty="0" smtClean="0"/>
              <a:t>(</a:t>
            </a:r>
            <a:r>
              <a:rPr lang="ja-JP" altLang="en-US" sz="2800" dirty="0" smtClean="0"/>
              <a:t>単語検索機能</a:t>
            </a:r>
            <a:r>
              <a:rPr lang="en-US" altLang="ja-JP" sz="2800" dirty="0" smtClean="0"/>
              <a:t>)</a:t>
            </a:r>
            <a:endParaRPr kumimoji="1" lang="en-US" altLang="ja-JP" sz="2800" dirty="0" smtClean="0"/>
          </a:p>
          <a:p>
            <a:endParaRPr kumimoji="1" lang="ja-JP" altLang="en-US" sz="2800" dirty="0"/>
          </a:p>
        </p:txBody>
      </p:sp>
    </p:spTree>
    <p:extLst>
      <p:ext uri="{BB962C8B-B14F-4D97-AF65-F5344CB8AC3E}">
        <p14:creationId xmlns:p14="http://schemas.microsoft.com/office/powerpoint/2010/main" val="41157049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目次</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solidFill>
                  <a:schemeClr val="bg1">
                    <a:lumMod val="75000"/>
                  </a:schemeClr>
                </a:solidFill>
              </a:rPr>
              <a:t>はじめに</a:t>
            </a:r>
            <a:endParaRPr kumimoji="1" lang="en-US" altLang="ja-JP" dirty="0" smtClean="0">
              <a:solidFill>
                <a:schemeClr val="bg1">
                  <a:lumMod val="75000"/>
                </a:schemeClr>
              </a:solidFill>
            </a:endParaRPr>
          </a:p>
          <a:p>
            <a:r>
              <a:rPr lang="ja-JP" altLang="en-US" dirty="0">
                <a:solidFill>
                  <a:schemeClr val="bg1">
                    <a:lumMod val="75000"/>
                  </a:schemeClr>
                </a:solidFill>
              </a:rPr>
              <a:t>提案</a:t>
            </a:r>
            <a:r>
              <a:rPr lang="ja-JP" altLang="en-US" dirty="0" smtClean="0">
                <a:solidFill>
                  <a:schemeClr val="bg1">
                    <a:lumMod val="75000"/>
                  </a:schemeClr>
                </a:solidFill>
              </a:rPr>
              <a:t>手法</a:t>
            </a:r>
            <a:endParaRPr lang="en-US" altLang="ja-JP" dirty="0" smtClean="0">
              <a:solidFill>
                <a:schemeClr val="bg1">
                  <a:lumMod val="75000"/>
                </a:schemeClr>
              </a:solidFill>
            </a:endParaRPr>
          </a:p>
          <a:p>
            <a:r>
              <a:rPr kumimoji="1" lang="ja-JP" altLang="en-US" dirty="0" smtClean="0">
                <a:solidFill>
                  <a:schemeClr val="bg1">
                    <a:lumMod val="75000"/>
                  </a:schemeClr>
                </a:solidFill>
              </a:rPr>
              <a:t>評価実験と</a:t>
            </a:r>
            <a:r>
              <a:rPr lang="ja-JP" altLang="en-US" dirty="0">
                <a:solidFill>
                  <a:schemeClr val="bg1">
                    <a:lumMod val="75000"/>
                  </a:schemeClr>
                </a:solidFill>
              </a:rPr>
              <a:t>結果、考察</a:t>
            </a:r>
          </a:p>
          <a:p>
            <a:r>
              <a:rPr lang="ja-JP" altLang="en-US" dirty="0" smtClean="0"/>
              <a:t>まとめ</a:t>
            </a:r>
            <a:r>
              <a:rPr lang="ja-JP" altLang="en-US" dirty="0"/>
              <a:t>と今後の課題</a:t>
            </a:r>
            <a:endParaRPr kumimoji="1" lang="ja-JP" altLang="en-US" dirty="0"/>
          </a:p>
        </p:txBody>
      </p:sp>
    </p:spTree>
    <p:extLst>
      <p:ext uri="{BB962C8B-B14F-4D97-AF65-F5344CB8AC3E}">
        <p14:creationId xmlns:p14="http://schemas.microsoft.com/office/powerpoint/2010/main" val="311230979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smtClean="0"/>
              <a:t>まとめ</a:t>
            </a:r>
            <a:endParaRPr lang="ja-JP" altLang="en-US" dirty="0"/>
          </a:p>
        </p:txBody>
      </p:sp>
      <p:sp>
        <p:nvSpPr>
          <p:cNvPr id="2" name="コンテンツ プレースホルダー 1"/>
          <p:cNvSpPr>
            <a:spLocks noGrp="1"/>
          </p:cNvSpPr>
          <p:nvPr>
            <p:ph sz="quarter" idx="1"/>
          </p:nvPr>
        </p:nvSpPr>
        <p:spPr>
          <a:xfrm>
            <a:off x="457200" y="1600200"/>
            <a:ext cx="8229600" cy="4997152"/>
          </a:xfrm>
        </p:spPr>
        <p:txBody>
          <a:bodyPr>
            <a:normAutofit/>
          </a:bodyPr>
          <a:lstStyle/>
          <a:p>
            <a:r>
              <a:rPr lang="ja-JP" altLang="en-US" sz="2800" dirty="0"/>
              <a:t>本研究では、評価構造内の単語の距離関係を計算する</a:t>
            </a:r>
            <a:r>
              <a:rPr lang="ja-JP" altLang="en-US" sz="2800" dirty="0" smtClean="0"/>
              <a:t>手法を提案し、可視化した</a:t>
            </a:r>
            <a:endParaRPr lang="en-US" altLang="ja-JP" sz="2800" dirty="0" smtClean="0"/>
          </a:p>
          <a:p>
            <a:r>
              <a:rPr lang="ja-JP" altLang="en-US" sz="2800" dirty="0" smtClean="0"/>
              <a:t>提案</a:t>
            </a:r>
            <a:r>
              <a:rPr lang="ja-JP" altLang="en-US" sz="2800" dirty="0"/>
              <a:t>手法を用いた評価構造分析システムの開発を</a:t>
            </a:r>
            <a:r>
              <a:rPr lang="ja-JP" altLang="en-US" sz="2800" dirty="0" smtClean="0"/>
              <a:t>行った</a:t>
            </a:r>
            <a:endParaRPr lang="en-US" altLang="ja-JP" sz="2800" dirty="0"/>
          </a:p>
          <a:p>
            <a:r>
              <a:rPr kumimoji="1" lang="ja-JP" altLang="en-US" sz="2800" dirty="0" smtClean="0"/>
              <a:t>評価実験から、</a:t>
            </a:r>
            <a:r>
              <a:rPr lang="ja-JP" altLang="en-US" sz="2800" dirty="0"/>
              <a:t>提案</a:t>
            </a:r>
            <a:r>
              <a:rPr lang="ja-JP" altLang="en-US" sz="2800" dirty="0" smtClean="0"/>
              <a:t>手法はネットワーク図</a:t>
            </a:r>
            <a:r>
              <a:rPr kumimoji="1" lang="ja-JP" altLang="en-US" sz="2800" dirty="0" smtClean="0"/>
              <a:t>と比較し、視認性の高い可視化手法であることを確認した</a:t>
            </a:r>
            <a:endParaRPr lang="en-US" altLang="ja-JP" sz="2800" dirty="0" smtClean="0"/>
          </a:p>
          <a:p>
            <a:r>
              <a:rPr lang="ja-JP" altLang="en-US" sz="2800" dirty="0"/>
              <a:t>評価実験から</a:t>
            </a:r>
            <a:r>
              <a:rPr lang="ja-JP" altLang="en-US" sz="2800" dirty="0" smtClean="0"/>
              <a:t>、提案システムが評価構造分析において有効であることを確認した</a:t>
            </a:r>
            <a:endParaRPr lang="en-US" altLang="ja-JP" sz="2800" dirty="0"/>
          </a:p>
          <a:p>
            <a:endParaRPr kumimoji="1" lang="en-US" altLang="ja-JP" sz="2800" dirty="0" smtClean="0"/>
          </a:p>
        </p:txBody>
      </p:sp>
    </p:spTree>
    <p:extLst>
      <p:ext uri="{BB962C8B-B14F-4D97-AF65-F5344CB8AC3E}">
        <p14:creationId xmlns:p14="http://schemas.microsoft.com/office/powerpoint/2010/main" val="76881800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今後の</a:t>
            </a:r>
            <a:r>
              <a:rPr lang="ja-JP" altLang="en-US" dirty="0" smtClean="0"/>
              <a:t>課題</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sz="2800" dirty="0"/>
              <a:t>レイアウト</a:t>
            </a:r>
            <a:endParaRPr lang="en-US" altLang="ja-JP" sz="2800" dirty="0"/>
          </a:p>
          <a:p>
            <a:pPr lvl="1"/>
            <a:r>
              <a:rPr lang="ja-JP" altLang="en-US" sz="2400" dirty="0" smtClean="0"/>
              <a:t>単語</a:t>
            </a:r>
            <a:r>
              <a:rPr lang="ja-JP" altLang="en-US" sz="2400" dirty="0"/>
              <a:t>の座標</a:t>
            </a:r>
            <a:endParaRPr lang="en-US" altLang="ja-JP" sz="2400" dirty="0"/>
          </a:p>
          <a:p>
            <a:pPr lvl="1"/>
            <a:r>
              <a:rPr lang="ja-JP" altLang="en-US" sz="2400" dirty="0"/>
              <a:t>単語の</a:t>
            </a:r>
            <a:r>
              <a:rPr lang="ja-JP" altLang="en-US" sz="2400" dirty="0" smtClean="0"/>
              <a:t>フォントサイズ</a:t>
            </a:r>
            <a:endParaRPr lang="en-US" altLang="ja-JP" sz="2400" dirty="0" smtClean="0"/>
          </a:p>
          <a:p>
            <a:pPr lvl="1"/>
            <a:r>
              <a:rPr lang="en-US" altLang="ja-JP" sz="2400" dirty="0"/>
              <a:t>Word Cloud</a:t>
            </a:r>
            <a:r>
              <a:rPr lang="ja-JP" altLang="en-US" sz="2400" dirty="0"/>
              <a:t>の空白部分の</a:t>
            </a:r>
            <a:r>
              <a:rPr lang="ja-JP" altLang="en-US" sz="2400" dirty="0" smtClean="0"/>
              <a:t>削減</a:t>
            </a:r>
            <a:endParaRPr lang="en-US" altLang="ja-JP" sz="2400" dirty="0"/>
          </a:p>
          <a:p>
            <a:r>
              <a:rPr lang="ja-JP" altLang="en-US" sz="2800" dirty="0"/>
              <a:t>インタラクション</a:t>
            </a:r>
            <a:endParaRPr lang="en-US" altLang="ja-JP" sz="2800" dirty="0"/>
          </a:p>
          <a:p>
            <a:pPr lvl="1"/>
            <a:r>
              <a:rPr lang="ja-JP" altLang="en-US" sz="2400" dirty="0"/>
              <a:t>評価項目と回答者の関係の表示</a:t>
            </a:r>
            <a:endParaRPr lang="en-US" altLang="ja-JP" sz="2400" dirty="0"/>
          </a:p>
          <a:p>
            <a:pPr lvl="1"/>
            <a:r>
              <a:rPr lang="ja-JP" altLang="en-US" sz="2400" dirty="0"/>
              <a:t>より上位及び下位の評価項目の可視化</a:t>
            </a:r>
            <a:endParaRPr lang="en-US" altLang="ja-JP" sz="2400" dirty="0"/>
          </a:p>
          <a:p>
            <a:pPr marL="514350" indent="-457200"/>
            <a:r>
              <a:rPr lang="ja-JP" altLang="en-US" sz="2800" dirty="0"/>
              <a:t>その他</a:t>
            </a:r>
            <a:endParaRPr lang="en-US" altLang="ja-JP" sz="2800" dirty="0"/>
          </a:p>
          <a:p>
            <a:pPr marL="914400" lvl="1" indent="-457200"/>
            <a:r>
              <a:rPr lang="ja-JP" altLang="en-US" sz="2400" dirty="0"/>
              <a:t>座標計算速度の向上</a:t>
            </a:r>
            <a:endParaRPr lang="en-US" altLang="ja-JP" sz="2400" dirty="0"/>
          </a:p>
          <a:p>
            <a:endParaRPr kumimoji="1" lang="ja-JP" altLang="en-US" sz="2800" dirty="0"/>
          </a:p>
        </p:txBody>
      </p:sp>
    </p:spTree>
    <p:extLst>
      <p:ext uri="{BB962C8B-B14F-4D97-AF65-F5344CB8AC3E}">
        <p14:creationId xmlns:p14="http://schemas.microsoft.com/office/powerpoint/2010/main" val="376895733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76619180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評価項目のグループ分け</a:t>
            </a: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599" t="4765" b="5177"/>
          <a:stretch/>
        </p:blipFill>
        <p:spPr bwMode="auto">
          <a:xfrm>
            <a:off x="3501618" y="2357955"/>
            <a:ext cx="5175076" cy="2151165"/>
          </a:xfrm>
          <a:prstGeom prst="rect">
            <a:avLst/>
          </a:prstGeom>
          <a:noFill/>
          <a:ln w="19050">
            <a:solidFill>
              <a:srgbClr val="00B050"/>
            </a:solidFill>
            <a:miter lim="800000"/>
            <a:headEnd/>
            <a:tailEnd/>
          </a:ln>
          <a:extLst>
            <a:ext uri="{909E8E84-426E-40DD-AFC4-6F175D3DCCD1}">
              <a14:hiddenFill xmlns:a14="http://schemas.microsoft.com/office/drawing/2010/main">
                <a:solidFill>
                  <a:schemeClr val="accent1"/>
                </a:solidFill>
              </a14:hiddenFill>
            </a:ext>
          </a:extLst>
        </p:spPr>
      </p:pic>
      <p:sp>
        <p:nvSpPr>
          <p:cNvPr id="9" name="円/楕円 8"/>
          <p:cNvSpPr/>
          <p:nvPr/>
        </p:nvSpPr>
        <p:spPr>
          <a:xfrm>
            <a:off x="3779912" y="4158614"/>
            <a:ext cx="433776" cy="216024"/>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p:nvSpPr>
        <p:spPr>
          <a:xfrm>
            <a:off x="7922038" y="4266626"/>
            <a:ext cx="538394" cy="242494"/>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p:nvSpPr>
        <p:spPr>
          <a:xfrm>
            <a:off x="3675370" y="2357955"/>
            <a:ext cx="464582" cy="269424"/>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28"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r="3069"/>
          <a:stretch/>
        </p:blipFill>
        <p:spPr bwMode="auto">
          <a:xfrm>
            <a:off x="3491880" y="1756563"/>
            <a:ext cx="5178742" cy="520309"/>
          </a:xfrm>
          <a:prstGeom prst="rect">
            <a:avLst/>
          </a:prstGeom>
          <a:noFill/>
          <a:ln w="19050">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3855" y="1969773"/>
            <a:ext cx="2822613" cy="37634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円/楕円 14"/>
          <p:cNvSpPr/>
          <p:nvPr/>
        </p:nvSpPr>
        <p:spPr>
          <a:xfrm>
            <a:off x="3665632" y="1898287"/>
            <a:ext cx="538318" cy="2160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5"/>
          <p:cNvSpPr/>
          <p:nvPr/>
        </p:nvSpPr>
        <p:spPr>
          <a:xfrm>
            <a:off x="8092320" y="1754271"/>
            <a:ext cx="538318" cy="2160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p:nvSpPr>
        <p:spPr>
          <a:xfrm>
            <a:off x="8092320" y="2015419"/>
            <a:ext cx="538318" cy="2160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1618" y="4581128"/>
            <a:ext cx="5178742" cy="1534210"/>
          </a:xfrm>
          <a:prstGeom prst="rect">
            <a:avLst/>
          </a:prstGeom>
          <a:noFill/>
          <a:ln w="19050">
            <a:solidFill>
              <a:schemeClr val="accent6"/>
            </a:solidFill>
            <a:miter lim="800000"/>
            <a:headEnd/>
            <a:tailEnd/>
          </a:ln>
          <a:extLst>
            <a:ext uri="{909E8E84-426E-40DD-AFC4-6F175D3DCCD1}">
              <a14:hiddenFill xmlns:a14="http://schemas.microsoft.com/office/drawing/2010/main">
                <a:solidFill>
                  <a:schemeClr val="accent1"/>
                </a:solidFill>
              </a14:hiddenFill>
            </a:ext>
          </a:extLst>
        </p:spPr>
      </p:pic>
      <p:sp>
        <p:nvSpPr>
          <p:cNvPr id="6" name="正方形/長方形 5"/>
          <p:cNvSpPr/>
          <p:nvPr/>
        </p:nvSpPr>
        <p:spPr>
          <a:xfrm>
            <a:off x="827584" y="2357954"/>
            <a:ext cx="1872208" cy="783013"/>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p:cNvSpPr/>
          <p:nvPr/>
        </p:nvSpPr>
        <p:spPr>
          <a:xfrm>
            <a:off x="827584" y="2060847"/>
            <a:ext cx="1872208" cy="2160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p:nvSpPr>
        <p:spPr>
          <a:xfrm>
            <a:off x="827584" y="4149080"/>
            <a:ext cx="1944216" cy="504055"/>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下矢印 29"/>
          <p:cNvSpPr/>
          <p:nvPr/>
        </p:nvSpPr>
        <p:spPr>
          <a:xfrm rot="19477785">
            <a:off x="2959095" y="4316102"/>
            <a:ext cx="400038" cy="1284079"/>
          </a:xfrm>
          <a:prstGeom prst="downArrow">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p:cNvSpPr/>
          <p:nvPr/>
        </p:nvSpPr>
        <p:spPr>
          <a:xfrm>
            <a:off x="6012160" y="5144964"/>
            <a:ext cx="433776" cy="21602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円/楕円 42"/>
          <p:cNvSpPr/>
          <p:nvPr/>
        </p:nvSpPr>
        <p:spPr>
          <a:xfrm>
            <a:off x="8144590" y="5152158"/>
            <a:ext cx="526031" cy="21602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3"/>
          <p:cNvSpPr/>
          <p:nvPr/>
        </p:nvSpPr>
        <p:spPr>
          <a:xfrm>
            <a:off x="8167078" y="5412570"/>
            <a:ext cx="463559" cy="21602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p:nvSpPr>
        <p:spPr>
          <a:xfrm>
            <a:off x="6948264" y="5412570"/>
            <a:ext cx="526031" cy="21602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p:nvSpPr>
        <p:spPr>
          <a:xfrm>
            <a:off x="3876937" y="5520582"/>
            <a:ext cx="336752" cy="21602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p:cNvSpPr/>
          <p:nvPr/>
        </p:nvSpPr>
        <p:spPr>
          <a:xfrm>
            <a:off x="4716016" y="5294352"/>
            <a:ext cx="936104" cy="21602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下矢印 47"/>
          <p:cNvSpPr/>
          <p:nvPr/>
        </p:nvSpPr>
        <p:spPr>
          <a:xfrm rot="15363190">
            <a:off x="2925906" y="1644089"/>
            <a:ext cx="400038" cy="801881"/>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下矢印 48"/>
          <p:cNvSpPr/>
          <p:nvPr/>
        </p:nvSpPr>
        <p:spPr>
          <a:xfrm rot="18255168">
            <a:off x="2893099" y="2505582"/>
            <a:ext cx="400038" cy="1027781"/>
          </a:xfrm>
          <a:prstGeom prst="down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4129897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評価項目のグループ分け</a:t>
            </a:r>
            <a:endParaRPr kumimoji="1" lang="ja-JP" altLang="en-US"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599" t="4765" b="5177"/>
          <a:stretch/>
        </p:blipFill>
        <p:spPr bwMode="auto">
          <a:xfrm>
            <a:off x="3501618" y="2357955"/>
            <a:ext cx="5175076" cy="2151165"/>
          </a:xfrm>
          <a:prstGeom prst="rect">
            <a:avLst/>
          </a:prstGeom>
          <a:noFill/>
          <a:ln w="19050">
            <a:solidFill>
              <a:srgbClr val="00B050"/>
            </a:solidFill>
            <a:miter lim="800000"/>
            <a:headEnd/>
            <a:tailEnd/>
          </a:ln>
          <a:extLst>
            <a:ext uri="{909E8E84-426E-40DD-AFC4-6F175D3DCCD1}">
              <a14:hiddenFill xmlns:a14="http://schemas.microsoft.com/office/drawing/2010/main">
                <a:solidFill>
                  <a:schemeClr val="accent1"/>
                </a:solidFill>
              </a14:hiddenFill>
            </a:ext>
          </a:extLst>
        </p:spPr>
      </p:pic>
      <p:sp>
        <p:nvSpPr>
          <p:cNvPr id="9" name="円/楕円 8"/>
          <p:cNvSpPr/>
          <p:nvPr/>
        </p:nvSpPr>
        <p:spPr>
          <a:xfrm>
            <a:off x="3779912" y="4158614"/>
            <a:ext cx="433776" cy="216024"/>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p:nvSpPr>
        <p:spPr>
          <a:xfrm>
            <a:off x="7922038" y="4266626"/>
            <a:ext cx="538394" cy="242494"/>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p:nvSpPr>
        <p:spPr>
          <a:xfrm>
            <a:off x="3675370" y="2357955"/>
            <a:ext cx="464582" cy="269424"/>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28"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r="3069"/>
          <a:stretch/>
        </p:blipFill>
        <p:spPr bwMode="auto">
          <a:xfrm>
            <a:off x="3491880" y="1756563"/>
            <a:ext cx="5178742" cy="520309"/>
          </a:xfrm>
          <a:prstGeom prst="rect">
            <a:avLst/>
          </a:prstGeom>
          <a:noFill/>
          <a:ln w="19050">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sp>
        <p:nvSpPr>
          <p:cNvPr id="15" name="円/楕円 14"/>
          <p:cNvSpPr/>
          <p:nvPr/>
        </p:nvSpPr>
        <p:spPr>
          <a:xfrm>
            <a:off x="3665632" y="1898287"/>
            <a:ext cx="538318" cy="2160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5"/>
          <p:cNvSpPr/>
          <p:nvPr/>
        </p:nvSpPr>
        <p:spPr>
          <a:xfrm>
            <a:off x="8092320" y="1754271"/>
            <a:ext cx="538318" cy="2160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p:nvSpPr>
        <p:spPr>
          <a:xfrm>
            <a:off x="8092320" y="2015419"/>
            <a:ext cx="538318" cy="2160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1618" y="4581128"/>
            <a:ext cx="5178742" cy="1534210"/>
          </a:xfrm>
          <a:prstGeom prst="rect">
            <a:avLst/>
          </a:prstGeom>
          <a:noFill/>
          <a:ln w="19050">
            <a:solidFill>
              <a:schemeClr val="accent6"/>
            </a:solidFill>
            <a:miter lim="800000"/>
            <a:headEnd/>
            <a:tailEnd/>
          </a:ln>
          <a:extLst>
            <a:ext uri="{909E8E84-426E-40DD-AFC4-6F175D3DCCD1}">
              <a14:hiddenFill xmlns:a14="http://schemas.microsoft.com/office/drawing/2010/main">
                <a:solidFill>
                  <a:schemeClr val="accent1"/>
                </a:solidFill>
              </a14:hiddenFill>
            </a:ext>
          </a:extLst>
        </p:spPr>
      </p:pic>
      <p:sp>
        <p:nvSpPr>
          <p:cNvPr id="42" name="円/楕円 41"/>
          <p:cNvSpPr/>
          <p:nvPr/>
        </p:nvSpPr>
        <p:spPr>
          <a:xfrm>
            <a:off x="6012160" y="5144964"/>
            <a:ext cx="433776" cy="21602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円/楕円 42"/>
          <p:cNvSpPr/>
          <p:nvPr/>
        </p:nvSpPr>
        <p:spPr>
          <a:xfrm>
            <a:off x="8144590" y="5152158"/>
            <a:ext cx="526031" cy="21602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3"/>
          <p:cNvSpPr/>
          <p:nvPr/>
        </p:nvSpPr>
        <p:spPr>
          <a:xfrm>
            <a:off x="8167078" y="5412570"/>
            <a:ext cx="463559" cy="21602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p:nvSpPr>
        <p:spPr>
          <a:xfrm>
            <a:off x="6948264" y="5412570"/>
            <a:ext cx="526031" cy="21602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p:nvSpPr>
        <p:spPr>
          <a:xfrm>
            <a:off x="3876937" y="5520582"/>
            <a:ext cx="336752" cy="21602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p:cNvSpPr/>
          <p:nvPr/>
        </p:nvSpPr>
        <p:spPr>
          <a:xfrm>
            <a:off x="4716016" y="5294352"/>
            <a:ext cx="936104" cy="21602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9"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3528" y="1690244"/>
            <a:ext cx="3113596" cy="22507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1" name="円/楕円 30"/>
          <p:cNvSpPr/>
          <p:nvPr/>
        </p:nvSpPr>
        <p:spPr>
          <a:xfrm>
            <a:off x="429619" y="2932925"/>
            <a:ext cx="974029" cy="360039"/>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円/楕円 32"/>
          <p:cNvSpPr/>
          <p:nvPr/>
        </p:nvSpPr>
        <p:spPr>
          <a:xfrm>
            <a:off x="272177" y="3292965"/>
            <a:ext cx="758532" cy="40192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33"/>
          <p:cNvSpPr/>
          <p:nvPr/>
        </p:nvSpPr>
        <p:spPr>
          <a:xfrm>
            <a:off x="2898638" y="2716900"/>
            <a:ext cx="521234" cy="576063"/>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050"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02984" y="3976841"/>
            <a:ext cx="3134066" cy="22604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6" name="円/楕円 35"/>
          <p:cNvSpPr/>
          <p:nvPr/>
        </p:nvSpPr>
        <p:spPr>
          <a:xfrm>
            <a:off x="1098574" y="4661117"/>
            <a:ext cx="216024" cy="16254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36"/>
          <p:cNvSpPr/>
          <p:nvPr/>
        </p:nvSpPr>
        <p:spPr>
          <a:xfrm>
            <a:off x="2267744" y="4521639"/>
            <a:ext cx="216024" cy="162544"/>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37"/>
          <p:cNvSpPr/>
          <p:nvPr/>
        </p:nvSpPr>
        <p:spPr>
          <a:xfrm>
            <a:off x="2248595" y="5597221"/>
            <a:ext cx="216024" cy="128300"/>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38"/>
          <p:cNvSpPr/>
          <p:nvPr/>
        </p:nvSpPr>
        <p:spPr>
          <a:xfrm>
            <a:off x="1762005" y="5813245"/>
            <a:ext cx="216024" cy="128300"/>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39"/>
          <p:cNvSpPr/>
          <p:nvPr/>
        </p:nvSpPr>
        <p:spPr>
          <a:xfrm>
            <a:off x="2123728" y="4823661"/>
            <a:ext cx="144016" cy="128300"/>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円/楕円 40"/>
          <p:cNvSpPr/>
          <p:nvPr/>
        </p:nvSpPr>
        <p:spPr>
          <a:xfrm>
            <a:off x="2627784" y="4883664"/>
            <a:ext cx="216024" cy="128300"/>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2207030" y="4450432"/>
            <a:ext cx="348745" cy="161492"/>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50"/>
          <p:cNvSpPr/>
          <p:nvPr/>
        </p:nvSpPr>
        <p:spPr>
          <a:xfrm>
            <a:off x="2488366" y="5257591"/>
            <a:ext cx="348745" cy="161492"/>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p:nvSpPr>
        <p:spPr>
          <a:xfrm>
            <a:off x="2699792" y="5193441"/>
            <a:ext cx="216024" cy="128300"/>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円/楕円 52"/>
          <p:cNvSpPr/>
          <p:nvPr/>
        </p:nvSpPr>
        <p:spPr>
          <a:xfrm>
            <a:off x="1187624" y="4996594"/>
            <a:ext cx="216024" cy="168579"/>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p:nvSpPr>
        <p:spPr>
          <a:xfrm>
            <a:off x="1835696" y="5148994"/>
            <a:ext cx="216024" cy="168579"/>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4"/>
          <p:cNvSpPr/>
          <p:nvPr/>
        </p:nvSpPr>
        <p:spPr>
          <a:xfrm>
            <a:off x="1574778" y="5089012"/>
            <a:ext cx="404933" cy="16857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55"/>
          <p:cNvSpPr/>
          <p:nvPr/>
        </p:nvSpPr>
        <p:spPr>
          <a:xfrm>
            <a:off x="2464619" y="5525214"/>
            <a:ext cx="235173" cy="7200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56"/>
          <p:cNvSpPr/>
          <p:nvPr/>
        </p:nvSpPr>
        <p:spPr>
          <a:xfrm>
            <a:off x="2540942" y="5641610"/>
            <a:ext cx="235173" cy="7200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p:cNvSpPr/>
          <p:nvPr/>
        </p:nvSpPr>
        <p:spPr>
          <a:xfrm>
            <a:off x="2032571" y="5689517"/>
            <a:ext cx="235173" cy="7200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588352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ja-JP" dirty="0"/>
              <a:t>評価グリッド法</a:t>
            </a:r>
            <a:endParaRPr kumimoji="1" lang="ja-JP" altLang="en-US" dirty="0"/>
          </a:p>
        </p:txBody>
      </p:sp>
      <p:sp>
        <p:nvSpPr>
          <p:cNvPr id="4" name="円/楕円 3"/>
          <p:cNvSpPr/>
          <p:nvPr/>
        </p:nvSpPr>
        <p:spPr>
          <a:xfrm>
            <a:off x="2027710" y="1836690"/>
            <a:ext cx="504056" cy="50405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kumimoji="1" lang="en-US" altLang="ja-JP" sz="2000" b="1" dirty="0" smtClean="0"/>
              <a:t>A</a:t>
            </a:r>
            <a:endParaRPr kumimoji="1" lang="ja-JP" altLang="en-US" sz="2000" b="1" dirty="0"/>
          </a:p>
        </p:txBody>
      </p:sp>
      <p:sp>
        <p:nvSpPr>
          <p:cNvPr id="5" name="円/楕円 4"/>
          <p:cNvSpPr/>
          <p:nvPr/>
        </p:nvSpPr>
        <p:spPr>
          <a:xfrm>
            <a:off x="1135631" y="1929964"/>
            <a:ext cx="504056" cy="50405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kumimoji="1" lang="en-US" altLang="ja-JP" sz="2000" b="1" dirty="0" smtClean="0"/>
              <a:t>B</a:t>
            </a:r>
            <a:endParaRPr kumimoji="1" lang="ja-JP" altLang="en-US" sz="2000" b="1" dirty="0"/>
          </a:p>
        </p:txBody>
      </p:sp>
      <p:sp>
        <p:nvSpPr>
          <p:cNvPr id="6" name="円/楕円 5"/>
          <p:cNvSpPr/>
          <p:nvPr/>
        </p:nvSpPr>
        <p:spPr>
          <a:xfrm>
            <a:off x="2551065" y="2216038"/>
            <a:ext cx="504056" cy="50405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kumimoji="1" lang="en-US" altLang="ja-JP" sz="2000" b="1" dirty="0" smtClean="0"/>
              <a:t>C</a:t>
            </a:r>
            <a:endParaRPr kumimoji="1" lang="ja-JP" altLang="en-US" sz="2000" b="1" dirty="0"/>
          </a:p>
        </p:txBody>
      </p:sp>
      <p:sp>
        <p:nvSpPr>
          <p:cNvPr id="7" name="円/楕円 6"/>
          <p:cNvSpPr/>
          <p:nvPr/>
        </p:nvSpPr>
        <p:spPr>
          <a:xfrm>
            <a:off x="1639687" y="2275722"/>
            <a:ext cx="504056" cy="50405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kumimoji="1" lang="en-US" altLang="ja-JP" sz="2000" b="1" dirty="0" smtClean="0"/>
              <a:t>D</a:t>
            </a:r>
            <a:endParaRPr kumimoji="1" lang="ja-JP" altLang="en-US" sz="2000" b="1" dirty="0"/>
          </a:p>
        </p:txBody>
      </p:sp>
      <p:sp>
        <p:nvSpPr>
          <p:cNvPr id="10" name="テキスト ボックス 9"/>
          <p:cNvSpPr txBox="1"/>
          <p:nvPr/>
        </p:nvSpPr>
        <p:spPr>
          <a:xfrm>
            <a:off x="3585047" y="1851036"/>
            <a:ext cx="4751622" cy="400110"/>
          </a:xfrm>
          <a:prstGeom prst="rect">
            <a:avLst/>
          </a:prstGeom>
          <a:noFill/>
        </p:spPr>
        <p:txBody>
          <a:bodyPr wrap="none" rtlCol="0">
            <a:spAutoFit/>
          </a:bodyPr>
          <a:lstStyle/>
          <a:p>
            <a:r>
              <a:rPr lang="en-US" altLang="ja-JP" sz="2000" dirty="0" smtClean="0"/>
              <a:t>Q1,</a:t>
            </a:r>
            <a:r>
              <a:rPr lang="ja-JP" altLang="en-US" sz="2000" dirty="0" smtClean="0"/>
              <a:t> </a:t>
            </a:r>
            <a:r>
              <a:rPr kumimoji="1" lang="en-US" altLang="ja-JP" sz="2000" dirty="0" smtClean="0"/>
              <a:t>A</a:t>
            </a:r>
            <a:r>
              <a:rPr kumimoji="1" lang="ja-JP" altLang="en-US" sz="2000" dirty="0" smtClean="0"/>
              <a:t>と</a:t>
            </a:r>
            <a:r>
              <a:rPr lang="en-US" altLang="ja-JP" sz="2000" dirty="0"/>
              <a:t>C</a:t>
            </a:r>
            <a:r>
              <a:rPr kumimoji="1" lang="ja-JP" altLang="en-US" sz="2000" dirty="0" smtClean="0"/>
              <a:t>のどちらが好きですか？→　</a:t>
            </a:r>
            <a:r>
              <a:rPr kumimoji="1" lang="en-US" altLang="ja-JP" sz="2000" dirty="0" smtClean="0"/>
              <a:t>A</a:t>
            </a:r>
            <a:r>
              <a:rPr kumimoji="1" lang="ja-JP" altLang="en-US" sz="2000" dirty="0" smtClean="0"/>
              <a:t>です</a:t>
            </a:r>
            <a:endParaRPr kumimoji="1" lang="ja-JP" altLang="en-US" sz="2000" dirty="0"/>
          </a:p>
        </p:txBody>
      </p:sp>
      <p:sp>
        <p:nvSpPr>
          <p:cNvPr id="11" name="テキスト ボックス 10"/>
          <p:cNvSpPr txBox="1"/>
          <p:nvPr/>
        </p:nvSpPr>
        <p:spPr>
          <a:xfrm>
            <a:off x="3571080" y="2397838"/>
            <a:ext cx="4817344" cy="400110"/>
          </a:xfrm>
          <a:prstGeom prst="rect">
            <a:avLst/>
          </a:prstGeom>
          <a:noFill/>
        </p:spPr>
        <p:txBody>
          <a:bodyPr wrap="none" rtlCol="0">
            <a:spAutoFit/>
          </a:bodyPr>
          <a:lstStyle/>
          <a:p>
            <a:r>
              <a:rPr lang="en-US" altLang="ja-JP" sz="2000" dirty="0" smtClean="0"/>
              <a:t>Q2, </a:t>
            </a:r>
            <a:r>
              <a:rPr kumimoji="1" lang="ja-JP" altLang="en-US" sz="2000" dirty="0" smtClean="0"/>
              <a:t>何故</a:t>
            </a:r>
            <a:r>
              <a:rPr kumimoji="1" lang="en-US" altLang="ja-JP" sz="2000" dirty="0" smtClean="0"/>
              <a:t>A</a:t>
            </a:r>
            <a:r>
              <a:rPr kumimoji="1" lang="ja-JP" altLang="en-US" sz="2000" dirty="0" smtClean="0"/>
              <a:t>が好きですか？→　</a:t>
            </a:r>
            <a:r>
              <a:rPr lang="en-US" altLang="ja-JP" sz="2000" dirty="0" smtClean="0"/>
              <a:t>XX</a:t>
            </a:r>
            <a:r>
              <a:rPr lang="ja-JP" altLang="en-US" sz="2000" dirty="0" smtClean="0"/>
              <a:t>であるから</a:t>
            </a:r>
            <a:endParaRPr kumimoji="1" lang="ja-JP" altLang="en-US" sz="2000" dirty="0"/>
          </a:p>
        </p:txBody>
      </p:sp>
      <p:sp>
        <p:nvSpPr>
          <p:cNvPr id="12" name="正方形/長方形 11"/>
          <p:cNvSpPr/>
          <p:nvPr/>
        </p:nvSpPr>
        <p:spPr>
          <a:xfrm>
            <a:off x="3308181" y="5091752"/>
            <a:ext cx="2486732" cy="9657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smtClean="0">
                <a:solidFill>
                  <a:schemeClr val="tx1"/>
                </a:solidFill>
              </a:rPr>
              <a:t>XX</a:t>
            </a:r>
            <a:r>
              <a:rPr kumimoji="1" lang="ja-JP" altLang="en-US" sz="2000" dirty="0" smtClean="0">
                <a:solidFill>
                  <a:schemeClr val="tx1"/>
                </a:solidFill>
              </a:rPr>
              <a:t>であること</a:t>
            </a:r>
            <a:endParaRPr kumimoji="1" lang="en-US" altLang="ja-JP" sz="2000" dirty="0" smtClean="0">
              <a:solidFill>
                <a:schemeClr val="tx1"/>
              </a:solidFill>
            </a:endParaRPr>
          </a:p>
        </p:txBody>
      </p:sp>
      <p:sp>
        <p:nvSpPr>
          <p:cNvPr id="13" name="テキスト ボックス 12"/>
          <p:cNvSpPr txBox="1"/>
          <p:nvPr/>
        </p:nvSpPr>
        <p:spPr>
          <a:xfrm>
            <a:off x="683568" y="5373216"/>
            <a:ext cx="1579278" cy="400110"/>
          </a:xfrm>
          <a:prstGeom prst="rect">
            <a:avLst/>
          </a:prstGeom>
          <a:noFill/>
        </p:spPr>
        <p:txBody>
          <a:bodyPr wrap="none" rtlCol="0">
            <a:spAutoFit/>
          </a:bodyPr>
          <a:lstStyle/>
          <a:p>
            <a:r>
              <a:rPr kumimoji="1" lang="en-US" altLang="ja-JP" sz="2000" dirty="0" smtClean="0"/>
              <a:t>AA</a:t>
            </a:r>
            <a:r>
              <a:rPr kumimoji="1" lang="ja-JP" altLang="en-US" sz="2000" dirty="0" smtClean="0"/>
              <a:t>であること</a:t>
            </a:r>
            <a:endParaRPr kumimoji="1" lang="ja-JP" altLang="en-US" sz="2000" dirty="0"/>
          </a:p>
        </p:txBody>
      </p:sp>
      <p:sp>
        <p:nvSpPr>
          <p:cNvPr id="14" name="テキスト ボックス 13"/>
          <p:cNvSpPr txBox="1"/>
          <p:nvPr/>
        </p:nvSpPr>
        <p:spPr>
          <a:xfrm>
            <a:off x="6427122" y="5278158"/>
            <a:ext cx="1904689" cy="400110"/>
          </a:xfrm>
          <a:prstGeom prst="rect">
            <a:avLst/>
          </a:prstGeom>
          <a:noFill/>
        </p:spPr>
        <p:txBody>
          <a:bodyPr wrap="none" rtlCol="0">
            <a:spAutoFit/>
          </a:bodyPr>
          <a:lstStyle/>
          <a:p>
            <a:r>
              <a:rPr kumimoji="1" lang="en-US" altLang="ja-JP" sz="2000" dirty="0" smtClean="0"/>
              <a:t>MM</a:t>
            </a:r>
            <a:r>
              <a:rPr kumimoji="1" lang="ja-JP" altLang="en-US" sz="2000" dirty="0" smtClean="0"/>
              <a:t>が</a:t>
            </a:r>
            <a:r>
              <a:rPr kumimoji="1" lang="en-US" altLang="ja-JP" sz="2000" dirty="0" smtClean="0"/>
              <a:t>NN</a:t>
            </a:r>
            <a:r>
              <a:rPr kumimoji="1" lang="ja-JP" altLang="en-US" sz="2000" dirty="0" smtClean="0"/>
              <a:t>である</a:t>
            </a:r>
            <a:endParaRPr kumimoji="1" lang="ja-JP" altLang="en-US" sz="2000" dirty="0"/>
          </a:p>
        </p:txBody>
      </p:sp>
      <p:cxnSp>
        <p:nvCxnSpPr>
          <p:cNvPr id="16" name="直線コネクタ 15"/>
          <p:cNvCxnSpPr>
            <a:stCxn id="13" idx="3"/>
          </p:cNvCxnSpPr>
          <p:nvPr/>
        </p:nvCxnSpPr>
        <p:spPr>
          <a:xfrm>
            <a:off x="2262846" y="5573271"/>
            <a:ext cx="1517066" cy="3077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a:endCxn id="14" idx="1"/>
          </p:cNvCxnSpPr>
          <p:nvPr/>
        </p:nvCxnSpPr>
        <p:spPr>
          <a:xfrm flipV="1">
            <a:off x="5292080" y="5478213"/>
            <a:ext cx="1135042" cy="11044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テキスト ボックス 18"/>
          <p:cNvSpPr txBox="1"/>
          <p:nvPr/>
        </p:nvSpPr>
        <p:spPr>
          <a:xfrm>
            <a:off x="6427122" y="5782214"/>
            <a:ext cx="1747594" cy="400110"/>
          </a:xfrm>
          <a:prstGeom prst="rect">
            <a:avLst/>
          </a:prstGeom>
          <a:noFill/>
        </p:spPr>
        <p:txBody>
          <a:bodyPr wrap="none" rtlCol="0">
            <a:spAutoFit/>
          </a:bodyPr>
          <a:lstStyle/>
          <a:p>
            <a:r>
              <a:rPr kumimoji="1" lang="en-US" altLang="ja-JP" sz="2000" dirty="0" smtClean="0"/>
              <a:t>PP</a:t>
            </a:r>
            <a:r>
              <a:rPr kumimoji="1" lang="ja-JP" altLang="en-US" sz="2000" dirty="0" smtClean="0"/>
              <a:t>が</a:t>
            </a:r>
            <a:r>
              <a:rPr lang="en-US" altLang="ja-JP" sz="2000" dirty="0"/>
              <a:t>QQ</a:t>
            </a:r>
            <a:r>
              <a:rPr kumimoji="1" lang="ja-JP" altLang="en-US" sz="2000" dirty="0" smtClean="0"/>
              <a:t>である</a:t>
            </a:r>
            <a:endParaRPr kumimoji="1" lang="ja-JP" altLang="en-US" sz="2000" dirty="0"/>
          </a:p>
        </p:txBody>
      </p:sp>
      <p:cxnSp>
        <p:nvCxnSpPr>
          <p:cNvPr id="20" name="直線コネクタ 19"/>
          <p:cNvCxnSpPr>
            <a:endCxn id="19" idx="1"/>
          </p:cNvCxnSpPr>
          <p:nvPr/>
        </p:nvCxnSpPr>
        <p:spPr>
          <a:xfrm>
            <a:off x="5292080" y="5604049"/>
            <a:ext cx="1135042" cy="3782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508151" y="3713727"/>
            <a:ext cx="3533340" cy="707886"/>
          </a:xfrm>
          <a:prstGeom prst="rect">
            <a:avLst/>
          </a:prstGeom>
          <a:noFill/>
        </p:spPr>
        <p:txBody>
          <a:bodyPr wrap="none" rtlCol="0">
            <a:spAutoFit/>
          </a:bodyPr>
          <a:lstStyle/>
          <a:p>
            <a:r>
              <a:rPr lang="en-US" altLang="ja-JP" sz="2000" dirty="0" smtClean="0"/>
              <a:t>Q3, </a:t>
            </a:r>
            <a:r>
              <a:rPr kumimoji="1" lang="en-US" altLang="ja-JP" sz="2000" dirty="0" smtClean="0"/>
              <a:t>XX</a:t>
            </a:r>
            <a:r>
              <a:rPr lang="ja-JP" altLang="en-US" sz="2000" dirty="0" smtClean="0"/>
              <a:t>だと何故よいのですか</a:t>
            </a:r>
            <a:r>
              <a:rPr kumimoji="1" lang="ja-JP" altLang="en-US" sz="2000" dirty="0" smtClean="0"/>
              <a:t>？</a:t>
            </a:r>
            <a:endParaRPr kumimoji="1" lang="en-US" altLang="ja-JP" sz="2000" dirty="0" smtClean="0"/>
          </a:p>
          <a:p>
            <a:r>
              <a:rPr kumimoji="1" lang="ja-JP" altLang="en-US" sz="2000" dirty="0" smtClean="0"/>
              <a:t>→　</a:t>
            </a:r>
            <a:r>
              <a:rPr kumimoji="1" lang="en-US" altLang="ja-JP" sz="2000" dirty="0" smtClean="0"/>
              <a:t>AA</a:t>
            </a:r>
            <a:r>
              <a:rPr lang="ja-JP" altLang="en-US" sz="2000" dirty="0" smtClean="0"/>
              <a:t>だから</a:t>
            </a:r>
            <a:endParaRPr kumimoji="1" lang="ja-JP" altLang="en-US" sz="2000" dirty="0"/>
          </a:p>
        </p:txBody>
      </p:sp>
      <p:sp>
        <p:nvSpPr>
          <p:cNvPr id="27" name="テキスト ボックス 26"/>
          <p:cNvSpPr txBox="1"/>
          <p:nvPr/>
        </p:nvSpPr>
        <p:spPr>
          <a:xfrm>
            <a:off x="5953447" y="3559838"/>
            <a:ext cx="2557110" cy="1015663"/>
          </a:xfrm>
          <a:prstGeom prst="rect">
            <a:avLst/>
          </a:prstGeom>
          <a:noFill/>
        </p:spPr>
        <p:txBody>
          <a:bodyPr wrap="none" rtlCol="0">
            <a:spAutoFit/>
          </a:bodyPr>
          <a:lstStyle/>
          <a:p>
            <a:r>
              <a:rPr lang="en-US" altLang="ja-JP" sz="2000" dirty="0" smtClean="0"/>
              <a:t>Q4, </a:t>
            </a:r>
            <a:r>
              <a:rPr kumimoji="1" lang="en-US" altLang="ja-JP" sz="2000" dirty="0" smtClean="0"/>
              <a:t>XX</a:t>
            </a:r>
            <a:r>
              <a:rPr kumimoji="1" lang="ja-JP" altLang="en-US" sz="2000" dirty="0" smtClean="0"/>
              <a:t>であるためには</a:t>
            </a:r>
            <a:endParaRPr kumimoji="1" lang="en-US" altLang="ja-JP" sz="2000" dirty="0" smtClean="0"/>
          </a:p>
          <a:p>
            <a:r>
              <a:rPr kumimoji="1" lang="ja-JP" altLang="en-US" sz="2000" dirty="0" smtClean="0"/>
              <a:t>何が必要ですか？</a:t>
            </a:r>
            <a:endParaRPr kumimoji="1" lang="en-US" altLang="ja-JP" sz="2000" dirty="0" smtClean="0"/>
          </a:p>
          <a:p>
            <a:r>
              <a:rPr kumimoji="1" lang="ja-JP" altLang="en-US" sz="2000" dirty="0" smtClean="0"/>
              <a:t>→　</a:t>
            </a:r>
            <a:r>
              <a:rPr lang="en-US" altLang="ja-JP" sz="2000" dirty="0" smtClean="0"/>
              <a:t>MM</a:t>
            </a:r>
            <a:r>
              <a:rPr lang="ja-JP" altLang="en-US" sz="2000" dirty="0" smtClean="0"/>
              <a:t>が</a:t>
            </a:r>
            <a:r>
              <a:rPr lang="en-US" altLang="ja-JP" sz="2000" dirty="0" smtClean="0"/>
              <a:t>NN</a:t>
            </a:r>
            <a:r>
              <a:rPr lang="ja-JP" altLang="en-US" sz="2000" dirty="0" smtClean="0"/>
              <a:t>である</a:t>
            </a:r>
            <a:endParaRPr kumimoji="1" lang="ja-JP" altLang="en-US" sz="2000" dirty="0"/>
          </a:p>
        </p:txBody>
      </p:sp>
      <p:cxnSp>
        <p:nvCxnSpPr>
          <p:cNvPr id="29" name="直線矢印コネクタ 28"/>
          <p:cNvCxnSpPr>
            <a:stCxn id="4" idx="6"/>
            <a:endCxn id="10" idx="1"/>
          </p:cNvCxnSpPr>
          <p:nvPr/>
        </p:nvCxnSpPr>
        <p:spPr>
          <a:xfrm flipV="1">
            <a:off x="2531766" y="2051091"/>
            <a:ext cx="1053281" cy="37627"/>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直線矢印コネクタ 30"/>
          <p:cNvCxnSpPr>
            <a:stCxn id="6" idx="6"/>
            <a:endCxn id="10" idx="1"/>
          </p:cNvCxnSpPr>
          <p:nvPr/>
        </p:nvCxnSpPr>
        <p:spPr>
          <a:xfrm flipV="1">
            <a:off x="3055121" y="2051091"/>
            <a:ext cx="529926" cy="416975"/>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 name="テキスト ボックス 31"/>
          <p:cNvSpPr txBox="1"/>
          <p:nvPr/>
        </p:nvSpPr>
        <p:spPr>
          <a:xfrm>
            <a:off x="2473222" y="6099863"/>
            <a:ext cx="4283968" cy="400110"/>
          </a:xfrm>
          <a:prstGeom prst="rect">
            <a:avLst/>
          </a:prstGeom>
          <a:noFill/>
        </p:spPr>
        <p:txBody>
          <a:bodyPr wrap="square" rtlCol="0">
            <a:spAutoFit/>
          </a:bodyPr>
          <a:lstStyle/>
          <a:p>
            <a:pPr algn="ctr"/>
            <a:r>
              <a:rPr kumimoji="1" lang="ja-JP" altLang="en-US" sz="2000" dirty="0" smtClean="0"/>
              <a:t>評価構造</a:t>
            </a:r>
            <a:endParaRPr kumimoji="1" lang="ja-JP" altLang="en-US" sz="2000" dirty="0"/>
          </a:p>
        </p:txBody>
      </p:sp>
      <p:sp>
        <p:nvSpPr>
          <p:cNvPr id="24" name="円/楕円 23"/>
          <p:cNvSpPr/>
          <p:nvPr/>
        </p:nvSpPr>
        <p:spPr>
          <a:xfrm>
            <a:off x="831303" y="1707375"/>
            <a:ext cx="2448272" cy="1224136"/>
          </a:xfrm>
          <a:prstGeom prst="ellipse">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角丸四角形 37"/>
          <p:cNvSpPr/>
          <p:nvPr/>
        </p:nvSpPr>
        <p:spPr>
          <a:xfrm>
            <a:off x="508151" y="1563359"/>
            <a:ext cx="8168306" cy="172819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角丸四角形 38"/>
          <p:cNvSpPr/>
          <p:nvPr/>
        </p:nvSpPr>
        <p:spPr>
          <a:xfrm>
            <a:off x="531053" y="3507575"/>
            <a:ext cx="8168306" cy="115212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角丸四角形 39"/>
          <p:cNvSpPr/>
          <p:nvPr/>
        </p:nvSpPr>
        <p:spPr>
          <a:xfrm>
            <a:off x="508151" y="4905344"/>
            <a:ext cx="8168306" cy="162000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下矢印 40"/>
          <p:cNvSpPr/>
          <p:nvPr/>
        </p:nvSpPr>
        <p:spPr>
          <a:xfrm>
            <a:off x="4355976" y="3291551"/>
            <a:ext cx="432048" cy="19442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下矢印 41"/>
          <p:cNvSpPr/>
          <p:nvPr/>
        </p:nvSpPr>
        <p:spPr>
          <a:xfrm>
            <a:off x="1387659" y="4659703"/>
            <a:ext cx="432048"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下矢印 42"/>
          <p:cNvSpPr/>
          <p:nvPr/>
        </p:nvSpPr>
        <p:spPr>
          <a:xfrm>
            <a:off x="7119741" y="4659703"/>
            <a:ext cx="432048"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ボックス 47"/>
          <p:cNvSpPr txBox="1"/>
          <p:nvPr/>
        </p:nvSpPr>
        <p:spPr>
          <a:xfrm>
            <a:off x="831302" y="2917119"/>
            <a:ext cx="2448273" cy="400110"/>
          </a:xfrm>
          <a:prstGeom prst="rect">
            <a:avLst/>
          </a:prstGeom>
          <a:noFill/>
        </p:spPr>
        <p:txBody>
          <a:bodyPr wrap="square" rtlCol="0">
            <a:spAutoFit/>
          </a:bodyPr>
          <a:lstStyle/>
          <a:p>
            <a:pPr algn="ctr"/>
            <a:r>
              <a:rPr kumimoji="1" lang="ja-JP" altLang="en-US" sz="2000" dirty="0" smtClean="0"/>
              <a:t>比較対象</a:t>
            </a:r>
            <a:endParaRPr kumimoji="1" lang="ja-JP" altLang="en-US" sz="2000" dirty="0"/>
          </a:p>
        </p:txBody>
      </p:sp>
      <p:sp>
        <p:nvSpPr>
          <p:cNvPr id="3" name="円/楕円 2"/>
          <p:cNvSpPr/>
          <p:nvPr/>
        </p:nvSpPr>
        <p:spPr>
          <a:xfrm>
            <a:off x="319809" y="1340768"/>
            <a:ext cx="435767" cy="4451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t>1</a:t>
            </a:r>
            <a:endParaRPr kumimoji="1" lang="ja-JP" altLang="en-US" sz="2800" dirty="0"/>
          </a:p>
        </p:txBody>
      </p:sp>
      <p:sp>
        <p:nvSpPr>
          <p:cNvPr id="30" name="円/楕円 29"/>
          <p:cNvSpPr/>
          <p:nvPr/>
        </p:nvSpPr>
        <p:spPr>
          <a:xfrm>
            <a:off x="323528" y="3317229"/>
            <a:ext cx="435767" cy="4451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t>2</a:t>
            </a:r>
            <a:endParaRPr kumimoji="1" lang="ja-JP" altLang="en-US" sz="2800" dirty="0"/>
          </a:p>
        </p:txBody>
      </p:sp>
    </p:spTree>
    <p:extLst>
      <p:ext uri="{BB962C8B-B14F-4D97-AF65-F5344CB8AC3E}">
        <p14:creationId xmlns:p14="http://schemas.microsoft.com/office/powerpoint/2010/main" val="310450297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可視化の流れ</a:t>
            </a:r>
            <a:endParaRPr kumimoji="1" lang="ja-JP" altLang="en-US" dirty="0"/>
          </a:p>
        </p:txBody>
      </p:sp>
      <p:pic>
        <p:nvPicPr>
          <p:cNvPr id="4"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7583" y="2349430"/>
            <a:ext cx="3384377" cy="935554"/>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cxnSp>
        <p:nvCxnSpPr>
          <p:cNvPr id="24" name="直線コネクタ 23"/>
          <p:cNvCxnSpPr/>
          <p:nvPr/>
        </p:nvCxnSpPr>
        <p:spPr>
          <a:xfrm flipV="1">
            <a:off x="1258510" y="4462058"/>
            <a:ext cx="1032030" cy="3410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p:nvCxnSpPr>
        <p:spPr>
          <a:xfrm flipV="1">
            <a:off x="1258510" y="4513176"/>
            <a:ext cx="2527866" cy="2899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a:off x="1258510" y="4803108"/>
            <a:ext cx="1784714" cy="888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a:off x="1258510" y="4803108"/>
            <a:ext cx="2211113" cy="6105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a:off x="1235335" y="4803108"/>
            <a:ext cx="935970" cy="8410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p:nvCxnSpPr>
        <p:spPr>
          <a:xfrm>
            <a:off x="1232140" y="4820836"/>
            <a:ext cx="0" cy="3434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p:nvPr/>
        </p:nvCxnSpPr>
        <p:spPr>
          <a:xfrm>
            <a:off x="1232140" y="5164252"/>
            <a:ext cx="941731" cy="4798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p:nvPr/>
        </p:nvCxnSpPr>
        <p:spPr>
          <a:xfrm flipV="1">
            <a:off x="1235335" y="4441964"/>
            <a:ext cx="1007115" cy="7222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線コネクタ 48"/>
          <p:cNvCxnSpPr/>
          <p:nvPr/>
        </p:nvCxnSpPr>
        <p:spPr>
          <a:xfrm flipV="1">
            <a:off x="1232140" y="4513176"/>
            <a:ext cx="2554236" cy="6510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p:cNvCxnSpPr/>
          <p:nvPr/>
        </p:nvCxnSpPr>
        <p:spPr>
          <a:xfrm flipV="1">
            <a:off x="1235335" y="4891934"/>
            <a:ext cx="1807889" cy="2723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線コネクタ 53"/>
          <p:cNvCxnSpPr/>
          <p:nvPr/>
        </p:nvCxnSpPr>
        <p:spPr>
          <a:xfrm>
            <a:off x="1258510" y="5164252"/>
            <a:ext cx="2233301" cy="2952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線コネクタ 55"/>
          <p:cNvCxnSpPr/>
          <p:nvPr/>
        </p:nvCxnSpPr>
        <p:spPr>
          <a:xfrm flipH="1">
            <a:off x="2173871" y="4462058"/>
            <a:ext cx="68579" cy="11820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p:nvPr/>
        </p:nvCxnSpPr>
        <p:spPr>
          <a:xfrm>
            <a:off x="2242450" y="4441964"/>
            <a:ext cx="1249361" cy="101751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直線コネクタ 59"/>
          <p:cNvCxnSpPr/>
          <p:nvPr/>
        </p:nvCxnSpPr>
        <p:spPr>
          <a:xfrm>
            <a:off x="2208160" y="4441964"/>
            <a:ext cx="835064" cy="4499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p:nvPr/>
        </p:nvCxnSpPr>
        <p:spPr>
          <a:xfrm>
            <a:off x="2211999" y="4441964"/>
            <a:ext cx="1608842" cy="7121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4" name="直線コネクタ 63"/>
          <p:cNvCxnSpPr/>
          <p:nvPr/>
        </p:nvCxnSpPr>
        <p:spPr>
          <a:xfrm>
            <a:off x="3043224" y="4891934"/>
            <a:ext cx="448587" cy="5446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線コネクタ 65"/>
          <p:cNvCxnSpPr/>
          <p:nvPr/>
        </p:nvCxnSpPr>
        <p:spPr>
          <a:xfrm flipV="1">
            <a:off x="2987824" y="4513176"/>
            <a:ext cx="777617" cy="3787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線コネクタ 67"/>
          <p:cNvCxnSpPr/>
          <p:nvPr/>
        </p:nvCxnSpPr>
        <p:spPr>
          <a:xfrm flipH="1">
            <a:off x="3491811" y="4544344"/>
            <a:ext cx="329030" cy="9151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913903" y="5084864"/>
            <a:ext cx="777777" cy="307777"/>
          </a:xfrm>
          <a:prstGeom prst="rect">
            <a:avLst/>
          </a:prstGeom>
          <a:solidFill>
            <a:schemeClr val="bg1"/>
          </a:solidFill>
          <a:ln>
            <a:solidFill>
              <a:schemeClr val="tx1"/>
            </a:solidFill>
          </a:ln>
        </p:spPr>
        <p:txBody>
          <a:bodyPr wrap="none" rtlCol="0">
            <a:spAutoFit/>
          </a:bodyPr>
          <a:lstStyle/>
          <a:p>
            <a:r>
              <a:rPr kumimoji="1" lang="ja-JP" altLang="en-US" sz="1400" dirty="0" smtClean="0"/>
              <a:t>グリップ</a:t>
            </a:r>
            <a:endParaRPr kumimoji="1" lang="ja-JP" altLang="en-US" sz="1400" dirty="0"/>
          </a:p>
        </p:txBody>
      </p:sp>
      <p:sp>
        <p:nvSpPr>
          <p:cNvPr id="20" name="テキスト ボックス 19"/>
          <p:cNvSpPr txBox="1"/>
          <p:nvPr/>
        </p:nvSpPr>
        <p:spPr>
          <a:xfrm>
            <a:off x="1897643" y="4266839"/>
            <a:ext cx="785793" cy="461665"/>
          </a:xfrm>
          <a:prstGeom prst="rect">
            <a:avLst/>
          </a:prstGeom>
          <a:solidFill>
            <a:schemeClr val="bg1"/>
          </a:solidFill>
          <a:ln>
            <a:solidFill>
              <a:schemeClr val="tx1"/>
            </a:solidFill>
          </a:ln>
        </p:spPr>
        <p:txBody>
          <a:bodyPr wrap="none" rtlCol="0">
            <a:spAutoFit/>
          </a:bodyPr>
          <a:lstStyle/>
          <a:p>
            <a:r>
              <a:rPr kumimoji="1" lang="ja-JP" altLang="en-US" sz="2400" dirty="0" smtClean="0"/>
              <a:t>持つ</a:t>
            </a:r>
            <a:endParaRPr kumimoji="1" lang="ja-JP" altLang="en-US" sz="2400" dirty="0"/>
          </a:p>
        </p:txBody>
      </p:sp>
      <p:sp>
        <p:nvSpPr>
          <p:cNvPr id="21" name="テキスト ボックス 20"/>
          <p:cNvSpPr txBox="1"/>
          <p:nvPr/>
        </p:nvSpPr>
        <p:spPr>
          <a:xfrm>
            <a:off x="970942" y="4574615"/>
            <a:ext cx="534121" cy="307777"/>
          </a:xfrm>
          <a:prstGeom prst="rect">
            <a:avLst/>
          </a:prstGeom>
          <a:solidFill>
            <a:schemeClr val="bg1"/>
          </a:solidFill>
          <a:ln>
            <a:solidFill>
              <a:schemeClr val="tx1"/>
            </a:solidFill>
          </a:ln>
        </p:spPr>
        <p:txBody>
          <a:bodyPr wrap="none" rtlCol="0">
            <a:spAutoFit/>
          </a:bodyPr>
          <a:lstStyle/>
          <a:p>
            <a:r>
              <a:rPr kumimoji="1" lang="ja-JP" altLang="en-US" sz="1400" dirty="0" smtClean="0"/>
              <a:t>細い</a:t>
            </a:r>
            <a:endParaRPr kumimoji="1" lang="ja-JP" altLang="en-US" sz="1400" dirty="0"/>
          </a:p>
        </p:txBody>
      </p:sp>
      <p:sp>
        <p:nvSpPr>
          <p:cNvPr id="69" name="右矢印 68"/>
          <p:cNvSpPr/>
          <p:nvPr/>
        </p:nvSpPr>
        <p:spPr>
          <a:xfrm rot="5400000">
            <a:off x="2320418" y="3754508"/>
            <a:ext cx="418363" cy="2723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3" name="直線コネクタ 82"/>
          <p:cNvCxnSpPr/>
          <p:nvPr/>
        </p:nvCxnSpPr>
        <p:spPr>
          <a:xfrm flipV="1">
            <a:off x="2211999" y="5467998"/>
            <a:ext cx="1444327" cy="1761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線コネクタ 84"/>
          <p:cNvCxnSpPr/>
          <p:nvPr/>
        </p:nvCxnSpPr>
        <p:spPr>
          <a:xfrm flipV="1">
            <a:off x="2208160" y="4544344"/>
            <a:ext cx="1448166" cy="10997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直線矢印コネクタ 86"/>
          <p:cNvCxnSpPr/>
          <p:nvPr/>
        </p:nvCxnSpPr>
        <p:spPr>
          <a:xfrm flipV="1">
            <a:off x="2211999" y="4882392"/>
            <a:ext cx="658673" cy="73097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1907704" y="5459474"/>
            <a:ext cx="534121" cy="307777"/>
          </a:xfrm>
          <a:prstGeom prst="rect">
            <a:avLst/>
          </a:prstGeom>
          <a:solidFill>
            <a:schemeClr val="bg1"/>
          </a:solidFill>
          <a:ln>
            <a:solidFill>
              <a:schemeClr val="tx1"/>
            </a:solidFill>
          </a:ln>
        </p:spPr>
        <p:txBody>
          <a:bodyPr wrap="none" rtlCol="0">
            <a:spAutoFit/>
          </a:bodyPr>
          <a:lstStyle/>
          <a:p>
            <a:r>
              <a:rPr kumimoji="1" lang="ja-JP" altLang="en-US" sz="1400" dirty="0" smtClean="0"/>
              <a:t>軽い</a:t>
            </a:r>
            <a:endParaRPr kumimoji="1" lang="ja-JP" altLang="en-US" sz="1400" dirty="0"/>
          </a:p>
        </p:txBody>
      </p:sp>
      <p:sp>
        <p:nvSpPr>
          <p:cNvPr id="17" name="テキスト ボックス 16"/>
          <p:cNvSpPr txBox="1"/>
          <p:nvPr/>
        </p:nvSpPr>
        <p:spPr>
          <a:xfrm>
            <a:off x="2843808" y="5228641"/>
            <a:ext cx="1362874" cy="461665"/>
          </a:xfrm>
          <a:prstGeom prst="rect">
            <a:avLst/>
          </a:prstGeom>
          <a:solidFill>
            <a:schemeClr val="bg1"/>
          </a:solidFill>
          <a:ln>
            <a:solidFill>
              <a:schemeClr val="tx1"/>
            </a:solidFill>
          </a:ln>
        </p:spPr>
        <p:txBody>
          <a:bodyPr wrap="none" rtlCol="0">
            <a:spAutoFit/>
          </a:bodyPr>
          <a:lstStyle/>
          <a:p>
            <a:r>
              <a:rPr kumimoji="1" lang="ja-JP" altLang="en-US" sz="2400" dirty="0" smtClean="0"/>
              <a:t>持ち運び</a:t>
            </a:r>
            <a:endParaRPr kumimoji="1" lang="ja-JP" altLang="en-US" sz="2400" dirty="0"/>
          </a:p>
        </p:txBody>
      </p:sp>
      <p:sp>
        <p:nvSpPr>
          <p:cNvPr id="18" name="テキスト ボックス 17"/>
          <p:cNvSpPr txBox="1"/>
          <p:nvPr/>
        </p:nvSpPr>
        <p:spPr>
          <a:xfrm>
            <a:off x="2555776" y="4777407"/>
            <a:ext cx="470000" cy="307777"/>
          </a:xfrm>
          <a:prstGeom prst="rect">
            <a:avLst/>
          </a:prstGeom>
          <a:solidFill>
            <a:schemeClr val="bg1"/>
          </a:solidFill>
          <a:ln>
            <a:solidFill>
              <a:schemeClr val="tx1"/>
            </a:solidFill>
          </a:ln>
        </p:spPr>
        <p:txBody>
          <a:bodyPr wrap="none" rtlCol="0">
            <a:spAutoFit/>
          </a:bodyPr>
          <a:lstStyle/>
          <a:p>
            <a:r>
              <a:rPr kumimoji="1" lang="ja-JP" altLang="en-US" sz="1400" dirty="0" smtClean="0"/>
              <a:t>書く</a:t>
            </a:r>
            <a:endParaRPr kumimoji="1" lang="ja-JP" altLang="en-US" sz="1400" dirty="0"/>
          </a:p>
        </p:txBody>
      </p:sp>
      <p:sp>
        <p:nvSpPr>
          <p:cNvPr id="19" name="テキスト ボックス 18"/>
          <p:cNvSpPr txBox="1"/>
          <p:nvPr/>
        </p:nvSpPr>
        <p:spPr>
          <a:xfrm>
            <a:off x="3076440" y="4174505"/>
            <a:ext cx="1082348" cy="646331"/>
          </a:xfrm>
          <a:prstGeom prst="rect">
            <a:avLst/>
          </a:prstGeom>
          <a:solidFill>
            <a:schemeClr val="bg1"/>
          </a:solidFill>
          <a:ln>
            <a:solidFill>
              <a:schemeClr val="tx1"/>
            </a:solidFill>
          </a:ln>
        </p:spPr>
        <p:txBody>
          <a:bodyPr wrap="none" rtlCol="0">
            <a:spAutoFit/>
          </a:bodyPr>
          <a:lstStyle/>
          <a:p>
            <a:r>
              <a:rPr kumimoji="1" lang="ja-JP" altLang="en-US" sz="3600" dirty="0" smtClean="0"/>
              <a:t>易い</a:t>
            </a:r>
            <a:endParaRPr kumimoji="1" lang="ja-JP" altLang="en-US" sz="3600" dirty="0"/>
          </a:p>
        </p:txBody>
      </p:sp>
      <p:sp>
        <p:nvSpPr>
          <p:cNvPr id="88" name="テキスト ボックス 87"/>
          <p:cNvSpPr txBox="1"/>
          <p:nvPr/>
        </p:nvSpPr>
        <p:spPr>
          <a:xfrm>
            <a:off x="4860032" y="4942533"/>
            <a:ext cx="777777" cy="307777"/>
          </a:xfrm>
          <a:prstGeom prst="rect">
            <a:avLst/>
          </a:prstGeom>
          <a:noFill/>
          <a:ln>
            <a:noFill/>
          </a:ln>
        </p:spPr>
        <p:txBody>
          <a:bodyPr wrap="none" rtlCol="0">
            <a:spAutoFit/>
          </a:bodyPr>
          <a:lstStyle/>
          <a:p>
            <a:r>
              <a:rPr kumimoji="1" lang="ja-JP" altLang="en-US" sz="1400" dirty="0" smtClean="0"/>
              <a:t>グリップ</a:t>
            </a:r>
            <a:endParaRPr kumimoji="1" lang="ja-JP" altLang="en-US" sz="1400" dirty="0"/>
          </a:p>
        </p:txBody>
      </p:sp>
      <p:sp>
        <p:nvSpPr>
          <p:cNvPr id="89" name="テキスト ボックス 88"/>
          <p:cNvSpPr txBox="1"/>
          <p:nvPr/>
        </p:nvSpPr>
        <p:spPr>
          <a:xfrm>
            <a:off x="7243326" y="4164978"/>
            <a:ext cx="785793" cy="461665"/>
          </a:xfrm>
          <a:prstGeom prst="rect">
            <a:avLst/>
          </a:prstGeom>
          <a:solidFill>
            <a:schemeClr val="bg1"/>
          </a:solidFill>
          <a:ln>
            <a:noFill/>
          </a:ln>
        </p:spPr>
        <p:txBody>
          <a:bodyPr wrap="none" rtlCol="0">
            <a:spAutoFit/>
          </a:bodyPr>
          <a:lstStyle/>
          <a:p>
            <a:r>
              <a:rPr kumimoji="1" lang="ja-JP" altLang="en-US" sz="2400" dirty="0" smtClean="0"/>
              <a:t>持つ</a:t>
            </a:r>
            <a:endParaRPr kumimoji="1" lang="ja-JP" altLang="en-US" sz="2400" dirty="0"/>
          </a:p>
        </p:txBody>
      </p:sp>
      <p:sp>
        <p:nvSpPr>
          <p:cNvPr id="90" name="テキスト ボックス 89"/>
          <p:cNvSpPr txBox="1"/>
          <p:nvPr/>
        </p:nvSpPr>
        <p:spPr>
          <a:xfrm>
            <a:off x="4981860" y="4934420"/>
            <a:ext cx="534121" cy="307777"/>
          </a:xfrm>
          <a:prstGeom prst="rect">
            <a:avLst/>
          </a:prstGeom>
          <a:noFill/>
          <a:ln>
            <a:noFill/>
          </a:ln>
        </p:spPr>
        <p:txBody>
          <a:bodyPr wrap="none" rtlCol="0">
            <a:spAutoFit/>
          </a:bodyPr>
          <a:lstStyle/>
          <a:p>
            <a:r>
              <a:rPr kumimoji="1" lang="ja-JP" altLang="en-US" sz="1400" dirty="0" smtClean="0"/>
              <a:t>細い</a:t>
            </a:r>
            <a:endParaRPr kumimoji="1" lang="ja-JP" altLang="en-US" sz="1400" dirty="0"/>
          </a:p>
        </p:txBody>
      </p:sp>
      <p:sp>
        <p:nvSpPr>
          <p:cNvPr id="91" name="テキスト ボックス 90"/>
          <p:cNvSpPr txBox="1"/>
          <p:nvPr/>
        </p:nvSpPr>
        <p:spPr>
          <a:xfrm>
            <a:off x="7636223" y="4823283"/>
            <a:ext cx="534121" cy="307777"/>
          </a:xfrm>
          <a:prstGeom prst="rect">
            <a:avLst/>
          </a:prstGeom>
          <a:solidFill>
            <a:schemeClr val="bg1"/>
          </a:solidFill>
          <a:ln>
            <a:noFill/>
          </a:ln>
        </p:spPr>
        <p:txBody>
          <a:bodyPr wrap="none" rtlCol="0">
            <a:spAutoFit/>
          </a:bodyPr>
          <a:lstStyle/>
          <a:p>
            <a:r>
              <a:rPr kumimoji="1" lang="ja-JP" altLang="en-US" sz="1400" dirty="0" smtClean="0"/>
              <a:t>軽い</a:t>
            </a:r>
            <a:endParaRPr kumimoji="1" lang="ja-JP" altLang="en-US" sz="1400" dirty="0"/>
          </a:p>
        </p:txBody>
      </p:sp>
      <p:sp>
        <p:nvSpPr>
          <p:cNvPr id="92" name="テキスト ボックス 91"/>
          <p:cNvSpPr txBox="1"/>
          <p:nvPr/>
        </p:nvSpPr>
        <p:spPr>
          <a:xfrm>
            <a:off x="5773949" y="4626643"/>
            <a:ext cx="1362874" cy="461665"/>
          </a:xfrm>
          <a:prstGeom prst="rect">
            <a:avLst/>
          </a:prstGeom>
          <a:solidFill>
            <a:schemeClr val="bg1"/>
          </a:solidFill>
          <a:ln>
            <a:noFill/>
          </a:ln>
        </p:spPr>
        <p:txBody>
          <a:bodyPr wrap="none" rtlCol="0">
            <a:spAutoFit/>
          </a:bodyPr>
          <a:lstStyle/>
          <a:p>
            <a:r>
              <a:rPr kumimoji="1" lang="ja-JP" altLang="en-US" sz="2400" dirty="0" smtClean="0"/>
              <a:t>持ち運び</a:t>
            </a:r>
            <a:endParaRPr kumimoji="1" lang="ja-JP" altLang="en-US" sz="2400" dirty="0"/>
          </a:p>
        </p:txBody>
      </p:sp>
      <p:sp>
        <p:nvSpPr>
          <p:cNvPr id="93" name="テキスト ボックス 92"/>
          <p:cNvSpPr txBox="1"/>
          <p:nvPr/>
        </p:nvSpPr>
        <p:spPr>
          <a:xfrm>
            <a:off x="7394759" y="5387785"/>
            <a:ext cx="470000" cy="307777"/>
          </a:xfrm>
          <a:prstGeom prst="rect">
            <a:avLst/>
          </a:prstGeom>
          <a:solidFill>
            <a:schemeClr val="bg1"/>
          </a:solidFill>
          <a:ln>
            <a:noFill/>
          </a:ln>
        </p:spPr>
        <p:txBody>
          <a:bodyPr wrap="none" rtlCol="0">
            <a:spAutoFit/>
          </a:bodyPr>
          <a:lstStyle/>
          <a:p>
            <a:r>
              <a:rPr kumimoji="1" lang="ja-JP" altLang="en-US" sz="1400" dirty="0" smtClean="0"/>
              <a:t>書く</a:t>
            </a:r>
            <a:endParaRPr kumimoji="1" lang="ja-JP" altLang="en-US" sz="1400" dirty="0"/>
          </a:p>
        </p:txBody>
      </p:sp>
      <p:sp>
        <p:nvSpPr>
          <p:cNvPr id="94" name="テキスト ボックス 93"/>
          <p:cNvSpPr txBox="1"/>
          <p:nvPr/>
        </p:nvSpPr>
        <p:spPr>
          <a:xfrm>
            <a:off x="5914212" y="5129803"/>
            <a:ext cx="1082348" cy="646331"/>
          </a:xfrm>
          <a:prstGeom prst="rect">
            <a:avLst/>
          </a:prstGeom>
          <a:solidFill>
            <a:schemeClr val="bg1"/>
          </a:solidFill>
          <a:ln>
            <a:noFill/>
          </a:ln>
        </p:spPr>
        <p:txBody>
          <a:bodyPr wrap="none" rtlCol="0">
            <a:spAutoFit/>
          </a:bodyPr>
          <a:lstStyle/>
          <a:p>
            <a:r>
              <a:rPr kumimoji="1" lang="ja-JP" altLang="en-US" sz="3600" dirty="0" smtClean="0"/>
              <a:t>易い</a:t>
            </a:r>
            <a:endParaRPr kumimoji="1" lang="ja-JP" altLang="en-US" sz="3600" dirty="0"/>
          </a:p>
        </p:txBody>
      </p:sp>
      <p:sp>
        <p:nvSpPr>
          <p:cNvPr id="95" name="正方形/長方形 94"/>
          <p:cNvSpPr/>
          <p:nvPr/>
        </p:nvSpPr>
        <p:spPr>
          <a:xfrm>
            <a:off x="4878894" y="1929606"/>
            <a:ext cx="3404032" cy="17646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テキスト ボックス 95"/>
          <p:cNvSpPr txBox="1"/>
          <p:nvPr/>
        </p:nvSpPr>
        <p:spPr>
          <a:xfrm>
            <a:off x="4809587" y="2936170"/>
            <a:ext cx="1202573" cy="461665"/>
          </a:xfrm>
          <a:prstGeom prst="rect">
            <a:avLst/>
          </a:prstGeom>
          <a:noFill/>
          <a:ln>
            <a:noFill/>
          </a:ln>
        </p:spPr>
        <p:txBody>
          <a:bodyPr wrap="none" rtlCol="0">
            <a:spAutoFit/>
          </a:bodyPr>
          <a:lstStyle/>
          <a:p>
            <a:r>
              <a:rPr kumimoji="1" lang="ja-JP" altLang="en-US" sz="2400" dirty="0" smtClean="0"/>
              <a:t>グリップ</a:t>
            </a:r>
            <a:endParaRPr kumimoji="1" lang="ja-JP" altLang="en-US" sz="2400" dirty="0"/>
          </a:p>
        </p:txBody>
      </p:sp>
      <p:sp>
        <p:nvSpPr>
          <p:cNvPr id="97" name="テキスト ボックス 96"/>
          <p:cNvSpPr txBox="1"/>
          <p:nvPr/>
        </p:nvSpPr>
        <p:spPr>
          <a:xfrm>
            <a:off x="7201881" y="1929606"/>
            <a:ext cx="1186543" cy="707886"/>
          </a:xfrm>
          <a:prstGeom prst="rect">
            <a:avLst/>
          </a:prstGeom>
          <a:noFill/>
          <a:ln>
            <a:noFill/>
          </a:ln>
        </p:spPr>
        <p:txBody>
          <a:bodyPr wrap="none" rtlCol="0">
            <a:spAutoFit/>
          </a:bodyPr>
          <a:lstStyle/>
          <a:p>
            <a:r>
              <a:rPr kumimoji="1" lang="ja-JP" altLang="en-US" sz="4000" dirty="0" smtClean="0"/>
              <a:t>持つ</a:t>
            </a:r>
            <a:endParaRPr kumimoji="1" lang="ja-JP" altLang="en-US" sz="4000" dirty="0"/>
          </a:p>
        </p:txBody>
      </p:sp>
      <p:sp>
        <p:nvSpPr>
          <p:cNvPr id="98" name="テキスト ボックス 97"/>
          <p:cNvSpPr txBox="1"/>
          <p:nvPr/>
        </p:nvSpPr>
        <p:spPr>
          <a:xfrm>
            <a:off x="4860032" y="2571510"/>
            <a:ext cx="784189" cy="461665"/>
          </a:xfrm>
          <a:prstGeom prst="rect">
            <a:avLst/>
          </a:prstGeom>
          <a:noFill/>
          <a:ln>
            <a:noFill/>
          </a:ln>
        </p:spPr>
        <p:txBody>
          <a:bodyPr wrap="none" rtlCol="0">
            <a:spAutoFit/>
          </a:bodyPr>
          <a:lstStyle/>
          <a:p>
            <a:r>
              <a:rPr kumimoji="1" lang="ja-JP" altLang="en-US" sz="2400" dirty="0" smtClean="0"/>
              <a:t>細い</a:t>
            </a:r>
            <a:endParaRPr kumimoji="1" lang="ja-JP" altLang="en-US" sz="2400" dirty="0"/>
          </a:p>
        </p:txBody>
      </p:sp>
      <p:sp>
        <p:nvSpPr>
          <p:cNvPr id="99" name="テキスト ボックス 98"/>
          <p:cNvSpPr txBox="1"/>
          <p:nvPr/>
        </p:nvSpPr>
        <p:spPr>
          <a:xfrm>
            <a:off x="7557693" y="2476053"/>
            <a:ext cx="784189" cy="461665"/>
          </a:xfrm>
          <a:prstGeom prst="rect">
            <a:avLst/>
          </a:prstGeom>
          <a:noFill/>
          <a:ln>
            <a:noFill/>
          </a:ln>
        </p:spPr>
        <p:txBody>
          <a:bodyPr wrap="none" rtlCol="0">
            <a:spAutoFit/>
          </a:bodyPr>
          <a:lstStyle/>
          <a:p>
            <a:r>
              <a:rPr kumimoji="1" lang="ja-JP" altLang="en-US" sz="2400" dirty="0" smtClean="0"/>
              <a:t>軽い</a:t>
            </a:r>
            <a:endParaRPr kumimoji="1" lang="ja-JP" altLang="en-US" sz="2400" dirty="0"/>
          </a:p>
        </p:txBody>
      </p:sp>
      <p:sp>
        <p:nvSpPr>
          <p:cNvPr id="100" name="テキスト ボックス 99"/>
          <p:cNvSpPr txBox="1"/>
          <p:nvPr/>
        </p:nvSpPr>
        <p:spPr>
          <a:xfrm>
            <a:off x="5233570" y="2091042"/>
            <a:ext cx="2146742" cy="707886"/>
          </a:xfrm>
          <a:prstGeom prst="rect">
            <a:avLst/>
          </a:prstGeom>
          <a:noFill/>
          <a:ln>
            <a:noFill/>
          </a:ln>
        </p:spPr>
        <p:txBody>
          <a:bodyPr wrap="none" rtlCol="0">
            <a:spAutoFit/>
          </a:bodyPr>
          <a:lstStyle/>
          <a:p>
            <a:r>
              <a:rPr kumimoji="1" lang="ja-JP" altLang="en-US" sz="4000" dirty="0" smtClean="0"/>
              <a:t>持ち運び</a:t>
            </a:r>
            <a:endParaRPr kumimoji="1" lang="ja-JP" altLang="en-US" sz="4000" dirty="0"/>
          </a:p>
        </p:txBody>
      </p:sp>
      <p:sp>
        <p:nvSpPr>
          <p:cNvPr id="101" name="テキスト ボックス 100"/>
          <p:cNvSpPr txBox="1"/>
          <p:nvPr/>
        </p:nvSpPr>
        <p:spPr>
          <a:xfrm>
            <a:off x="7498818" y="3153742"/>
            <a:ext cx="673582" cy="461665"/>
          </a:xfrm>
          <a:prstGeom prst="rect">
            <a:avLst/>
          </a:prstGeom>
          <a:noFill/>
          <a:ln>
            <a:noFill/>
          </a:ln>
        </p:spPr>
        <p:txBody>
          <a:bodyPr wrap="none" rtlCol="0">
            <a:spAutoFit/>
          </a:bodyPr>
          <a:lstStyle/>
          <a:p>
            <a:r>
              <a:rPr kumimoji="1" lang="ja-JP" altLang="en-US" sz="2400" dirty="0" smtClean="0"/>
              <a:t>書く</a:t>
            </a:r>
            <a:endParaRPr kumimoji="1" lang="ja-JP" altLang="en-US" sz="2400" dirty="0"/>
          </a:p>
        </p:txBody>
      </p:sp>
      <p:sp>
        <p:nvSpPr>
          <p:cNvPr id="102" name="テキスト ボックス 101"/>
          <p:cNvSpPr txBox="1"/>
          <p:nvPr/>
        </p:nvSpPr>
        <p:spPr>
          <a:xfrm>
            <a:off x="5993140" y="2793702"/>
            <a:ext cx="1531188" cy="923330"/>
          </a:xfrm>
          <a:prstGeom prst="rect">
            <a:avLst/>
          </a:prstGeom>
          <a:noFill/>
          <a:ln>
            <a:noFill/>
          </a:ln>
        </p:spPr>
        <p:txBody>
          <a:bodyPr wrap="none" rtlCol="0">
            <a:spAutoFit/>
          </a:bodyPr>
          <a:lstStyle/>
          <a:p>
            <a:r>
              <a:rPr kumimoji="1" lang="ja-JP" altLang="en-US" sz="5400" dirty="0" smtClean="0"/>
              <a:t>易い</a:t>
            </a:r>
            <a:endParaRPr kumimoji="1" lang="ja-JP" altLang="en-US" sz="5400" dirty="0"/>
          </a:p>
        </p:txBody>
      </p:sp>
      <p:sp>
        <p:nvSpPr>
          <p:cNvPr id="110" name="正方形/長方形 109"/>
          <p:cNvSpPr/>
          <p:nvPr/>
        </p:nvSpPr>
        <p:spPr>
          <a:xfrm>
            <a:off x="4912384" y="4077072"/>
            <a:ext cx="3404032" cy="17646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正方形/長方形 110"/>
          <p:cNvSpPr/>
          <p:nvPr/>
        </p:nvSpPr>
        <p:spPr>
          <a:xfrm>
            <a:off x="827584" y="4099846"/>
            <a:ext cx="3404032" cy="17646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正方形/長方形 111"/>
          <p:cNvSpPr/>
          <p:nvPr/>
        </p:nvSpPr>
        <p:spPr>
          <a:xfrm>
            <a:off x="827584" y="1916832"/>
            <a:ext cx="3404032" cy="17646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右矢印 112"/>
          <p:cNvSpPr/>
          <p:nvPr/>
        </p:nvSpPr>
        <p:spPr>
          <a:xfrm>
            <a:off x="4231616" y="4767483"/>
            <a:ext cx="628416" cy="2723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右矢印 52"/>
          <p:cNvSpPr/>
          <p:nvPr/>
        </p:nvSpPr>
        <p:spPr>
          <a:xfrm rot="16200000">
            <a:off x="6362324" y="3727452"/>
            <a:ext cx="437173" cy="2723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11509294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MDS</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ヤングハウスホルダー</a:t>
            </a:r>
            <a:endParaRPr lang="en-US" altLang="ja-JP" dirty="0" smtClean="0"/>
          </a:p>
          <a:p>
            <a:pPr lvl="1"/>
            <a:r>
              <a:rPr kumimoji="1" lang="ja-JP" altLang="en-US" dirty="0" smtClean="0"/>
              <a:t>要素の値が距離の２乗である距離行列</a:t>
            </a:r>
            <a:r>
              <a:rPr kumimoji="1" lang="en-US" altLang="ja-JP" dirty="0" smtClean="0"/>
              <a:t>D(</a:t>
            </a:r>
            <a:r>
              <a:rPr kumimoji="1" lang="ja-JP" altLang="en-US" dirty="0" smtClean="0"/>
              <a:t>２</a:t>
            </a:r>
            <a:r>
              <a:rPr kumimoji="1" lang="en-US" altLang="ja-JP" dirty="0" smtClean="0"/>
              <a:t>)</a:t>
            </a:r>
          </a:p>
          <a:p>
            <a:pPr lvl="1"/>
            <a:endParaRPr lang="en-US" altLang="ja-JP" dirty="0"/>
          </a:p>
          <a:p>
            <a:pPr lvl="1"/>
            <a:endParaRPr lang="en-US" altLang="ja-JP" dirty="0"/>
          </a:p>
          <a:p>
            <a:r>
              <a:rPr kumimoji="1" lang="ja-JP" altLang="en-US" dirty="0" smtClean="0"/>
              <a:t>スペクトル分解</a:t>
            </a:r>
            <a:endParaRPr kumimoji="1" lang="en-US" altLang="ja-JP" dirty="0" smtClean="0"/>
          </a:p>
          <a:p>
            <a:pPr lvl="1"/>
            <a:r>
              <a:rPr lang="en-US" altLang="ja-JP" b="1" dirty="0"/>
              <a:t>Σ</a:t>
            </a:r>
            <a:r>
              <a:rPr lang="ja-JP" altLang="en-US" dirty="0"/>
              <a:t> は，直交行列 </a:t>
            </a:r>
            <a:r>
              <a:rPr lang="en-US" altLang="ja-JP" b="1" dirty="0"/>
              <a:t>Γ</a:t>
            </a:r>
            <a:r>
              <a:rPr lang="ja-JP" altLang="en-US" dirty="0"/>
              <a:t> と対角行列 </a:t>
            </a:r>
            <a:r>
              <a:rPr lang="en-US" altLang="ja-JP" b="1" dirty="0"/>
              <a:t>Λ</a:t>
            </a:r>
            <a:r>
              <a:rPr lang="ja-JP" altLang="en-US" dirty="0"/>
              <a:t> により</a:t>
            </a:r>
            <a:r>
              <a:rPr lang="ja-JP" altLang="en-US" dirty="0" smtClean="0"/>
              <a:t>，</a:t>
            </a:r>
            <a:r>
              <a:rPr lang="en-US" altLang="ja-JP" dirty="0" smtClean="0"/>
              <a:t>1,2</a:t>
            </a:r>
            <a:r>
              <a:rPr lang="ja-JP" altLang="en-US" dirty="0" smtClean="0"/>
              <a:t>番目に大きい固有値</a:t>
            </a:r>
            <a:r>
              <a:rPr lang="en-US" altLang="ja-JP" dirty="0" smtClean="0"/>
              <a:t>λ</a:t>
            </a:r>
            <a:r>
              <a:rPr lang="ja-JP" altLang="en-US" dirty="0" smtClean="0"/>
              <a:t>取り出し固有ベクトルを求める</a:t>
            </a:r>
            <a:endParaRPr kumimoji="1" lang="ja-JP" altLang="en-US" dirty="0"/>
          </a:p>
        </p:txBody>
      </p:sp>
      <p:pic>
        <p:nvPicPr>
          <p:cNvPr id="1026" name="Picture 2" descr="you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2694950"/>
            <a:ext cx="7567900" cy="72008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lbm.ab.a.u-tokyo.ac.jp/~omori/math/spectru.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6197" y="5229200"/>
            <a:ext cx="6906529" cy="1512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0356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評価構造</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sz="2800" dirty="0" smtClean="0"/>
              <a:t>欲しいシャープペンシル</a:t>
            </a:r>
            <a:r>
              <a:rPr lang="ja-JP" altLang="en-US" sz="2800" dirty="0"/>
              <a:t>についての評価構造</a:t>
            </a:r>
          </a:p>
          <a:p>
            <a:pPr marL="0" indent="0">
              <a:buNone/>
            </a:pPr>
            <a:endParaRPr kumimoji="1" lang="ja-JP" altLang="en-US" sz="2800" dirty="0"/>
          </a:p>
        </p:txBody>
      </p:sp>
      <p:pic>
        <p:nvPicPr>
          <p:cNvPr id="4"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6573" y="2708920"/>
            <a:ext cx="5990007" cy="3312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テキスト ボックス 4"/>
          <p:cNvSpPr txBox="1"/>
          <p:nvPr/>
        </p:nvSpPr>
        <p:spPr>
          <a:xfrm>
            <a:off x="290429" y="3068960"/>
            <a:ext cx="1107996" cy="369332"/>
          </a:xfrm>
          <a:prstGeom prst="rect">
            <a:avLst/>
          </a:prstGeom>
          <a:noFill/>
        </p:spPr>
        <p:txBody>
          <a:bodyPr wrap="none" rtlCol="0">
            <a:spAutoFit/>
          </a:bodyPr>
          <a:lstStyle/>
          <a:p>
            <a:r>
              <a:rPr kumimoji="1" lang="ja-JP" altLang="en-US" dirty="0" smtClean="0">
                <a:solidFill>
                  <a:srgbClr val="FF0000"/>
                </a:solidFill>
              </a:rPr>
              <a:t>評価項目</a:t>
            </a:r>
            <a:endParaRPr kumimoji="1" lang="ja-JP" altLang="en-US" dirty="0">
              <a:solidFill>
                <a:srgbClr val="FF0000"/>
              </a:solidFill>
            </a:endParaRPr>
          </a:p>
        </p:txBody>
      </p:sp>
      <p:cxnSp>
        <p:nvCxnSpPr>
          <p:cNvPr id="6" name="直線矢印コネクタ 5"/>
          <p:cNvCxnSpPr>
            <a:stCxn id="5" idx="3"/>
          </p:cNvCxnSpPr>
          <p:nvPr/>
        </p:nvCxnSpPr>
        <p:spPr>
          <a:xfrm>
            <a:off x="1398425" y="3253626"/>
            <a:ext cx="454114" cy="9233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 name="直線矢印コネクタ 6"/>
          <p:cNvCxnSpPr>
            <a:stCxn id="5" idx="3"/>
          </p:cNvCxnSpPr>
          <p:nvPr/>
        </p:nvCxnSpPr>
        <p:spPr>
          <a:xfrm flipV="1">
            <a:off x="1398425" y="3068960"/>
            <a:ext cx="3140476" cy="18466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a:stCxn id="5" idx="3"/>
          </p:cNvCxnSpPr>
          <p:nvPr/>
        </p:nvCxnSpPr>
        <p:spPr>
          <a:xfrm>
            <a:off x="1398425" y="3253626"/>
            <a:ext cx="1120442" cy="103947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96817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評価</a:t>
            </a:r>
            <a:r>
              <a:rPr lang="ja-JP" altLang="en-US" dirty="0" smtClean="0"/>
              <a:t>構造の分析</a:t>
            </a:r>
            <a:endParaRPr kumimoji="1" lang="ja-JP" altLang="en-US" dirty="0"/>
          </a:p>
        </p:txBody>
      </p:sp>
      <p:sp>
        <p:nvSpPr>
          <p:cNvPr id="3" name="コンテンツ プレースホルダー 2"/>
          <p:cNvSpPr>
            <a:spLocks noGrp="1"/>
          </p:cNvSpPr>
          <p:nvPr>
            <p:ph idx="1"/>
          </p:nvPr>
        </p:nvSpPr>
        <p:spPr>
          <a:xfrm>
            <a:off x="457200" y="1600200"/>
            <a:ext cx="8229600" cy="2818137"/>
          </a:xfrm>
        </p:spPr>
        <p:txBody>
          <a:bodyPr>
            <a:normAutofit/>
          </a:bodyPr>
          <a:lstStyle/>
          <a:p>
            <a:r>
              <a:rPr lang="ja-JP" altLang="en-US" sz="2800" dirty="0"/>
              <a:t>評価構造の分析は環境</a:t>
            </a:r>
            <a:r>
              <a:rPr lang="ja-JP" altLang="en-US" sz="2800" dirty="0" smtClean="0"/>
              <a:t>心理学やマーケティング調査など幅広い分野で利用されている</a:t>
            </a:r>
            <a:endParaRPr lang="en-US" altLang="ja-JP" sz="2800" dirty="0"/>
          </a:p>
          <a:p>
            <a:r>
              <a:rPr kumimoji="1" lang="ja-JP" altLang="en-US" sz="2800" dirty="0" smtClean="0"/>
              <a:t>近年は</a:t>
            </a:r>
            <a:r>
              <a:rPr lang="ja-JP" altLang="en-US" sz="2800" dirty="0" smtClean="0"/>
              <a:t>、評価構造作成・分析アプリケーションも開発されている</a:t>
            </a:r>
            <a:endParaRPr lang="en-US" altLang="ja-JP" sz="2800" dirty="0" smtClean="0"/>
          </a:p>
          <a:p>
            <a:pPr lvl="1"/>
            <a:r>
              <a:rPr kumimoji="1" lang="ja-JP" altLang="en-US" sz="2400" dirty="0" smtClean="0"/>
              <a:t>複数人の評価構造</a:t>
            </a:r>
            <a:r>
              <a:rPr lang="ja-JP" altLang="en-US" sz="2400" dirty="0" smtClean="0"/>
              <a:t>の統合</a:t>
            </a:r>
            <a:r>
              <a:rPr kumimoji="1" lang="ja-JP" altLang="en-US" sz="2400" dirty="0" smtClean="0"/>
              <a:t>が容易に</a:t>
            </a:r>
            <a:endParaRPr kumimoji="1" lang="en-US" altLang="ja-JP" sz="2400" dirty="0" smtClean="0"/>
          </a:p>
          <a:p>
            <a:pPr lvl="2"/>
            <a:r>
              <a:rPr kumimoji="1" lang="ja-JP" altLang="en-US" dirty="0" smtClean="0"/>
              <a:t>評価項目数の増加</a:t>
            </a:r>
            <a:endParaRPr kumimoji="1" lang="ja-JP" altLang="en-US" dirty="0"/>
          </a:p>
        </p:txBody>
      </p:sp>
      <p:grpSp>
        <p:nvGrpSpPr>
          <p:cNvPr id="18" name="図形グループ 128"/>
          <p:cNvGrpSpPr/>
          <p:nvPr/>
        </p:nvGrpSpPr>
        <p:grpSpPr>
          <a:xfrm flipH="1">
            <a:off x="1818037" y="4657361"/>
            <a:ext cx="2024970" cy="598884"/>
            <a:chOff x="476672" y="8244408"/>
            <a:chExt cx="1368152" cy="432048"/>
          </a:xfrm>
        </p:grpSpPr>
        <p:sp>
          <p:nvSpPr>
            <p:cNvPr id="19" name="角丸四角形 18"/>
            <p:cNvSpPr/>
            <p:nvPr/>
          </p:nvSpPr>
          <p:spPr>
            <a:xfrm>
              <a:off x="980728" y="8388424"/>
              <a:ext cx="360040" cy="144016"/>
            </a:xfrm>
            <a:prstGeom prst="roundRect">
              <a:avLst/>
            </a:prstGeom>
            <a:solidFill>
              <a:schemeClr val="bg1"/>
            </a:solid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ts val="2192"/>
                </a:lnSpc>
              </a:pPr>
              <a:r>
                <a:rPr lang="en-US" altLang="ja-JP" sz="500" dirty="0">
                  <a:solidFill>
                    <a:schemeClr val="tx1"/>
                  </a:solidFill>
                </a:rPr>
                <a:t>xxx</a:t>
              </a:r>
              <a:endParaRPr lang="ja-JP" altLang="en-US" sz="500" dirty="0">
                <a:solidFill>
                  <a:schemeClr val="tx1"/>
                </a:solidFill>
              </a:endParaRPr>
            </a:p>
          </p:txBody>
        </p:sp>
        <p:sp>
          <p:nvSpPr>
            <p:cNvPr id="20" name="角丸四角形 19"/>
            <p:cNvSpPr/>
            <p:nvPr/>
          </p:nvSpPr>
          <p:spPr>
            <a:xfrm>
              <a:off x="1484784" y="8244408"/>
              <a:ext cx="360040" cy="144016"/>
            </a:xfrm>
            <a:prstGeom prst="roundRect">
              <a:avLst/>
            </a:prstGeom>
            <a:solidFill>
              <a:schemeClr val="bg1"/>
            </a:solid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ts val="2192"/>
                </a:lnSpc>
              </a:pPr>
              <a:r>
                <a:rPr lang="en-US" altLang="ja-JP" sz="500" dirty="0">
                  <a:solidFill>
                    <a:schemeClr val="tx1"/>
                  </a:solidFill>
                </a:rPr>
                <a:t>xxx</a:t>
              </a:r>
              <a:endParaRPr lang="ja-JP" altLang="en-US" sz="500" dirty="0">
                <a:solidFill>
                  <a:schemeClr val="tx1"/>
                </a:solidFill>
              </a:endParaRPr>
            </a:p>
          </p:txBody>
        </p:sp>
        <p:sp>
          <p:nvSpPr>
            <p:cNvPr id="21" name="角丸四角形 20"/>
            <p:cNvSpPr/>
            <p:nvPr/>
          </p:nvSpPr>
          <p:spPr>
            <a:xfrm>
              <a:off x="476672" y="8244408"/>
              <a:ext cx="360040" cy="144016"/>
            </a:xfrm>
            <a:prstGeom prst="roundRect">
              <a:avLst/>
            </a:prstGeom>
            <a:solidFill>
              <a:schemeClr val="bg1"/>
            </a:solid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ts val="2192"/>
                </a:lnSpc>
              </a:pPr>
              <a:r>
                <a:rPr lang="en-US" altLang="ja-JP" sz="500" dirty="0">
                  <a:solidFill>
                    <a:schemeClr val="tx1"/>
                  </a:solidFill>
                </a:rPr>
                <a:t>xxx</a:t>
              </a:r>
              <a:endParaRPr lang="ja-JP" altLang="en-US" sz="500" dirty="0">
                <a:solidFill>
                  <a:schemeClr val="tx1"/>
                </a:solidFill>
              </a:endParaRPr>
            </a:p>
          </p:txBody>
        </p:sp>
        <p:sp>
          <p:nvSpPr>
            <p:cNvPr id="22" name="角丸四角形 21"/>
            <p:cNvSpPr/>
            <p:nvPr/>
          </p:nvSpPr>
          <p:spPr>
            <a:xfrm>
              <a:off x="1484784" y="8532440"/>
              <a:ext cx="360040" cy="144016"/>
            </a:xfrm>
            <a:prstGeom prst="roundRect">
              <a:avLst/>
            </a:prstGeom>
            <a:solidFill>
              <a:schemeClr val="bg1"/>
            </a:solid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ts val="2192"/>
                </a:lnSpc>
              </a:pPr>
              <a:r>
                <a:rPr lang="en-US" altLang="ja-JP" sz="500" dirty="0">
                  <a:solidFill>
                    <a:schemeClr val="tx1"/>
                  </a:solidFill>
                </a:rPr>
                <a:t>xxx</a:t>
              </a:r>
              <a:endParaRPr lang="ja-JP" altLang="en-US" sz="500" dirty="0">
                <a:solidFill>
                  <a:schemeClr val="tx1"/>
                </a:solidFill>
              </a:endParaRPr>
            </a:p>
          </p:txBody>
        </p:sp>
        <p:cxnSp>
          <p:nvCxnSpPr>
            <p:cNvPr id="23" name="直線コネクタ 22"/>
            <p:cNvCxnSpPr>
              <a:stCxn id="21" idx="3"/>
              <a:endCxn id="19" idx="1"/>
            </p:cNvCxnSpPr>
            <p:nvPr/>
          </p:nvCxnSpPr>
          <p:spPr>
            <a:xfrm>
              <a:off x="836712" y="8316416"/>
              <a:ext cx="144016" cy="144016"/>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4" name="直線コネクタ 23"/>
            <p:cNvCxnSpPr>
              <a:stCxn id="19" idx="3"/>
              <a:endCxn id="20" idx="1"/>
            </p:cNvCxnSpPr>
            <p:nvPr/>
          </p:nvCxnSpPr>
          <p:spPr>
            <a:xfrm flipV="1">
              <a:off x="1340768" y="8316416"/>
              <a:ext cx="144016" cy="144016"/>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5" name="直線コネクタ 24"/>
            <p:cNvCxnSpPr>
              <a:stCxn id="19" idx="3"/>
              <a:endCxn id="22" idx="1"/>
            </p:cNvCxnSpPr>
            <p:nvPr/>
          </p:nvCxnSpPr>
          <p:spPr>
            <a:xfrm>
              <a:off x="1340768" y="8460432"/>
              <a:ext cx="144016" cy="144016"/>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grpSp>
      <p:pic>
        <p:nvPicPr>
          <p:cNvPr id="28" name="Picture 2" descr="C:\Users\ozawa\AppData\Local\Microsoft\Windows\Temporary Internet Files\Content.IE5\94CRPR33\silhouette-man-walking[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4745" y="6091306"/>
            <a:ext cx="748744" cy="794078"/>
          </a:xfrm>
          <a:prstGeom prst="rect">
            <a:avLst/>
          </a:prstGeom>
          <a:noFill/>
          <a:extLst>
            <a:ext uri="{909E8E84-426E-40DD-AFC4-6F175D3DCCD1}">
              <a14:hiddenFill xmlns:a14="http://schemas.microsoft.com/office/drawing/2010/main">
                <a:solidFill>
                  <a:srgbClr val="FFFFFF"/>
                </a:solidFill>
              </a14:hiddenFill>
            </a:ext>
          </a:extLst>
        </p:spPr>
      </p:pic>
      <p:grpSp>
        <p:nvGrpSpPr>
          <p:cNvPr id="29" name="図形グループ 1033"/>
          <p:cNvGrpSpPr/>
          <p:nvPr/>
        </p:nvGrpSpPr>
        <p:grpSpPr>
          <a:xfrm>
            <a:off x="4932040" y="4581128"/>
            <a:ext cx="3351688" cy="2082549"/>
            <a:chOff x="1916832" y="8316416"/>
            <a:chExt cx="890625" cy="508650"/>
          </a:xfrm>
        </p:grpSpPr>
        <p:sp>
          <p:nvSpPr>
            <p:cNvPr id="30" name="角丸四角形 29"/>
            <p:cNvSpPr/>
            <p:nvPr/>
          </p:nvSpPr>
          <p:spPr>
            <a:xfrm>
              <a:off x="2398148" y="8384634"/>
              <a:ext cx="170545" cy="68218"/>
            </a:xfrm>
            <a:prstGeom prst="roundRect">
              <a:avLst/>
            </a:prstGeom>
            <a:solidFill>
              <a:schemeClr val="bg1"/>
            </a:solid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ts val="2192"/>
                </a:lnSpc>
              </a:pPr>
              <a:r>
                <a:rPr lang="en-US" altLang="ja-JP" sz="500" dirty="0">
                  <a:solidFill>
                    <a:schemeClr val="tx1"/>
                  </a:solidFill>
                </a:rPr>
                <a:t>xxx</a:t>
              </a:r>
              <a:endParaRPr lang="ja-JP" altLang="en-US" sz="500" dirty="0">
                <a:solidFill>
                  <a:schemeClr val="tx1"/>
                </a:solidFill>
              </a:endParaRPr>
            </a:p>
          </p:txBody>
        </p:sp>
        <p:sp>
          <p:nvSpPr>
            <p:cNvPr id="31" name="角丸四角形 30"/>
            <p:cNvSpPr/>
            <p:nvPr/>
          </p:nvSpPr>
          <p:spPr>
            <a:xfrm>
              <a:off x="2636912" y="8316416"/>
              <a:ext cx="170545" cy="68218"/>
            </a:xfrm>
            <a:prstGeom prst="roundRect">
              <a:avLst/>
            </a:prstGeom>
            <a:solidFill>
              <a:schemeClr val="bg1"/>
            </a:solid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ts val="2192"/>
                </a:lnSpc>
              </a:pPr>
              <a:r>
                <a:rPr lang="en-US" altLang="ja-JP" sz="500" dirty="0">
                  <a:solidFill>
                    <a:schemeClr val="tx1"/>
                  </a:solidFill>
                </a:rPr>
                <a:t>xxx</a:t>
              </a:r>
              <a:endParaRPr lang="ja-JP" altLang="en-US" sz="500" dirty="0">
                <a:solidFill>
                  <a:schemeClr val="tx1"/>
                </a:solidFill>
              </a:endParaRPr>
            </a:p>
          </p:txBody>
        </p:sp>
        <p:sp>
          <p:nvSpPr>
            <p:cNvPr id="32" name="角丸四角形 31"/>
            <p:cNvSpPr/>
            <p:nvPr/>
          </p:nvSpPr>
          <p:spPr>
            <a:xfrm>
              <a:off x="2159385" y="8316416"/>
              <a:ext cx="170545" cy="68218"/>
            </a:xfrm>
            <a:prstGeom prst="roundRect">
              <a:avLst/>
            </a:prstGeom>
            <a:solidFill>
              <a:schemeClr val="bg1"/>
            </a:solid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ts val="2192"/>
                </a:lnSpc>
              </a:pPr>
              <a:r>
                <a:rPr lang="en-US" altLang="ja-JP" sz="500" dirty="0">
                  <a:solidFill>
                    <a:schemeClr val="tx1"/>
                  </a:solidFill>
                </a:rPr>
                <a:t>xxx</a:t>
              </a:r>
              <a:endParaRPr lang="ja-JP" altLang="en-US" sz="500" dirty="0">
                <a:solidFill>
                  <a:schemeClr val="tx1"/>
                </a:solidFill>
              </a:endParaRPr>
            </a:p>
          </p:txBody>
        </p:sp>
        <p:sp>
          <p:nvSpPr>
            <p:cNvPr id="33" name="角丸四角形 32"/>
            <p:cNvSpPr/>
            <p:nvPr/>
          </p:nvSpPr>
          <p:spPr>
            <a:xfrm>
              <a:off x="2636912" y="8452852"/>
              <a:ext cx="170545" cy="68218"/>
            </a:xfrm>
            <a:prstGeom prst="roundRect">
              <a:avLst/>
            </a:prstGeom>
            <a:solidFill>
              <a:schemeClr val="bg1"/>
            </a:solid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ts val="2192"/>
                </a:lnSpc>
              </a:pPr>
              <a:r>
                <a:rPr lang="en-US" altLang="ja-JP" sz="500" dirty="0">
                  <a:solidFill>
                    <a:schemeClr val="tx1"/>
                  </a:solidFill>
                </a:rPr>
                <a:t>xxx</a:t>
              </a:r>
              <a:endParaRPr lang="ja-JP" altLang="en-US" sz="500" dirty="0">
                <a:solidFill>
                  <a:schemeClr val="tx1"/>
                </a:solidFill>
              </a:endParaRPr>
            </a:p>
          </p:txBody>
        </p:sp>
        <p:cxnSp>
          <p:nvCxnSpPr>
            <p:cNvPr id="34" name="直線コネクタ 33"/>
            <p:cNvCxnSpPr>
              <a:stCxn id="32" idx="3"/>
              <a:endCxn id="30" idx="1"/>
            </p:cNvCxnSpPr>
            <p:nvPr/>
          </p:nvCxnSpPr>
          <p:spPr>
            <a:xfrm>
              <a:off x="2329930" y="8350525"/>
              <a:ext cx="68218" cy="68218"/>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5" name="直線コネクタ 34"/>
            <p:cNvCxnSpPr>
              <a:stCxn id="30" idx="3"/>
              <a:endCxn id="31" idx="1"/>
            </p:cNvCxnSpPr>
            <p:nvPr/>
          </p:nvCxnSpPr>
          <p:spPr>
            <a:xfrm flipV="1">
              <a:off x="2568694" y="8350525"/>
              <a:ext cx="68218" cy="68218"/>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6" name="直線コネクタ 35"/>
            <p:cNvCxnSpPr>
              <a:stCxn id="30" idx="3"/>
              <a:endCxn id="33" idx="1"/>
            </p:cNvCxnSpPr>
            <p:nvPr/>
          </p:nvCxnSpPr>
          <p:spPr>
            <a:xfrm>
              <a:off x="2568694" y="8418743"/>
              <a:ext cx="68218" cy="68218"/>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7" name="角丸四角形 36"/>
            <p:cNvSpPr/>
            <p:nvPr/>
          </p:nvSpPr>
          <p:spPr>
            <a:xfrm>
              <a:off x="1916832" y="8316416"/>
              <a:ext cx="170545" cy="68218"/>
            </a:xfrm>
            <a:prstGeom prst="roundRect">
              <a:avLst/>
            </a:prstGeom>
            <a:solidFill>
              <a:schemeClr val="bg1"/>
            </a:solid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ts val="2192"/>
                </a:lnSpc>
              </a:pPr>
              <a:r>
                <a:rPr lang="en-US" altLang="ja-JP" sz="500" dirty="0">
                  <a:solidFill>
                    <a:schemeClr val="tx1"/>
                  </a:solidFill>
                </a:rPr>
                <a:t>xxx</a:t>
              </a:r>
              <a:endParaRPr lang="ja-JP" altLang="en-US" sz="500" dirty="0">
                <a:solidFill>
                  <a:schemeClr val="tx1"/>
                </a:solidFill>
              </a:endParaRPr>
            </a:p>
          </p:txBody>
        </p:sp>
        <p:sp>
          <p:nvSpPr>
            <p:cNvPr id="38" name="角丸四角形 37"/>
            <p:cNvSpPr/>
            <p:nvPr/>
          </p:nvSpPr>
          <p:spPr>
            <a:xfrm>
              <a:off x="1916832" y="8464222"/>
              <a:ext cx="170545" cy="68218"/>
            </a:xfrm>
            <a:prstGeom prst="roundRect">
              <a:avLst/>
            </a:prstGeom>
            <a:solidFill>
              <a:schemeClr val="bg1"/>
            </a:solid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ts val="2192"/>
                </a:lnSpc>
              </a:pPr>
              <a:r>
                <a:rPr lang="en-US" altLang="ja-JP" sz="500" dirty="0">
                  <a:solidFill>
                    <a:schemeClr val="tx1"/>
                  </a:solidFill>
                </a:rPr>
                <a:t>xxx</a:t>
              </a:r>
              <a:endParaRPr lang="ja-JP" altLang="en-US" sz="500" dirty="0">
                <a:solidFill>
                  <a:schemeClr val="tx1"/>
                </a:solidFill>
              </a:endParaRPr>
            </a:p>
          </p:txBody>
        </p:sp>
        <p:sp>
          <p:nvSpPr>
            <p:cNvPr id="39" name="角丸四角形 38"/>
            <p:cNvSpPr/>
            <p:nvPr/>
          </p:nvSpPr>
          <p:spPr>
            <a:xfrm>
              <a:off x="1916832" y="8604448"/>
              <a:ext cx="170545" cy="68218"/>
            </a:xfrm>
            <a:prstGeom prst="roundRect">
              <a:avLst/>
            </a:prstGeom>
            <a:solidFill>
              <a:schemeClr val="bg1"/>
            </a:solid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ts val="2192"/>
                </a:lnSpc>
              </a:pPr>
              <a:r>
                <a:rPr lang="en-US" altLang="ja-JP" sz="500" dirty="0">
                  <a:solidFill>
                    <a:schemeClr val="tx1"/>
                  </a:solidFill>
                </a:rPr>
                <a:t>xxx</a:t>
              </a:r>
              <a:endParaRPr lang="ja-JP" altLang="en-US" sz="500" dirty="0">
                <a:solidFill>
                  <a:schemeClr val="tx1"/>
                </a:solidFill>
              </a:endParaRPr>
            </a:p>
          </p:txBody>
        </p:sp>
        <p:sp>
          <p:nvSpPr>
            <p:cNvPr id="40" name="角丸四角形 39"/>
            <p:cNvSpPr/>
            <p:nvPr/>
          </p:nvSpPr>
          <p:spPr>
            <a:xfrm>
              <a:off x="2159385" y="8604448"/>
              <a:ext cx="170545" cy="68218"/>
            </a:xfrm>
            <a:prstGeom prst="roundRect">
              <a:avLst/>
            </a:prstGeom>
            <a:solidFill>
              <a:schemeClr val="bg1"/>
            </a:solid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ts val="2192"/>
                </a:lnSpc>
              </a:pPr>
              <a:r>
                <a:rPr lang="en-US" altLang="ja-JP" sz="500" dirty="0">
                  <a:solidFill>
                    <a:schemeClr val="tx1"/>
                  </a:solidFill>
                </a:rPr>
                <a:t>xxx</a:t>
              </a:r>
              <a:endParaRPr lang="ja-JP" altLang="en-US" sz="500" dirty="0">
                <a:solidFill>
                  <a:schemeClr val="tx1"/>
                </a:solidFill>
              </a:endParaRPr>
            </a:p>
          </p:txBody>
        </p:sp>
        <p:sp>
          <p:nvSpPr>
            <p:cNvPr id="41" name="角丸四角形 40"/>
            <p:cNvSpPr/>
            <p:nvPr/>
          </p:nvSpPr>
          <p:spPr>
            <a:xfrm>
              <a:off x="2636912" y="8604448"/>
              <a:ext cx="170545" cy="68218"/>
            </a:xfrm>
            <a:prstGeom prst="roundRect">
              <a:avLst/>
            </a:prstGeom>
            <a:solidFill>
              <a:schemeClr val="bg1"/>
            </a:solid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ts val="2192"/>
                </a:lnSpc>
              </a:pPr>
              <a:r>
                <a:rPr lang="en-US" altLang="ja-JP" sz="500" dirty="0">
                  <a:solidFill>
                    <a:schemeClr val="tx1"/>
                  </a:solidFill>
                </a:rPr>
                <a:t>xxx</a:t>
              </a:r>
              <a:endParaRPr lang="ja-JP" altLang="en-US" sz="500" dirty="0">
                <a:solidFill>
                  <a:schemeClr val="tx1"/>
                </a:solidFill>
              </a:endParaRPr>
            </a:p>
          </p:txBody>
        </p:sp>
        <p:sp>
          <p:nvSpPr>
            <p:cNvPr id="42" name="角丸四角形 41"/>
            <p:cNvSpPr/>
            <p:nvPr/>
          </p:nvSpPr>
          <p:spPr>
            <a:xfrm>
              <a:off x="1916832" y="8756848"/>
              <a:ext cx="170545" cy="68218"/>
            </a:xfrm>
            <a:prstGeom prst="roundRect">
              <a:avLst/>
            </a:prstGeom>
            <a:solidFill>
              <a:schemeClr val="bg1"/>
            </a:solid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ts val="2192"/>
                </a:lnSpc>
              </a:pPr>
              <a:r>
                <a:rPr lang="en-US" altLang="ja-JP" sz="500" dirty="0">
                  <a:solidFill>
                    <a:schemeClr val="tx1"/>
                  </a:solidFill>
                </a:rPr>
                <a:t>xxx</a:t>
              </a:r>
              <a:endParaRPr lang="ja-JP" altLang="en-US" sz="500" dirty="0">
                <a:solidFill>
                  <a:schemeClr val="tx1"/>
                </a:solidFill>
              </a:endParaRPr>
            </a:p>
          </p:txBody>
        </p:sp>
        <p:sp>
          <p:nvSpPr>
            <p:cNvPr id="43" name="角丸四角形 42"/>
            <p:cNvSpPr/>
            <p:nvPr/>
          </p:nvSpPr>
          <p:spPr>
            <a:xfrm>
              <a:off x="2636912" y="8756848"/>
              <a:ext cx="170545" cy="68218"/>
            </a:xfrm>
            <a:prstGeom prst="roundRect">
              <a:avLst/>
            </a:prstGeom>
            <a:solidFill>
              <a:schemeClr val="bg1"/>
            </a:solid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ts val="2192"/>
                </a:lnSpc>
              </a:pPr>
              <a:r>
                <a:rPr lang="en-US" altLang="ja-JP" sz="500" dirty="0">
                  <a:solidFill>
                    <a:schemeClr val="tx1"/>
                  </a:solidFill>
                </a:rPr>
                <a:t>xxx</a:t>
              </a:r>
              <a:endParaRPr lang="ja-JP" altLang="en-US" sz="500" dirty="0">
                <a:solidFill>
                  <a:schemeClr val="tx1"/>
                </a:solidFill>
              </a:endParaRPr>
            </a:p>
          </p:txBody>
        </p:sp>
        <p:cxnSp>
          <p:nvCxnSpPr>
            <p:cNvPr id="44" name="直線コネクタ 43"/>
            <p:cNvCxnSpPr>
              <a:stCxn id="37" idx="3"/>
              <a:endCxn id="32" idx="1"/>
            </p:cNvCxnSpPr>
            <p:nvPr/>
          </p:nvCxnSpPr>
          <p:spPr>
            <a:xfrm>
              <a:off x="2087377" y="8350525"/>
              <a:ext cx="72008"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5" name="直線コネクタ 44"/>
            <p:cNvCxnSpPr>
              <a:stCxn id="38" idx="3"/>
              <a:endCxn id="30" idx="1"/>
            </p:cNvCxnSpPr>
            <p:nvPr/>
          </p:nvCxnSpPr>
          <p:spPr>
            <a:xfrm flipV="1">
              <a:off x="2087377" y="8418743"/>
              <a:ext cx="310771" cy="79588"/>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6" name="直線コネクタ 45"/>
            <p:cNvCxnSpPr>
              <a:stCxn id="39" idx="3"/>
              <a:endCxn id="40" idx="1"/>
            </p:cNvCxnSpPr>
            <p:nvPr/>
          </p:nvCxnSpPr>
          <p:spPr>
            <a:xfrm>
              <a:off x="2087377" y="8638557"/>
              <a:ext cx="72008"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7" name="直線コネクタ 46"/>
            <p:cNvCxnSpPr>
              <a:stCxn id="40" idx="3"/>
              <a:endCxn id="41" idx="1"/>
            </p:cNvCxnSpPr>
            <p:nvPr/>
          </p:nvCxnSpPr>
          <p:spPr>
            <a:xfrm>
              <a:off x="2329930" y="8638557"/>
              <a:ext cx="306982"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8" name="直線コネクタ 47"/>
            <p:cNvCxnSpPr>
              <a:stCxn id="42" idx="3"/>
              <a:endCxn id="43" idx="1"/>
            </p:cNvCxnSpPr>
            <p:nvPr/>
          </p:nvCxnSpPr>
          <p:spPr>
            <a:xfrm>
              <a:off x="2087377" y="8790957"/>
              <a:ext cx="549535" cy="0"/>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49" name="右矢印 48"/>
          <p:cNvSpPr/>
          <p:nvPr/>
        </p:nvSpPr>
        <p:spPr>
          <a:xfrm>
            <a:off x="4067944" y="5227584"/>
            <a:ext cx="710270" cy="758588"/>
          </a:xfrm>
          <a:prstGeom prst="rightArrow">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lIns="417652" tIns="208826" rIns="417652" bIns="208826" rtlCol="0" anchor="ctr"/>
          <a:lstStyle/>
          <a:p>
            <a:pPr algn="ctr"/>
            <a:endParaRPr kumimoji="1" lang="ja-JP" altLang="en-US" dirty="0"/>
          </a:p>
        </p:txBody>
      </p:sp>
      <p:sp>
        <p:nvSpPr>
          <p:cNvPr id="50" name="テキスト ボックス 49"/>
          <p:cNvSpPr txBox="1"/>
          <p:nvPr/>
        </p:nvSpPr>
        <p:spPr>
          <a:xfrm>
            <a:off x="831607" y="5256067"/>
            <a:ext cx="695019" cy="837229"/>
          </a:xfrm>
          <a:prstGeom prst="rect">
            <a:avLst/>
          </a:prstGeom>
          <a:noFill/>
        </p:spPr>
        <p:txBody>
          <a:bodyPr wrap="square" lIns="417652" tIns="208826" rIns="417652" bIns="208826" rtlCol="0">
            <a:spAutoFit/>
          </a:bodyPr>
          <a:lstStyle/>
          <a:p>
            <a:r>
              <a:rPr lang="ja-JP" altLang="en-US" sz="900" b="1" dirty="0">
                <a:latin typeface="HGP創英角ﾎﾟｯﾌﾟ体" panose="040B0A00000000000000" pitchFamily="50" charset="-128"/>
                <a:ea typeface="HGP創英角ﾎﾟｯﾌﾟ体" panose="040B0A00000000000000" pitchFamily="50" charset="-128"/>
              </a:rPr>
              <a:t>・</a:t>
            </a:r>
            <a:endParaRPr lang="en-US" altLang="ja-JP" sz="900" b="1" dirty="0">
              <a:latin typeface="HGP創英角ﾎﾟｯﾌﾟ体" panose="040B0A00000000000000" pitchFamily="50" charset="-128"/>
              <a:ea typeface="HGP創英角ﾎﾟｯﾌﾟ体" panose="040B0A00000000000000" pitchFamily="50" charset="-128"/>
            </a:endParaRPr>
          </a:p>
          <a:p>
            <a:r>
              <a:rPr lang="ja-JP" altLang="en-US" sz="900" b="1" dirty="0">
                <a:latin typeface="HGP創英角ﾎﾟｯﾌﾟ体" panose="040B0A00000000000000" pitchFamily="50" charset="-128"/>
                <a:ea typeface="HGP創英角ﾎﾟｯﾌﾟ体" panose="040B0A00000000000000" pitchFamily="50" charset="-128"/>
              </a:rPr>
              <a:t>・</a:t>
            </a:r>
            <a:endParaRPr lang="en-US" altLang="ja-JP" sz="900" b="1" dirty="0">
              <a:latin typeface="HGP創英角ﾎﾟｯﾌﾟ体" panose="040B0A00000000000000" pitchFamily="50" charset="-128"/>
              <a:ea typeface="HGP創英角ﾎﾟｯﾌﾟ体" panose="040B0A00000000000000" pitchFamily="50" charset="-128"/>
            </a:endParaRPr>
          </a:p>
          <a:p>
            <a:r>
              <a:rPr lang="ja-JP" altLang="en-US" sz="900" b="1" dirty="0">
                <a:latin typeface="HGP創英角ﾎﾟｯﾌﾟ体" panose="040B0A00000000000000" pitchFamily="50" charset="-128"/>
                <a:ea typeface="HGP創英角ﾎﾟｯﾌﾟ体" panose="040B0A00000000000000" pitchFamily="50" charset="-128"/>
              </a:rPr>
              <a:t>・</a:t>
            </a:r>
          </a:p>
        </p:txBody>
      </p:sp>
      <p:sp>
        <p:nvSpPr>
          <p:cNvPr id="51" name="テキスト ボックス 50"/>
          <p:cNvSpPr txBox="1"/>
          <p:nvPr/>
        </p:nvSpPr>
        <p:spPr>
          <a:xfrm>
            <a:off x="2436821" y="5229200"/>
            <a:ext cx="695019" cy="837229"/>
          </a:xfrm>
          <a:prstGeom prst="rect">
            <a:avLst/>
          </a:prstGeom>
          <a:noFill/>
        </p:spPr>
        <p:txBody>
          <a:bodyPr wrap="square" lIns="417652" tIns="208826" rIns="417652" bIns="208826" rtlCol="0">
            <a:spAutoFit/>
          </a:bodyPr>
          <a:lstStyle/>
          <a:p>
            <a:r>
              <a:rPr lang="ja-JP" altLang="en-US" sz="900" b="1" dirty="0">
                <a:latin typeface="HGP創英角ﾎﾟｯﾌﾟ体" panose="040B0A00000000000000" pitchFamily="50" charset="-128"/>
                <a:ea typeface="HGP創英角ﾎﾟｯﾌﾟ体" panose="040B0A00000000000000" pitchFamily="50" charset="-128"/>
              </a:rPr>
              <a:t>・</a:t>
            </a:r>
            <a:endParaRPr lang="en-US" altLang="ja-JP" sz="900" b="1" dirty="0">
              <a:latin typeface="HGP創英角ﾎﾟｯﾌﾟ体" panose="040B0A00000000000000" pitchFamily="50" charset="-128"/>
              <a:ea typeface="HGP創英角ﾎﾟｯﾌﾟ体" panose="040B0A00000000000000" pitchFamily="50" charset="-128"/>
            </a:endParaRPr>
          </a:p>
          <a:p>
            <a:r>
              <a:rPr lang="ja-JP" altLang="en-US" sz="900" b="1" dirty="0">
                <a:latin typeface="HGP創英角ﾎﾟｯﾌﾟ体" panose="040B0A00000000000000" pitchFamily="50" charset="-128"/>
                <a:ea typeface="HGP創英角ﾎﾟｯﾌﾟ体" panose="040B0A00000000000000" pitchFamily="50" charset="-128"/>
              </a:rPr>
              <a:t>・</a:t>
            </a:r>
            <a:endParaRPr lang="en-US" altLang="ja-JP" sz="900" b="1" dirty="0">
              <a:latin typeface="HGP創英角ﾎﾟｯﾌﾟ体" panose="040B0A00000000000000" pitchFamily="50" charset="-128"/>
              <a:ea typeface="HGP創英角ﾎﾟｯﾌﾟ体" panose="040B0A00000000000000" pitchFamily="50" charset="-128"/>
            </a:endParaRPr>
          </a:p>
          <a:p>
            <a:r>
              <a:rPr lang="ja-JP" altLang="en-US" sz="900" b="1" dirty="0">
                <a:latin typeface="HGP創英角ﾎﾟｯﾌﾟ体" panose="040B0A00000000000000" pitchFamily="50" charset="-128"/>
                <a:ea typeface="HGP創英角ﾎﾟｯﾌﾟ体" panose="040B0A00000000000000" pitchFamily="50" charset="-128"/>
              </a:rPr>
              <a:t>・</a:t>
            </a:r>
          </a:p>
        </p:txBody>
      </p:sp>
      <p:grpSp>
        <p:nvGrpSpPr>
          <p:cNvPr id="52" name="図形グループ 128"/>
          <p:cNvGrpSpPr/>
          <p:nvPr/>
        </p:nvGrpSpPr>
        <p:grpSpPr>
          <a:xfrm flipH="1">
            <a:off x="1818037" y="6214192"/>
            <a:ext cx="2024970" cy="598884"/>
            <a:chOff x="476672" y="8244408"/>
            <a:chExt cx="1368152" cy="432048"/>
          </a:xfrm>
        </p:grpSpPr>
        <p:sp>
          <p:nvSpPr>
            <p:cNvPr id="53" name="角丸四角形 52"/>
            <p:cNvSpPr/>
            <p:nvPr/>
          </p:nvSpPr>
          <p:spPr>
            <a:xfrm>
              <a:off x="980728" y="8388424"/>
              <a:ext cx="360040" cy="144016"/>
            </a:xfrm>
            <a:prstGeom prst="roundRect">
              <a:avLst/>
            </a:prstGeom>
            <a:solidFill>
              <a:schemeClr val="bg1"/>
            </a:solid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ts val="2192"/>
                </a:lnSpc>
              </a:pPr>
              <a:r>
                <a:rPr lang="en-US" altLang="ja-JP" sz="500" dirty="0">
                  <a:solidFill>
                    <a:schemeClr val="tx1"/>
                  </a:solidFill>
                </a:rPr>
                <a:t>xxx</a:t>
              </a:r>
              <a:endParaRPr lang="ja-JP" altLang="en-US" sz="500" dirty="0">
                <a:solidFill>
                  <a:schemeClr val="tx1"/>
                </a:solidFill>
              </a:endParaRPr>
            </a:p>
          </p:txBody>
        </p:sp>
        <p:sp>
          <p:nvSpPr>
            <p:cNvPr id="54" name="角丸四角形 53"/>
            <p:cNvSpPr/>
            <p:nvPr/>
          </p:nvSpPr>
          <p:spPr>
            <a:xfrm>
              <a:off x="1484784" y="8244408"/>
              <a:ext cx="360040" cy="144016"/>
            </a:xfrm>
            <a:prstGeom prst="roundRect">
              <a:avLst/>
            </a:prstGeom>
            <a:solidFill>
              <a:schemeClr val="bg1"/>
            </a:solid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ts val="2192"/>
                </a:lnSpc>
              </a:pPr>
              <a:r>
                <a:rPr lang="en-US" altLang="ja-JP" sz="500" dirty="0">
                  <a:solidFill>
                    <a:schemeClr val="tx1"/>
                  </a:solidFill>
                </a:rPr>
                <a:t>xxx</a:t>
              </a:r>
              <a:endParaRPr lang="ja-JP" altLang="en-US" sz="500" dirty="0">
                <a:solidFill>
                  <a:schemeClr val="tx1"/>
                </a:solidFill>
              </a:endParaRPr>
            </a:p>
          </p:txBody>
        </p:sp>
        <p:sp>
          <p:nvSpPr>
            <p:cNvPr id="55" name="角丸四角形 54"/>
            <p:cNvSpPr/>
            <p:nvPr/>
          </p:nvSpPr>
          <p:spPr>
            <a:xfrm>
              <a:off x="476672" y="8244408"/>
              <a:ext cx="360040" cy="144016"/>
            </a:xfrm>
            <a:prstGeom prst="roundRect">
              <a:avLst/>
            </a:prstGeom>
            <a:solidFill>
              <a:schemeClr val="bg1"/>
            </a:solid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ts val="2192"/>
                </a:lnSpc>
              </a:pPr>
              <a:r>
                <a:rPr lang="en-US" altLang="ja-JP" sz="500" dirty="0">
                  <a:solidFill>
                    <a:schemeClr val="tx1"/>
                  </a:solidFill>
                </a:rPr>
                <a:t>xxx</a:t>
              </a:r>
              <a:endParaRPr lang="ja-JP" altLang="en-US" sz="500" dirty="0">
                <a:solidFill>
                  <a:schemeClr val="tx1"/>
                </a:solidFill>
              </a:endParaRPr>
            </a:p>
          </p:txBody>
        </p:sp>
        <p:sp>
          <p:nvSpPr>
            <p:cNvPr id="56" name="角丸四角形 55"/>
            <p:cNvSpPr/>
            <p:nvPr/>
          </p:nvSpPr>
          <p:spPr>
            <a:xfrm>
              <a:off x="1484784" y="8532440"/>
              <a:ext cx="360040" cy="144016"/>
            </a:xfrm>
            <a:prstGeom prst="roundRect">
              <a:avLst/>
            </a:prstGeom>
            <a:solidFill>
              <a:schemeClr val="bg1"/>
            </a:solidFill>
            <a:ln w="127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ts val="2192"/>
                </a:lnSpc>
              </a:pPr>
              <a:r>
                <a:rPr lang="en-US" altLang="ja-JP" sz="500" dirty="0">
                  <a:solidFill>
                    <a:schemeClr val="tx1"/>
                  </a:solidFill>
                </a:rPr>
                <a:t>xxx</a:t>
              </a:r>
              <a:endParaRPr lang="ja-JP" altLang="en-US" sz="500" dirty="0">
                <a:solidFill>
                  <a:schemeClr val="tx1"/>
                </a:solidFill>
              </a:endParaRPr>
            </a:p>
          </p:txBody>
        </p:sp>
        <p:cxnSp>
          <p:nvCxnSpPr>
            <p:cNvPr id="57" name="直線コネクタ 56"/>
            <p:cNvCxnSpPr>
              <a:stCxn id="55" idx="3"/>
              <a:endCxn id="53" idx="1"/>
            </p:cNvCxnSpPr>
            <p:nvPr/>
          </p:nvCxnSpPr>
          <p:spPr>
            <a:xfrm>
              <a:off x="836712" y="8316416"/>
              <a:ext cx="144016" cy="144016"/>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8" name="直線コネクタ 57"/>
            <p:cNvCxnSpPr>
              <a:stCxn id="53" idx="3"/>
              <a:endCxn id="54" idx="1"/>
            </p:cNvCxnSpPr>
            <p:nvPr/>
          </p:nvCxnSpPr>
          <p:spPr>
            <a:xfrm flipV="1">
              <a:off x="1340768" y="8316416"/>
              <a:ext cx="144016" cy="144016"/>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9" name="直線コネクタ 58"/>
            <p:cNvCxnSpPr>
              <a:stCxn id="53" idx="3"/>
              <a:endCxn id="56" idx="1"/>
            </p:cNvCxnSpPr>
            <p:nvPr/>
          </p:nvCxnSpPr>
          <p:spPr>
            <a:xfrm>
              <a:off x="1340768" y="8460432"/>
              <a:ext cx="144016" cy="144016"/>
            </a:xfrm>
            <a:prstGeom prst="line">
              <a:avLst/>
            </a:prstGeom>
            <a:ln w="12700" cmpd="sng">
              <a:solidFill>
                <a:schemeClr val="tx1"/>
              </a:solidFill>
            </a:ln>
            <a:effectLst/>
          </p:spPr>
          <p:style>
            <a:lnRef idx="2">
              <a:schemeClr val="accent1"/>
            </a:lnRef>
            <a:fillRef idx="0">
              <a:schemeClr val="accent1"/>
            </a:fillRef>
            <a:effectRef idx="1">
              <a:schemeClr val="accent1"/>
            </a:effectRef>
            <a:fontRef idx="minor">
              <a:schemeClr val="tx1"/>
            </a:fontRef>
          </p:style>
        </p:cxnSp>
      </p:grpSp>
      <p:pic>
        <p:nvPicPr>
          <p:cNvPr id="60" name="Picture 2" descr="C:\Users\ozawa\AppData\Local\Microsoft\Windows\Temporary Internet Files\Content.IE5\94CRPR33\silhouette-man-walking[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7724" y="4509120"/>
            <a:ext cx="748744" cy="794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82764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0" y="260648"/>
            <a:ext cx="9144000" cy="1143000"/>
          </a:xfrm>
        </p:spPr>
        <p:txBody>
          <a:bodyPr/>
          <a:lstStyle/>
          <a:p>
            <a:r>
              <a:rPr kumimoji="1" lang="ja-JP" altLang="en-US" dirty="0" smtClean="0"/>
              <a:t>問題点</a:t>
            </a:r>
            <a:endParaRPr kumimoji="1" lang="ja-JP" altLang="en-US" dirty="0"/>
          </a:p>
        </p:txBody>
      </p:sp>
      <p:pic>
        <p:nvPicPr>
          <p:cNvPr id="5" name="図 4"/>
          <p:cNvPicPr>
            <a:picLocks noChangeAspect="1"/>
          </p:cNvPicPr>
          <p:nvPr/>
        </p:nvPicPr>
        <p:blipFill rotWithShape="1">
          <a:blip r:embed="rId3" cstate="print"/>
          <a:srcRect t="4387"/>
          <a:stretch/>
        </p:blipFill>
        <p:spPr>
          <a:xfrm>
            <a:off x="5076056" y="1556792"/>
            <a:ext cx="2695234" cy="4752528"/>
          </a:xfrm>
          <a:prstGeom prst="rect">
            <a:avLst/>
          </a:prstGeom>
        </p:spPr>
      </p:pic>
      <p:sp>
        <p:nvSpPr>
          <p:cNvPr id="6" name="テキスト ボックス 5"/>
          <p:cNvSpPr txBox="1"/>
          <p:nvPr/>
        </p:nvSpPr>
        <p:spPr>
          <a:xfrm>
            <a:off x="4174994" y="6330567"/>
            <a:ext cx="4497357" cy="400110"/>
          </a:xfrm>
          <a:prstGeom prst="rect">
            <a:avLst/>
          </a:prstGeom>
          <a:solidFill>
            <a:schemeClr val="bg1"/>
          </a:solidFill>
        </p:spPr>
        <p:txBody>
          <a:bodyPr wrap="square" rtlCol="0">
            <a:spAutoFit/>
          </a:bodyPr>
          <a:lstStyle/>
          <a:p>
            <a:pPr algn="ctr"/>
            <a:r>
              <a:rPr kumimoji="1" lang="ja-JP" altLang="en-US" sz="2000" dirty="0" smtClean="0"/>
              <a:t>シャープペンシルについての評価構造</a:t>
            </a:r>
            <a:endParaRPr kumimoji="1" lang="ja-JP" altLang="en-US" sz="2000" dirty="0"/>
          </a:p>
        </p:txBody>
      </p:sp>
      <p:sp>
        <p:nvSpPr>
          <p:cNvPr id="7" name="コンテンツ プレースホルダー 2"/>
          <p:cNvSpPr>
            <a:spLocks noGrp="1"/>
          </p:cNvSpPr>
          <p:nvPr>
            <p:ph sz="quarter" idx="1"/>
          </p:nvPr>
        </p:nvSpPr>
        <p:spPr>
          <a:xfrm>
            <a:off x="457200" y="1600200"/>
            <a:ext cx="8229600" cy="4525963"/>
          </a:xfrm>
        </p:spPr>
        <p:txBody>
          <a:bodyPr>
            <a:normAutofit/>
          </a:bodyPr>
          <a:lstStyle/>
          <a:p>
            <a:r>
              <a:rPr lang="ja-JP" altLang="en-US" sz="2800" dirty="0"/>
              <a:t>視認</a:t>
            </a:r>
            <a:r>
              <a:rPr lang="ja-JP" altLang="en-US" sz="2800" dirty="0" smtClean="0"/>
              <a:t>性の低下</a:t>
            </a:r>
            <a:endParaRPr lang="en-US" altLang="ja-JP" sz="2800" dirty="0"/>
          </a:p>
          <a:p>
            <a:pPr lvl="1"/>
            <a:r>
              <a:rPr lang="ja-JP" altLang="en-US" sz="2400" dirty="0"/>
              <a:t>評価構造の概観</a:t>
            </a:r>
            <a:endParaRPr lang="en-US" altLang="ja-JP" sz="2400" dirty="0"/>
          </a:p>
          <a:p>
            <a:pPr lvl="1"/>
            <a:r>
              <a:rPr lang="ja-JP" altLang="en-US" sz="2400" dirty="0"/>
              <a:t>複数人が回答する評価項目</a:t>
            </a:r>
            <a:endParaRPr lang="en-US" altLang="ja-JP" sz="2400" dirty="0"/>
          </a:p>
          <a:p>
            <a:pPr lvl="1"/>
            <a:r>
              <a:rPr lang="ja-JP" altLang="en-US" sz="2400" dirty="0"/>
              <a:t>評価項目間</a:t>
            </a:r>
            <a:r>
              <a:rPr lang="ja-JP" altLang="en-US" sz="2400" dirty="0" smtClean="0"/>
              <a:t>の関係性</a:t>
            </a:r>
            <a:endParaRPr kumimoji="1" lang="ja-JP" altLang="en-US" sz="2400" dirty="0"/>
          </a:p>
        </p:txBody>
      </p:sp>
    </p:spTree>
    <p:extLst>
      <p:ext uri="{BB962C8B-B14F-4D97-AF65-F5344CB8AC3E}">
        <p14:creationId xmlns:p14="http://schemas.microsoft.com/office/powerpoint/2010/main" val="27648134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2680</TotalTime>
  <Words>5304</Words>
  <Application>Microsoft Office PowerPoint</Application>
  <PresentationFormat>画面に合わせる (4:3)</PresentationFormat>
  <Paragraphs>1368</Paragraphs>
  <Slides>61</Slides>
  <Notes>43</Notes>
  <HiddenSlides>0</HiddenSlides>
  <MMClips>0</MMClips>
  <ScaleCrop>false</ScaleCrop>
  <HeadingPairs>
    <vt:vector size="4" baseType="variant">
      <vt:variant>
        <vt:lpstr>テーマ</vt:lpstr>
      </vt:variant>
      <vt:variant>
        <vt:i4>1</vt:i4>
      </vt:variant>
      <vt:variant>
        <vt:lpstr>スライド タイトル</vt:lpstr>
      </vt:variant>
      <vt:variant>
        <vt:i4>61</vt:i4>
      </vt:variant>
    </vt:vector>
  </HeadingPairs>
  <TitlesOfParts>
    <vt:vector size="62" baseType="lpstr">
      <vt:lpstr>Office ​​テーマ</vt:lpstr>
      <vt:lpstr>評価構造における単語間の 関係性可視化に関する研究</vt:lpstr>
      <vt:lpstr>目次</vt:lpstr>
      <vt:lpstr>目次</vt:lpstr>
      <vt:lpstr>背景</vt:lpstr>
      <vt:lpstr>評価構造</vt:lpstr>
      <vt:lpstr>評価グリッド法</vt:lpstr>
      <vt:lpstr>評価構造</vt:lpstr>
      <vt:lpstr>評価構造の分析</vt:lpstr>
      <vt:lpstr>問題点</vt:lpstr>
      <vt:lpstr>問題点</vt:lpstr>
      <vt:lpstr>提案手法</vt:lpstr>
      <vt:lpstr>提案手法</vt:lpstr>
      <vt:lpstr>目次</vt:lpstr>
      <vt:lpstr>可視化プロセス</vt:lpstr>
      <vt:lpstr>可視化プロセス</vt:lpstr>
      <vt:lpstr>単語間距離行列の計算</vt:lpstr>
      <vt:lpstr>単語間距離行列の計算</vt:lpstr>
      <vt:lpstr>単語間距離行列の計算</vt:lpstr>
      <vt:lpstr>単語間距離行列の計算</vt:lpstr>
      <vt:lpstr>可視化プロセス</vt:lpstr>
      <vt:lpstr>次元削減</vt:lpstr>
      <vt:lpstr>可視化プロセス</vt:lpstr>
      <vt:lpstr>重複除去</vt:lpstr>
      <vt:lpstr>重複除去</vt:lpstr>
      <vt:lpstr>重複除去</vt:lpstr>
      <vt:lpstr>重複除去</vt:lpstr>
      <vt:lpstr>可視化プロセス</vt:lpstr>
      <vt:lpstr>インタラクション</vt:lpstr>
      <vt:lpstr>目次</vt:lpstr>
      <vt:lpstr>評価実験</vt:lpstr>
      <vt:lpstr>比較実験</vt:lpstr>
      <vt:lpstr>実験内容</vt:lpstr>
      <vt:lpstr>実験内容</vt:lpstr>
      <vt:lpstr>タスク1</vt:lpstr>
      <vt:lpstr>タスク2</vt:lpstr>
      <vt:lpstr>タスク3</vt:lpstr>
      <vt:lpstr>比較実験</vt:lpstr>
      <vt:lpstr>タスク所要時間結果</vt:lpstr>
      <vt:lpstr>タスク所要時間結果</vt:lpstr>
      <vt:lpstr>タスク所要時間結果</vt:lpstr>
      <vt:lpstr>タスク正答率結果</vt:lpstr>
      <vt:lpstr>考察</vt:lpstr>
      <vt:lpstr>ユーザーフィードバック</vt:lpstr>
      <vt:lpstr>5段階評価アンケート結果</vt:lpstr>
      <vt:lpstr>自由記述アンケート結果</vt:lpstr>
      <vt:lpstr>考察</vt:lpstr>
      <vt:lpstr>改善点</vt:lpstr>
      <vt:lpstr>ケーススタディ</vt:lpstr>
      <vt:lpstr>評価構造の概観</vt:lpstr>
      <vt:lpstr>注目単語の詳細情報の探索</vt:lpstr>
      <vt:lpstr>注目評価項目の上位及び下位の評価項目探索</vt:lpstr>
      <vt:lpstr>考察</vt:lpstr>
      <vt:lpstr>改善点</vt:lpstr>
      <vt:lpstr>目次</vt:lpstr>
      <vt:lpstr>まとめ</vt:lpstr>
      <vt:lpstr>今後の課題</vt:lpstr>
      <vt:lpstr>PowerPoint プレゼンテーション</vt:lpstr>
      <vt:lpstr>評価項目のグループ分け</vt:lpstr>
      <vt:lpstr>評価項目のグループ分け</vt:lpstr>
      <vt:lpstr>可視化の流れ</vt:lpstr>
      <vt:lpstr>MDS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評価構造の可視化手法に関する比較実験</dc:title>
  <dc:creator>ozawa</dc:creator>
  <cp:lastModifiedBy>ozawa</cp:lastModifiedBy>
  <cp:revision>153</cp:revision>
  <dcterms:modified xsi:type="dcterms:W3CDTF">2016-02-05T06:01:08Z</dcterms:modified>
</cp:coreProperties>
</file>