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78" r:id="rId5"/>
    <p:sldId id="306" r:id="rId6"/>
    <p:sldId id="307" r:id="rId7"/>
    <p:sldId id="279" r:id="rId8"/>
    <p:sldId id="280" r:id="rId9"/>
    <p:sldId id="281" r:id="rId10"/>
    <p:sldId id="283" r:id="rId11"/>
    <p:sldId id="284" r:id="rId12"/>
    <p:sldId id="282" r:id="rId13"/>
    <p:sldId id="285" r:id="rId14"/>
    <p:sldId id="286" r:id="rId15"/>
    <p:sldId id="260" r:id="rId16"/>
    <p:sldId id="289" r:id="rId17"/>
    <p:sldId id="290" r:id="rId18"/>
    <p:sldId id="291" r:id="rId19"/>
    <p:sldId id="292" r:id="rId20"/>
    <p:sldId id="293" r:id="rId21"/>
    <p:sldId id="294" r:id="rId22"/>
    <p:sldId id="296" r:id="rId23"/>
    <p:sldId id="297" r:id="rId24"/>
    <p:sldId id="304" r:id="rId25"/>
    <p:sldId id="305" r:id="rId26"/>
    <p:sldId id="298" r:id="rId27"/>
    <p:sldId id="299" r:id="rId28"/>
    <p:sldId id="308" r:id="rId29"/>
    <p:sldId id="309" r:id="rId30"/>
    <p:sldId id="310" r:id="rId31"/>
    <p:sldId id="300" r:id="rId32"/>
    <p:sldId id="301" r:id="rId33"/>
    <p:sldId id="302" r:id="rId34"/>
    <p:sldId id="303" r:id="rId35"/>
    <p:sldId id="261" r:id="rId36"/>
  </p:sldIdLst>
  <p:sldSz cx="9144000" cy="5143500" type="screen16x9"/>
  <p:notesSz cx="6858000" cy="9144000"/>
  <p:embeddedFontLst>
    <p:embeddedFont>
      <p:font typeface="Raleway" panose="020B0604020202020204" charset="0"/>
      <p:regular r:id="rId38"/>
      <p:bold r:id="rId39"/>
      <p:italic r:id="rId40"/>
      <p:boldItalic r:id="rId41"/>
    </p:embeddedFont>
    <p:embeddedFont>
      <p:font typeface="La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D118FC-5FB7-4583-AD90-26E4FD574306}">
  <a:tblStyle styleId="{3AD118FC-5FB7-4583-AD90-26E4FD5743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40" autoAdjust="0"/>
  </p:normalViewPr>
  <p:slideViewPr>
    <p:cSldViewPr snapToGrid="0">
      <p:cViewPr varScale="1">
        <p:scale>
          <a:sx n="125" d="100"/>
          <a:sy n="125" d="100"/>
        </p:scale>
        <p:origin x="119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You mix object creation code</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with business logic. This will</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assure that a test can never</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construct a graph of objects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different from production.</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Hence nothing can be tested</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in isolation.</a:t>
            </a:r>
            <a:r>
              <a:rPr lang="en-US" dirty="0" smtClean="0"/>
              <a:t> </a:t>
            </a:r>
            <a:br>
              <a:rPr lang="en-US" dirty="0" smtClean="0"/>
            </a:br>
            <a:endParaRPr dirty="0"/>
          </a:p>
        </p:txBody>
      </p:sp>
    </p:spTree>
    <p:extLst>
      <p:ext uri="{BB962C8B-B14F-4D97-AF65-F5344CB8AC3E}">
        <p14:creationId xmlns:p14="http://schemas.microsoft.com/office/powerpoint/2010/main" val="1297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A unit test typically replaces external collaborators with test doubles</a:t>
            </a:r>
            <a:endParaRPr dirty="0"/>
          </a:p>
        </p:txBody>
      </p:sp>
    </p:spTree>
    <p:extLst>
      <p:ext uri="{BB962C8B-B14F-4D97-AF65-F5344CB8AC3E}">
        <p14:creationId xmlns:p14="http://schemas.microsoft.com/office/powerpoint/2010/main" val="403787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Object Instantiated</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Object Passed In</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Global Object</a:t>
            </a:r>
            <a:r>
              <a:rPr lang="en-US" dirty="0" smtClean="0"/>
              <a:t> </a:t>
            </a:r>
            <a:br>
              <a:rPr lang="en-US" dirty="0" smtClean="0"/>
            </a:br>
            <a:endParaRPr dirty="0"/>
          </a:p>
        </p:txBody>
      </p:sp>
    </p:spTree>
    <p:extLst>
      <p:ext uri="{BB962C8B-B14F-4D97-AF65-F5344CB8AC3E}">
        <p14:creationId xmlns:p14="http://schemas.microsoft.com/office/powerpoint/2010/main" val="2994976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Object Instantiated</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Object Passed In</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Global Object</a:t>
            </a:r>
            <a:r>
              <a:rPr lang="en-US" dirty="0" smtClean="0"/>
              <a:t> </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You mix object creation code with business logic. This will assure that a test can never construct a graph of objects different from production. Hence nothing can be tested in </a:t>
            </a:r>
            <a:r>
              <a:rPr lang="en-US" sz="1100" b="1" i="0" u="none" strike="noStrike" cap="none" dirty="0" smtClean="0">
                <a:solidFill>
                  <a:srgbClr val="000000"/>
                </a:solidFill>
                <a:effectLst/>
                <a:latin typeface="Arial"/>
                <a:ea typeface="Arial"/>
                <a:cs typeface="Arial"/>
                <a:sym typeface="Arial"/>
              </a:rPr>
              <a:t>isolation</a:t>
            </a:r>
            <a:r>
              <a:rPr lang="en-US" sz="1100" b="0" i="0" u="none" strike="noStrike" cap="none" dirty="0" smtClean="0">
                <a:solidFill>
                  <a:srgbClr val="000000"/>
                </a:solidFill>
                <a:effectLst/>
                <a:latin typeface="Arial"/>
                <a:ea typeface="Arial"/>
                <a:cs typeface="Arial"/>
                <a:sym typeface="Arial"/>
              </a:rPr>
              <a:t>.</a:t>
            </a:r>
            <a:r>
              <a:rPr lang="en-US" dirty="0" smtClean="0"/>
              <a:t> </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230270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26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3692268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229007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3876970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Use</a:t>
            </a:r>
            <a:r>
              <a:rPr lang="en-US" baseline="0" dirty="0" smtClean="0"/>
              <a:t> domain terminology</a:t>
            </a:r>
          </a:p>
          <a:p>
            <a:pPr marL="0" lvl="0" indent="0" algn="l" rtl="0">
              <a:spcBef>
                <a:spcPts val="0"/>
              </a:spcBef>
              <a:spcAft>
                <a:spcPts val="0"/>
              </a:spcAft>
              <a:buNone/>
            </a:pPr>
            <a:r>
              <a:rPr lang="en-US" baseline="0" dirty="0" smtClean="0"/>
              <a:t>Natural language</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Exposing private state results in brittle and hard to maintain tests</a:t>
            </a:r>
            <a:r>
              <a:rPr lang="en-US" dirty="0" smtClean="0"/>
              <a:t> </a:t>
            </a:r>
            <a:endParaRPr lang="en-US" baseline="0" dirty="0" smtClean="0"/>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Assert about the result of an operation</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You can change the implementation and the test still passes</a:t>
            </a:r>
            <a:r>
              <a:rPr lang="en-US" dirty="0" smtClean="0"/>
              <a:t> </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Annotations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@Before // Before each test method runs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@After // After each test method runs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BeforeClass</a:t>
            </a:r>
            <a:r>
              <a:rPr lang="en-US" sz="1100" b="0" i="0" u="none" strike="noStrike" cap="none" dirty="0" smtClean="0">
                <a:solidFill>
                  <a:srgbClr val="000000"/>
                </a:solidFill>
                <a:effectLst/>
                <a:latin typeface="Arial"/>
                <a:ea typeface="Arial"/>
                <a:cs typeface="Arial"/>
                <a:sym typeface="Arial"/>
              </a:rPr>
              <a:t> // Before all tests in the class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AfterClass</a:t>
            </a:r>
            <a:r>
              <a:rPr lang="en-US" sz="1100" b="0" i="0" u="none" strike="noStrike" cap="none" dirty="0" smtClean="0">
                <a:solidFill>
                  <a:srgbClr val="000000"/>
                </a:solidFill>
                <a:effectLst/>
                <a:latin typeface="Arial"/>
                <a:ea typeface="Arial"/>
                <a:cs typeface="Arial"/>
                <a:sym typeface="Arial"/>
              </a:rPr>
              <a:t> // After all tests in the class</a:t>
            </a:r>
            <a:r>
              <a:rPr lang="en-US" dirty="0" smtClean="0"/>
              <a:t> </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86065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9778e600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9778e600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Use</a:t>
            </a:r>
            <a:r>
              <a:rPr lang="en-US" baseline="0" dirty="0" smtClean="0"/>
              <a:t> domain terminology</a:t>
            </a:r>
          </a:p>
          <a:p>
            <a:pPr marL="0" lvl="0" indent="0" algn="l" rtl="0">
              <a:spcBef>
                <a:spcPts val="0"/>
              </a:spcBef>
              <a:spcAft>
                <a:spcPts val="0"/>
              </a:spcAft>
              <a:buNone/>
            </a:pPr>
            <a:r>
              <a:rPr lang="en-US" baseline="0" dirty="0" smtClean="0"/>
              <a:t>Natural language</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Exposing private state results in brittle and hard to maintain tests</a:t>
            </a:r>
            <a:r>
              <a:rPr lang="en-US" dirty="0" smtClean="0"/>
              <a:t> </a:t>
            </a:r>
            <a:endParaRPr lang="en-US" baseline="0" dirty="0" smtClean="0"/>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Assert about the result of an operation</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You can change the implementation and the test still passes</a:t>
            </a:r>
            <a:r>
              <a:rPr lang="en-US" dirty="0" smtClean="0"/>
              <a:t> </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Annotations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@Before // Before each test method runs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@After // After each test method runs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BeforeClass</a:t>
            </a:r>
            <a:r>
              <a:rPr lang="en-US" sz="1100" b="0" i="0" u="none" strike="noStrike" cap="none" dirty="0" smtClean="0">
                <a:solidFill>
                  <a:srgbClr val="000000"/>
                </a:solidFill>
                <a:effectLst/>
                <a:latin typeface="Arial"/>
                <a:ea typeface="Arial"/>
                <a:cs typeface="Arial"/>
                <a:sym typeface="Arial"/>
              </a:rPr>
              <a:t> // Before all tests in the class</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AfterClass</a:t>
            </a:r>
            <a:r>
              <a:rPr lang="en-US" sz="1100" b="0" i="0" u="none" strike="noStrike" cap="none" dirty="0" smtClean="0">
                <a:solidFill>
                  <a:srgbClr val="000000"/>
                </a:solidFill>
                <a:effectLst/>
                <a:latin typeface="Arial"/>
                <a:ea typeface="Arial"/>
                <a:cs typeface="Arial"/>
                <a:sym typeface="Arial"/>
              </a:rPr>
              <a:t> // After all tests in the class</a:t>
            </a:r>
            <a:r>
              <a:rPr lang="en-US" dirty="0" smtClean="0"/>
              <a:t> </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823090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dirty="0" smtClean="0">
                <a:solidFill>
                  <a:srgbClr val="000000"/>
                </a:solidFill>
                <a:effectLst/>
                <a:latin typeface="Arial"/>
                <a:ea typeface="Arial"/>
                <a:cs typeface="Arial"/>
                <a:sym typeface="Arial"/>
              </a:rPr>
              <a:t>The consuming team writes automated tests with all consumer expectations</a:t>
            </a:r>
          </a:p>
          <a:p>
            <a:pPr fontAlgn="base"/>
            <a:r>
              <a:rPr lang="en-US" sz="1100" b="0" i="0" u="none" strike="noStrike" cap="none" dirty="0" smtClean="0">
                <a:solidFill>
                  <a:srgbClr val="000000"/>
                </a:solidFill>
                <a:effectLst/>
                <a:latin typeface="Arial"/>
                <a:ea typeface="Arial"/>
                <a:cs typeface="Arial"/>
                <a:sym typeface="Arial"/>
              </a:rPr>
              <a:t>They publish the tests for the providing team</a:t>
            </a:r>
          </a:p>
          <a:p>
            <a:pPr fontAlgn="base"/>
            <a:r>
              <a:rPr lang="en-US" sz="1100" b="0" i="0" u="none" strike="noStrike" cap="none" dirty="0" smtClean="0">
                <a:solidFill>
                  <a:srgbClr val="000000"/>
                </a:solidFill>
                <a:effectLst/>
                <a:latin typeface="Arial"/>
                <a:ea typeface="Arial"/>
                <a:cs typeface="Arial"/>
                <a:sym typeface="Arial"/>
              </a:rPr>
              <a:t>The providing team runs the CDC tests continuously and keeps them green</a:t>
            </a:r>
          </a:p>
          <a:p>
            <a:pPr fontAlgn="base"/>
            <a:r>
              <a:rPr lang="en-US" sz="1100" b="0" i="0" u="none" strike="noStrike" cap="none" dirty="0" smtClean="0">
                <a:solidFill>
                  <a:srgbClr val="000000"/>
                </a:solidFill>
                <a:effectLst/>
                <a:latin typeface="Arial"/>
                <a:ea typeface="Arial"/>
                <a:cs typeface="Arial"/>
                <a:sym typeface="Arial"/>
              </a:rPr>
              <a:t>Both teams talk to each other once the CDC tests break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874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965474a9_3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65474a9_3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414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dirty="0" smtClean="0">
                <a:solidFill>
                  <a:srgbClr val="000000"/>
                </a:solidFill>
                <a:effectLst/>
                <a:latin typeface="Arial"/>
                <a:ea typeface="Arial"/>
                <a:cs typeface="Arial"/>
                <a:sym typeface="Arial"/>
              </a:rPr>
              <a:t>The consuming team writes automated tests with all consumer expectations</a:t>
            </a:r>
          </a:p>
          <a:p>
            <a:pPr fontAlgn="base"/>
            <a:r>
              <a:rPr lang="en-US" sz="1100" b="0" i="0" u="none" strike="noStrike" cap="none" dirty="0" smtClean="0">
                <a:solidFill>
                  <a:srgbClr val="000000"/>
                </a:solidFill>
                <a:effectLst/>
                <a:latin typeface="Arial"/>
                <a:ea typeface="Arial"/>
                <a:cs typeface="Arial"/>
                <a:sym typeface="Arial"/>
              </a:rPr>
              <a:t>They publish the tests for the providing team</a:t>
            </a:r>
          </a:p>
          <a:p>
            <a:pPr fontAlgn="base"/>
            <a:r>
              <a:rPr lang="en-US" sz="1100" b="0" i="0" u="none" strike="noStrike" cap="none" dirty="0" smtClean="0">
                <a:solidFill>
                  <a:srgbClr val="000000"/>
                </a:solidFill>
                <a:effectLst/>
                <a:latin typeface="Arial"/>
                <a:ea typeface="Arial"/>
                <a:cs typeface="Arial"/>
                <a:sym typeface="Arial"/>
              </a:rPr>
              <a:t>The providing team runs the CDC tests continuously and keeps them green</a:t>
            </a:r>
          </a:p>
          <a:p>
            <a:pPr fontAlgn="base"/>
            <a:r>
              <a:rPr lang="en-US" sz="1100" b="0" i="0" u="none" strike="noStrike" cap="none" dirty="0" smtClean="0">
                <a:solidFill>
                  <a:srgbClr val="000000"/>
                </a:solidFill>
                <a:effectLst/>
                <a:latin typeface="Arial"/>
                <a:ea typeface="Arial"/>
                <a:cs typeface="Arial"/>
                <a:sym typeface="Arial"/>
              </a:rPr>
              <a:t>Both teams talk to each other once the CDC tests break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86350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965474a9_3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65474a9_3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95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78462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91458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1344404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2238053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1340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1375530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3371352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4261310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547730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Private methods should generally be considered an implementation detail. That's why you shouldn't even have the urge to test them.</a:t>
            </a:r>
            <a:endParaRPr dirty="0"/>
          </a:p>
        </p:txBody>
      </p:sp>
    </p:spTree>
    <p:extLst>
      <p:ext uri="{BB962C8B-B14F-4D97-AF65-F5344CB8AC3E}">
        <p14:creationId xmlns:p14="http://schemas.microsoft.com/office/powerpoint/2010/main" val="628459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13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37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558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Write </a:t>
            </a:r>
            <a:r>
              <a:rPr lang="en-US" sz="1100" b="0" i="1" u="none" strike="noStrike" cap="none" dirty="0" smtClean="0">
                <a:solidFill>
                  <a:srgbClr val="000000"/>
                </a:solidFill>
                <a:effectLst/>
                <a:latin typeface="Arial"/>
                <a:ea typeface="Arial"/>
                <a:cs typeface="Arial"/>
                <a:sym typeface="Arial"/>
              </a:rPr>
              <a:t>lots</a:t>
            </a:r>
            <a:r>
              <a:rPr lang="en-US" sz="1100" b="0" i="0" u="none" strike="noStrike" cap="none" dirty="0" smtClean="0">
                <a:solidFill>
                  <a:srgbClr val="000000"/>
                </a:solidFill>
                <a:effectLst/>
                <a:latin typeface="Arial"/>
                <a:ea typeface="Arial"/>
                <a:cs typeface="Arial"/>
                <a:sym typeface="Arial"/>
              </a:rPr>
              <a:t> of small and fast </a:t>
            </a:r>
            <a:r>
              <a:rPr lang="en-US" sz="1100" b="0" i="1" u="none" strike="noStrike" cap="none" dirty="0" smtClean="0">
                <a:solidFill>
                  <a:srgbClr val="000000"/>
                </a:solidFill>
                <a:effectLst/>
                <a:latin typeface="Arial"/>
                <a:ea typeface="Arial"/>
                <a:cs typeface="Arial"/>
                <a:sym typeface="Arial"/>
              </a:rPr>
              <a:t>unit tests</a:t>
            </a:r>
            <a:r>
              <a:rPr lang="en-US" sz="1100" b="0" i="0" u="none" strike="noStrike" cap="none" dirty="0" smtClean="0">
                <a:solidFill>
                  <a:srgbClr val="000000"/>
                </a:solidFill>
                <a:effectLst/>
                <a:latin typeface="Arial"/>
                <a:ea typeface="Arial"/>
                <a:cs typeface="Arial"/>
                <a:sym typeface="Arial"/>
              </a:rPr>
              <a:t>. Write </a:t>
            </a:r>
            <a:r>
              <a:rPr lang="en-US" sz="1100" b="0" i="1" u="none" strike="noStrike" cap="none" dirty="0" smtClean="0">
                <a:solidFill>
                  <a:srgbClr val="000000"/>
                </a:solidFill>
                <a:effectLst/>
                <a:latin typeface="Arial"/>
                <a:ea typeface="Arial"/>
                <a:cs typeface="Arial"/>
                <a:sym typeface="Arial"/>
              </a:rPr>
              <a:t>some</a:t>
            </a:r>
            <a:r>
              <a:rPr lang="en-US" sz="1100" b="0" i="0" u="none" strike="noStrike" cap="none" dirty="0" smtClean="0">
                <a:solidFill>
                  <a:srgbClr val="000000"/>
                </a:solidFill>
                <a:effectLst/>
                <a:latin typeface="Arial"/>
                <a:ea typeface="Arial"/>
                <a:cs typeface="Arial"/>
                <a:sym typeface="Arial"/>
              </a:rPr>
              <a:t> more coarse-grained tests and </a:t>
            </a:r>
            <a:r>
              <a:rPr lang="en-US" sz="1100" b="0" i="1" u="none" strike="noStrike" cap="none" dirty="0" smtClean="0">
                <a:solidFill>
                  <a:srgbClr val="000000"/>
                </a:solidFill>
                <a:effectLst/>
                <a:latin typeface="Arial"/>
                <a:ea typeface="Arial"/>
                <a:cs typeface="Arial"/>
                <a:sym typeface="Arial"/>
              </a:rPr>
              <a:t>very few</a:t>
            </a:r>
            <a:r>
              <a:rPr lang="en-US" sz="1100" b="0" i="0" u="none" strike="noStrike" cap="none" dirty="0" smtClean="0">
                <a:solidFill>
                  <a:srgbClr val="000000"/>
                </a:solidFill>
                <a:effectLst/>
                <a:latin typeface="Arial"/>
                <a:ea typeface="Arial"/>
                <a:cs typeface="Arial"/>
                <a:sym typeface="Arial"/>
              </a:rPr>
              <a:t> high-level tests that test your application from end to end.</a:t>
            </a:r>
          </a:p>
          <a:p>
            <a:pPr marL="0" lvl="0" indent="0" algn="l" rtl="0">
              <a:spcBef>
                <a:spcPts val="0"/>
              </a:spcBef>
              <a:spcAft>
                <a:spcPts val="0"/>
              </a:spcAft>
              <a:buNone/>
            </a:pPr>
            <a:r>
              <a:rPr lang="en-US" sz="1100" b="0" i="0" u="none" strike="noStrike" cap="none" dirty="0" smtClean="0">
                <a:solidFill>
                  <a:srgbClr val="000000"/>
                </a:solidFill>
                <a:effectLst/>
                <a:latin typeface="Arial"/>
                <a:cs typeface="Arial"/>
                <a:sym typeface="Arial"/>
              </a:rPr>
              <a:t>-Debugging maintain</a:t>
            </a:r>
            <a:r>
              <a:rPr lang="en-US" sz="1100" b="0" i="0" u="none" strike="noStrike" cap="none" baseline="0" dirty="0" smtClean="0">
                <a:solidFill>
                  <a:srgbClr val="000000"/>
                </a:solidFill>
                <a:effectLst/>
                <a:latin typeface="Arial"/>
                <a:cs typeface="Arial"/>
                <a:sym typeface="Arial"/>
              </a:rPr>
              <a:t> cost</a:t>
            </a:r>
          </a:p>
          <a:p>
            <a:pPr marL="0" lvl="0" indent="0" algn="l" rtl="0">
              <a:spcBef>
                <a:spcPts val="0"/>
              </a:spcBef>
              <a:spcAft>
                <a:spcPts val="0"/>
              </a:spcAft>
              <a:buNone/>
            </a:pPr>
            <a:r>
              <a:rPr lang="en-US" sz="1100" b="0" i="0" u="none" strike="noStrike" cap="none" baseline="0" dirty="0" smtClean="0">
                <a:solidFill>
                  <a:srgbClr val="000000"/>
                </a:solidFill>
                <a:effectLst/>
                <a:latin typeface="Arial"/>
                <a:cs typeface="Arial"/>
                <a:sym typeface="Arial"/>
              </a:rPr>
              <a:t>-Test Engineers</a:t>
            </a:r>
            <a:endParaRPr dirty="0"/>
          </a:p>
        </p:txBody>
      </p:sp>
    </p:spTree>
    <p:extLst>
      <p:ext uri="{BB962C8B-B14F-4D97-AF65-F5344CB8AC3E}">
        <p14:creationId xmlns:p14="http://schemas.microsoft.com/office/powerpoint/2010/main" val="330089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Your unit tests will call a function with different parameters and ensure that it returns the expected values. </a:t>
            </a:r>
          </a:p>
          <a:p>
            <a:pPr marL="0" lvl="0" indent="0" algn="l" rtl="0">
              <a:spcBef>
                <a:spcPts val="0"/>
              </a:spcBef>
              <a:spcAft>
                <a:spcPts val="0"/>
              </a:spcAft>
              <a:buNone/>
            </a:pPr>
            <a:r>
              <a:rPr lang="en-US" sz="1100" b="0" i="0" u="none" strike="noStrike" cap="none" dirty="0" smtClean="0">
                <a:solidFill>
                  <a:srgbClr val="000000"/>
                </a:solidFill>
                <a:effectLst/>
                <a:latin typeface="Arial"/>
                <a:cs typeface="Arial"/>
                <a:sym typeface="Arial"/>
              </a:rPr>
              <a:t>What’s the problem with this?</a:t>
            </a:r>
            <a:endParaRPr dirty="0"/>
          </a:p>
        </p:txBody>
      </p:sp>
    </p:spTree>
    <p:extLst>
      <p:ext uri="{BB962C8B-B14F-4D97-AF65-F5344CB8AC3E}">
        <p14:creationId xmlns:p14="http://schemas.microsoft.com/office/powerpoint/2010/main" val="368689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1" u="none" strike="noStrike" cap="none" dirty="0" smtClean="0">
                <a:solidFill>
                  <a:srgbClr val="000000"/>
                </a:solidFill>
                <a:effectLst/>
                <a:latin typeface="Arial"/>
                <a:ea typeface="Arial"/>
                <a:cs typeface="Arial"/>
                <a:sym typeface="Arial"/>
              </a:rPr>
              <a:t>A unit test typically replaces external collaborators with test doubles</a:t>
            </a:r>
            <a:endParaRPr dirty="0"/>
          </a:p>
        </p:txBody>
      </p:sp>
    </p:spTree>
    <p:extLst>
      <p:ext uri="{BB962C8B-B14F-4D97-AF65-F5344CB8AC3E}">
        <p14:creationId xmlns:p14="http://schemas.microsoft.com/office/powerpoint/2010/main" val="408385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martinfowler.com/bliki/InMemoryTestDatabase.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martinfowler.com/articles/practical-test-pyramid.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501425" y="650300"/>
            <a:ext cx="56391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TESTHINK </a:t>
            </a:r>
            <a:endParaRPr lang="en" dirty="0"/>
          </a:p>
          <a:p>
            <a:pPr marL="0" lvl="0" indent="0" algn="l" rtl="0">
              <a:spcBef>
                <a:spcPts val="0"/>
              </a:spcBef>
              <a:spcAft>
                <a:spcPts val="0"/>
              </a:spcAft>
              <a:buNone/>
            </a:pPr>
            <a:r>
              <a:rPr lang="en" sz="3200" dirty="0" smtClean="0"/>
              <a:t>	UNIT &amp; INTEGRATION 	REFACTORING</a:t>
            </a:r>
            <a:br>
              <a:rPr lang="en" sz="3200" dirty="0" smtClean="0"/>
            </a:br>
            <a:r>
              <a:rPr lang="en" sz="3200" dirty="0"/>
              <a:t>	</a:t>
            </a:r>
            <a:r>
              <a:rPr lang="en" sz="3200" dirty="0" smtClean="0"/>
              <a:t>TDD</a:t>
            </a:r>
            <a:endParaRPr sz="3200" dirty="0" smtClean="0"/>
          </a:p>
          <a:p>
            <a:pPr marL="0" lvl="0" indent="0" algn="l" rtl="0">
              <a:spcBef>
                <a:spcPts val="0"/>
              </a:spcBef>
              <a:spcAft>
                <a:spcPts val="0"/>
              </a:spcAft>
              <a:buNone/>
            </a:pPr>
            <a:r>
              <a:rPr lang="en" sz="3200" dirty="0" smtClean="0"/>
              <a:t>TESTING STRATEGIES</a:t>
            </a:r>
            <a:endParaRPr sz="3200"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Özay Duman</a:t>
            </a:r>
            <a:endParaRPr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5" y="1300169"/>
            <a:ext cx="1384487" cy="19382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Doubles</a:t>
            </a:r>
            <a:endParaRPr sz="2400" dirty="0"/>
          </a:p>
        </p:txBody>
      </p:sp>
      <p:sp>
        <p:nvSpPr>
          <p:cNvPr id="6" name="Rectangle 5"/>
          <p:cNvSpPr/>
          <p:nvPr/>
        </p:nvSpPr>
        <p:spPr>
          <a:xfrm>
            <a:off x="2179548" y="1653540"/>
            <a:ext cx="4647972" cy="21640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sp>
        <p:nvSpPr>
          <p:cNvPr id="2" name="TextBox 1"/>
          <p:cNvSpPr txBox="1"/>
          <p:nvPr/>
        </p:nvSpPr>
        <p:spPr>
          <a:xfrm>
            <a:off x="2423160" y="2311594"/>
            <a:ext cx="1752600" cy="1015663"/>
          </a:xfrm>
          <a:prstGeom prst="rect">
            <a:avLst/>
          </a:prstGeom>
          <a:noFill/>
        </p:spPr>
        <p:txBody>
          <a:bodyPr wrap="square" rtlCol="0">
            <a:spAutoFit/>
          </a:bodyPr>
          <a:lstStyle/>
          <a:p>
            <a:r>
              <a:rPr lang="en-US" sz="2000" dirty="0" smtClean="0">
                <a:solidFill>
                  <a:schemeClr val="bg1"/>
                </a:solidFill>
              </a:rPr>
              <a:t>Object Graph Construction </a:t>
            </a:r>
          </a:p>
          <a:p>
            <a:r>
              <a:rPr lang="en-US" sz="2000" dirty="0" smtClean="0">
                <a:solidFill>
                  <a:schemeClr val="bg1"/>
                </a:solidFill>
              </a:rPr>
              <a:t>&amp; Lookup</a:t>
            </a:r>
            <a:endParaRPr lang="en-US" sz="2000" dirty="0">
              <a:solidFill>
                <a:schemeClr val="bg1"/>
              </a:solidFill>
            </a:endParaRPr>
          </a:p>
        </p:txBody>
      </p:sp>
      <p:sp>
        <p:nvSpPr>
          <p:cNvPr id="19" name="TextBox 18"/>
          <p:cNvSpPr txBox="1"/>
          <p:nvPr/>
        </p:nvSpPr>
        <p:spPr>
          <a:xfrm>
            <a:off x="5318532" y="2465482"/>
            <a:ext cx="1752600" cy="707886"/>
          </a:xfrm>
          <a:prstGeom prst="rect">
            <a:avLst/>
          </a:prstGeom>
          <a:noFill/>
        </p:spPr>
        <p:txBody>
          <a:bodyPr wrap="square" rtlCol="0">
            <a:spAutoFit/>
          </a:bodyPr>
          <a:lstStyle/>
          <a:p>
            <a:r>
              <a:rPr lang="en-US" sz="2000" dirty="0" smtClean="0">
                <a:solidFill>
                  <a:schemeClr val="bg1"/>
                </a:solidFill>
              </a:rPr>
              <a:t>Business Logic</a:t>
            </a:r>
            <a:endParaRPr lang="en-US" sz="2000" dirty="0">
              <a:solidFill>
                <a:schemeClr val="bg1"/>
              </a:solidFill>
            </a:endParaRPr>
          </a:p>
        </p:txBody>
      </p:sp>
    </p:spTree>
    <p:extLst>
      <p:ext uri="{BB962C8B-B14F-4D97-AF65-F5344CB8AC3E}">
        <p14:creationId xmlns:p14="http://schemas.microsoft.com/office/powerpoint/2010/main" val="468484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Doubles</a:t>
            </a:r>
            <a:endParaRPr sz="2400" dirty="0"/>
          </a:p>
        </p:txBody>
      </p:sp>
      <p:sp>
        <p:nvSpPr>
          <p:cNvPr id="6" name="Rectangle 5"/>
          <p:cNvSpPr/>
          <p:nvPr/>
        </p:nvSpPr>
        <p:spPr>
          <a:xfrm>
            <a:off x="2179548" y="1653540"/>
            <a:ext cx="4647972" cy="21640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sp>
        <p:nvSpPr>
          <p:cNvPr id="2" name="TextBox 1"/>
          <p:cNvSpPr txBox="1"/>
          <p:nvPr/>
        </p:nvSpPr>
        <p:spPr>
          <a:xfrm>
            <a:off x="2423160" y="2311594"/>
            <a:ext cx="1752600" cy="1015663"/>
          </a:xfrm>
          <a:prstGeom prst="rect">
            <a:avLst/>
          </a:prstGeom>
          <a:noFill/>
        </p:spPr>
        <p:txBody>
          <a:bodyPr wrap="square" rtlCol="0">
            <a:spAutoFit/>
          </a:bodyPr>
          <a:lstStyle/>
          <a:p>
            <a:r>
              <a:rPr lang="en-US" sz="2000" dirty="0" smtClean="0">
                <a:solidFill>
                  <a:schemeClr val="bg1"/>
                </a:solidFill>
              </a:rPr>
              <a:t>Object Graph Construction </a:t>
            </a:r>
          </a:p>
          <a:p>
            <a:r>
              <a:rPr lang="en-US" sz="2000" dirty="0" smtClean="0">
                <a:solidFill>
                  <a:schemeClr val="bg1"/>
                </a:solidFill>
              </a:rPr>
              <a:t>&amp; Lookup</a:t>
            </a:r>
            <a:endParaRPr lang="en-US" sz="2000" dirty="0">
              <a:solidFill>
                <a:schemeClr val="bg1"/>
              </a:solidFill>
            </a:endParaRPr>
          </a:p>
        </p:txBody>
      </p:sp>
      <p:sp>
        <p:nvSpPr>
          <p:cNvPr id="19" name="TextBox 18"/>
          <p:cNvSpPr txBox="1"/>
          <p:nvPr/>
        </p:nvSpPr>
        <p:spPr>
          <a:xfrm>
            <a:off x="5318532" y="2465482"/>
            <a:ext cx="1752600" cy="707886"/>
          </a:xfrm>
          <a:prstGeom prst="rect">
            <a:avLst/>
          </a:prstGeom>
          <a:noFill/>
        </p:spPr>
        <p:txBody>
          <a:bodyPr wrap="square" rtlCol="0">
            <a:spAutoFit/>
          </a:bodyPr>
          <a:lstStyle/>
          <a:p>
            <a:r>
              <a:rPr lang="en-US" sz="2000" dirty="0" smtClean="0">
                <a:solidFill>
                  <a:schemeClr val="bg1"/>
                </a:solidFill>
              </a:rPr>
              <a:t>Business Logic</a:t>
            </a:r>
            <a:endParaRPr lang="en-US" sz="2000" dirty="0">
              <a:solidFill>
                <a:schemeClr val="bg1"/>
              </a:solidFill>
            </a:endParaRPr>
          </a:p>
        </p:txBody>
      </p:sp>
      <p:cxnSp>
        <p:nvCxnSpPr>
          <p:cNvPr id="4" name="Straight Connector 3"/>
          <p:cNvCxnSpPr/>
          <p:nvPr/>
        </p:nvCxnSpPr>
        <p:spPr>
          <a:xfrm flipH="1">
            <a:off x="4175760" y="571500"/>
            <a:ext cx="632460" cy="40538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104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Doubles (Seams)</a:t>
            </a:r>
            <a:endParaRPr sz="2400" dirty="0"/>
          </a:p>
        </p:txBody>
      </p:sp>
      <p:sp>
        <p:nvSpPr>
          <p:cNvPr id="6" name="Rectangle 5"/>
          <p:cNvSpPr/>
          <p:nvPr/>
        </p:nvSpPr>
        <p:spPr>
          <a:xfrm>
            <a:off x="914628" y="2124666"/>
            <a:ext cx="1219200" cy="11125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Test Driver</a:t>
            </a:r>
            <a:endParaRPr lang="en-US" dirty="0"/>
          </a:p>
        </p:txBody>
      </p:sp>
      <p:sp>
        <p:nvSpPr>
          <p:cNvPr id="9" name="Rectangle 8"/>
          <p:cNvSpPr/>
          <p:nvPr/>
        </p:nvSpPr>
        <p:spPr>
          <a:xfrm>
            <a:off x="2747404" y="2124666"/>
            <a:ext cx="1219200" cy="11125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Class Under Test</a:t>
            </a:r>
            <a:endParaRPr lang="en-US" dirty="0"/>
          </a:p>
        </p:txBody>
      </p:sp>
      <p:cxnSp>
        <p:nvCxnSpPr>
          <p:cNvPr id="8" name="Straight Arrow Connector 7"/>
          <p:cNvCxnSpPr/>
          <p:nvPr/>
        </p:nvCxnSpPr>
        <p:spPr>
          <a:xfrm>
            <a:off x="2133828" y="2459946"/>
            <a:ext cx="61357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2133828" y="2856186"/>
            <a:ext cx="613576"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a:off x="4580180" y="1347426"/>
            <a:ext cx="1219200" cy="1112520"/>
          </a:xfrm>
          <a:prstGeom prst="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Friendly</a:t>
            </a:r>
            <a:endParaRPr lang="en-US" dirty="0"/>
          </a:p>
        </p:txBody>
      </p:sp>
      <p:sp>
        <p:nvSpPr>
          <p:cNvPr id="16" name="Rectangle 15"/>
          <p:cNvSpPr/>
          <p:nvPr/>
        </p:nvSpPr>
        <p:spPr>
          <a:xfrm>
            <a:off x="4580180" y="2992295"/>
            <a:ext cx="1219200" cy="1112520"/>
          </a:xfrm>
          <a:prstGeom prst="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Friendly</a:t>
            </a:r>
            <a:endParaRPr lang="en-US" dirty="0"/>
          </a:p>
        </p:txBody>
      </p:sp>
      <p:sp>
        <p:nvSpPr>
          <p:cNvPr id="17" name="Rectangle 16"/>
          <p:cNvSpPr/>
          <p:nvPr/>
        </p:nvSpPr>
        <p:spPr>
          <a:xfrm>
            <a:off x="6504266" y="1012146"/>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Long </a:t>
            </a:r>
            <a:r>
              <a:rPr lang="en-US" dirty="0" err="1" smtClean="0"/>
              <a:t>Runnging</a:t>
            </a:r>
            <a:r>
              <a:rPr lang="en-US" dirty="0" smtClean="0"/>
              <a:t> Class</a:t>
            </a:r>
            <a:endParaRPr lang="en-US" dirty="0"/>
          </a:p>
        </p:txBody>
      </p:sp>
      <p:sp>
        <p:nvSpPr>
          <p:cNvPr id="18" name="Rectangle 17"/>
          <p:cNvSpPr/>
          <p:nvPr/>
        </p:nvSpPr>
        <p:spPr>
          <a:xfrm>
            <a:off x="7450197" y="3434780"/>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CPU Intensive Class</a:t>
            </a:r>
            <a:endParaRPr lang="en-US" dirty="0"/>
          </a:p>
        </p:txBody>
      </p:sp>
      <p:cxnSp>
        <p:nvCxnSpPr>
          <p:cNvPr id="5" name="Straight Arrow Connector 4"/>
          <p:cNvCxnSpPr>
            <a:stCxn id="9" idx="3"/>
          </p:cNvCxnSpPr>
          <p:nvPr/>
        </p:nvCxnSpPr>
        <p:spPr>
          <a:xfrm flipV="1">
            <a:off x="3966604" y="1903686"/>
            <a:ext cx="613576" cy="77724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stCxn id="15" idx="3"/>
            <a:endCxn id="17" idx="1"/>
          </p:cNvCxnSpPr>
          <p:nvPr/>
        </p:nvCxnSpPr>
        <p:spPr>
          <a:xfrm flipV="1">
            <a:off x="5799380" y="1568406"/>
            <a:ext cx="704886" cy="335280"/>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9" idx="3"/>
            <a:endCxn id="16" idx="1"/>
          </p:cNvCxnSpPr>
          <p:nvPr/>
        </p:nvCxnSpPr>
        <p:spPr>
          <a:xfrm>
            <a:off x="3966604" y="2680926"/>
            <a:ext cx="613576" cy="86762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6" idx="3"/>
            <a:endCxn id="18" idx="1"/>
          </p:cNvCxnSpPr>
          <p:nvPr/>
        </p:nvCxnSpPr>
        <p:spPr>
          <a:xfrm>
            <a:off x="5799380" y="3548555"/>
            <a:ext cx="1650817" cy="442485"/>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rot="16200000">
            <a:off x="3397749" y="2498466"/>
            <a:ext cx="1751285" cy="348892"/>
          </a:xfrm>
          <a:prstGeom prst="rect">
            <a:avLst/>
          </a:prstGeom>
          <a:solidFill>
            <a:srgbClr val="ECF127">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bg2"/>
                </a:solidFill>
              </a:rPr>
              <a:t>Seam</a:t>
            </a:r>
            <a:endParaRPr lang="en-US" dirty="0">
              <a:solidFill>
                <a:schemeClr val="bg2"/>
              </a:solidFill>
            </a:endParaRPr>
          </a:p>
        </p:txBody>
      </p:sp>
    </p:spTree>
    <p:extLst>
      <p:ext uri="{BB962C8B-B14F-4D97-AF65-F5344CB8AC3E}">
        <p14:creationId xmlns:p14="http://schemas.microsoft.com/office/powerpoint/2010/main" val="999177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Doubles (Seams)</a:t>
            </a:r>
            <a:endParaRPr sz="2400" dirty="0"/>
          </a:p>
        </p:txBody>
      </p:sp>
      <p:sp>
        <p:nvSpPr>
          <p:cNvPr id="6" name="Rectangle 5"/>
          <p:cNvSpPr/>
          <p:nvPr/>
        </p:nvSpPr>
        <p:spPr>
          <a:xfrm>
            <a:off x="914628" y="2124666"/>
            <a:ext cx="1219200" cy="11125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Test Driver</a:t>
            </a:r>
            <a:endParaRPr lang="en-US" dirty="0"/>
          </a:p>
        </p:txBody>
      </p:sp>
      <p:sp>
        <p:nvSpPr>
          <p:cNvPr id="9" name="Rectangle 8"/>
          <p:cNvSpPr/>
          <p:nvPr/>
        </p:nvSpPr>
        <p:spPr>
          <a:xfrm>
            <a:off x="2747404" y="2124666"/>
            <a:ext cx="1219200" cy="11125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Class Under Test</a:t>
            </a:r>
            <a:endParaRPr lang="en-US" dirty="0"/>
          </a:p>
        </p:txBody>
      </p:sp>
      <p:cxnSp>
        <p:nvCxnSpPr>
          <p:cNvPr id="8" name="Straight Arrow Connector 7"/>
          <p:cNvCxnSpPr/>
          <p:nvPr/>
        </p:nvCxnSpPr>
        <p:spPr>
          <a:xfrm>
            <a:off x="2133828" y="2459946"/>
            <a:ext cx="61357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2133828" y="2856186"/>
            <a:ext cx="613576"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a:off x="4580180" y="1347426"/>
            <a:ext cx="1219200" cy="1112520"/>
          </a:xfrm>
          <a:prstGeom prst="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Friendly</a:t>
            </a:r>
            <a:endParaRPr lang="en-US" dirty="0"/>
          </a:p>
        </p:txBody>
      </p:sp>
      <p:sp>
        <p:nvSpPr>
          <p:cNvPr id="16" name="Rectangle 15"/>
          <p:cNvSpPr/>
          <p:nvPr/>
        </p:nvSpPr>
        <p:spPr>
          <a:xfrm>
            <a:off x="4580180" y="2992295"/>
            <a:ext cx="1219200" cy="1112520"/>
          </a:xfrm>
          <a:prstGeom prst="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Friendly</a:t>
            </a:r>
            <a:endParaRPr lang="en-US" dirty="0"/>
          </a:p>
        </p:txBody>
      </p:sp>
      <p:sp>
        <p:nvSpPr>
          <p:cNvPr id="19" name="Rectangle 18"/>
          <p:cNvSpPr/>
          <p:nvPr/>
        </p:nvSpPr>
        <p:spPr>
          <a:xfrm rot="16200000">
            <a:off x="3397749" y="2498466"/>
            <a:ext cx="1751285" cy="348892"/>
          </a:xfrm>
          <a:prstGeom prst="rect">
            <a:avLst/>
          </a:prstGeom>
          <a:solidFill>
            <a:srgbClr val="ECF127">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solidFill>
                  <a:schemeClr val="bg2"/>
                </a:solidFill>
              </a:rPr>
              <a:t>Seam</a:t>
            </a:r>
            <a:endParaRPr lang="en-US" dirty="0">
              <a:solidFill>
                <a:schemeClr val="bg2"/>
              </a:solidFill>
            </a:endParaRPr>
          </a:p>
        </p:txBody>
      </p:sp>
      <p:cxnSp>
        <p:nvCxnSpPr>
          <p:cNvPr id="12" name="Curved Connector 11"/>
          <p:cNvCxnSpPr/>
          <p:nvPr/>
        </p:nvCxnSpPr>
        <p:spPr>
          <a:xfrm flipV="1">
            <a:off x="1851660" y="1892797"/>
            <a:ext cx="2728520" cy="652020"/>
          </a:xfrm>
          <a:prstGeom prst="curvedConnector3">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21" name="Curved Connector 20"/>
          <p:cNvCxnSpPr>
            <a:endCxn id="16" idx="1"/>
          </p:cNvCxnSpPr>
          <p:nvPr/>
        </p:nvCxnSpPr>
        <p:spPr>
          <a:xfrm>
            <a:off x="1851660" y="2926080"/>
            <a:ext cx="2728520" cy="622475"/>
          </a:xfrm>
          <a:prstGeom prst="curvedConnector3">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sp>
        <p:nvSpPr>
          <p:cNvPr id="25" name="Flowchart: Connector 24"/>
          <p:cNvSpPr/>
          <p:nvPr/>
        </p:nvSpPr>
        <p:spPr>
          <a:xfrm>
            <a:off x="1691640" y="2871611"/>
            <a:ext cx="160020" cy="149278"/>
          </a:xfrm>
          <a:prstGeom prst="flowChartConnector">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lowchart: Connector 26"/>
          <p:cNvSpPr/>
          <p:nvPr/>
        </p:nvSpPr>
        <p:spPr>
          <a:xfrm>
            <a:off x="1720526" y="2478570"/>
            <a:ext cx="160020" cy="149278"/>
          </a:xfrm>
          <a:prstGeom prst="flowChartConnector">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TextBox 27"/>
          <p:cNvSpPr txBox="1"/>
          <p:nvPr/>
        </p:nvSpPr>
        <p:spPr>
          <a:xfrm>
            <a:off x="792480" y="3931920"/>
            <a:ext cx="2255746" cy="307777"/>
          </a:xfrm>
          <a:prstGeom prst="rect">
            <a:avLst/>
          </a:prstGeom>
          <a:noFill/>
        </p:spPr>
        <p:txBody>
          <a:bodyPr wrap="none" rtlCol="0">
            <a:spAutoFit/>
          </a:bodyPr>
          <a:lstStyle/>
          <a:p>
            <a:r>
              <a:rPr lang="en-US" dirty="0" smtClean="0"/>
              <a:t>Object Life Time &amp; Calling</a:t>
            </a:r>
          </a:p>
        </p:txBody>
      </p:sp>
      <p:cxnSp>
        <p:nvCxnSpPr>
          <p:cNvPr id="32" name="Straight Arrow Connector 31"/>
          <p:cNvCxnSpPr/>
          <p:nvPr/>
        </p:nvCxnSpPr>
        <p:spPr>
          <a:xfrm>
            <a:off x="845820" y="4472940"/>
            <a:ext cx="556260" cy="7620"/>
          </a:xfrm>
          <a:prstGeom prst="straightConnector1">
            <a:avLst/>
          </a:prstGeom>
          <a:ln>
            <a:solidFill>
              <a:schemeClr val="bg2">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4" name="Flowchart: Connector 33"/>
          <p:cNvSpPr/>
          <p:nvPr/>
        </p:nvSpPr>
        <p:spPr>
          <a:xfrm>
            <a:off x="765810" y="4398301"/>
            <a:ext cx="160020" cy="149278"/>
          </a:xfrm>
          <a:prstGeom prst="flowChartConnector">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35" name="Straight Arrow Connector 34"/>
          <p:cNvCxnSpPr/>
          <p:nvPr/>
        </p:nvCxnSpPr>
        <p:spPr>
          <a:xfrm>
            <a:off x="838200" y="4739640"/>
            <a:ext cx="556260" cy="7620"/>
          </a:xfrm>
          <a:prstGeom prst="straightConnector1">
            <a:avLst/>
          </a:prstGeom>
          <a:ln>
            <a:solidFill>
              <a:schemeClr val="bg2">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691640" y="4315285"/>
            <a:ext cx="1851789" cy="307777"/>
          </a:xfrm>
          <a:prstGeom prst="rect">
            <a:avLst/>
          </a:prstGeom>
          <a:noFill/>
        </p:spPr>
        <p:txBody>
          <a:bodyPr wrap="none" rtlCol="0">
            <a:spAutoFit/>
          </a:bodyPr>
          <a:lstStyle/>
          <a:p>
            <a:r>
              <a:rPr lang="en-US" b="1" dirty="0" smtClean="0"/>
              <a:t>Object Instantiation</a:t>
            </a:r>
            <a:endParaRPr lang="en-US" b="1" dirty="0"/>
          </a:p>
        </p:txBody>
      </p:sp>
      <p:sp>
        <p:nvSpPr>
          <p:cNvPr id="37" name="TextBox 36"/>
          <p:cNvSpPr txBox="1"/>
          <p:nvPr/>
        </p:nvSpPr>
        <p:spPr>
          <a:xfrm>
            <a:off x="1684020" y="4597225"/>
            <a:ext cx="1625766" cy="307777"/>
          </a:xfrm>
          <a:prstGeom prst="rect">
            <a:avLst/>
          </a:prstGeom>
          <a:noFill/>
        </p:spPr>
        <p:txBody>
          <a:bodyPr wrap="none" rtlCol="0">
            <a:spAutoFit/>
          </a:bodyPr>
          <a:lstStyle/>
          <a:p>
            <a:r>
              <a:rPr lang="en-US" b="1" dirty="0" smtClean="0"/>
              <a:t>Object Passed In</a:t>
            </a:r>
            <a:endParaRPr lang="en-US" b="1" dirty="0"/>
          </a:p>
        </p:txBody>
      </p:sp>
    </p:spTree>
    <p:extLst>
      <p:ext uri="{BB962C8B-B14F-4D97-AF65-F5344CB8AC3E}">
        <p14:creationId xmlns:p14="http://schemas.microsoft.com/office/powerpoint/2010/main" val="288238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Mocking and Stubbing</a:t>
            </a:r>
            <a:endParaRPr sz="2400" dirty="0"/>
          </a:p>
        </p:txBody>
      </p:sp>
      <p:sp>
        <p:nvSpPr>
          <p:cNvPr id="2" name="TextBox 1"/>
          <p:cNvSpPr txBox="1"/>
          <p:nvPr/>
        </p:nvSpPr>
        <p:spPr>
          <a:xfrm>
            <a:off x="682487" y="1722783"/>
            <a:ext cx="6308035" cy="2308324"/>
          </a:xfrm>
          <a:prstGeom prst="rect">
            <a:avLst/>
          </a:prstGeom>
          <a:noFill/>
        </p:spPr>
        <p:txBody>
          <a:bodyPr wrap="square" rtlCol="0">
            <a:spAutoFit/>
          </a:bodyPr>
          <a:lstStyle/>
          <a:p>
            <a:r>
              <a:rPr lang="en-US" sz="2400" dirty="0" smtClean="0">
                <a:solidFill>
                  <a:schemeClr val="accent5"/>
                </a:solidFill>
                <a:latin typeface="Lato" panose="020B0604020202020204" charset="0"/>
              </a:rPr>
              <a:t>-replace a real thing with a fake version</a:t>
            </a:r>
          </a:p>
          <a:p>
            <a:r>
              <a:rPr lang="en-US" sz="2400" dirty="0" smtClean="0">
                <a:solidFill>
                  <a:schemeClr val="accent5"/>
                </a:solidFill>
                <a:latin typeface="Lato" panose="020B0604020202020204" charset="0"/>
              </a:rPr>
              <a:t>-fake version acts like real version</a:t>
            </a:r>
          </a:p>
          <a:p>
            <a:r>
              <a:rPr lang="en-US" sz="2400" dirty="0" smtClean="0">
                <a:solidFill>
                  <a:schemeClr val="accent5"/>
                </a:solidFill>
                <a:latin typeface="Lato" panose="020B0604020202020204" charset="0"/>
              </a:rPr>
              <a:t>-unit tests run very fast </a:t>
            </a:r>
            <a:r>
              <a:rPr lang="en-US" sz="2400" dirty="0" smtClean="0">
                <a:solidFill>
                  <a:schemeClr val="accent5"/>
                </a:solidFill>
                <a:latin typeface="Lato" panose="020B0604020202020204" charset="0"/>
                <a:sym typeface="Wingdings" panose="05000000000000000000" pitchFamily="2" charset="2"/>
              </a:rPr>
              <a:t></a:t>
            </a:r>
          </a:p>
          <a:p>
            <a:r>
              <a:rPr lang="en-US" sz="2400" dirty="0" smtClean="0">
                <a:solidFill>
                  <a:schemeClr val="accent5"/>
                </a:solidFill>
                <a:latin typeface="Lato" panose="020B0604020202020204" charset="0"/>
                <a:sym typeface="Wingdings" panose="05000000000000000000" pitchFamily="2" charset="2"/>
              </a:rPr>
              <a:t>         avoid hitting </a:t>
            </a:r>
            <a:r>
              <a:rPr lang="en-US" sz="2400" dirty="0" err="1" smtClean="0">
                <a:solidFill>
                  <a:schemeClr val="accent5"/>
                </a:solidFill>
                <a:latin typeface="Lato" panose="020B0604020202020204" charset="0"/>
                <a:sym typeface="Wingdings" panose="05000000000000000000" pitchFamily="2" charset="2"/>
              </a:rPr>
              <a:t>db</a:t>
            </a:r>
            <a:r>
              <a:rPr lang="en-US" sz="2400" dirty="0" smtClean="0">
                <a:solidFill>
                  <a:schemeClr val="accent5"/>
                </a:solidFill>
                <a:latin typeface="Lato" panose="020B0604020202020204" charset="0"/>
                <a:sym typeface="Wingdings" panose="05000000000000000000" pitchFamily="2" charset="2"/>
              </a:rPr>
              <a:t>, </a:t>
            </a:r>
            <a:r>
              <a:rPr lang="en-US" sz="2400" dirty="0" err="1" smtClean="0">
                <a:solidFill>
                  <a:schemeClr val="accent5"/>
                </a:solidFill>
                <a:latin typeface="Lato" panose="020B0604020202020204" charset="0"/>
                <a:sym typeface="Wingdings" panose="05000000000000000000" pitchFamily="2" charset="2"/>
              </a:rPr>
              <a:t>filesystem</a:t>
            </a:r>
            <a:r>
              <a:rPr lang="en-US" sz="2400" dirty="0" smtClean="0">
                <a:solidFill>
                  <a:schemeClr val="accent5"/>
                </a:solidFill>
                <a:latin typeface="Lato" panose="020B0604020202020204" charset="0"/>
                <a:sym typeface="Wingdings" panose="05000000000000000000" pitchFamily="2" charset="2"/>
              </a:rPr>
              <a:t>, http etc.</a:t>
            </a:r>
          </a:p>
          <a:p>
            <a:r>
              <a:rPr lang="en-US" sz="2400" dirty="0" smtClean="0">
                <a:solidFill>
                  <a:schemeClr val="accent5"/>
                </a:solidFill>
                <a:latin typeface="Lato" panose="020B0604020202020204" charset="0"/>
                <a:sym typeface="Wingdings" panose="05000000000000000000" pitchFamily="2" charset="2"/>
              </a:rPr>
              <a:t>-test in isolation</a:t>
            </a:r>
            <a:r>
              <a:rPr lang="en-US" sz="2400" dirty="0">
                <a:latin typeface="Lato" panose="020B0604020202020204" charset="0"/>
              </a:rPr>
              <a:t/>
            </a:r>
            <a:br>
              <a:rPr lang="en-US" sz="2400" dirty="0">
                <a:latin typeface="Lato" panose="020B0604020202020204" charset="0"/>
              </a:rPr>
            </a:br>
            <a:endParaRPr lang="en-US" sz="2400" dirty="0">
              <a:solidFill>
                <a:schemeClr val="tx1">
                  <a:lumMod val="20000"/>
                  <a:lumOff val="80000"/>
                </a:schemeClr>
              </a:solidFill>
            </a:endParaRPr>
          </a:p>
        </p:txBody>
      </p:sp>
      <p:pic>
        <p:nvPicPr>
          <p:cNvPr id="7" name="Picture 6"/>
          <p:cNvPicPr>
            <a:picLocks noChangeAspect="1"/>
          </p:cNvPicPr>
          <p:nvPr/>
        </p:nvPicPr>
        <p:blipFill>
          <a:blip r:embed="rId3"/>
          <a:stretch>
            <a:fillRect/>
          </a:stretch>
        </p:blipFill>
        <p:spPr>
          <a:xfrm>
            <a:off x="7262191" y="2705100"/>
            <a:ext cx="1166736" cy="1750105"/>
          </a:xfrm>
          <a:prstGeom prst="rect">
            <a:avLst/>
          </a:prstGeom>
        </p:spPr>
      </p:pic>
    </p:spTree>
    <p:extLst>
      <p:ext uri="{BB962C8B-B14F-4D97-AF65-F5344CB8AC3E}">
        <p14:creationId xmlns:p14="http://schemas.microsoft.com/office/powerpoint/2010/main" val="18589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67183" y="281226"/>
            <a:ext cx="8631600" cy="3835500"/>
          </a:xfrm>
          <a:prstGeom prst="rect">
            <a:avLst/>
          </a:prstGeom>
        </p:spPr>
        <p:txBody>
          <a:bodyPr spcFirstLastPara="1" wrap="square" lIns="91425" tIns="91425" rIns="91425" bIns="91425" anchor="t" anchorCtr="0">
            <a:noAutofit/>
          </a:bodyPr>
          <a:lstStyle/>
          <a:p>
            <a:pPr fontAlgn="base"/>
            <a:r>
              <a:rPr lang="en" sz="3600" dirty="0" smtClean="0"/>
              <a:t>TestDouble</a:t>
            </a:r>
            <a:r>
              <a:rPr lang="en" dirty="0" smtClean="0"/>
              <a:t/>
            </a:r>
            <a:br>
              <a:rPr lang="en" dirty="0" smtClean="0"/>
            </a:br>
            <a:r>
              <a:rPr lang="en-US" sz="1800" dirty="0">
                <a:solidFill>
                  <a:schemeClr val="tx1"/>
                </a:solidFill>
              </a:rPr>
              <a:t>Dummy</a:t>
            </a:r>
            <a:r>
              <a:rPr lang="en-US" sz="1800" b="0" dirty="0"/>
              <a:t> objects are passed around but never actually used. Usually they are just used to fill parameter lists.</a:t>
            </a:r>
            <a:br>
              <a:rPr lang="en-US" sz="1800" b="0" dirty="0"/>
            </a:br>
            <a:r>
              <a:rPr lang="en-US" sz="1800" dirty="0">
                <a:solidFill>
                  <a:schemeClr val="tx1"/>
                </a:solidFill>
              </a:rPr>
              <a:t>Fake</a:t>
            </a:r>
            <a:r>
              <a:rPr lang="en-US" sz="1800" b="0" dirty="0"/>
              <a:t> objects actually have working implementations, but usually take some shortcut which makes them not suitable for production (an </a:t>
            </a:r>
            <a:r>
              <a:rPr lang="en-US" sz="1800" b="0" dirty="0" err="1">
                <a:hlinkClick r:id="rId3"/>
              </a:rPr>
              <a:t>InMemoryTestDatabase</a:t>
            </a:r>
            <a:r>
              <a:rPr lang="en-US" sz="1800" b="0" dirty="0"/>
              <a:t> is a good example).</a:t>
            </a:r>
            <a:br>
              <a:rPr lang="en-US" sz="1800" b="0" dirty="0"/>
            </a:br>
            <a:r>
              <a:rPr lang="en-US" sz="1800" dirty="0">
                <a:solidFill>
                  <a:schemeClr val="tx1"/>
                </a:solidFill>
              </a:rPr>
              <a:t>Stubs</a:t>
            </a:r>
            <a:r>
              <a:rPr lang="en-US" sz="1800" b="0" dirty="0"/>
              <a:t> provide canned answers to calls made during the test, usually not responding at all to anything outside what's programmed in for the test.</a:t>
            </a:r>
            <a:br>
              <a:rPr lang="en-US" sz="1800" b="0" dirty="0"/>
            </a:br>
            <a:r>
              <a:rPr lang="en-US" sz="1800" dirty="0">
                <a:solidFill>
                  <a:schemeClr val="tx1"/>
                </a:solidFill>
              </a:rPr>
              <a:t>Spies</a:t>
            </a:r>
            <a:r>
              <a:rPr lang="en-US" sz="1800" b="0" dirty="0"/>
              <a:t> are stubs that also record some information based on how they were called. One form of this might be an email service that records how many messages it was sent.</a:t>
            </a:r>
            <a:br>
              <a:rPr lang="en-US" sz="1800" b="0" dirty="0"/>
            </a:br>
            <a:r>
              <a:rPr lang="en-US" sz="1800" dirty="0">
                <a:solidFill>
                  <a:schemeClr val="tx1"/>
                </a:solidFill>
              </a:rPr>
              <a:t>Mocks</a:t>
            </a:r>
            <a:r>
              <a:rPr lang="en-US" sz="1800" b="0" dirty="0"/>
              <a:t> are pre-programmed with expectations which form a specification of the calls they are expected to receive. They can throw an exception if they receive a call they don't expect and are checked during verification to ensure they got all the calls they were expecting.</a:t>
            </a:r>
            <a:r>
              <a:rPr lang="en-US" b="0" dirty="0"/>
              <a:t/>
            </a:r>
            <a:br>
              <a:rPr lang="en-US" b="0" dirty="0"/>
            </a:br>
            <a:endParaRPr dirty="0">
              <a:solidFill>
                <a:schemeClr val="accent5"/>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What to Test?</a:t>
            </a:r>
            <a:endParaRPr sz="2400" dirty="0"/>
          </a:p>
        </p:txBody>
      </p:sp>
      <p:sp>
        <p:nvSpPr>
          <p:cNvPr id="2" name="TextBox 1"/>
          <p:cNvSpPr txBox="1"/>
          <p:nvPr/>
        </p:nvSpPr>
        <p:spPr>
          <a:xfrm>
            <a:off x="682487" y="1722783"/>
            <a:ext cx="6308035" cy="2677656"/>
          </a:xfrm>
          <a:prstGeom prst="rect">
            <a:avLst/>
          </a:prstGeom>
          <a:noFill/>
        </p:spPr>
        <p:txBody>
          <a:bodyPr wrap="square" rtlCol="0">
            <a:spAutoFit/>
          </a:bodyPr>
          <a:lstStyle/>
          <a:p>
            <a:r>
              <a:rPr lang="en-US" sz="2400" dirty="0" smtClean="0">
                <a:solidFill>
                  <a:schemeClr val="accent5"/>
                </a:solidFill>
                <a:latin typeface="Lato" panose="020B0604020202020204" charset="0"/>
              </a:rPr>
              <a:t>-One test class per production class</a:t>
            </a:r>
          </a:p>
          <a:p>
            <a:r>
              <a:rPr lang="en-US" sz="2400" dirty="0" smtClean="0">
                <a:solidFill>
                  <a:schemeClr val="accent5"/>
                </a:solidFill>
                <a:latin typeface="Lato" panose="020B0604020202020204" charset="0"/>
              </a:rPr>
              <a:t>-Test the public interface of the class</a:t>
            </a:r>
          </a:p>
          <a:p>
            <a:r>
              <a:rPr lang="en-US" sz="2400" dirty="0">
                <a:solidFill>
                  <a:schemeClr val="accent5"/>
                </a:solidFill>
                <a:latin typeface="Lato" panose="020B0604020202020204" charset="0"/>
              </a:rPr>
              <a:t> </a:t>
            </a:r>
            <a:r>
              <a:rPr lang="en-US" sz="2400" dirty="0" smtClean="0">
                <a:solidFill>
                  <a:schemeClr val="accent5"/>
                </a:solidFill>
                <a:latin typeface="Lato" panose="020B0604020202020204" charset="0"/>
              </a:rPr>
              <a:t>       happy path and edge cases</a:t>
            </a:r>
          </a:p>
          <a:p>
            <a:r>
              <a:rPr lang="en-US" sz="2400" dirty="0" smtClean="0">
                <a:solidFill>
                  <a:schemeClr val="accent5"/>
                </a:solidFill>
                <a:latin typeface="Lato" panose="020B0604020202020204" charset="0"/>
              </a:rPr>
              <a:t>-Don't </a:t>
            </a:r>
            <a:r>
              <a:rPr lang="en-US" sz="2400" dirty="0">
                <a:solidFill>
                  <a:schemeClr val="accent5"/>
                </a:solidFill>
                <a:latin typeface="Lato" panose="020B0604020202020204" charset="0"/>
              </a:rPr>
              <a:t>reflect your internal code structure within your unit tests</a:t>
            </a:r>
            <a:br>
              <a:rPr lang="en-US" sz="2400" dirty="0">
                <a:solidFill>
                  <a:schemeClr val="accent5"/>
                </a:solidFill>
                <a:latin typeface="Lato" panose="020B0604020202020204" charset="0"/>
              </a:rPr>
            </a:br>
            <a:r>
              <a:rPr lang="en-US" sz="2400" dirty="0" smtClean="0">
                <a:solidFill>
                  <a:schemeClr val="accent5"/>
                </a:solidFill>
                <a:latin typeface="Lato" panose="020B0604020202020204" charset="0"/>
              </a:rPr>
              <a:t>-</a:t>
            </a:r>
            <a:r>
              <a:rPr lang="en-US" sz="2400" dirty="0">
                <a:solidFill>
                  <a:schemeClr val="accent5"/>
                </a:solidFill>
                <a:latin typeface="Lato" panose="020B0604020202020204" charset="0"/>
              </a:rPr>
              <a:t>Test for observable </a:t>
            </a:r>
            <a:r>
              <a:rPr lang="en-US" sz="2400" dirty="0" err="1">
                <a:solidFill>
                  <a:schemeClr val="accent5"/>
                </a:solidFill>
                <a:latin typeface="Lato" panose="020B0604020202020204" charset="0"/>
              </a:rPr>
              <a:t>behaviour</a:t>
            </a:r>
            <a:r>
              <a:rPr lang="en-US" sz="2400" dirty="0">
                <a:solidFill>
                  <a:schemeClr val="accent5"/>
                </a:solidFill>
                <a:latin typeface="Lato" panose="020B0604020202020204" charset="0"/>
              </a:rPr>
              <a:t/>
            </a:r>
            <a:br>
              <a:rPr lang="en-US" sz="2400" dirty="0">
                <a:solidFill>
                  <a:schemeClr val="accent5"/>
                </a:solidFill>
                <a:latin typeface="Lato" panose="020B0604020202020204" charset="0"/>
              </a:rPr>
            </a:br>
            <a:r>
              <a:rPr lang="en-US" sz="2400" dirty="0" smtClean="0">
                <a:solidFill>
                  <a:schemeClr val="accent5"/>
                </a:solidFill>
                <a:latin typeface="Lato" panose="020B0604020202020204" charset="0"/>
              </a:rPr>
              <a:t>-</a:t>
            </a:r>
            <a:r>
              <a:rPr lang="en-US" sz="2400" dirty="0" smtClean="0">
                <a:solidFill>
                  <a:schemeClr val="accent2"/>
                </a:solidFill>
                <a:latin typeface="Lato" panose="020B0604020202020204" charset="0"/>
              </a:rPr>
              <a:t>Do not test trivial code</a:t>
            </a:r>
            <a:r>
              <a:rPr lang="en-US" sz="2400" dirty="0" smtClean="0">
                <a:solidFill>
                  <a:schemeClr val="accent5"/>
                </a:solidFill>
                <a:latin typeface="Lato" panose="020B0604020202020204" charset="0"/>
              </a:rPr>
              <a:t> getter/setter etc.</a:t>
            </a:r>
            <a:endParaRPr lang="en-US" sz="2400" dirty="0">
              <a:solidFill>
                <a:schemeClr val="accent5"/>
              </a:solidFill>
              <a:latin typeface="Lato" panose="020B0604020202020204" charset="0"/>
            </a:endParaRPr>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Tree>
    <p:extLst>
      <p:ext uri="{BB962C8B-B14F-4D97-AF65-F5344CB8AC3E}">
        <p14:creationId xmlns:p14="http://schemas.microsoft.com/office/powerpoint/2010/main" val="2110859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Structure</a:t>
            </a:r>
            <a:endParaRPr sz="2400" dirty="0"/>
          </a:p>
        </p:txBody>
      </p:sp>
      <p:sp>
        <p:nvSpPr>
          <p:cNvPr id="2" name="TextBox 1"/>
          <p:cNvSpPr txBox="1"/>
          <p:nvPr/>
        </p:nvSpPr>
        <p:spPr>
          <a:xfrm>
            <a:off x="682487" y="1722783"/>
            <a:ext cx="6308035" cy="1569660"/>
          </a:xfrm>
          <a:prstGeom prst="rect">
            <a:avLst/>
          </a:prstGeom>
          <a:noFill/>
        </p:spPr>
        <p:txBody>
          <a:bodyPr wrap="square" rtlCol="0">
            <a:spAutoFit/>
          </a:bodyPr>
          <a:lstStyle/>
          <a:p>
            <a:pPr marL="457200" indent="-457200" fontAlgn="base">
              <a:buFont typeface="+mj-lt"/>
              <a:buAutoNum type="arabicPeriod"/>
            </a:pPr>
            <a:r>
              <a:rPr lang="en-US" sz="2400" dirty="0">
                <a:solidFill>
                  <a:schemeClr val="accent5"/>
                </a:solidFill>
                <a:latin typeface="Lato" panose="020B0604020202020204" charset="0"/>
              </a:rPr>
              <a:t>Set up the test data</a:t>
            </a:r>
          </a:p>
          <a:p>
            <a:pPr marL="457200" indent="-457200" fontAlgn="base">
              <a:buFont typeface="+mj-lt"/>
              <a:buAutoNum type="arabicPeriod"/>
            </a:pPr>
            <a:r>
              <a:rPr lang="en-US" sz="2400" dirty="0">
                <a:solidFill>
                  <a:schemeClr val="accent5"/>
                </a:solidFill>
                <a:latin typeface="Lato" panose="020B0604020202020204" charset="0"/>
              </a:rPr>
              <a:t>Call your method under test</a:t>
            </a:r>
          </a:p>
          <a:p>
            <a:pPr marL="457200" indent="-457200" fontAlgn="base">
              <a:buFont typeface="+mj-lt"/>
              <a:buAutoNum type="arabicPeriod"/>
            </a:pPr>
            <a:r>
              <a:rPr lang="en-US" sz="2400" dirty="0">
                <a:solidFill>
                  <a:schemeClr val="accent5"/>
                </a:solidFill>
                <a:latin typeface="Lato" panose="020B0604020202020204" charset="0"/>
              </a:rPr>
              <a:t>Assert that the expected results are </a:t>
            </a:r>
            <a:r>
              <a:rPr lang="en-US" sz="2400" dirty="0" smtClean="0">
                <a:solidFill>
                  <a:schemeClr val="accent5"/>
                </a:solidFill>
                <a:latin typeface="Lato" panose="020B0604020202020204" charset="0"/>
              </a:rPr>
              <a:t>returned</a:t>
            </a:r>
            <a:endParaRPr lang="en-US" sz="2400" dirty="0">
              <a:solidFill>
                <a:schemeClr val="accent5"/>
              </a:solidFill>
              <a:latin typeface="Lato" panose="020B0604020202020204" charset="0"/>
            </a:endParaRPr>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
        <p:nvSpPr>
          <p:cNvPr id="3" name="TextBox 2"/>
          <p:cNvSpPr txBox="1"/>
          <p:nvPr/>
        </p:nvSpPr>
        <p:spPr>
          <a:xfrm>
            <a:off x="2347993" y="3882325"/>
            <a:ext cx="3943708" cy="6463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3600" dirty="0">
                <a:latin typeface="Lato" panose="020B0604020202020204" charset="0"/>
              </a:rPr>
              <a:t>g</a:t>
            </a:r>
            <a:r>
              <a:rPr lang="en-US" sz="3600" dirty="0" smtClean="0">
                <a:latin typeface="Lato" panose="020B0604020202020204" charset="0"/>
              </a:rPr>
              <a:t>iven | when | then</a:t>
            </a:r>
            <a:endParaRPr lang="en-US" sz="3600" dirty="0">
              <a:latin typeface="Lato" panose="020B0604020202020204" charset="0"/>
            </a:endParaRPr>
          </a:p>
        </p:txBody>
      </p:sp>
    </p:spTree>
    <p:extLst>
      <p:ext uri="{BB962C8B-B14F-4D97-AF65-F5344CB8AC3E}">
        <p14:creationId xmlns:p14="http://schemas.microsoft.com/office/powerpoint/2010/main" val="2020347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Exceptions, Failures &amp; Errors</a:t>
            </a:r>
            <a:endParaRPr sz="2400" dirty="0"/>
          </a:p>
        </p:txBody>
      </p:sp>
      <p:sp>
        <p:nvSpPr>
          <p:cNvPr id="2" name="TextBox 1"/>
          <p:cNvSpPr txBox="1"/>
          <p:nvPr/>
        </p:nvSpPr>
        <p:spPr>
          <a:xfrm>
            <a:off x="682487" y="1722783"/>
            <a:ext cx="7824959" cy="830997"/>
          </a:xfrm>
          <a:prstGeom prst="rect">
            <a:avLst/>
          </a:prstGeom>
          <a:noFill/>
        </p:spPr>
        <p:txBody>
          <a:bodyPr wrap="square" rtlCol="0">
            <a:spAutoFit/>
          </a:bodyPr>
          <a:lstStyle/>
          <a:p>
            <a:pPr fontAlgn="base"/>
            <a:r>
              <a:rPr lang="en-US" sz="2400" b="1" dirty="0">
                <a:solidFill>
                  <a:schemeClr val="accent4"/>
                </a:solidFill>
                <a:latin typeface="+mj-lt"/>
              </a:rPr>
              <a:t>@Test(expected = </a:t>
            </a:r>
            <a:r>
              <a:rPr lang="en-US" sz="2400" b="1" dirty="0" err="1">
                <a:solidFill>
                  <a:schemeClr val="accent4"/>
                </a:solidFill>
                <a:latin typeface="+mj-lt"/>
              </a:rPr>
              <a:t>IllegalArgumentException.class</a:t>
            </a:r>
            <a:r>
              <a:rPr lang="en-US" sz="2400" b="1" dirty="0">
                <a:solidFill>
                  <a:schemeClr val="accent4"/>
                </a:solidFill>
                <a:latin typeface="+mj-lt"/>
              </a:rPr>
              <a:t>) </a:t>
            </a:r>
            <a:br>
              <a:rPr lang="en-US" sz="2400" b="1" dirty="0">
                <a:solidFill>
                  <a:schemeClr val="accent4"/>
                </a:solidFill>
                <a:latin typeface="+mj-lt"/>
              </a:rPr>
            </a:br>
            <a:endParaRPr lang="en-US" sz="2400" b="1" dirty="0">
              <a:solidFill>
                <a:schemeClr val="accent4"/>
              </a:solidFill>
              <a:latin typeface="+mj-lt"/>
            </a:endParaRPr>
          </a:p>
        </p:txBody>
      </p:sp>
      <p:sp>
        <p:nvSpPr>
          <p:cNvPr id="3" name="TextBox 2"/>
          <p:cNvSpPr txBox="1"/>
          <p:nvPr/>
        </p:nvSpPr>
        <p:spPr>
          <a:xfrm>
            <a:off x="2347993" y="3882325"/>
            <a:ext cx="3943708" cy="6463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3600" dirty="0">
                <a:latin typeface="Lato" panose="020B0604020202020204" charset="0"/>
              </a:rPr>
              <a:t>g</a:t>
            </a:r>
            <a:r>
              <a:rPr lang="en-US" sz="3600" dirty="0" smtClean="0">
                <a:latin typeface="Lato" panose="020B0604020202020204" charset="0"/>
              </a:rPr>
              <a:t>iven | when | then</a:t>
            </a:r>
            <a:endParaRPr lang="en-US" sz="3600" dirty="0">
              <a:latin typeface="Lato" panose="020B0604020202020204" charset="0"/>
            </a:endParaRPr>
          </a:p>
        </p:txBody>
      </p:sp>
    </p:spTree>
    <p:extLst>
      <p:ext uri="{BB962C8B-B14F-4D97-AF65-F5344CB8AC3E}">
        <p14:creationId xmlns:p14="http://schemas.microsoft.com/office/powerpoint/2010/main" val="371262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Treat Tests like code! </a:t>
            </a:r>
            <a:endParaRPr sz="2400" dirty="0"/>
          </a:p>
        </p:txBody>
      </p:sp>
      <p:sp>
        <p:nvSpPr>
          <p:cNvPr id="2" name="TextBox 1"/>
          <p:cNvSpPr txBox="1"/>
          <p:nvPr/>
        </p:nvSpPr>
        <p:spPr>
          <a:xfrm>
            <a:off x="682487" y="1722783"/>
            <a:ext cx="6308035" cy="1200329"/>
          </a:xfrm>
          <a:prstGeom prst="rect">
            <a:avLst/>
          </a:prstGeom>
          <a:noFill/>
        </p:spPr>
        <p:txBody>
          <a:bodyPr wrap="square" rtlCol="0">
            <a:spAutoFit/>
          </a:bodyPr>
          <a:lstStyle/>
          <a:p>
            <a:pPr fontAlgn="base"/>
            <a:r>
              <a:rPr lang="en-US" sz="2400" dirty="0" smtClean="0">
                <a:solidFill>
                  <a:schemeClr val="accent5"/>
                </a:solidFill>
                <a:latin typeface="Lato" panose="020B0604020202020204" charset="0"/>
              </a:rPr>
              <a:t>Well Named</a:t>
            </a:r>
            <a:endParaRPr lang="en-US" sz="2400" dirty="0">
              <a:solidFill>
                <a:schemeClr val="accent5"/>
              </a:solidFill>
              <a:latin typeface="Lato" panose="020B0604020202020204" charset="0"/>
            </a:endParaRPr>
          </a:p>
          <a:p>
            <a:pPr fontAlgn="base"/>
            <a:r>
              <a:rPr lang="en-US" sz="2400" dirty="0" smtClean="0">
                <a:solidFill>
                  <a:schemeClr val="accent5"/>
                </a:solidFill>
                <a:latin typeface="Lato" panose="020B0604020202020204" charset="0"/>
              </a:rPr>
              <a:t>Behavior not Implementation</a:t>
            </a:r>
          </a:p>
          <a:p>
            <a:pPr fontAlgn="base"/>
            <a:r>
              <a:rPr lang="en-US" sz="2400" dirty="0" smtClean="0">
                <a:solidFill>
                  <a:schemeClr val="accent5"/>
                </a:solidFill>
                <a:latin typeface="Lato" panose="020B0604020202020204" charset="0"/>
              </a:rPr>
              <a:t>DRY</a:t>
            </a:r>
            <a:endParaRPr lang="en-US" sz="2400" dirty="0">
              <a:solidFill>
                <a:schemeClr val="accent5"/>
              </a:solidFill>
              <a:latin typeface="Lato" panose="020B0604020202020204" charset="0"/>
            </a:endParaRPr>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
        <p:nvSpPr>
          <p:cNvPr id="3" name="TextBox 2"/>
          <p:cNvSpPr txBox="1"/>
          <p:nvPr/>
        </p:nvSpPr>
        <p:spPr>
          <a:xfrm>
            <a:off x="1933771" y="3277891"/>
            <a:ext cx="5003293" cy="36933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1800" dirty="0" smtClean="0">
                <a:latin typeface="Lato" panose="020B0604020202020204" charset="0"/>
              </a:rPr>
              <a:t>Executable documents | </a:t>
            </a:r>
            <a:r>
              <a:rPr lang="en-US" sz="1800" dirty="0" err="1" smtClean="0">
                <a:latin typeface="Lato" panose="020B0604020202020204" charset="0"/>
              </a:rPr>
              <a:t>Maintence</a:t>
            </a:r>
            <a:r>
              <a:rPr lang="en-US" sz="1800" dirty="0" smtClean="0">
                <a:latin typeface="Lato" panose="020B0604020202020204" charset="0"/>
              </a:rPr>
              <a:t> | Readability</a:t>
            </a:r>
            <a:endParaRPr lang="en-US" sz="1800" dirty="0">
              <a:latin typeface="Lato" panose="020B0604020202020204" charset="0"/>
            </a:endParaRPr>
          </a:p>
        </p:txBody>
      </p:sp>
      <p:sp>
        <p:nvSpPr>
          <p:cNvPr id="6" name="Rectangle 5"/>
          <p:cNvSpPr/>
          <p:nvPr/>
        </p:nvSpPr>
        <p:spPr>
          <a:xfrm>
            <a:off x="1991532" y="4100194"/>
            <a:ext cx="5393409" cy="307777"/>
          </a:xfrm>
          <a:prstGeom prst="rect">
            <a:avLst/>
          </a:prstGeom>
        </p:spPr>
        <p:txBody>
          <a:bodyPr wrap="square">
            <a:spAutoFit/>
          </a:bodyPr>
          <a:lstStyle/>
          <a:p>
            <a:r>
              <a:rPr lang="en-US" dirty="0">
                <a:hlinkClick r:id="rId3"/>
              </a:rPr>
              <a:t>https://martinfowler.com/articles/practical-test-pyramid.html</a:t>
            </a:r>
            <a:endParaRPr lang="en-US" dirty="0"/>
          </a:p>
        </p:txBody>
      </p:sp>
    </p:spTree>
    <p:extLst>
      <p:ext uri="{BB962C8B-B14F-4D97-AF65-F5344CB8AC3E}">
        <p14:creationId xmlns:p14="http://schemas.microsoft.com/office/powerpoint/2010/main" val="55331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3426283"/>
          </a:xfrm>
          <a:prstGeom prst="rect">
            <a:avLst/>
          </a:prstGeom>
          <a:noFill/>
          <a:ln>
            <a:noFill/>
          </a:ln>
        </p:spPr>
      </p:pic>
      <p:sp>
        <p:nvSpPr>
          <p:cNvPr id="80" name="Google Shape;80;p14"/>
          <p:cNvSpPr txBox="1"/>
          <p:nvPr/>
        </p:nvSpPr>
        <p:spPr>
          <a:xfrm>
            <a:off x="2855550" y="388809"/>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smtClean="0">
                <a:solidFill>
                  <a:schemeClr val="lt2"/>
                </a:solidFill>
                <a:latin typeface="Raleway"/>
                <a:ea typeface="Raleway"/>
                <a:cs typeface="Raleway"/>
                <a:sym typeface="Raleway"/>
              </a:rPr>
              <a:t>Outline</a:t>
            </a:r>
            <a:endParaRPr sz="3000" b="1" dirty="0">
              <a:solidFill>
                <a:schemeClr val="lt2"/>
              </a:solidFill>
              <a:latin typeface="Raleway"/>
              <a:ea typeface="Raleway"/>
              <a:cs typeface="Raleway"/>
              <a:sym typeface="Raleway"/>
            </a:endParaRPr>
          </a:p>
        </p:txBody>
      </p:sp>
      <p:sp>
        <p:nvSpPr>
          <p:cNvPr id="81" name="Google Shape;81;p14"/>
          <p:cNvSpPr txBox="1">
            <a:spLocks noGrp="1"/>
          </p:cNvSpPr>
          <p:nvPr>
            <p:ph type="body" idx="4294967295"/>
          </p:nvPr>
        </p:nvSpPr>
        <p:spPr>
          <a:xfrm>
            <a:off x="2855550" y="775990"/>
            <a:ext cx="3432900" cy="254633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dk1"/>
              </a:buClr>
              <a:buSzPts val="1400"/>
              <a:buFont typeface="Raleway"/>
              <a:buChar char="➔"/>
            </a:pPr>
            <a:r>
              <a:rPr lang="en" sz="1400" b="1" dirty="0" smtClean="0">
                <a:solidFill>
                  <a:schemeClr val="dk1"/>
                </a:solidFill>
                <a:latin typeface="Raleway"/>
                <a:ea typeface="Raleway"/>
                <a:cs typeface="Raleway"/>
                <a:sym typeface="Raleway"/>
              </a:rPr>
              <a:t>Software Testing Concepts</a:t>
            </a:r>
            <a:endParaRPr sz="1200" dirty="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dirty="0" smtClean="0">
                <a:solidFill>
                  <a:schemeClr val="dk1"/>
                </a:solidFill>
                <a:latin typeface="Raleway"/>
                <a:ea typeface="Raleway"/>
                <a:cs typeface="Raleway"/>
                <a:sym typeface="Raleway"/>
              </a:rPr>
              <a:t>Unit &amp; Integration Testing</a:t>
            </a:r>
            <a:endParaRPr sz="1200" dirty="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dirty="0" smtClean="0">
                <a:solidFill>
                  <a:schemeClr val="dk1"/>
                </a:solidFill>
                <a:latin typeface="Raleway"/>
                <a:ea typeface="Raleway"/>
                <a:cs typeface="Raleway"/>
                <a:sym typeface="Raleway"/>
              </a:rPr>
              <a:t>How to write hard to test code</a:t>
            </a:r>
          </a:p>
          <a:p>
            <a:pPr indent="-317500">
              <a:spcBef>
                <a:spcPts val="1000"/>
              </a:spcBef>
              <a:spcAft>
                <a:spcPts val="1000"/>
              </a:spcAft>
              <a:buClr>
                <a:schemeClr val="dk1"/>
              </a:buClr>
              <a:buSzPts val="1400"/>
              <a:buFont typeface="Raleway"/>
              <a:buChar char="➔"/>
            </a:pPr>
            <a:r>
              <a:rPr lang="en" sz="1400" b="1" dirty="0" smtClean="0">
                <a:solidFill>
                  <a:schemeClr val="dk1"/>
                </a:solidFill>
                <a:latin typeface="Raleway"/>
                <a:ea typeface="Raleway"/>
                <a:cs typeface="Raleway"/>
                <a:sym typeface="Raleway"/>
              </a:rPr>
              <a:t>TDD (DEMO)</a:t>
            </a:r>
          </a:p>
          <a:p>
            <a:pPr indent="-317500">
              <a:spcBef>
                <a:spcPts val="1000"/>
              </a:spcBef>
              <a:spcAft>
                <a:spcPts val="1000"/>
              </a:spcAft>
              <a:buClr>
                <a:schemeClr val="dk1"/>
              </a:buClr>
              <a:buSzPts val="1400"/>
              <a:buFont typeface="Raleway"/>
              <a:buChar char="➔"/>
            </a:pPr>
            <a:r>
              <a:rPr lang="en" sz="1400" b="1" dirty="0" smtClean="0">
                <a:solidFill>
                  <a:schemeClr val="dk1"/>
                </a:solidFill>
                <a:latin typeface="Raleway"/>
                <a:ea typeface="Raleway"/>
                <a:cs typeface="Raleway"/>
                <a:sym typeface="Raleway"/>
              </a:rPr>
              <a:t>Spring Boot Testing </a:t>
            </a:r>
            <a:endParaRPr lang="en" sz="1400" dirty="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Integration Tests</a:t>
            </a:r>
            <a:endParaRPr sz="2400" dirty="0"/>
          </a:p>
        </p:txBody>
      </p:sp>
      <p:sp>
        <p:nvSpPr>
          <p:cNvPr id="2" name="TextBox 1"/>
          <p:cNvSpPr txBox="1"/>
          <p:nvPr/>
        </p:nvSpPr>
        <p:spPr>
          <a:xfrm>
            <a:off x="682487" y="1722783"/>
            <a:ext cx="6308035" cy="2308324"/>
          </a:xfrm>
          <a:prstGeom prst="rect">
            <a:avLst/>
          </a:prstGeom>
          <a:noFill/>
        </p:spPr>
        <p:txBody>
          <a:bodyPr wrap="square" rtlCol="0">
            <a:spAutoFit/>
          </a:bodyPr>
          <a:lstStyle/>
          <a:p>
            <a:pPr fontAlgn="base"/>
            <a:r>
              <a:rPr lang="en-US" sz="2400" dirty="0">
                <a:solidFill>
                  <a:schemeClr val="accent5"/>
                </a:solidFill>
                <a:latin typeface="Lato" panose="020B0604020202020204" charset="0"/>
              </a:rPr>
              <a:t>O</a:t>
            </a:r>
            <a:r>
              <a:rPr lang="en-US" sz="2400" dirty="0" smtClean="0">
                <a:solidFill>
                  <a:schemeClr val="accent5"/>
                </a:solidFill>
                <a:latin typeface="Lato" panose="020B0604020202020204" charset="0"/>
              </a:rPr>
              <a:t>utside </a:t>
            </a:r>
            <a:r>
              <a:rPr lang="en-US" sz="2400" dirty="0">
                <a:solidFill>
                  <a:schemeClr val="accent5"/>
                </a:solidFill>
                <a:latin typeface="Lato" panose="020B0604020202020204" charset="0"/>
              </a:rPr>
              <a:t>part </a:t>
            </a:r>
            <a:r>
              <a:rPr lang="en-US" sz="2400" dirty="0" smtClean="0">
                <a:solidFill>
                  <a:schemeClr val="accent5"/>
                </a:solidFill>
                <a:latin typeface="Lato" panose="020B0604020202020204" charset="0"/>
              </a:rPr>
              <a:t>of your application</a:t>
            </a:r>
          </a:p>
          <a:p>
            <a:pPr fontAlgn="base"/>
            <a:r>
              <a:rPr lang="en-US" sz="2400" dirty="0" smtClean="0">
                <a:solidFill>
                  <a:schemeClr val="accent5"/>
                </a:solidFill>
                <a:latin typeface="Lato" panose="020B0604020202020204" charset="0"/>
              </a:rPr>
              <a:t>-Calls </a:t>
            </a:r>
            <a:r>
              <a:rPr lang="en-US" sz="2400" dirty="0">
                <a:solidFill>
                  <a:schemeClr val="accent5"/>
                </a:solidFill>
                <a:latin typeface="Lato" panose="020B0604020202020204" charset="0"/>
              </a:rPr>
              <a:t>to your services' REST API</a:t>
            </a:r>
          </a:p>
          <a:p>
            <a:pPr fontAlgn="base"/>
            <a:r>
              <a:rPr lang="en-US" sz="2400" dirty="0" smtClean="0">
                <a:solidFill>
                  <a:schemeClr val="accent5"/>
                </a:solidFill>
                <a:latin typeface="Lato" panose="020B0604020202020204" charset="0"/>
              </a:rPr>
              <a:t>-Reading </a:t>
            </a:r>
            <a:r>
              <a:rPr lang="en-US" sz="2400" dirty="0">
                <a:solidFill>
                  <a:schemeClr val="accent5"/>
                </a:solidFill>
                <a:latin typeface="Lato" panose="020B0604020202020204" charset="0"/>
              </a:rPr>
              <a:t>from and writing to databases</a:t>
            </a:r>
          </a:p>
          <a:p>
            <a:pPr fontAlgn="base"/>
            <a:r>
              <a:rPr lang="en-US" sz="2400" dirty="0" smtClean="0">
                <a:solidFill>
                  <a:schemeClr val="accent5"/>
                </a:solidFill>
                <a:latin typeface="Lato" panose="020B0604020202020204" charset="0"/>
              </a:rPr>
              <a:t>-Calling </a:t>
            </a:r>
            <a:r>
              <a:rPr lang="en-US" sz="2400" dirty="0">
                <a:solidFill>
                  <a:schemeClr val="accent5"/>
                </a:solidFill>
                <a:latin typeface="Lato" panose="020B0604020202020204" charset="0"/>
              </a:rPr>
              <a:t>other application's APIs</a:t>
            </a:r>
          </a:p>
          <a:p>
            <a:pPr fontAlgn="base"/>
            <a:r>
              <a:rPr lang="en-US" sz="2400" dirty="0" smtClean="0">
                <a:solidFill>
                  <a:schemeClr val="accent5"/>
                </a:solidFill>
                <a:latin typeface="Lato" panose="020B0604020202020204" charset="0"/>
              </a:rPr>
              <a:t>-Reading </a:t>
            </a:r>
            <a:r>
              <a:rPr lang="en-US" sz="2400" dirty="0">
                <a:solidFill>
                  <a:schemeClr val="accent5"/>
                </a:solidFill>
                <a:latin typeface="Lato" panose="020B0604020202020204" charset="0"/>
              </a:rPr>
              <a:t>from and writing to queues</a:t>
            </a:r>
          </a:p>
          <a:p>
            <a:pPr fontAlgn="base"/>
            <a:r>
              <a:rPr lang="en-US" sz="2400" dirty="0" smtClean="0">
                <a:solidFill>
                  <a:schemeClr val="accent5"/>
                </a:solidFill>
                <a:latin typeface="Lato" panose="020B0604020202020204" charset="0"/>
              </a:rPr>
              <a:t>-Writing </a:t>
            </a:r>
            <a:r>
              <a:rPr lang="en-US" sz="2400" dirty="0">
                <a:solidFill>
                  <a:schemeClr val="accent5"/>
                </a:solidFill>
                <a:latin typeface="Lato" panose="020B0604020202020204" charset="0"/>
              </a:rPr>
              <a:t>to the </a:t>
            </a:r>
            <a:r>
              <a:rPr lang="en-US" sz="2400" dirty="0" err="1">
                <a:solidFill>
                  <a:schemeClr val="accent5"/>
                </a:solidFill>
                <a:latin typeface="Lato" panose="020B0604020202020204" charset="0"/>
              </a:rPr>
              <a:t>filesystem</a:t>
            </a:r>
            <a:endParaRPr lang="en-US" sz="2400" dirty="0">
              <a:solidFill>
                <a:schemeClr val="accent5"/>
              </a:solidFill>
              <a:latin typeface="Lato" panose="020B0604020202020204" charset="0"/>
            </a:endParaRPr>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
        <p:nvSpPr>
          <p:cNvPr id="3" name="TextBox 2"/>
          <p:cNvSpPr txBox="1"/>
          <p:nvPr/>
        </p:nvSpPr>
        <p:spPr>
          <a:xfrm>
            <a:off x="1647052" y="4176793"/>
            <a:ext cx="4695516" cy="36933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1800" dirty="0" smtClean="0">
                <a:latin typeface="Lato" panose="020B0604020202020204" charset="0"/>
              </a:rPr>
              <a:t>H2 | </a:t>
            </a:r>
            <a:r>
              <a:rPr lang="en-US" sz="1800" dirty="0" err="1" smtClean="0">
                <a:latin typeface="Lato" panose="020B0604020202020204" charset="0"/>
              </a:rPr>
              <a:t>WireMock</a:t>
            </a:r>
            <a:r>
              <a:rPr lang="en-US" sz="1800" dirty="0" smtClean="0">
                <a:latin typeface="Lato" panose="020B0604020202020204" charset="0"/>
              </a:rPr>
              <a:t> | </a:t>
            </a:r>
            <a:r>
              <a:rPr lang="en-US" sz="1800" dirty="0" err="1" smtClean="0">
                <a:latin typeface="Lato" panose="020B0604020202020204" charset="0"/>
              </a:rPr>
              <a:t>InMemory</a:t>
            </a:r>
            <a:r>
              <a:rPr lang="en-US" sz="1800" dirty="0" smtClean="0">
                <a:latin typeface="Lato" panose="020B0604020202020204" charset="0"/>
              </a:rPr>
              <a:t> or </a:t>
            </a:r>
            <a:r>
              <a:rPr lang="en-US" sz="1800" dirty="0" err="1" smtClean="0">
                <a:latin typeface="Lato" panose="020B0604020202020204" charset="0"/>
              </a:rPr>
              <a:t>Embeded</a:t>
            </a:r>
            <a:r>
              <a:rPr lang="en-US" sz="1800" dirty="0" smtClean="0">
                <a:latin typeface="Lato" panose="020B0604020202020204" charset="0"/>
              </a:rPr>
              <a:t> DBs</a:t>
            </a:r>
            <a:endParaRPr lang="en-US" sz="1800" dirty="0">
              <a:latin typeface="Lato" panose="020B0604020202020204" charset="0"/>
            </a:endParaRPr>
          </a:p>
        </p:txBody>
      </p:sp>
    </p:spTree>
    <p:extLst>
      <p:ext uri="{BB962C8B-B14F-4D97-AF65-F5344CB8AC3E}">
        <p14:creationId xmlns:p14="http://schemas.microsoft.com/office/powerpoint/2010/main" val="2126645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Consumer-Driven Contract Testing</a:t>
            </a:r>
            <a:endParaRPr sz="2400" dirty="0"/>
          </a:p>
        </p:txBody>
      </p:sp>
      <p:sp>
        <p:nvSpPr>
          <p:cNvPr id="4" name="TextBox 3"/>
          <p:cNvSpPr txBox="1"/>
          <p:nvPr/>
        </p:nvSpPr>
        <p:spPr>
          <a:xfrm>
            <a:off x="6548034" y="2753834"/>
            <a:ext cx="195941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err="1" smtClean="0"/>
              <a:t>Microservice</a:t>
            </a:r>
            <a:r>
              <a:rPr lang="en-US" dirty="0" smtClean="0"/>
              <a:t> Testing</a:t>
            </a:r>
            <a:endParaRPr lang="en-US" dirty="0"/>
          </a:p>
        </p:txBody>
      </p:sp>
      <p:pic>
        <p:nvPicPr>
          <p:cNvPr id="1026" name="Picture 2" descr="https://martinfowler.com/articles/practical-test-pyramid/cdc_tes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285" y="1863316"/>
            <a:ext cx="230505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415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6"/>
          <p:cNvPicPr preferRelativeResize="0"/>
          <p:nvPr/>
        </p:nvPicPr>
        <p:blipFill rotWithShape="1">
          <a:blip r:embed="rId3">
            <a:alphaModFix/>
          </a:blip>
          <a:srcRect r="11111" b="5329"/>
          <a:stretch/>
        </p:blipFill>
        <p:spPr>
          <a:xfrm>
            <a:off x="0" y="0"/>
            <a:ext cx="9144000" cy="5143500"/>
          </a:xfrm>
          <a:prstGeom prst="rect">
            <a:avLst/>
          </a:prstGeom>
          <a:noFill/>
          <a:ln>
            <a:noFill/>
          </a:ln>
        </p:spPr>
      </p:pic>
      <p:sp>
        <p:nvSpPr>
          <p:cNvPr id="186" name="Google Shape;186;p26"/>
          <p:cNvSpPr txBox="1">
            <a:spLocks noGrp="1"/>
          </p:cNvSpPr>
          <p:nvPr>
            <p:ph type="title"/>
          </p:nvPr>
        </p:nvSpPr>
        <p:spPr>
          <a:xfrm>
            <a:off x="283103" y="712141"/>
            <a:ext cx="62442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200" dirty="0" smtClean="0">
                <a:solidFill>
                  <a:schemeClr val="accent5"/>
                </a:solidFill>
              </a:rPr>
              <a:t>TDD</a:t>
            </a:r>
            <a:endParaRPr sz="4200" dirty="0">
              <a:solidFill>
                <a:schemeClr val="accent5"/>
              </a:solidFill>
            </a:endParaRPr>
          </a:p>
          <a:p>
            <a:pPr lvl="0">
              <a:spcBef>
                <a:spcPts val="1000"/>
              </a:spcBef>
            </a:pPr>
            <a:r>
              <a:rPr lang="en" sz="2100" b="0" dirty="0" smtClean="0"/>
              <a:t>Always </a:t>
            </a:r>
            <a:r>
              <a:rPr lang="en-US" sz="2100" b="0" dirty="0" smtClean="0"/>
              <a:t>implement </a:t>
            </a:r>
            <a:r>
              <a:rPr lang="en-US" sz="2100" b="0" dirty="0"/>
              <a:t>things when you actually need them, never when </a:t>
            </a:r>
            <a:r>
              <a:rPr lang="en-US" sz="2100" b="0" dirty="0" smtClean="0"/>
              <a:t>you foresee </a:t>
            </a:r>
            <a:r>
              <a:rPr lang="en-US" sz="2100" b="0" dirty="0"/>
              <a:t>that you need them. </a:t>
            </a:r>
            <a:r>
              <a:rPr lang="en-US" sz="2100" b="0" dirty="0" smtClean="0"/>
              <a:t> (</a:t>
            </a:r>
            <a:r>
              <a:rPr lang="en-US" sz="2100" b="0" dirty="0" smtClean="0">
                <a:solidFill>
                  <a:schemeClr val="accent4"/>
                </a:solidFill>
              </a:rPr>
              <a:t>Ron Jeffries</a:t>
            </a:r>
            <a:r>
              <a:rPr lang="en-US" sz="2100" b="0" dirty="0" smtClean="0"/>
              <a:t>)</a:t>
            </a:r>
            <a:br>
              <a:rPr lang="en-US" sz="2100" b="0" dirty="0" smtClean="0"/>
            </a:br>
            <a:r>
              <a:rPr lang="en-US" sz="2100" b="0" dirty="0"/>
              <a:t/>
            </a:r>
            <a:br>
              <a:rPr lang="en-US" sz="2100" b="0" dirty="0"/>
            </a:br>
            <a:r>
              <a:rPr lang="en-US" sz="2100" b="0" dirty="0"/>
              <a:t/>
            </a:r>
            <a:br>
              <a:rPr lang="en-US" sz="2100" b="0" dirty="0"/>
            </a:br>
            <a:endParaRPr sz="2100" b="0" dirty="0"/>
          </a:p>
        </p:txBody>
      </p:sp>
    </p:spTree>
    <p:extLst>
      <p:ext uri="{BB962C8B-B14F-4D97-AF65-F5344CB8AC3E}">
        <p14:creationId xmlns:p14="http://schemas.microsoft.com/office/powerpoint/2010/main" val="210289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What’s TDD</a:t>
            </a:r>
            <a:endParaRPr sz="2400" dirty="0"/>
          </a:p>
        </p:txBody>
      </p:sp>
      <p:sp>
        <p:nvSpPr>
          <p:cNvPr id="2" name="TextBox 1"/>
          <p:cNvSpPr txBox="1"/>
          <p:nvPr/>
        </p:nvSpPr>
        <p:spPr>
          <a:xfrm>
            <a:off x="1782304" y="1480150"/>
            <a:ext cx="2231757" cy="523220"/>
          </a:xfrm>
          <a:prstGeom prst="rect">
            <a:avLst/>
          </a:prstGeom>
          <a:noFill/>
        </p:spPr>
        <p:txBody>
          <a:bodyPr wrap="square" rtlCol="0">
            <a:spAutoFit/>
          </a:bodyPr>
          <a:lstStyle/>
          <a:p>
            <a:r>
              <a:rPr lang="en-US" sz="2800" dirty="0" smtClean="0">
                <a:solidFill>
                  <a:srgbClr val="FF0000"/>
                </a:solidFill>
              </a:rPr>
              <a:t>Failing Test</a:t>
            </a:r>
            <a:endParaRPr lang="en-US" sz="2800" dirty="0">
              <a:solidFill>
                <a:srgbClr val="FF0000"/>
              </a:solidFill>
            </a:endParaRPr>
          </a:p>
        </p:txBody>
      </p:sp>
      <p:sp>
        <p:nvSpPr>
          <p:cNvPr id="6" name="TextBox 5"/>
          <p:cNvSpPr txBox="1"/>
          <p:nvPr/>
        </p:nvSpPr>
        <p:spPr>
          <a:xfrm>
            <a:off x="1028053" y="3383859"/>
            <a:ext cx="2815527" cy="954107"/>
          </a:xfrm>
          <a:prstGeom prst="rect">
            <a:avLst/>
          </a:prstGeom>
          <a:noFill/>
        </p:spPr>
        <p:txBody>
          <a:bodyPr wrap="square" rtlCol="0">
            <a:spAutoFit/>
          </a:bodyPr>
          <a:lstStyle/>
          <a:p>
            <a:r>
              <a:rPr lang="en-US" sz="2800" dirty="0" smtClean="0">
                <a:solidFill>
                  <a:srgbClr val="00B050"/>
                </a:solidFill>
              </a:rPr>
              <a:t>Passing Implementation</a:t>
            </a:r>
            <a:endParaRPr lang="en-US" sz="2800" dirty="0">
              <a:solidFill>
                <a:srgbClr val="00B050"/>
              </a:solidFill>
            </a:endParaRPr>
          </a:p>
        </p:txBody>
      </p:sp>
      <p:sp>
        <p:nvSpPr>
          <p:cNvPr id="7" name="TextBox 6"/>
          <p:cNvSpPr txBox="1"/>
          <p:nvPr/>
        </p:nvSpPr>
        <p:spPr>
          <a:xfrm>
            <a:off x="4538419" y="2314475"/>
            <a:ext cx="2231757" cy="523220"/>
          </a:xfrm>
          <a:prstGeom prst="rect">
            <a:avLst/>
          </a:prstGeom>
          <a:noFill/>
        </p:spPr>
        <p:txBody>
          <a:bodyPr wrap="square" rtlCol="0">
            <a:spAutoFit/>
          </a:bodyPr>
          <a:lstStyle/>
          <a:p>
            <a:r>
              <a:rPr lang="en-US" sz="2800" dirty="0" smtClean="0">
                <a:solidFill>
                  <a:schemeClr val="accent1">
                    <a:lumMod val="60000"/>
                    <a:lumOff val="40000"/>
                  </a:schemeClr>
                </a:solidFill>
              </a:rPr>
              <a:t>Refactor</a:t>
            </a:r>
            <a:endParaRPr lang="en-US" sz="2800" dirty="0">
              <a:solidFill>
                <a:schemeClr val="accent1">
                  <a:lumMod val="60000"/>
                  <a:lumOff val="40000"/>
                </a:schemeClr>
              </a:solidFill>
            </a:endParaRPr>
          </a:p>
        </p:txBody>
      </p:sp>
      <p:cxnSp>
        <p:nvCxnSpPr>
          <p:cNvPr id="5" name="Curved Connector 4"/>
          <p:cNvCxnSpPr>
            <a:stCxn id="2" idx="1"/>
            <a:endCxn id="6" idx="1"/>
          </p:cNvCxnSpPr>
          <p:nvPr/>
        </p:nvCxnSpPr>
        <p:spPr>
          <a:xfrm rot="10800000" flipV="1">
            <a:off x="1028054" y="1741759"/>
            <a:ext cx="754251" cy="2119153"/>
          </a:xfrm>
          <a:prstGeom prst="curvedConnector3">
            <a:avLst>
              <a:gd name="adj1" fmla="val 130308"/>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9" name="Curved Connector 8"/>
          <p:cNvCxnSpPr>
            <a:stCxn id="7" idx="0"/>
          </p:cNvCxnSpPr>
          <p:nvPr/>
        </p:nvCxnSpPr>
        <p:spPr>
          <a:xfrm rot="16200000" flipV="1">
            <a:off x="4548722" y="1208898"/>
            <a:ext cx="663906" cy="1547247"/>
          </a:xfrm>
          <a:prstGeom prst="curvedConnector2">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11" name="Curved Connector 10"/>
          <p:cNvCxnSpPr>
            <a:stCxn id="6" idx="3"/>
            <a:endCxn id="7" idx="2"/>
          </p:cNvCxnSpPr>
          <p:nvPr/>
        </p:nvCxnSpPr>
        <p:spPr>
          <a:xfrm flipV="1">
            <a:off x="3843580" y="2837695"/>
            <a:ext cx="1810718" cy="1023218"/>
          </a:xfrm>
          <a:prstGeom prst="curvedConnector2">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13" name="Curved Connector 12"/>
          <p:cNvCxnSpPr>
            <a:endCxn id="6" idx="0"/>
          </p:cNvCxnSpPr>
          <p:nvPr/>
        </p:nvCxnSpPr>
        <p:spPr>
          <a:xfrm rot="10800000" flipV="1">
            <a:off x="2435817" y="2611463"/>
            <a:ext cx="2019946" cy="772395"/>
          </a:xfrm>
          <a:prstGeom prst="curvedConnector2">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6517037" y="2544933"/>
            <a:ext cx="2100021"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smtClean="0"/>
              <a:t>Approach to Design From Requirements</a:t>
            </a:r>
            <a:endParaRPr lang="en-US" dirty="0"/>
          </a:p>
        </p:txBody>
      </p:sp>
    </p:spTree>
    <p:extLst>
      <p:ext uri="{BB962C8B-B14F-4D97-AF65-F5344CB8AC3E}">
        <p14:creationId xmlns:p14="http://schemas.microsoft.com/office/powerpoint/2010/main" val="4173125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6"/>
          <p:cNvPicPr preferRelativeResize="0"/>
          <p:nvPr/>
        </p:nvPicPr>
        <p:blipFill rotWithShape="1">
          <a:blip r:embed="rId3">
            <a:alphaModFix/>
          </a:blip>
          <a:srcRect r="11111" b="5329"/>
          <a:stretch/>
        </p:blipFill>
        <p:spPr>
          <a:xfrm>
            <a:off x="0" y="0"/>
            <a:ext cx="9144000" cy="5143500"/>
          </a:xfrm>
          <a:prstGeom prst="rect">
            <a:avLst/>
          </a:prstGeom>
          <a:noFill/>
          <a:ln>
            <a:noFill/>
          </a:ln>
        </p:spPr>
      </p:pic>
      <p:sp>
        <p:nvSpPr>
          <p:cNvPr id="186" name="Google Shape;186;p26"/>
          <p:cNvSpPr txBox="1">
            <a:spLocks noGrp="1"/>
          </p:cNvSpPr>
          <p:nvPr>
            <p:ph type="title"/>
          </p:nvPr>
        </p:nvSpPr>
        <p:spPr>
          <a:xfrm>
            <a:off x="283103" y="712141"/>
            <a:ext cx="62442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200" dirty="0" smtClean="0">
                <a:solidFill>
                  <a:schemeClr val="accent5"/>
                </a:solidFill>
              </a:rPr>
              <a:t>Refactoring</a:t>
            </a:r>
            <a:endParaRPr sz="4200" dirty="0">
              <a:solidFill>
                <a:schemeClr val="accent5"/>
              </a:solidFill>
            </a:endParaRPr>
          </a:p>
          <a:p>
            <a:pPr lvl="0">
              <a:spcBef>
                <a:spcPts val="1000"/>
              </a:spcBef>
            </a:pPr>
            <a:r>
              <a:rPr lang="en-US" sz="2100" b="0" dirty="0"/>
              <a:t>to restructure software</a:t>
            </a:r>
            <a:br>
              <a:rPr lang="en-US" sz="2100" b="0" dirty="0"/>
            </a:br>
            <a:r>
              <a:rPr lang="en-US" sz="2100" b="0" dirty="0"/>
              <a:t>by </a:t>
            </a:r>
            <a:r>
              <a:rPr lang="en-US" sz="2100" b="0" dirty="0" smtClean="0"/>
              <a:t>applying </a:t>
            </a:r>
            <a:r>
              <a:rPr lang="en-US" sz="2100" b="0" dirty="0"/>
              <a:t>a series of </a:t>
            </a:r>
            <a:r>
              <a:rPr lang="en-US" sz="2100" b="0" dirty="0" err="1"/>
              <a:t>refactorings</a:t>
            </a:r>
            <a:r>
              <a:rPr lang="en-US" sz="2100" b="0" dirty="0"/>
              <a:t/>
            </a:r>
            <a:br>
              <a:rPr lang="en-US" sz="2100" b="0" dirty="0"/>
            </a:br>
            <a:r>
              <a:rPr lang="en-US" sz="2100" b="0" dirty="0"/>
              <a:t>without changing the observable</a:t>
            </a:r>
            <a:br>
              <a:rPr lang="en-US" sz="2100" b="0" dirty="0"/>
            </a:br>
            <a:r>
              <a:rPr lang="en-US" sz="2100" b="0" dirty="0"/>
              <a:t>behavior of the software. </a:t>
            </a:r>
            <a:br>
              <a:rPr lang="en-US" sz="2100" b="0" dirty="0"/>
            </a:br>
            <a:r>
              <a:rPr lang="en-US" sz="2100" b="0" dirty="0" smtClean="0"/>
              <a:t>.  (</a:t>
            </a:r>
            <a:r>
              <a:rPr lang="en-US" sz="2100" b="0" dirty="0" smtClean="0">
                <a:solidFill>
                  <a:schemeClr val="accent4"/>
                </a:solidFill>
              </a:rPr>
              <a:t>Wikipedia</a:t>
            </a:r>
            <a:r>
              <a:rPr lang="en-US" sz="2100" b="0" dirty="0" smtClean="0"/>
              <a:t>)</a:t>
            </a:r>
            <a:br>
              <a:rPr lang="en-US" sz="2100" b="0" dirty="0" smtClean="0"/>
            </a:br>
            <a:r>
              <a:rPr lang="en-US" sz="2100" b="0" dirty="0"/>
              <a:t/>
            </a:r>
            <a:br>
              <a:rPr lang="en-US" sz="2100" b="0" dirty="0"/>
            </a:br>
            <a:r>
              <a:rPr lang="en-US" sz="2100" b="0" dirty="0"/>
              <a:t/>
            </a:r>
            <a:br>
              <a:rPr lang="en-US" sz="2100" b="0" dirty="0"/>
            </a:br>
            <a:endParaRPr sz="2100" b="0" dirty="0"/>
          </a:p>
        </p:txBody>
      </p:sp>
      <p:sp>
        <p:nvSpPr>
          <p:cNvPr id="5" name="TextBox 4"/>
          <p:cNvSpPr txBox="1"/>
          <p:nvPr/>
        </p:nvSpPr>
        <p:spPr>
          <a:xfrm>
            <a:off x="6517037" y="2544933"/>
            <a:ext cx="2100021"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smtClean="0"/>
              <a:t>Code Smells</a:t>
            </a:r>
            <a:endParaRPr lang="en-US" dirty="0"/>
          </a:p>
        </p:txBody>
      </p:sp>
    </p:spTree>
    <p:extLst>
      <p:ext uri="{BB962C8B-B14F-4D97-AF65-F5344CB8AC3E}">
        <p14:creationId xmlns:p14="http://schemas.microsoft.com/office/powerpoint/2010/main" val="38677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Two Hats</a:t>
            </a:r>
            <a:endParaRPr sz="2400" dirty="0"/>
          </a:p>
        </p:txBody>
      </p:sp>
      <p:sp>
        <p:nvSpPr>
          <p:cNvPr id="3" name="Rectangle 2"/>
          <p:cNvSpPr/>
          <p:nvPr/>
        </p:nvSpPr>
        <p:spPr>
          <a:xfrm>
            <a:off x="1310640" y="4343638"/>
            <a:ext cx="5532120" cy="523220"/>
          </a:xfrm>
          <a:prstGeom prst="rect">
            <a:avLst/>
          </a:prstGeom>
        </p:spPr>
        <p:txBody>
          <a:bodyPr wrap="square">
            <a:spAutoFit/>
          </a:bodyPr>
          <a:lstStyle/>
          <a:p>
            <a:r>
              <a:rPr lang="en-US" dirty="0">
                <a:latin typeface="+mj-lt"/>
              </a:rPr>
              <a:t>martinfowler.com/articles/preparatory-refactoring-example.htm</a:t>
            </a:r>
            <a:r>
              <a:rPr lang="en-US" dirty="0"/>
              <a:t> </a:t>
            </a:r>
            <a:br>
              <a:rPr lang="en-US" dirty="0"/>
            </a:br>
            <a:endParaRPr lang="en-US" dirty="0"/>
          </a:p>
        </p:txBody>
      </p:sp>
      <p:pic>
        <p:nvPicPr>
          <p:cNvPr id="1026" name="Picture 2" descr="https://martinfowler.com/articles/preparatory-refactoring-example/two-ha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609" y="1959432"/>
            <a:ext cx="4530147" cy="190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09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JUnit 4</a:t>
            </a:r>
            <a:endParaRPr sz="2400" dirty="0"/>
          </a:p>
        </p:txBody>
      </p:sp>
      <p:sp>
        <p:nvSpPr>
          <p:cNvPr id="2" name="TextBox 1"/>
          <p:cNvSpPr txBox="1"/>
          <p:nvPr/>
        </p:nvSpPr>
        <p:spPr>
          <a:xfrm>
            <a:off x="682487" y="1722783"/>
            <a:ext cx="6308035" cy="1938992"/>
          </a:xfrm>
          <a:prstGeom prst="rect">
            <a:avLst/>
          </a:prstGeom>
          <a:noFill/>
        </p:spPr>
        <p:txBody>
          <a:bodyPr wrap="square" rtlCol="0">
            <a:spAutoFit/>
          </a:bodyPr>
          <a:lstStyle/>
          <a:p>
            <a:r>
              <a:rPr lang="en-US" sz="2400" dirty="0" smtClean="0">
                <a:solidFill>
                  <a:schemeClr val="accent5"/>
                </a:solidFill>
                <a:latin typeface="Lato" panose="020B0604020202020204" charset="0"/>
              </a:rPr>
              <a:t>-JUnit </a:t>
            </a:r>
            <a:r>
              <a:rPr lang="en-US" sz="2400" dirty="0">
                <a:solidFill>
                  <a:schemeClr val="accent5"/>
                </a:solidFill>
                <a:latin typeface="Lato" panose="020B0604020202020204" charset="0"/>
              </a:rPr>
              <a:t>4 is the most popular testing framework in the </a:t>
            </a:r>
            <a:r>
              <a:rPr lang="en-US" sz="2400" dirty="0" smtClean="0">
                <a:solidFill>
                  <a:schemeClr val="accent5"/>
                </a:solidFill>
                <a:latin typeface="Lato" panose="020B0604020202020204" charset="0"/>
              </a:rPr>
              <a:t>java community </a:t>
            </a:r>
            <a:endParaRPr lang="en-US" sz="2400" dirty="0">
              <a:solidFill>
                <a:schemeClr val="accent5"/>
              </a:solidFill>
              <a:latin typeface="Lato" panose="020B0604020202020204" charset="0"/>
            </a:endParaRPr>
          </a:p>
          <a:p>
            <a:r>
              <a:rPr lang="en-US" sz="2400" dirty="0" smtClean="0">
                <a:solidFill>
                  <a:schemeClr val="accent5"/>
                </a:solidFill>
                <a:latin typeface="Lato" panose="020B0604020202020204" charset="0"/>
              </a:rPr>
              <a:t>Originally </a:t>
            </a:r>
            <a:r>
              <a:rPr lang="en-US" sz="2400" dirty="0">
                <a:solidFill>
                  <a:schemeClr val="accent5"/>
                </a:solidFill>
                <a:latin typeface="Lato" panose="020B0604020202020204" charset="0"/>
              </a:rPr>
              <a:t>written by Erich Gamma and Kent Beck (creator of extreme programming) </a:t>
            </a:r>
            <a:endParaRPr lang="en-US" sz="2400" dirty="0" smtClean="0">
              <a:solidFill>
                <a:schemeClr val="accent5"/>
              </a:solidFill>
              <a:latin typeface="Lato" panose="020B0604020202020204" charset="0"/>
            </a:endParaRPr>
          </a:p>
          <a:p>
            <a:r>
              <a:rPr lang="en-US" sz="2400" dirty="0" smtClean="0">
                <a:solidFill>
                  <a:schemeClr val="accent5"/>
                </a:solidFill>
                <a:latin typeface="Lato" panose="020B0604020202020204" charset="0"/>
              </a:rPr>
              <a:t>-JUnit </a:t>
            </a:r>
            <a:r>
              <a:rPr lang="en-US" sz="2400" dirty="0">
                <a:solidFill>
                  <a:schemeClr val="accent5"/>
                </a:solidFill>
                <a:latin typeface="Lato" panose="020B0604020202020204" charset="0"/>
              </a:rPr>
              <a:t>5 </a:t>
            </a:r>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Tree>
    <p:extLst>
      <p:ext uri="{BB962C8B-B14F-4D97-AF65-F5344CB8AC3E}">
        <p14:creationId xmlns:p14="http://schemas.microsoft.com/office/powerpoint/2010/main" val="439187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lvl="0">
              <a:spcAft>
                <a:spcPts val="1600"/>
              </a:spcAft>
            </a:pPr>
            <a:r>
              <a:rPr lang="en" sz="3600" dirty="0">
                <a:solidFill>
                  <a:schemeClr val="dk1"/>
                </a:solidFill>
              </a:rPr>
              <a:t>JUnit 4 Basics</a:t>
            </a:r>
            <a:endParaRPr sz="2400" dirty="0"/>
          </a:p>
        </p:txBody>
      </p:sp>
      <p:sp>
        <p:nvSpPr>
          <p:cNvPr id="4" name="TextBox 3"/>
          <p:cNvSpPr txBox="1"/>
          <p:nvPr/>
        </p:nvSpPr>
        <p:spPr>
          <a:xfrm>
            <a:off x="693706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0078834"/>
              </p:ext>
            </p:extLst>
          </p:nvPr>
        </p:nvGraphicFramePr>
        <p:xfrm>
          <a:off x="2796540" y="1795202"/>
          <a:ext cx="3048000" cy="2225040"/>
        </p:xfrm>
        <a:graphic>
          <a:graphicData uri="http://schemas.openxmlformats.org/drawingml/2006/table">
            <a:tbl>
              <a:tblPr firstRow="1" bandRow="1">
                <a:tableStyleId>{3AD118FC-5FB7-4583-AD90-26E4FD574306}</a:tableStyleId>
              </a:tblPr>
              <a:tblGrid>
                <a:gridCol w="3048000">
                  <a:extLst>
                    <a:ext uri="{9D8B030D-6E8A-4147-A177-3AD203B41FA5}">
                      <a16:colId xmlns:a16="http://schemas.microsoft.com/office/drawing/2014/main" val="848953324"/>
                    </a:ext>
                  </a:extLst>
                </a:gridCol>
              </a:tblGrid>
              <a:tr h="370840">
                <a:tc>
                  <a:txBody>
                    <a:bodyPr/>
                    <a:lstStyle/>
                    <a:p>
                      <a:r>
                        <a:rPr lang="en-US" dirty="0" smtClean="0"/>
                        <a:t>@Test</a:t>
                      </a:r>
                      <a:endParaRPr lang="en-US" dirty="0"/>
                    </a:p>
                  </a:txBody>
                  <a:tcPr/>
                </a:tc>
                <a:extLst>
                  <a:ext uri="{0D108BD9-81ED-4DB2-BD59-A6C34878D82A}">
                    <a16:rowId xmlns:a16="http://schemas.microsoft.com/office/drawing/2014/main" val="621763794"/>
                  </a:ext>
                </a:extLst>
              </a:tr>
              <a:tr h="370840">
                <a:tc>
                  <a:txBody>
                    <a:bodyPr/>
                    <a:lstStyle/>
                    <a:p>
                      <a:r>
                        <a:rPr lang="en-US" dirty="0" smtClean="0"/>
                        <a:t>@Before</a:t>
                      </a:r>
                      <a:endParaRPr lang="en-US" dirty="0"/>
                    </a:p>
                  </a:txBody>
                  <a:tcPr/>
                </a:tc>
                <a:extLst>
                  <a:ext uri="{0D108BD9-81ED-4DB2-BD59-A6C34878D82A}">
                    <a16:rowId xmlns:a16="http://schemas.microsoft.com/office/drawing/2014/main" val="319671686"/>
                  </a:ext>
                </a:extLst>
              </a:tr>
              <a:tr h="370840">
                <a:tc>
                  <a:txBody>
                    <a:bodyPr/>
                    <a:lstStyle/>
                    <a:p>
                      <a:r>
                        <a:rPr lang="en-US" dirty="0" smtClean="0"/>
                        <a:t>@After</a:t>
                      </a:r>
                      <a:endParaRPr lang="en-US" dirty="0"/>
                    </a:p>
                  </a:txBody>
                  <a:tcPr/>
                </a:tc>
                <a:extLst>
                  <a:ext uri="{0D108BD9-81ED-4DB2-BD59-A6C34878D82A}">
                    <a16:rowId xmlns:a16="http://schemas.microsoft.com/office/drawing/2014/main" val="2465529210"/>
                  </a:ext>
                </a:extLst>
              </a:tr>
              <a:tr h="370840">
                <a:tc>
                  <a:txBody>
                    <a:bodyPr/>
                    <a:lstStyle/>
                    <a:p>
                      <a:r>
                        <a:rPr lang="en-US" dirty="0" smtClean="0"/>
                        <a:t>@Ignore</a:t>
                      </a:r>
                      <a:endParaRPr lang="en-US" dirty="0"/>
                    </a:p>
                  </a:txBody>
                  <a:tcPr/>
                </a:tc>
                <a:extLst>
                  <a:ext uri="{0D108BD9-81ED-4DB2-BD59-A6C34878D82A}">
                    <a16:rowId xmlns:a16="http://schemas.microsoft.com/office/drawing/2014/main" val="419751659"/>
                  </a:ext>
                </a:extLst>
              </a:tr>
              <a:tr h="370840">
                <a:tc>
                  <a:txBody>
                    <a:bodyPr/>
                    <a:lstStyle/>
                    <a:p>
                      <a:r>
                        <a:rPr lang="en-US" dirty="0" smtClean="0"/>
                        <a:t>@Test(expected = </a:t>
                      </a:r>
                      <a:r>
                        <a:rPr lang="en-US" dirty="0" err="1" smtClean="0"/>
                        <a:t>Exception.class</a:t>
                      </a:r>
                      <a:r>
                        <a:rPr lang="en-US" dirty="0" smtClean="0"/>
                        <a:t>)</a:t>
                      </a:r>
                      <a:endParaRPr lang="en-US" dirty="0"/>
                    </a:p>
                  </a:txBody>
                  <a:tcPr/>
                </a:tc>
                <a:extLst>
                  <a:ext uri="{0D108BD9-81ED-4DB2-BD59-A6C34878D82A}">
                    <a16:rowId xmlns:a16="http://schemas.microsoft.com/office/drawing/2014/main" val="3294107294"/>
                  </a:ext>
                </a:extLst>
              </a:tr>
              <a:tr h="370840">
                <a:tc>
                  <a:txBody>
                    <a:bodyPr/>
                    <a:lstStyle/>
                    <a:p>
                      <a:r>
                        <a:rPr lang="en-US" dirty="0" smtClean="0"/>
                        <a:t>@Test(timeout = 10)</a:t>
                      </a:r>
                      <a:endParaRPr lang="en-US" dirty="0"/>
                    </a:p>
                  </a:txBody>
                  <a:tcPr/>
                </a:tc>
                <a:extLst>
                  <a:ext uri="{0D108BD9-81ED-4DB2-BD59-A6C34878D82A}">
                    <a16:rowId xmlns:a16="http://schemas.microsoft.com/office/drawing/2014/main" val="2982843136"/>
                  </a:ext>
                </a:extLst>
              </a:tr>
            </a:tbl>
          </a:graphicData>
        </a:graphic>
      </p:graphicFrame>
    </p:spTree>
    <p:extLst>
      <p:ext uri="{BB962C8B-B14F-4D97-AF65-F5344CB8AC3E}">
        <p14:creationId xmlns:p14="http://schemas.microsoft.com/office/powerpoint/2010/main" val="743358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lvl="0">
              <a:spcAft>
                <a:spcPts val="1600"/>
              </a:spcAft>
            </a:pPr>
            <a:r>
              <a:rPr lang="en" sz="3600" dirty="0" smtClean="0">
                <a:solidFill>
                  <a:schemeClr val="dk1"/>
                </a:solidFill>
              </a:rPr>
              <a:t>Mockito Basics</a:t>
            </a:r>
            <a:endParaRPr sz="2400" dirty="0"/>
          </a:p>
        </p:txBody>
      </p:sp>
      <p:sp>
        <p:nvSpPr>
          <p:cNvPr id="14" name="Rectangle 10"/>
          <p:cNvSpPr>
            <a:spLocks noChangeArrowheads="1"/>
          </p:cNvSpPr>
          <p:nvPr/>
        </p:nvSpPr>
        <p:spPr bwMode="auto">
          <a:xfrm>
            <a:off x="535775" y="1480150"/>
            <a:ext cx="817427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mock</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List.</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mockList.size</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).size()</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times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)).size()</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never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()).clear()</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atLeast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)).clear()</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atMost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)).clear()</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verifyZeroInteractions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verifyNoMoreInteractions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880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lvl="0">
              <a:spcAft>
                <a:spcPts val="1600"/>
              </a:spcAft>
            </a:pPr>
            <a:r>
              <a:rPr lang="en" sz="3600" dirty="0" smtClean="0">
                <a:solidFill>
                  <a:schemeClr val="dk1"/>
                </a:solidFill>
              </a:rPr>
              <a:t>Mockito Basics</a:t>
            </a:r>
            <a:endParaRPr sz="2400" dirty="0"/>
          </a:p>
        </p:txBody>
      </p:sp>
      <p:sp>
        <p:nvSpPr>
          <p:cNvPr id="2" name="Rectangle 1"/>
          <p:cNvSpPr>
            <a:spLocks noChangeArrowheads="1"/>
          </p:cNvSpPr>
          <p:nvPr/>
        </p:nvSpPr>
        <p:spPr bwMode="auto">
          <a:xfrm>
            <a:off x="480448" y="1693651"/>
            <a:ext cx="841557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mockList.add</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"test"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).add(</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"test"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mockList.add</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"Özay"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ArgumentCaptor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&lt;String&gt;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stringArgumentCaptor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ArgumentCaptor.</a:t>
            </a: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forClass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verify</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mockList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).add(</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stringArgumentCaptor.capture</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Assert.</a:t>
            </a:r>
            <a:r>
              <a:rPr kumimoji="0" lang="en-US" altLang="en-US" sz="18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assertEquals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"Özay"</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stringArgumentCaptor.getValue())</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067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Why Automate Testing</a:t>
            </a:r>
            <a:endParaRPr sz="2400" dirty="0"/>
          </a:p>
        </p:txBody>
      </p:sp>
      <p:sp>
        <p:nvSpPr>
          <p:cNvPr id="2" name="TextBox 1"/>
          <p:cNvSpPr txBox="1"/>
          <p:nvPr/>
        </p:nvSpPr>
        <p:spPr>
          <a:xfrm>
            <a:off x="682487" y="1722783"/>
            <a:ext cx="6308035" cy="3046988"/>
          </a:xfrm>
          <a:prstGeom prst="rect">
            <a:avLst/>
          </a:prstGeom>
          <a:noFill/>
        </p:spPr>
        <p:txBody>
          <a:bodyPr wrap="square" rtlCol="0">
            <a:spAutoFit/>
          </a:bodyPr>
          <a:lstStyle/>
          <a:p>
            <a:r>
              <a:rPr lang="en-US" sz="2400" dirty="0" smtClean="0">
                <a:solidFill>
                  <a:schemeClr val="accent5"/>
                </a:solidFill>
                <a:latin typeface="Lato" panose="020B0604020202020204" charset="0"/>
              </a:rPr>
              <a:t>-Achieves </a:t>
            </a:r>
            <a:r>
              <a:rPr lang="en-US" sz="2400" dirty="0">
                <a:solidFill>
                  <a:schemeClr val="accent5"/>
                </a:solidFill>
                <a:latin typeface="Lato" panose="020B0604020202020204" charset="0"/>
              </a:rPr>
              <a:t>stakeholders goals</a:t>
            </a:r>
            <a:br>
              <a:rPr lang="en-US" sz="2400" dirty="0">
                <a:solidFill>
                  <a:schemeClr val="accent5"/>
                </a:solidFill>
                <a:latin typeface="Lato" panose="020B0604020202020204" charset="0"/>
              </a:rPr>
            </a:br>
            <a:r>
              <a:rPr lang="en-US" sz="2400" dirty="0" smtClean="0">
                <a:solidFill>
                  <a:schemeClr val="accent5"/>
                </a:solidFill>
                <a:latin typeface="Lato" panose="020B0604020202020204" charset="0"/>
              </a:rPr>
              <a:t>-Meets </a:t>
            </a:r>
            <a:r>
              <a:rPr lang="en-US" sz="2400" dirty="0">
                <a:solidFill>
                  <a:schemeClr val="accent5"/>
                </a:solidFill>
                <a:latin typeface="Lato" panose="020B0604020202020204" charset="0"/>
              </a:rPr>
              <a:t>functional requirements</a:t>
            </a:r>
            <a:br>
              <a:rPr lang="en-US" sz="2400" dirty="0">
                <a:solidFill>
                  <a:schemeClr val="accent5"/>
                </a:solidFill>
                <a:latin typeface="Lato" panose="020B0604020202020204" charset="0"/>
              </a:rPr>
            </a:br>
            <a:r>
              <a:rPr lang="en-US" sz="2400" dirty="0" smtClean="0">
                <a:solidFill>
                  <a:schemeClr val="accent5"/>
                </a:solidFill>
                <a:latin typeface="Lato" panose="020B0604020202020204" charset="0"/>
              </a:rPr>
              <a:t>-Correctly </a:t>
            </a:r>
            <a:r>
              <a:rPr lang="en-US" sz="2400" dirty="0">
                <a:solidFill>
                  <a:schemeClr val="accent5"/>
                </a:solidFill>
                <a:latin typeface="Lato" panose="020B0604020202020204" charset="0"/>
              </a:rPr>
              <a:t>handles corner </a:t>
            </a:r>
            <a:r>
              <a:rPr lang="en-US" sz="2400" dirty="0" smtClean="0">
                <a:solidFill>
                  <a:schemeClr val="accent5"/>
                </a:solidFill>
                <a:latin typeface="Lato" panose="020B0604020202020204" charset="0"/>
              </a:rPr>
              <a:t>cases</a:t>
            </a:r>
          </a:p>
          <a:p>
            <a:r>
              <a:rPr lang="en-US" sz="2400" dirty="0" smtClean="0">
                <a:solidFill>
                  <a:schemeClr val="accent5"/>
                </a:solidFill>
                <a:latin typeface="Lato" panose="020B0604020202020204" charset="0"/>
              </a:rPr>
              <a:t>-Manually is time-consuming, repetitive</a:t>
            </a:r>
          </a:p>
          <a:p>
            <a:r>
              <a:rPr lang="en-US" sz="2400" dirty="0" smtClean="0">
                <a:solidFill>
                  <a:schemeClr val="accent5"/>
                </a:solidFill>
                <a:latin typeface="Lato" panose="020B0604020202020204" charset="0"/>
              </a:rPr>
              <a:t>-Remove Fear of Change</a:t>
            </a:r>
          </a:p>
          <a:p>
            <a:r>
              <a:rPr lang="en-US" sz="2400" dirty="0" smtClean="0">
                <a:solidFill>
                  <a:schemeClr val="accent5"/>
                </a:solidFill>
                <a:latin typeface="Lato" panose="020B0604020202020204" charset="0"/>
              </a:rPr>
              <a:t>-Enables Large Scale Refactoring</a:t>
            </a:r>
            <a:r>
              <a:rPr lang="en-US" sz="2400" dirty="0">
                <a:latin typeface="Lato" panose="020B0604020202020204" charset="0"/>
              </a:rPr>
              <a:t/>
            </a:r>
            <a:br>
              <a:rPr lang="en-US" sz="2400" dirty="0">
                <a:latin typeface="Lato" panose="020B0604020202020204" charset="0"/>
              </a:rPr>
            </a:br>
            <a:r>
              <a:rPr lang="en-US" sz="2400" dirty="0" smtClean="0">
                <a:solidFill>
                  <a:schemeClr val="tx1">
                    <a:lumMod val="20000"/>
                    <a:lumOff val="80000"/>
                  </a:schemeClr>
                </a:solidFill>
                <a:latin typeface="Lato" panose="020B0604020202020204" charset="0"/>
              </a:rPr>
              <a:t>-Performance</a:t>
            </a:r>
            <a:r>
              <a:rPr lang="en-US" sz="2400" dirty="0">
                <a:solidFill>
                  <a:schemeClr val="tx1">
                    <a:lumMod val="20000"/>
                    <a:lumOff val="80000"/>
                  </a:schemeClr>
                </a:solidFill>
                <a:latin typeface="Lato" panose="020B0604020202020204" charset="0"/>
              </a:rPr>
              <a:t/>
            </a:r>
            <a:br>
              <a:rPr lang="en-US" sz="2400" dirty="0">
                <a:solidFill>
                  <a:schemeClr val="tx1">
                    <a:lumMod val="20000"/>
                    <a:lumOff val="80000"/>
                  </a:schemeClr>
                </a:solidFill>
                <a:latin typeface="Lato" panose="020B0604020202020204" charset="0"/>
              </a:rPr>
            </a:br>
            <a:r>
              <a:rPr lang="en-US" sz="2400" dirty="0" smtClean="0">
                <a:solidFill>
                  <a:schemeClr val="tx1">
                    <a:lumMod val="20000"/>
                    <a:lumOff val="80000"/>
                  </a:schemeClr>
                </a:solidFill>
                <a:latin typeface="Lato" panose="020B0604020202020204" charset="0"/>
              </a:rPr>
              <a:t>-Usability</a:t>
            </a:r>
            <a:endParaRPr lang="en-US" sz="2400" dirty="0">
              <a:solidFill>
                <a:schemeClr val="tx1">
                  <a:lumMod val="20000"/>
                  <a:lumOff val="80000"/>
                </a:schemeClr>
              </a:solidFill>
            </a:endParaRPr>
          </a:p>
        </p:txBody>
      </p:sp>
      <p:sp>
        <p:nvSpPr>
          <p:cNvPr id="3" name="Right Brace 2"/>
          <p:cNvSpPr/>
          <p:nvPr/>
        </p:nvSpPr>
        <p:spPr>
          <a:xfrm>
            <a:off x="6188551" y="1722783"/>
            <a:ext cx="265043" cy="224944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TextBox 3"/>
          <p:cNvSpPr txBox="1"/>
          <p:nvPr/>
        </p:nvSpPr>
        <p:spPr>
          <a:xfrm>
            <a:off x="6598859" y="2693618"/>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050" y="3264105"/>
            <a:ext cx="1075476" cy="150566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lvl="0">
              <a:spcAft>
                <a:spcPts val="1600"/>
              </a:spcAft>
            </a:pPr>
            <a:r>
              <a:rPr lang="en" sz="3600" dirty="0" smtClean="0">
                <a:solidFill>
                  <a:schemeClr val="dk1"/>
                </a:solidFill>
              </a:rPr>
              <a:t>Mockito Annotation Based</a:t>
            </a:r>
            <a:endParaRPr sz="2400" dirty="0"/>
          </a:p>
        </p:txBody>
      </p:sp>
      <p:sp>
        <p:nvSpPr>
          <p:cNvPr id="4" name="Rectangle 2"/>
          <p:cNvSpPr>
            <a:spLocks noChangeArrowheads="1"/>
          </p:cNvSpPr>
          <p:nvPr/>
        </p:nvSpPr>
        <p:spPr bwMode="auto">
          <a:xfrm>
            <a:off x="535775" y="1480150"/>
            <a:ext cx="791718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RunWith</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MockitoJUnitRunner.</a:t>
            </a:r>
            <a:r>
              <a:rPr kumimoji="0" lang="en-US" altLang="en-US"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PersonControllerTest</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@Mock</a:t>
            </a:r>
            <a:b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PersonService</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personService</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InjectMocks</a:t>
            </a: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PersonControllerImpl</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controller</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35775" y="3268713"/>
            <a:ext cx="7917180"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@Before</a:t>
            </a:r>
            <a:br>
              <a:rPr kumimoji="0" lang="en-US" altLang="en-US"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init</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MockitoAnnotations.</a:t>
            </a:r>
            <a:r>
              <a:rPr kumimoji="0" lang="en-US" altLang="en-US"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initMocks</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A9B7C6"/>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buClrTx/>
            </a:pPr>
            <a:r>
              <a:rPr lang="en-US" altLang="en-US" sz="1000" dirty="0" smtClean="0">
                <a:solidFill>
                  <a:srgbClr val="BBB529"/>
                </a:solidFill>
                <a:latin typeface="Courier New" panose="02070309020205020404" pitchFamily="49" charset="0"/>
                <a:cs typeface="Courier New" panose="02070309020205020404" pitchFamily="49" charset="0"/>
              </a:rPr>
              <a:t>@</a:t>
            </a:r>
            <a:r>
              <a:rPr lang="en-US" altLang="en-US" sz="1000" dirty="0">
                <a:solidFill>
                  <a:srgbClr val="BBB529"/>
                </a:solidFill>
                <a:latin typeface="Courier New" panose="02070309020205020404" pitchFamily="49" charset="0"/>
                <a:cs typeface="Courier New" panose="02070309020205020404" pitchFamily="49" charset="0"/>
              </a:rPr>
              <a:t>Mock</a:t>
            </a:r>
            <a:br>
              <a:rPr lang="en-US" altLang="en-US" sz="1000" dirty="0">
                <a:solidFill>
                  <a:srgbClr val="BBB529"/>
                </a:solidFill>
                <a:latin typeface="Courier New" panose="02070309020205020404" pitchFamily="49" charset="0"/>
                <a:cs typeface="Courier New" panose="02070309020205020404" pitchFamily="49" charset="0"/>
              </a:rPr>
            </a:br>
            <a:r>
              <a:rPr lang="en-US" altLang="en-US" sz="1000" dirty="0" smtClean="0">
                <a:solidFill>
                  <a:srgbClr val="CC7832"/>
                </a:solidFill>
                <a:latin typeface="Courier New" panose="02070309020205020404" pitchFamily="49" charset="0"/>
                <a:cs typeface="Courier New" panose="02070309020205020404" pitchFamily="49" charset="0"/>
              </a:rPr>
              <a:t>private </a:t>
            </a:r>
            <a:r>
              <a:rPr lang="en-US" altLang="en-US" sz="1000" dirty="0" err="1">
                <a:solidFill>
                  <a:srgbClr val="A9B7C6"/>
                </a:solidFill>
                <a:latin typeface="Courier New" panose="02070309020205020404" pitchFamily="49" charset="0"/>
                <a:cs typeface="Courier New" panose="02070309020205020404" pitchFamily="49" charset="0"/>
              </a:rPr>
              <a:t>PersonService</a:t>
            </a:r>
            <a:r>
              <a:rPr lang="en-US" altLang="en-US" sz="1000" dirty="0">
                <a:solidFill>
                  <a:srgbClr val="A9B7C6"/>
                </a:solidFill>
                <a:latin typeface="Courier New" panose="02070309020205020404" pitchFamily="49" charset="0"/>
                <a:cs typeface="Courier New" panose="02070309020205020404" pitchFamily="49" charset="0"/>
              </a:rPr>
              <a:t> </a:t>
            </a:r>
            <a:r>
              <a:rPr lang="en-US" altLang="en-US" sz="1000" dirty="0" err="1">
                <a:solidFill>
                  <a:srgbClr val="9876AA"/>
                </a:solidFill>
                <a:latin typeface="Courier New" panose="02070309020205020404" pitchFamily="49" charset="0"/>
                <a:cs typeface="Courier New" panose="02070309020205020404" pitchFamily="49" charset="0"/>
              </a:rPr>
              <a:t>personService</a:t>
            </a:r>
            <a:r>
              <a:rPr lang="en-US" altLang="en-US" sz="1000" dirty="0">
                <a:solidFill>
                  <a:srgbClr val="CC7832"/>
                </a:solidFill>
                <a:latin typeface="Courier New" panose="02070309020205020404" pitchFamily="49" charset="0"/>
                <a:cs typeface="Courier New" panose="02070309020205020404" pitchFamily="49" charset="0"/>
              </a:rPr>
              <a:t>;</a:t>
            </a:r>
            <a:br>
              <a:rPr lang="en-US" altLang="en-US" sz="1000" dirty="0">
                <a:solidFill>
                  <a:srgbClr val="CC7832"/>
                </a:solidFill>
                <a:latin typeface="Courier New" panose="02070309020205020404" pitchFamily="49" charset="0"/>
                <a:cs typeface="Courier New" panose="02070309020205020404" pitchFamily="49" charset="0"/>
              </a:rPr>
            </a:br>
            <a:r>
              <a:rPr lang="en-US" altLang="en-US" sz="1000" dirty="0">
                <a:solidFill>
                  <a:srgbClr val="CC7832"/>
                </a:solidFill>
                <a:latin typeface="Courier New" panose="02070309020205020404" pitchFamily="49" charset="0"/>
                <a:cs typeface="Courier New" panose="02070309020205020404" pitchFamily="49" charset="0"/>
              </a:rPr>
              <a:t/>
            </a:r>
            <a:br>
              <a:rPr lang="en-US" altLang="en-US" sz="1000" dirty="0">
                <a:solidFill>
                  <a:srgbClr val="CC7832"/>
                </a:solidFill>
                <a:latin typeface="Courier New" panose="02070309020205020404" pitchFamily="49" charset="0"/>
                <a:cs typeface="Courier New" panose="02070309020205020404" pitchFamily="49" charset="0"/>
              </a:rPr>
            </a:br>
            <a:r>
              <a:rPr lang="en-US" altLang="en-US" sz="1000" dirty="0" smtClean="0">
                <a:solidFill>
                  <a:srgbClr val="BBB529"/>
                </a:solidFill>
                <a:latin typeface="Courier New" panose="02070309020205020404" pitchFamily="49" charset="0"/>
                <a:cs typeface="Courier New" panose="02070309020205020404" pitchFamily="49" charset="0"/>
              </a:rPr>
              <a:t>@</a:t>
            </a:r>
            <a:r>
              <a:rPr lang="en-US" altLang="en-US" sz="1000" dirty="0" err="1">
                <a:solidFill>
                  <a:srgbClr val="BBB529"/>
                </a:solidFill>
                <a:latin typeface="Courier New" panose="02070309020205020404" pitchFamily="49" charset="0"/>
                <a:cs typeface="Courier New" panose="02070309020205020404" pitchFamily="49" charset="0"/>
              </a:rPr>
              <a:t>InjectMocks</a:t>
            </a:r>
            <a:r>
              <a:rPr lang="en-US" altLang="en-US" sz="1000" dirty="0">
                <a:solidFill>
                  <a:srgbClr val="BBB529"/>
                </a:solidFill>
                <a:latin typeface="Courier New" panose="02070309020205020404" pitchFamily="49" charset="0"/>
                <a:cs typeface="Courier New" panose="02070309020205020404" pitchFamily="49" charset="0"/>
              </a:rPr>
              <a:t/>
            </a:r>
            <a:br>
              <a:rPr lang="en-US" altLang="en-US" sz="1000" dirty="0">
                <a:solidFill>
                  <a:srgbClr val="BBB529"/>
                </a:solidFill>
                <a:latin typeface="Courier New" panose="02070309020205020404" pitchFamily="49" charset="0"/>
                <a:cs typeface="Courier New" panose="02070309020205020404" pitchFamily="49" charset="0"/>
              </a:rPr>
            </a:br>
            <a:r>
              <a:rPr lang="en-US" altLang="en-US" sz="1000" dirty="0" smtClean="0">
                <a:solidFill>
                  <a:srgbClr val="CC7832"/>
                </a:solidFill>
                <a:latin typeface="Courier New" panose="02070309020205020404" pitchFamily="49" charset="0"/>
                <a:cs typeface="Courier New" panose="02070309020205020404" pitchFamily="49" charset="0"/>
              </a:rPr>
              <a:t>private </a:t>
            </a:r>
            <a:r>
              <a:rPr lang="en-US" altLang="en-US" sz="1000" dirty="0" err="1">
                <a:solidFill>
                  <a:srgbClr val="A9B7C6"/>
                </a:solidFill>
                <a:latin typeface="Courier New" panose="02070309020205020404" pitchFamily="49" charset="0"/>
                <a:cs typeface="Courier New" panose="02070309020205020404" pitchFamily="49" charset="0"/>
              </a:rPr>
              <a:t>PersonControllerImpl</a:t>
            </a:r>
            <a:r>
              <a:rPr lang="en-US" altLang="en-US" sz="1000" dirty="0">
                <a:solidFill>
                  <a:srgbClr val="A9B7C6"/>
                </a:solidFill>
                <a:latin typeface="Courier New" panose="02070309020205020404" pitchFamily="49" charset="0"/>
                <a:cs typeface="Courier New" panose="02070309020205020404" pitchFamily="49" charset="0"/>
              </a:rPr>
              <a:t> </a:t>
            </a:r>
            <a:r>
              <a:rPr lang="en-US" altLang="en-US" sz="1000" dirty="0">
                <a:solidFill>
                  <a:srgbClr val="9876AA"/>
                </a:solidFill>
                <a:latin typeface="Courier New" panose="02070309020205020404" pitchFamily="49" charset="0"/>
                <a:cs typeface="Courier New" panose="02070309020205020404" pitchFamily="49" charset="0"/>
              </a:rPr>
              <a:t>controller</a:t>
            </a:r>
            <a:r>
              <a:rPr lang="en-US" altLang="en-US" sz="1000" dirty="0" smtClean="0">
                <a:solidFill>
                  <a:srgbClr val="CC7832"/>
                </a:solidFill>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806356" y="2803589"/>
            <a:ext cx="688009" cy="523220"/>
          </a:xfrm>
          <a:prstGeom prst="rect">
            <a:avLst/>
          </a:prstGeom>
          <a:noFill/>
        </p:spPr>
        <p:txBody>
          <a:bodyPr wrap="none" rtlCol="0">
            <a:spAutoFit/>
          </a:bodyPr>
          <a:lstStyle/>
          <a:p>
            <a:r>
              <a:rPr lang="en-US" sz="2800" b="1" dirty="0" smtClean="0">
                <a:solidFill>
                  <a:schemeClr val="tx1"/>
                </a:solidFill>
                <a:latin typeface="Raleway" panose="020B0604020202020204" charset="0"/>
              </a:rPr>
              <a:t>OR</a:t>
            </a:r>
            <a:endParaRPr lang="en-US" sz="2800" b="1" dirty="0">
              <a:solidFill>
                <a:schemeClr val="tx1"/>
              </a:solidFill>
              <a:latin typeface="Raleway" panose="020B0604020202020204" charset="0"/>
            </a:endParaRPr>
          </a:p>
        </p:txBody>
      </p:sp>
    </p:spTree>
    <p:extLst>
      <p:ext uri="{BB962C8B-B14F-4D97-AF65-F5344CB8AC3E}">
        <p14:creationId xmlns:p14="http://schemas.microsoft.com/office/powerpoint/2010/main" val="1631166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Code Coverage</a:t>
            </a:r>
            <a:endParaRPr sz="2400" dirty="0"/>
          </a:p>
        </p:txBody>
      </p:sp>
      <p:sp>
        <p:nvSpPr>
          <p:cNvPr id="2" name="TextBox 1"/>
          <p:cNvSpPr txBox="1"/>
          <p:nvPr/>
        </p:nvSpPr>
        <p:spPr>
          <a:xfrm>
            <a:off x="682487" y="1722783"/>
            <a:ext cx="6308035" cy="1938992"/>
          </a:xfrm>
          <a:prstGeom prst="rect">
            <a:avLst/>
          </a:prstGeom>
          <a:noFill/>
        </p:spPr>
        <p:txBody>
          <a:bodyPr wrap="square" rtlCol="0">
            <a:spAutoFit/>
          </a:bodyPr>
          <a:lstStyle/>
          <a:p>
            <a:r>
              <a:rPr lang="en-US" sz="2400" dirty="0" smtClean="0">
                <a:solidFill>
                  <a:schemeClr val="accent5"/>
                </a:solidFill>
                <a:latin typeface="Lato" panose="020B0604020202020204" charset="0"/>
              </a:rPr>
              <a:t>• </a:t>
            </a:r>
            <a:r>
              <a:rPr lang="en-US" sz="2400" dirty="0">
                <a:solidFill>
                  <a:schemeClr val="accent5"/>
                </a:solidFill>
                <a:latin typeface="Lato" panose="020B0604020202020204" charset="0"/>
              </a:rPr>
              <a:t>Percentage of lines of code tested is code coverage</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 Ideal coverage is in the 70-80% range</a:t>
            </a:r>
            <a:br>
              <a:rPr lang="en-US" sz="2400" dirty="0">
                <a:solidFill>
                  <a:schemeClr val="accent5"/>
                </a:solidFill>
                <a:latin typeface="Lato" panose="020B0604020202020204" charset="0"/>
              </a:rPr>
            </a:br>
            <a:r>
              <a:rPr lang="en-US" sz="2400" dirty="0"/>
              <a:t/>
            </a:r>
            <a:br>
              <a:rPr lang="en-US" sz="2400" dirty="0"/>
            </a:br>
            <a:endParaRPr lang="en-US" sz="2400" dirty="0">
              <a:solidFill>
                <a:schemeClr val="accent5"/>
              </a:solidFill>
              <a:latin typeface="Lato" panose="020B0604020202020204" charset="0"/>
            </a:endParaRPr>
          </a:p>
        </p:txBody>
      </p:sp>
      <p:pic>
        <p:nvPicPr>
          <p:cNvPr id="6" name="Picture 5"/>
          <p:cNvPicPr>
            <a:picLocks noChangeAspect="1"/>
          </p:cNvPicPr>
          <p:nvPr/>
        </p:nvPicPr>
        <p:blipFill>
          <a:blip r:embed="rId3"/>
          <a:stretch>
            <a:fillRect/>
          </a:stretch>
        </p:blipFill>
        <p:spPr>
          <a:xfrm>
            <a:off x="4314422" y="3157457"/>
            <a:ext cx="4201897" cy="1792314"/>
          </a:xfrm>
          <a:prstGeom prst="rect">
            <a:avLst/>
          </a:prstGeom>
        </p:spPr>
      </p:pic>
    </p:spTree>
    <p:extLst>
      <p:ext uri="{BB962C8B-B14F-4D97-AF65-F5344CB8AC3E}">
        <p14:creationId xmlns:p14="http://schemas.microsoft.com/office/powerpoint/2010/main" val="1612397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Unit Testing</a:t>
            </a:r>
            <a:endParaRPr sz="2400" dirty="0"/>
          </a:p>
        </p:txBody>
      </p:sp>
      <p:sp>
        <p:nvSpPr>
          <p:cNvPr id="2" name="TextBox 1"/>
          <p:cNvSpPr txBox="1"/>
          <p:nvPr/>
        </p:nvSpPr>
        <p:spPr>
          <a:xfrm>
            <a:off x="682487" y="1722783"/>
            <a:ext cx="6411733" cy="3785652"/>
          </a:xfrm>
          <a:prstGeom prst="rect">
            <a:avLst/>
          </a:prstGeom>
          <a:noFill/>
        </p:spPr>
        <p:txBody>
          <a:bodyPr wrap="square" rtlCol="0">
            <a:spAutoFit/>
          </a:bodyPr>
          <a:lstStyle/>
          <a:p>
            <a:r>
              <a:rPr lang="en-US" sz="2400" dirty="0">
                <a:solidFill>
                  <a:schemeClr val="accent5"/>
                </a:solidFill>
                <a:latin typeface="Lato" panose="020B0604020202020204" charset="0"/>
              </a:rPr>
              <a:t>• </a:t>
            </a:r>
            <a:r>
              <a:rPr lang="en-US" sz="2400" dirty="0" smtClean="0">
                <a:solidFill>
                  <a:schemeClr val="accent5"/>
                </a:solidFill>
                <a:latin typeface="Lato" panose="020B0604020202020204" charset="0"/>
              </a:rPr>
              <a:t>Bringing </a:t>
            </a:r>
            <a:r>
              <a:rPr lang="en-US" sz="2400" dirty="0">
                <a:solidFill>
                  <a:schemeClr val="accent5"/>
                </a:solidFill>
                <a:latin typeface="Lato" panose="020B0604020202020204" charset="0"/>
              </a:rPr>
              <a:t>up the Spring Context makes your tests exponentially</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slower</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 Try to test specific business logic in unit tests</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 Use Integration Tests to test interactions</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 Think of a pyramid. Base is unit tests, middle is integration</a:t>
            </a:r>
            <a:br>
              <a:rPr lang="en-US" sz="2400" dirty="0">
                <a:solidFill>
                  <a:schemeClr val="accent5"/>
                </a:solidFill>
                <a:latin typeface="Lato" panose="020B0604020202020204" charset="0"/>
              </a:rPr>
            </a:br>
            <a:r>
              <a:rPr lang="en-US" sz="2400" dirty="0">
                <a:solidFill>
                  <a:schemeClr val="accent5"/>
                </a:solidFill>
                <a:latin typeface="Lato" panose="020B0604020202020204" charset="0"/>
              </a:rPr>
              <a:t>tests, top is functional tests </a:t>
            </a:r>
            <a:r>
              <a:rPr lang="en-US" sz="2400" dirty="0"/>
              <a:t/>
            </a:r>
            <a:br>
              <a:rPr lang="en-US" sz="2400" dirty="0"/>
            </a:br>
            <a:r>
              <a:rPr lang="en-US" sz="2400" dirty="0"/>
              <a:t/>
            </a:r>
            <a:br>
              <a:rPr lang="en-US" sz="2400" dirty="0"/>
            </a:br>
            <a:endParaRPr lang="en-US" sz="2400" dirty="0">
              <a:solidFill>
                <a:schemeClr val="accent5"/>
              </a:solidFill>
              <a:latin typeface="Lato" panose="020B0604020202020204" charset="0"/>
            </a:endParaRPr>
          </a:p>
        </p:txBody>
      </p:sp>
      <p:sp>
        <p:nvSpPr>
          <p:cNvPr id="4" name="TextBox 3"/>
          <p:cNvSpPr txBox="1"/>
          <p:nvPr/>
        </p:nvSpPr>
        <p:spPr>
          <a:xfrm>
            <a:off x="7295204" y="2753834"/>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Software Testing</a:t>
            </a:r>
            <a:endParaRPr lang="en-US" dirty="0"/>
          </a:p>
        </p:txBody>
      </p:sp>
    </p:spTree>
    <p:extLst>
      <p:ext uri="{BB962C8B-B14F-4D97-AF65-F5344CB8AC3E}">
        <p14:creationId xmlns:p14="http://schemas.microsoft.com/office/powerpoint/2010/main" val="2233390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Spring Boot Annotations</a:t>
            </a:r>
            <a:endParaRPr sz="2400" dirty="0"/>
          </a:p>
        </p:txBody>
      </p:sp>
      <p:sp>
        <p:nvSpPr>
          <p:cNvPr id="2" name="TextBox 1"/>
          <p:cNvSpPr txBox="1"/>
          <p:nvPr/>
        </p:nvSpPr>
        <p:spPr>
          <a:xfrm>
            <a:off x="682487" y="1722783"/>
            <a:ext cx="6411733" cy="3077766"/>
          </a:xfrm>
          <a:prstGeom prst="rect">
            <a:avLst/>
          </a:prstGeom>
          <a:noFill/>
        </p:spPr>
        <p:txBody>
          <a:bodyPr wrap="square" rtlCol="0">
            <a:spAutoFit/>
          </a:bodyPr>
          <a:lstStyle/>
          <a:p>
            <a:r>
              <a:rPr lang="en-US" sz="1800" dirty="0">
                <a:solidFill>
                  <a:schemeClr val="accent3"/>
                </a:solidFill>
                <a:latin typeface="Lato" panose="020B0604020202020204" charset="0"/>
              </a:rPr>
              <a:t>@</a:t>
            </a:r>
            <a:r>
              <a:rPr lang="en-US" sz="1800" dirty="0" err="1">
                <a:solidFill>
                  <a:schemeClr val="accent3"/>
                </a:solidFill>
                <a:latin typeface="Lato" panose="020B0604020202020204" charset="0"/>
              </a:rPr>
              <a:t>RunWith</a:t>
            </a:r>
            <a:r>
              <a:rPr lang="en-US" sz="1800" dirty="0">
                <a:solidFill>
                  <a:schemeClr val="accent3"/>
                </a:solidFill>
                <a:latin typeface="Lato" panose="020B0604020202020204" charset="0"/>
              </a:rPr>
              <a:t>(</a:t>
            </a:r>
            <a:r>
              <a:rPr lang="en-US" sz="1800" dirty="0" err="1">
                <a:solidFill>
                  <a:schemeClr val="accent3"/>
                </a:solidFill>
                <a:latin typeface="Lato" panose="020B0604020202020204" charset="0"/>
              </a:rPr>
              <a:t>SpringRunner.class</a:t>
            </a:r>
            <a:r>
              <a:rPr lang="en-US" sz="1800" dirty="0" smtClean="0">
                <a:solidFill>
                  <a:schemeClr val="accent3"/>
                </a:solidFill>
                <a:latin typeface="Lato" panose="020B0604020202020204" charset="0"/>
              </a:rPr>
              <a:t>):</a:t>
            </a:r>
            <a:r>
              <a:rPr lang="en-US" sz="1800" dirty="0" smtClean="0">
                <a:solidFill>
                  <a:schemeClr val="accent5"/>
                </a:solidFill>
                <a:latin typeface="Lato" panose="020B0604020202020204" charset="0"/>
              </a:rPr>
              <a:t> Run </a:t>
            </a:r>
            <a:r>
              <a:rPr lang="en-US" sz="1800" dirty="0">
                <a:solidFill>
                  <a:schemeClr val="accent5"/>
                </a:solidFill>
                <a:latin typeface="Lato" panose="020B0604020202020204" charset="0"/>
              </a:rPr>
              <a:t>test with Spring Context</a:t>
            </a:r>
          </a:p>
          <a:p>
            <a:r>
              <a:rPr lang="en-US" sz="1800" dirty="0">
                <a:solidFill>
                  <a:schemeClr val="accent3"/>
                </a:solidFill>
                <a:latin typeface="Lato" panose="020B0604020202020204" charset="0"/>
              </a:rPr>
              <a:t>@</a:t>
            </a:r>
            <a:r>
              <a:rPr lang="en-US" sz="1800" dirty="0" err="1" smtClean="0">
                <a:solidFill>
                  <a:schemeClr val="accent3"/>
                </a:solidFill>
                <a:latin typeface="Lato" panose="020B0604020202020204" charset="0"/>
              </a:rPr>
              <a:t>SpringBootTest</a:t>
            </a:r>
            <a:r>
              <a:rPr lang="en-US" sz="1800" dirty="0" smtClean="0">
                <a:solidFill>
                  <a:schemeClr val="accent3"/>
                </a:solidFill>
                <a:latin typeface="Lato" panose="020B0604020202020204" charset="0"/>
              </a:rPr>
              <a:t>: </a:t>
            </a:r>
            <a:r>
              <a:rPr lang="en-US" sz="1800" dirty="0">
                <a:solidFill>
                  <a:schemeClr val="accent5"/>
                </a:solidFill>
                <a:latin typeface="Lato" panose="020B0604020202020204" charset="0"/>
              </a:rPr>
              <a:t>Search for Spring Boot Application for configuration</a:t>
            </a:r>
          </a:p>
          <a:p>
            <a:r>
              <a:rPr lang="en-US" sz="1800" dirty="0">
                <a:solidFill>
                  <a:schemeClr val="accent3"/>
                </a:solidFill>
                <a:latin typeface="Lato" panose="020B0604020202020204" charset="0"/>
              </a:rPr>
              <a:t>@</a:t>
            </a:r>
            <a:r>
              <a:rPr lang="en-US" sz="1800" dirty="0" err="1" smtClean="0">
                <a:solidFill>
                  <a:schemeClr val="accent3"/>
                </a:solidFill>
                <a:latin typeface="Lato" panose="020B0604020202020204" charset="0"/>
              </a:rPr>
              <a:t>TestConfiguraiton</a:t>
            </a:r>
            <a:r>
              <a:rPr lang="en-US" sz="1800" dirty="0" smtClean="0">
                <a:solidFill>
                  <a:schemeClr val="accent3"/>
                </a:solidFill>
                <a:latin typeface="Lato" panose="020B0604020202020204" charset="0"/>
              </a:rPr>
              <a:t>: </a:t>
            </a:r>
            <a:r>
              <a:rPr lang="en-US" sz="1800" dirty="0">
                <a:solidFill>
                  <a:schemeClr val="accent5"/>
                </a:solidFill>
                <a:latin typeface="Lato" panose="020B0604020202020204" charset="0"/>
              </a:rPr>
              <a:t>Specify a Spring configuration for your test</a:t>
            </a:r>
          </a:p>
          <a:p>
            <a:r>
              <a:rPr lang="en-US" sz="1800" dirty="0">
                <a:solidFill>
                  <a:schemeClr val="accent3"/>
                </a:solidFill>
                <a:latin typeface="Lato" panose="020B0604020202020204" charset="0"/>
              </a:rPr>
              <a:t>@</a:t>
            </a:r>
            <a:r>
              <a:rPr lang="en-US" sz="1800" dirty="0" err="1" smtClean="0">
                <a:solidFill>
                  <a:schemeClr val="accent3"/>
                </a:solidFill>
                <a:latin typeface="Lato" panose="020B0604020202020204" charset="0"/>
              </a:rPr>
              <a:t>MockBean</a:t>
            </a:r>
            <a:r>
              <a:rPr lang="en-US" sz="1800" dirty="0" smtClean="0">
                <a:solidFill>
                  <a:schemeClr val="accent3"/>
                </a:solidFill>
                <a:latin typeface="Lato" panose="020B0604020202020204" charset="0"/>
              </a:rPr>
              <a:t>: </a:t>
            </a:r>
            <a:r>
              <a:rPr lang="en-US" sz="1800" dirty="0">
                <a:solidFill>
                  <a:schemeClr val="accent5"/>
                </a:solidFill>
                <a:latin typeface="Lato" panose="020B0604020202020204" charset="0"/>
              </a:rPr>
              <a:t>Injects </a:t>
            </a:r>
            <a:r>
              <a:rPr lang="en-US" sz="1800" dirty="0" err="1">
                <a:solidFill>
                  <a:schemeClr val="accent5"/>
                </a:solidFill>
                <a:latin typeface="Lato" panose="020B0604020202020204" charset="0"/>
              </a:rPr>
              <a:t>Mockito</a:t>
            </a:r>
            <a:r>
              <a:rPr lang="en-US" sz="1800" dirty="0">
                <a:solidFill>
                  <a:schemeClr val="accent5"/>
                </a:solidFill>
                <a:latin typeface="Lato" panose="020B0604020202020204" charset="0"/>
              </a:rPr>
              <a:t> Mock</a:t>
            </a:r>
          </a:p>
          <a:p>
            <a:r>
              <a:rPr lang="en-US" sz="1800" dirty="0">
                <a:solidFill>
                  <a:schemeClr val="accent3"/>
                </a:solidFill>
                <a:latin typeface="Lato" panose="020B0604020202020204" charset="0"/>
              </a:rPr>
              <a:t>@</a:t>
            </a:r>
            <a:r>
              <a:rPr lang="en-US" sz="1800" dirty="0" err="1" smtClean="0">
                <a:solidFill>
                  <a:schemeClr val="accent3"/>
                </a:solidFill>
                <a:latin typeface="Lato" panose="020B0604020202020204" charset="0"/>
              </a:rPr>
              <a:t>SpyBean</a:t>
            </a:r>
            <a:r>
              <a:rPr lang="en-US" sz="1800" dirty="0" smtClean="0">
                <a:solidFill>
                  <a:schemeClr val="accent3"/>
                </a:solidFill>
                <a:latin typeface="Lato" panose="020B0604020202020204" charset="0"/>
              </a:rPr>
              <a:t>: </a:t>
            </a:r>
            <a:r>
              <a:rPr lang="en-US" sz="1800" dirty="0">
                <a:solidFill>
                  <a:schemeClr val="accent5"/>
                </a:solidFill>
                <a:latin typeface="Lato" panose="020B0604020202020204" charset="0"/>
              </a:rPr>
              <a:t>Injects </a:t>
            </a:r>
            <a:r>
              <a:rPr lang="en-US" sz="1800" dirty="0" err="1">
                <a:solidFill>
                  <a:schemeClr val="accent5"/>
                </a:solidFill>
                <a:latin typeface="Lato" panose="020B0604020202020204" charset="0"/>
              </a:rPr>
              <a:t>Mockito</a:t>
            </a:r>
            <a:r>
              <a:rPr lang="en-US" sz="1800" dirty="0">
                <a:solidFill>
                  <a:schemeClr val="accent5"/>
                </a:solidFill>
                <a:latin typeface="Lato" panose="020B0604020202020204" charset="0"/>
              </a:rPr>
              <a:t> Spy</a:t>
            </a:r>
          </a:p>
          <a:p>
            <a:r>
              <a:rPr lang="en-US" sz="1800" dirty="0">
                <a:solidFill>
                  <a:schemeClr val="accent3"/>
                </a:solidFill>
                <a:latin typeface="Lato" panose="020B0604020202020204" charset="0"/>
              </a:rPr>
              <a:t>@</a:t>
            </a:r>
            <a:r>
              <a:rPr lang="en-US" sz="1800" dirty="0" err="1" smtClean="0">
                <a:solidFill>
                  <a:schemeClr val="accent3"/>
                </a:solidFill>
                <a:latin typeface="Lato" panose="020B0604020202020204" charset="0"/>
              </a:rPr>
              <a:t>JsonTest</a:t>
            </a:r>
            <a:r>
              <a:rPr lang="en-US" sz="1800" dirty="0" smtClean="0">
                <a:solidFill>
                  <a:schemeClr val="accent3"/>
                </a:solidFill>
                <a:latin typeface="Lato" panose="020B0604020202020204" charset="0"/>
              </a:rPr>
              <a:t>: </a:t>
            </a:r>
            <a:r>
              <a:rPr lang="en-US" sz="1800" dirty="0">
                <a:solidFill>
                  <a:schemeClr val="accent5"/>
                </a:solidFill>
                <a:latin typeface="Lato" panose="020B0604020202020204" charset="0"/>
              </a:rPr>
              <a:t>Creates a Jackson or </a:t>
            </a:r>
            <a:r>
              <a:rPr lang="en-US" sz="1800" dirty="0" err="1">
                <a:solidFill>
                  <a:schemeClr val="accent5"/>
                </a:solidFill>
                <a:latin typeface="Lato" panose="020B0604020202020204" charset="0"/>
              </a:rPr>
              <a:t>Gson</a:t>
            </a:r>
            <a:r>
              <a:rPr lang="en-US" sz="1800" dirty="0">
                <a:solidFill>
                  <a:schemeClr val="accent5"/>
                </a:solidFill>
                <a:latin typeface="Lato" panose="020B0604020202020204" charset="0"/>
              </a:rPr>
              <a:t> object mapper via Spring Boot</a:t>
            </a:r>
          </a:p>
          <a:p>
            <a:r>
              <a:rPr lang="en-US" sz="1600" dirty="0" smtClean="0"/>
              <a:t/>
            </a:r>
            <a:br>
              <a:rPr lang="en-US" sz="1600" dirty="0" smtClean="0"/>
            </a:br>
            <a:endParaRPr lang="en-US" sz="1600" dirty="0">
              <a:solidFill>
                <a:schemeClr val="accent5"/>
              </a:solidFill>
              <a:latin typeface="Lato" panose="020B0604020202020204" charset="0"/>
            </a:endParaRPr>
          </a:p>
        </p:txBody>
      </p:sp>
    </p:spTree>
    <p:extLst>
      <p:ext uri="{BB962C8B-B14F-4D97-AF65-F5344CB8AC3E}">
        <p14:creationId xmlns:p14="http://schemas.microsoft.com/office/powerpoint/2010/main" val="2845979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Spring Boot Annotations</a:t>
            </a:r>
            <a:endParaRPr sz="2400" dirty="0"/>
          </a:p>
        </p:txBody>
      </p:sp>
      <p:sp>
        <p:nvSpPr>
          <p:cNvPr id="2" name="TextBox 1"/>
          <p:cNvSpPr txBox="1"/>
          <p:nvPr/>
        </p:nvSpPr>
        <p:spPr>
          <a:xfrm>
            <a:off x="682487" y="1722783"/>
            <a:ext cx="6846073" cy="2523768"/>
          </a:xfrm>
          <a:prstGeom prst="rect">
            <a:avLst/>
          </a:prstGeom>
          <a:noFill/>
        </p:spPr>
        <p:txBody>
          <a:bodyPr wrap="square" rtlCol="0">
            <a:spAutoFit/>
          </a:bodyPr>
          <a:lstStyle/>
          <a:p>
            <a:r>
              <a:rPr lang="en-US" sz="1800" dirty="0" smtClean="0">
                <a:solidFill>
                  <a:schemeClr val="accent3"/>
                </a:solidFill>
                <a:latin typeface="Lato" panose="020B0604020202020204" charset="0"/>
              </a:rPr>
              <a:t>@</a:t>
            </a:r>
            <a:r>
              <a:rPr lang="en-US" sz="1800" dirty="0" err="1" smtClean="0">
                <a:solidFill>
                  <a:schemeClr val="accent3"/>
                </a:solidFill>
                <a:latin typeface="Lato" panose="020B0604020202020204" charset="0"/>
              </a:rPr>
              <a:t>WebMvcTest</a:t>
            </a:r>
            <a:r>
              <a:rPr lang="en-US" sz="1800" dirty="0" smtClean="0">
                <a:solidFill>
                  <a:schemeClr val="accent3"/>
                </a:solidFill>
                <a:latin typeface="Lato" panose="020B0604020202020204" charset="0"/>
              </a:rPr>
              <a:t>: </a:t>
            </a:r>
            <a:r>
              <a:rPr lang="en-US" sz="1800" dirty="0" smtClean="0">
                <a:solidFill>
                  <a:schemeClr val="accent5"/>
                </a:solidFill>
                <a:latin typeface="Lato" panose="020B0604020202020204" charset="0"/>
              </a:rPr>
              <a:t>Used to test web context without a full http server</a:t>
            </a:r>
          </a:p>
          <a:p>
            <a:r>
              <a:rPr lang="en-US" sz="1800" dirty="0" smtClean="0">
                <a:solidFill>
                  <a:schemeClr val="accent3"/>
                </a:solidFill>
                <a:latin typeface="Lato" panose="020B0604020202020204" charset="0"/>
              </a:rPr>
              <a:t>@</a:t>
            </a:r>
            <a:r>
              <a:rPr lang="en-US" sz="1800" dirty="0" err="1" smtClean="0">
                <a:solidFill>
                  <a:schemeClr val="accent3"/>
                </a:solidFill>
                <a:latin typeface="Lato" panose="020B0604020202020204" charset="0"/>
              </a:rPr>
              <a:t>DataJpaTest</a:t>
            </a:r>
            <a:r>
              <a:rPr lang="en-US" sz="1800" dirty="0" smtClean="0">
                <a:solidFill>
                  <a:schemeClr val="accent3"/>
                </a:solidFill>
                <a:latin typeface="Lato" panose="020B0604020202020204" charset="0"/>
              </a:rPr>
              <a:t>: </a:t>
            </a:r>
            <a:r>
              <a:rPr lang="en-US" sz="1800" dirty="0" smtClean="0">
                <a:solidFill>
                  <a:schemeClr val="accent5"/>
                </a:solidFill>
                <a:latin typeface="Lato" panose="020B0604020202020204" charset="0"/>
              </a:rPr>
              <a:t>Used to test data layer with embedded database</a:t>
            </a:r>
          </a:p>
          <a:p>
            <a:r>
              <a:rPr lang="en-US" sz="1800" dirty="0" smtClean="0">
                <a:solidFill>
                  <a:schemeClr val="accent3"/>
                </a:solidFill>
                <a:latin typeface="Lato" panose="020B0604020202020204" charset="0"/>
              </a:rPr>
              <a:t>@</a:t>
            </a:r>
            <a:r>
              <a:rPr lang="en-US" sz="1800" dirty="0" err="1" smtClean="0">
                <a:solidFill>
                  <a:schemeClr val="accent3"/>
                </a:solidFill>
                <a:latin typeface="Lato" panose="020B0604020202020204" charset="0"/>
              </a:rPr>
              <a:t>ContextConfiguration</a:t>
            </a:r>
            <a:r>
              <a:rPr lang="en-US" sz="1800" dirty="0" smtClean="0">
                <a:solidFill>
                  <a:schemeClr val="accent3"/>
                </a:solidFill>
                <a:latin typeface="Lato" panose="020B0604020202020204" charset="0"/>
              </a:rPr>
              <a:t> </a:t>
            </a:r>
            <a:r>
              <a:rPr lang="en-US" sz="1800" dirty="0" smtClean="0">
                <a:solidFill>
                  <a:schemeClr val="accent5"/>
                </a:solidFill>
                <a:latin typeface="Lato" panose="020B0604020202020204" charset="0"/>
              </a:rPr>
              <a:t>Used to direct Spring how to configure the context for the test.</a:t>
            </a:r>
          </a:p>
          <a:p>
            <a:r>
              <a:rPr lang="en-US" sz="1800" dirty="0" smtClean="0">
                <a:solidFill>
                  <a:schemeClr val="accent3"/>
                </a:solidFill>
                <a:latin typeface="Lato" panose="020B0604020202020204" charset="0"/>
              </a:rPr>
              <a:t>@</a:t>
            </a:r>
            <a:r>
              <a:rPr lang="en-US" sz="1800" dirty="0" err="1" smtClean="0">
                <a:solidFill>
                  <a:schemeClr val="accent3"/>
                </a:solidFill>
                <a:latin typeface="Lato" panose="020B0604020202020204" charset="0"/>
              </a:rPr>
              <a:t>ActiveProfiles</a:t>
            </a:r>
            <a:r>
              <a:rPr lang="en-US" sz="1800" dirty="0" smtClean="0">
                <a:solidFill>
                  <a:schemeClr val="accent5"/>
                </a:solidFill>
                <a:latin typeface="Lato" panose="020B0604020202020204" charset="0"/>
              </a:rPr>
              <a:t> Set which Spring Profiles are active for the test</a:t>
            </a:r>
          </a:p>
          <a:p>
            <a:r>
              <a:rPr lang="en-US" sz="1800" dirty="0" smtClean="0">
                <a:solidFill>
                  <a:schemeClr val="accent3"/>
                </a:solidFill>
                <a:latin typeface="Lato" panose="020B0604020202020204" charset="0"/>
              </a:rPr>
              <a:t>@</a:t>
            </a:r>
            <a:r>
              <a:rPr lang="en-US" sz="1800" dirty="0" err="1" smtClean="0">
                <a:solidFill>
                  <a:schemeClr val="accent3"/>
                </a:solidFill>
                <a:latin typeface="Lato" panose="020B0604020202020204" charset="0"/>
              </a:rPr>
              <a:t>DirtiesContext</a:t>
            </a:r>
            <a:r>
              <a:rPr lang="en-US" sz="1800" dirty="0" smtClean="0">
                <a:solidFill>
                  <a:schemeClr val="accent3"/>
                </a:solidFill>
                <a:latin typeface="Lato" panose="020B0604020202020204" charset="0"/>
              </a:rPr>
              <a:t> </a:t>
            </a:r>
            <a:r>
              <a:rPr lang="en-US" sz="1800" dirty="0" smtClean="0">
                <a:solidFill>
                  <a:schemeClr val="accent5"/>
                </a:solidFill>
                <a:latin typeface="Lato" panose="020B0604020202020204" charset="0"/>
              </a:rPr>
              <a:t>Resets the Spring Context after the test (expensive to do)</a:t>
            </a:r>
            <a:r>
              <a:rPr lang="en-US" sz="1800" dirty="0" smtClean="0"/>
              <a:t/>
            </a:r>
            <a:br>
              <a:rPr lang="en-US" sz="1800" dirty="0" smtClean="0"/>
            </a:br>
            <a:r>
              <a:rPr lang="en-US" sz="1600" dirty="0" smtClean="0"/>
              <a:t/>
            </a:r>
            <a:br>
              <a:rPr lang="en-US" sz="1600" dirty="0" smtClean="0"/>
            </a:br>
            <a:endParaRPr lang="en-US" sz="1600" dirty="0">
              <a:solidFill>
                <a:schemeClr val="accent5"/>
              </a:solidFill>
              <a:latin typeface="Lato" panose="020B0604020202020204" charset="0"/>
            </a:endParaRPr>
          </a:p>
        </p:txBody>
      </p:sp>
    </p:spTree>
    <p:extLst>
      <p:ext uri="{BB962C8B-B14F-4D97-AF65-F5344CB8AC3E}">
        <p14:creationId xmlns:p14="http://schemas.microsoft.com/office/powerpoint/2010/main" val="2834239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97859" y="2014007"/>
            <a:ext cx="8622300" cy="11398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accent5"/>
                </a:solidFill>
              </a:rPr>
              <a:t>DEMO</a:t>
            </a:r>
            <a:endParaRPr sz="24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Why Automate Testing</a:t>
            </a:r>
            <a:endParaRPr sz="2400" dirty="0"/>
          </a:p>
        </p:txBody>
      </p:sp>
      <p:sp>
        <p:nvSpPr>
          <p:cNvPr id="4" name="TextBox 3"/>
          <p:cNvSpPr txBox="1"/>
          <p:nvPr/>
        </p:nvSpPr>
        <p:spPr>
          <a:xfrm>
            <a:off x="3359427" y="3361249"/>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smtClean="0"/>
              <a:t>CI/CD</a:t>
            </a:r>
            <a:endParaRPr lang="en-US" dirty="0"/>
          </a:p>
        </p:txBody>
      </p:sp>
      <p:pic>
        <p:nvPicPr>
          <p:cNvPr id="1026" name="Picture 2" descr="https://martinfowler.com/articles/practical-test-pyramid/build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534" y="1747023"/>
            <a:ext cx="6956273" cy="1347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58887" y="3854018"/>
            <a:ext cx="4572000" cy="523220"/>
          </a:xfrm>
          <a:prstGeom prst="rect">
            <a:avLst/>
          </a:prstGeom>
        </p:spPr>
        <p:txBody>
          <a:bodyPr>
            <a:spAutoFit/>
          </a:bodyPr>
          <a:lstStyle/>
          <a:p>
            <a:r>
              <a:rPr lang="en-US" i="1" dirty="0">
                <a:solidFill>
                  <a:srgbClr val="303633"/>
                </a:solidFill>
                <a:latin typeface="Lato" panose="020B0604020202020204" charset="0"/>
              </a:rPr>
              <a:t>Use </a:t>
            </a:r>
            <a:r>
              <a:rPr lang="en-US" i="1" dirty="0" smtClean="0">
                <a:solidFill>
                  <a:srgbClr val="303633"/>
                </a:solidFill>
                <a:latin typeface="Lato" panose="020B0604020202020204" charset="0"/>
              </a:rPr>
              <a:t>build software </a:t>
            </a:r>
            <a:r>
              <a:rPr lang="en-US" i="1" dirty="0">
                <a:solidFill>
                  <a:srgbClr val="303633"/>
                </a:solidFill>
                <a:latin typeface="Lato" panose="020B0604020202020204" charset="0"/>
              </a:rPr>
              <a:t>pipelines to automatically and reliably </a:t>
            </a:r>
            <a:r>
              <a:rPr lang="en-US" i="1">
                <a:solidFill>
                  <a:srgbClr val="303633"/>
                </a:solidFill>
                <a:latin typeface="Lato" panose="020B0604020202020204" charset="0"/>
              </a:rPr>
              <a:t>get </a:t>
            </a:r>
            <a:r>
              <a:rPr lang="en-US" i="1" smtClean="0">
                <a:solidFill>
                  <a:srgbClr val="303633"/>
                </a:solidFill>
                <a:latin typeface="Lato" panose="020B0604020202020204" charset="0"/>
              </a:rPr>
              <a:t>you </a:t>
            </a:r>
            <a:r>
              <a:rPr lang="en-US" i="1" dirty="0" smtClean="0">
                <a:solidFill>
                  <a:srgbClr val="303633"/>
                </a:solidFill>
                <a:latin typeface="Lato" panose="020B0604020202020204" charset="0"/>
              </a:rPr>
              <a:t>into </a:t>
            </a:r>
            <a:r>
              <a:rPr lang="en-US" i="1" dirty="0">
                <a:solidFill>
                  <a:srgbClr val="303633"/>
                </a:solidFill>
                <a:latin typeface="Lato" panose="020B0604020202020204" charset="0"/>
              </a:rPr>
              <a:t>production</a:t>
            </a:r>
            <a:endParaRPr lang="en-US" dirty="0">
              <a:latin typeface="Lato" panose="020B0604020202020204" charset="0"/>
            </a:endParaRPr>
          </a:p>
        </p:txBody>
      </p:sp>
    </p:spTree>
    <p:extLst>
      <p:ext uri="{BB962C8B-B14F-4D97-AF65-F5344CB8AC3E}">
        <p14:creationId xmlns:p14="http://schemas.microsoft.com/office/powerpoint/2010/main" val="289501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extBox 1"/>
          <p:cNvSpPr txBox="1"/>
          <p:nvPr/>
        </p:nvSpPr>
        <p:spPr>
          <a:xfrm>
            <a:off x="1688327" y="1044603"/>
            <a:ext cx="6308035" cy="2677656"/>
          </a:xfrm>
          <a:prstGeom prst="rect">
            <a:avLst/>
          </a:prstGeom>
          <a:noFill/>
        </p:spPr>
        <p:txBody>
          <a:bodyPr wrap="square" rtlCol="0">
            <a:spAutoFit/>
          </a:bodyPr>
          <a:lstStyle/>
          <a:p>
            <a:r>
              <a:rPr lang="en-US" sz="3600" b="1" dirty="0">
                <a:solidFill>
                  <a:schemeClr val="dk1"/>
                </a:solidFill>
                <a:latin typeface="Raleway"/>
                <a:ea typeface="Raleway"/>
                <a:cs typeface="Raleway"/>
                <a:sym typeface="Raleway"/>
              </a:rPr>
              <a:t>A suite of tests is a powerful bug detector</a:t>
            </a:r>
            <a:br>
              <a:rPr lang="en-US" sz="3600" b="1" dirty="0">
                <a:solidFill>
                  <a:schemeClr val="dk1"/>
                </a:solidFill>
                <a:latin typeface="Raleway"/>
                <a:ea typeface="Raleway"/>
                <a:cs typeface="Raleway"/>
                <a:sym typeface="Raleway"/>
              </a:rPr>
            </a:br>
            <a:r>
              <a:rPr lang="en-US" sz="3600" b="1" dirty="0">
                <a:solidFill>
                  <a:schemeClr val="dk1"/>
                </a:solidFill>
                <a:latin typeface="Raleway"/>
                <a:ea typeface="Raleway"/>
                <a:cs typeface="Raleway"/>
                <a:sym typeface="Raleway"/>
              </a:rPr>
              <a:t>that decapitates the time it takes to find bugs </a:t>
            </a:r>
            <a:r>
              <a:rPr lang="en-US" sz="2400" dirty="0"/>
              <a:t/>
            </a:r>
            <a:br>
              <a:rPr lang="en-US" sz="2400" dirty="0"/>
            </a:br>
            <a:r>
              <a:rPr lang="en-US" sz="2400" dirty="0" smtClean="0"/>
              <a:t>(</a:t>
            </a:r>
            <a:r>
              <a:rPr lang="en-US" sz="2400" dirty="0" smtClean="0">
                <a:solidFill>
                  <a:schemeClr val="accent4"/>
                </a:solidFill>
              </a:rPr>
              <a:t>Martin Fowler</a:t>
            </a:r>
            <a:r>
              <a:rPr lang="en-US" sz="2400" dirty="0" smtClean="0"/>
              <a:t>)</a:t>
            </a:r>
            <a:endParaRPr lang="en-US" sz="2400" dirty="0">
              <a:solidFill>
                <a:schemeClr val="tx1">
                  <a:lumMod val="20000"/>
                  <a:lumOff val="80000"/>
                </a:schemeClr>
              </a:solidFill>
            </a:endParaRPr>
          </a:p>
        </p:txBody>
      </p:sp>
    </p:spTree>
    <p:extLst>
      <p:ext uri="{BB962C8B-B14F-4D97-AF65-F5344CB8AC3E}">
        <p14:creationId xmlns:p14="http://schemas.microsoft.com/office/powerpoint/2010/main" val="186106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extBox 1"/>
          <p:cNvSpPr txBox="1"/>
          <p:nvPr/>
        </p:nvSpPr>
        <p:spPr>
          <a:xfrm>
            <a:off x="1398767" y="1600863"/>
            <a:ext cx="6308035" cy="1938992"/>
          </a:xfrm>
          <a:prstGeom prst="rect">
            <a:avLst/>
          </a:prstGeom>
          <a:noFill/>
        </p:spPr>
        <p:txBody>
          <a:bodyPr wrap="square" rtlCol="0">
            <a:spAutoFit/>
          </a:bodyPr>
          <a:lstStyle/>
          <a:p>
            <a:r>
              <a:rPr lang="en-US" sz="3200" b="1" dirty="0">
                <a:solidFill>
                  <a:schemeClr val="dk1"/>
                </a:solidFill>
                <a:latin typeface="Raleway"/>
                <a:ea typeface="Raleway"/>
                <a:cs typeface="Raleway"/>
              </a:rPr>
              <a:t>Unit tests are like the second pair of eyes of a pair </a:t>
            </a:r>
            <a:r>
              <a:rPr lang="en-US" sz="3200" b="1" dirty="0">
                <a:solidFill>
                  <a:schemeClr val="dk1"/>
                </a:solidFill>
                <a:latin typeface="Raleway"/>
                <a:ea typeface="Raleway"/>
                <a:cs typeface="Raleway"/>
                <a:sym typeface="Raleway"/>
              </a:rPr>
              <a:t>programmer</a:t>
            </a:r>
            <a:r>
              <a:rPr lang="en-US" sz="3200" b="1" dirty="0">
                <a:solidFill>
                  <a:schemeClr val="dk1"/>
                </a:solidFill>
                <a:latin typeface="Raleway"/>
                <a:ea typeface="Raleway"/>
                <a:cs typeface="Raleway"/>
              </a:rPr>
              <a:t>. </a:t>
            </a:r>
            <a:r>
              <a:rPr lang="en-US" sz="2400" dirty="0"/>
              <a:t/>
            </a:r>
            <a:br>
              <a:rPr lang="en-US" sz="2400" dirty="0"/>
            </a:br>
            <a:r>
              <a:rPr lang="en-US" sz="2400" dirty="0" smtClean="0"/>
              <a:t>(</a:t>
            </a:r>
            <a:r>
              <a:rPr lang="en-US" sz="2400" dirty="0" smtClean="0">
                <a:solidFill>
                  <a:schemeClr val="accent4"/>
                </a:solidFill>
              </a:rPr>
              <a:t>Kent Beck</a:t>
            </a:r>
            <a:r>
              <a:rPr lang="en-US" sz="2400" dirty="0" smtClean="0"/>
              <a:t>)</a:t>
            </a:r>
            <a:endParaRPr lang="en-US" sz="2400" dirty="0">
              <a:solidFill>
                <a:schemeClr val="tx1">
                  <a:lumMod val="20000"/>
                  <a:lumOff val="80000"/>
                </a:schemeClr>
              </a:solidFill>
            </a:endParaRPr>
          </a:p>
        </p:txBody>
      </p:sp>
    </p:spTree>
    <p:extLst>
      <p:ext uri="{BB962C8B-B14F-4D97-AF65-F5344CB8AC3E}">
        <p14:creationId xmlns:p14="http://schemas.microsoft.com/office/powerpoint/2010/main" val="2533039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The Test Pyramid</a:t>
            </a:r>
            <a:endParaRPr sz="2400" dirty="0"/>
          </a:p>
        </p:txBody>
      </p:sp>
      <p:pic>
        <p:nvPicPr>
          <p:cNvPr id="2050" name="Picture 2" descr="https://martinfowler.com/articles/practical-test-pyramid/testPyram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447" y="1928321"/>
            <a:ext cx="4438650" cy="23431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56053" y="3627432"/>
            <a:ext cx="2407768" cy="523220"/>
          </a:xfrm>
          <a:prstGeom prst="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Test individual classes/ methods in isolation </a:t>
            </a:r>
            <a:endParaRPr lang="en-US" dirty="0"/>
          </a:p>
        </p:txBody>
      </p:sp>
      <p:sp>
        <p:nvSpPr>
          <p:cNvPr id="10" name="TextBox 9"/>
          <p:cNvSpPr txBox="1"/>
          <p:nvPr/>
        </p:nvSpPr>
        <p:spPr>
          <a:xfrm>
            <a:off x="6156053" y="2838286"/>
            <a:ext cx="2407768" cy="523220"/>
          </a:xfrm>
          <a:prstGeom prst="rect">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Test interaction/contracts between classes (Wiring)</a:t>
            </a:r>
            <a:endParaRPr lang="en-US" dirty="0"/>
          </a:p>
        </p:txBody>
      </p:sp>
      <p:sp>
        <p:nvSpPr>
          <p:cNvPr id="11" name="TextBox 10"/>
          <p:cNvSpPr txBox="1"/>
          <p:nvPr/>
        </p:nvSpPr>
        <p:spPr>
          <a:xfrm>
            <a:off x="6156053" y="2049140"/>
            <a:ext cx="2407768" cy="523220"/>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t>Test the whole system (Configuration). End2End </a:t>
            </a:r>
            <a:endParaRPr lang="en-US" dirty="0"/>
          </a:p>
        </p:txBody>
      </p:sp>
    </p:spTree>
    <p:extLst>
      <p:ext uri="{BB962C8B-B14F-4D97-AF65-F5344CB8AC3E}">
        <p14:creationId xmlns:p14="http://schemas.microsoft.com/office/powerpoint/2010/main" val="20252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What’s a Unit?</a:t>
            </a:r>
            <a:endParaRPr sz="2400" dirty="0"/>
          </a:p>
        </p:txBody>
      </p:sp>
      <p:sp>
        <p:nvSpPr>
          <p:cNvPr id="2" name="TextBox 1"/>
          <p:cNvSpPr txBox="1"/>
          <p:nvPr/>
        </p:nvSpPr>
        <p:spPr>
          <a:xfrm>
            <a:off x="682487" y="1722783"/>
            <a:ext cx="6308035" cy="1938992"/>
          </a:xfrm>
          <a:prstGeom prst="rect">
            <a:avLst/>
          </a:prstGeom>
          <a:noFill/>
        </p:spPr>
        <p:txBody>
          <a:bodyPr wrap="square" rtlCol="0">
            <a:spAutoFit/>
          </a:bodyPr>
          <a:lstStyle/>
          <a:p>
            <a:r>
              <a:rPr lang="en-US" sz="2400" dirty="0" smtClean="0">
                <a:solidFill>
                  <a:schemeClr val="accent5"/>
                </a:solidFill>
                <a:latin typeface="Lato" panose="020B0604020202020204" charset="0"/>
              </a:rPr>
              <a:t>-in </a:t>
            </a:r>
            <a:r>
              <a:rPr lang="en-US" sz="2400" dirty="0">
                <a:solidFill>
                  <a:schemeClr val="accent5"/>
                </a:solidFill>
                <a:latin typeface="Lato" panose="020B0604020202020204" charset="0"/>
              </a:rPr>
              <a:t>a </a:t>
            </a:r>
            <a:r>
              <a:rPr lang="en-US" sz="2400" dirty="0">
                <a:solidFill>
                  <a:srgbClr val="92D050"/>
                </a:solidFill>
                <a:latin typeface="Lato" panose="020B0604020202020204" charset="0"/>
              </a:rPr>
              <a:t>functional</a:t>
            </a:r>
            <a:r>
              <a:rPr lang="en-US" sz="2400" dirty="0">
                <a:solidFill>
                  <a:schemeClr val="accent5"/>
                </a:solidFill>
                <a:latin typeface="Lato" panose="020B0604020202020204" charset="0"/>
              </a:rPr>
              <a:t> language a unit will most likely be a </a:t>
            </a:r>
            <a:r>
              <a:rPr lang="en-US" sz="2400" dirty="0">
                <a:solidFill>
                  <a:srgbClr val="92D050"/>
                </a:solidFill>
                <a:latin typeface="Lato" panose="020B0604020202020204" charset="0"/>
              </a:rPr>
              <a:t>single function</a:t>
            </a:r>
          </a:p>
          <a:p>
            <a:endParaRPr lang="en-US" sz="2400" dirty="0">
              <a:solidFill>
                <a:schemeClr val="accent5"/>
              </a:solidFill>
              <a:latin typeface="Lato" panose="020B0604020202020204" charset="0"/>
            </a:endParaRPr>
          </a:p>
          <a:p>
            <a:r>
              <a:rPr lang="en-US" sz="2400" dirty="0" smtClean="0">
                <a:solidFill>
                  <a:schemeClr val="accent5"/>
                </a:solidFill>
                <a:latin typeface="Lato" panose="020B0604020202020204" charset="0"/>
              </a:rPr>
              <a:t>-In </a:t>
            </a:r>
            <a:r>
              <a:rPr lang="en-US" sz="2400" dirty="0">
                <a:solidFill>
                  <a:schemeClr val="accent5"/>
                </a:solidFill>
                <a:latin typeface="Lato" panose="020B0604020202020204" charset="0"/>
              </a:rPr>
              <a:t>an </a:t>
            </a:r>
            <a:r>
              <a:rPr lang="en-US" sz="2400" dirty="0">
                <a:solidFill>
                  <a:srgbClr val="92D050"/>
                </a:solidFill>
                <a:latin typeface="Lato" panose="020B0604020202020204" charset="0"/>
              </a:rPr>
              <a:t>object-oriented</a:t>
            </a:r>
            <a:r>
              <a:rPr lang="en-US" sz="2400" dirty="0">
                <a:solidFill>
                  <a:schemeClr val="accent5"/>
                </a:solidFill>
                <a:latin typeface="Lato" panose="020B0604020202020204" charset="0"/>
              </a:rPr>
              <a:t> language a unit can range from a </a:t>
            </a:r>
            <a:r>
              <a:rPr lang="en-US" sz="2400" dirty="0">
                <a:solidFill>
                  <a:srgbClr val="92D050"/>
                </a:solidFill>
                <a:latin typeface="Lato" panose="020B0604020202020204" charset="0"/>
              </a:rPr>
              <a:t>single method</a:t>
            </a:r>
            <a:r>
              <a:rPr lang="en-US" sz="2400" dirty="0">
                <a:solidFill>
                  <a:schemeClr val="accent5"/>
                </a:solidFill>
                <a:latin typeface="Lato" panose="020B0604020202020204" charset="0"/>
              </a:rPr>
              <a:t> to an </a:t>
            </a:r>
            <a:r>
              <a:rPr lang="en-US" sz="2400" dirty="0">
                <a:solidFill>
                  <a:srgbClr val="92D050"/>
                </a:solidFill>
                <a:latin typeface="Lato" panose="020B0604020202020204" charset="0"/>
              </a:rPr>
              <a:t>entire class</a:t>
            </a:r>
            <a:r>
              <a:rPr lang="en-US" sz="2400" dirty="0">
                <a:solidFill>
                  <a:schemeClr val="accent5"/>
                </a:solidFill>
                <a:latin typeface="Lato" panose="020B0604020202020204" charset="0"/>
              </a:rPr>
              <a:t>.</a:t>
            </a:r>
          </a:p>
        </p:txBody>
      </p:sp>
      <p:sp>
        <p:nvSpPr>
          <p:cNvPr id="4" name="TextBox 3"/>
          <p:cNvSpPr txBox="1"/>
          <p:nvPr/>
        </p:nvSpPr>
        <p:spPr>
          <a:xfrm>
            <a:off x="7113866" y="2462390"/>
            <a:ext cx="1570382" cy="3077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smtClean="0"/>
              <a:t>Unit ?</a:t>
            </a:r>
            <a:endParaRPr lang="en-US" dirty="0"/>
          </a:p>
        </p:txBody>
      </p:sp>
      <p:sp>
        <p:nvSpPr>
          <p:cNvPr id="6" name="Rectangle 5"/>
          <p:cNvSpPr/>
          <p:nvPr/>
        </p:nvSpPr>
        <p:spPr>
          <a:xfrm>
            <a:off x="2617304" y="3764280"/>
            <a:ext cx="1219200" cy="11125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Test Driver</a:t>
            </a:r>
            <a:endParaRPr lang="en-US" dirty="0"/>
          </a:p>
        </p:txBody>
      </p:sp>
      <p:sp>
        <p:nvSpPr>
          <p:cNvPr id="9" name="Rectangle 8"/>
          <p:cNvSpPr/>
          <p:nvPr/>
        </p:nvSpPr>
        <p:spPr>
          <a:xfrm>
            <a:off x="4450080" y="3764280"/>
            <a:ext cx="1219200" cy="11125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Class Under Test</a:t>
            </a:r>
            <a:endParaRPr lang="en-US" dirty="0"/>
          </a:p>
        </p:txBody>
      </p:sp>
      <p:cxnSp>
        <p:nvCxnSpPr>
          <p:cNvPr id="8" name="Straight Arrow Connector 7"/>
          <p:cNvCxnSpPr/>
          <p:nvPr/>
        </p:nvCxnSpPr>
        <p:spPr>
          <a:xfrm>
            <a:off x="3836504" y="4099560"/>
            <a:ext cx="61357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3836504" y="4495800"/>
            <a:ext cx="613576"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36959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idx="4294967295"/>
          </p:nvPr>
        </p:nvSpPr>
        <p:spPr>
          <a:xfrm>
            <a:off x="535775" y="712150"/>
            <a:ext cx="672641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smtClean="0">
                <a:solidFill>
                  <a:schemeClr val="dk1"/>
                </a:solidFill>
              </a:rPr>
              <a:t>Test Doubles</a:t>
            </a:r>
            <a:endParaRPr sz="2400" dirty="0"/>
          </a:p>
        </p:txBody>
      </p:sp>
      <p:sp>
        <p:nvSpPr>
          <p:cNvPr id="6" name="Rectangle 5"/>
          <p:cNvSpPr/>
          <p:nvPr/>
        </p:nvSpPr>
        <p:spPr>
          <a:xfrm>
            <a:off x="914628" y="2124666"/>
            <a:ext cx="1219200" cy="11125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Test Driver</a:t>
            </a:r>
            <a:endParaRPr lang="en-US" dirty="0"/>
          </a:p>
        </p:txBody>
      </p:sp>
      <p:sp>
        <p:nvSpPr>
          <p:cNvPr id="9" name="Rectangle 8"/>
          <p:cNvSpPr/>
          <p:nvPr/>
        </p:nvSpPr>
        <p:spPr>
          <a:xfrm>
            <a:off x="2747404" y="2124666"/>
            <a:ext cx="1219200" cy="11125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Class Under Test</a:t>
            </a:r>
            <a:endParaRPr lang="en-US" dirty="0"/>
          </a:p>
        </p:txBody>
      </p:sp>
      <p:cxnSp>
        <p:nvCxnSpPr>
          <p:cNvPr id="8" name="Straight Arrow Connector 7"/>
          <p:cNvCxnSpPr/>
          <p:nvPr/>
        </p:nvCxnSpPr>
        <p:spPr>
          <a:xfrm>
            <a:off x="2133828" y="2459946"/>
            <a:ext cx="61357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2133828" y="2856186"/>
            <a:ext cx="613576"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a:off x="4580180" y="1347426"/>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Other Class</a:t>
            </a:r>
            <a:endParaRPr lang="en-US" dirty="0"/>
          </a:p>
        </p:txBody>
      </p:sp>
      <p:sp>
        <p:nvSpPr>
          <p:cNvPr id="16" name="Rectangle 15"/>
          <p:cNvSpPr/>
          <p:nvPr/>
        </p:nvSpPr>
        <p:spPr>
          <a:xfrm>
            <a:off x="4580180" y="2992295"/>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Other Class</a:t>
            </a:r>
            <a:endParaRPr lang="en-US" dirty="0"/>
          </a:p>
        </p:txBody>
      </p:sp>
      <p:sp>
        <p:nvSpPr>
          <p:cNvPr id="17" name="Rectangle 16"/>
          <p:cNvSpPr/>
          <p:nvPr/>
        </p:nvSpPr>
        <p:spPr>
          <a:xfrm>
            <a:off x="6504266" y="1012146"/>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Long </a:t>
            </a:r>
            <a:r>
              <a:rPr lang="en-US" dirty="0" err="1" smtClean="0"/>
              <a:t>Runnging</a:t>
            </a:r>
            <a:r>
              <a:rPr lang="en-US" dirty="0" smtClean="0"/>
              <a:t> Class</a:t>
            </a:r>
            <a:endParaRPr lang="en-US" dirty="0"/>
          </a:p>
        </p:txBody>
      </p:sp>
      <p:sp>
        <p:nvSpPr>
          <p:cNvPr id="18" name="Rectangle 17"/>
          <p:cNvSpPr/>
          <p:nvPr/>
        </p:nvSpPr>
        <p:spPr>
          <a:xfrm>
            <a:off x="7450197" y="3434780"/>
            <a:ext cx="1219200" cy="111252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CPU Intensive Class</a:t>
            </a:r>
            <a:endParaRPr lang="en-US" dirty="0"/>
          </a:p>
        </p:txBody>
      </p:sp>
      <p:cxnSp>
        <p:nvCxnSpPr>
          <p:cNvPr id="5" name="Straight Arrow Connector 4"/>
          <p:cNvCxnSpPr>
            <a:stCxn id="9" idx="3"/>
          </p:cNvCxnSpPr>
          <p:nvPr/>
        </p:nvCxnSpPr>
        <p:spPr>
          <a:xfrm flipV="1">
            <a:off x="3966604" y="1903686"/>
            <a:ext cx="613576" cy="777240"/>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5" idx="3"/>
            <a:endCxn id="17" idx="1"/>
          </p:cNvCxnSpPr>
          <p:nvPr/>
        </p:nvCxnSpPr>
        <p:spPr>
          <a:xfrm flipV="1">
            <a:off x="5799380" y="1568406"/>
            <a:ext cx="704886" cy="335280"/>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9" idx="3"/>
            <a:endCxn id="16" idx="1"/>
          </p:cNvCxnSpPr>
          <p:nvPr/>
        </p:nvCxnSpPr>
        <p:spPr>
          <a:xfrm>
            <a:off x="3966604" y="2680926"/>
            <a:ext cx="613576" cy="867629"/>
          </a:xfrm>
          <a:prstGeom prst="straightConnector1">
            <a:avLst/>
          </a:prstGeom>
          <a:ln>
            <a:solidFill>
              <a:schemeClr val="bg2"/>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stCxn id="16" idx="3"/>
            <a:endCxn id="18" idx="1"/>
          </p:cNvCxnSpPr>
          <p:nvPr/>
        </p:nvCxnSpPr>
        <p:spPr>
          <a:xfrm>
            <a:off x="5799380" y="3548555"/>
            <a:ext cx="1650817" cy="442485"/>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634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2764</TotalTime>
  <Words>1124</Words>
  <Application>Microsoft Office PowerPoint</Application>
  <PresentationFormat>On-screen Show (16:9)</PresentationFormat>
  <Paragraphs>201</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Raleway</vt:lpstr>
      <vt:lpstr>Wingdings</vt:lpstr>
      <vt:lpstr>Arial</vt:lpstr>
      <vt:lpstr>Courier New</vt:lpstr>
      <vt:lpstr>Lato</vt:lpstr>
      <vt:lpstr>Swiss</vt:lpstr>
      <vt:lpstr>TESTHINK   UNIT &amp; INTEGRATION  REFACTORING  TDD TESTING STRATEGIES</vt:lpstr>
      <vt:lpstr>PowerPoint Presentation</vt:lpstr>
      <vt:lpstr>Why Automate Testing</vt:lpstr>
      <vt:lpstr>Why Automate Testing</vt:lpstr>
      <vt:lpstr>PowerPoint Presentation</vt:lpstr>
      <vt:lpstr>PowerPoint Presentation</vt:lpstr>
      <vt:lpstr>The Test Pyramid</vt:lpstr>
      <vt:lpstr>What’s a Unit?</vt:lpstr>
      <vt:lpstr>Test Doubles</vt:lpstr>
      <vt:lpstr>Test Doubles</vt:lpstr>
      <vt:lpstr>Test Doubles</vt:lpstr>
      <vt:lpstr>Test Doubles (Seams)</vt:lpstr>
      <vt:lpstr>Test Doubles (Seams)</vt:lpstr>
      <vt:lpstr>Mocking and Stubbing</vt:lpstr>
      <vt:lpstr>TestDouble Dummy objects are passed around but never actually used. Usually they are just used to fill parameter lists. Fake objects actually have working implementations, but usually take some shortcut which makes them not suitable for production (an InMemoryTestDatabase is a good example). Stubs provide canned answers to calls made during the test, usually not responding at all to anything outside what's programmed in for the test. Spies are stubs that also record some information based on how they were called. One form of this might be an email service that records how many messages it was sent. Mocks are pre-programmed with expectations which form a specification of the calls they are expected to receive. They can throw an exception if they receive a call they don't expect and are checked during verification to ensure they got all the calls they were expecting. </vt:lpstr>
      <vt:lpstr>What to Test?</vt:lpstr>
      <vt:lpstr>Test Structure</vt:lpstr>
      <vt:lpstr>Exceptions, Failures &amp; Errors</vt:lpstr>
      <vt:lpstr>Treat Tests like code! </vt:lpstr>
      <vt:lpstr>Integration Tests</vt:lpstr>
      <vt:lpstr>Consumer-Driven Contract Testing</vt:lpstr>
      <vt:lpstr>TDD Always implement things when you actually need them, never when you foresee that you need them.  (Ron Jeffries)   </vt:lpstr>
      <vt:lpstr>What’s TDD</vt:lpstr>
      <vt:lpstr>Refactoring to restructure software by applying a series of refactorings without changing the observable behavior of the software.  .  (Wikipedia)   </vt:lpstr>
      <vt:lpstr>Two Hats</vt:lpstr>
      <vt:lpstr>JUnit 4</vt:lpstr>
      <vt:lpstr>JUnit 4 Basics</vt:lpstr>
      <vt:lpstr>Mockito Basics</vt:lpstr>
      <vt:lpstr>Mockito Basics</vt:lpstr>
      <vt:lpstr>Mockito Annotation Based</vt:lpstr>
      <vt:lpstr>Code Coverage</vt:lpstr>
      <vt:lpstr>Unit Testing</vt:lpstr>
      <vt:lpstr>Spring Boot Annotations</vt:lpstr>
      <vt:lpstr>Spring Boot Annotations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TESTHINK  (UNIT &amp; INTEGRATION)  TESTING STRATEGIES</dc:title>
  <dc:creator>Özay DUMAN</dc:creator>
  <cp:lastModifiedBy>Özay DUMAN</cp:lastModifiedBy>
  <cp:revision>80</cp:revision>
  <dcterms:modified xsi:type="dcterms:W3CDTF">2019-06-18T14:24:59Z</dcterms:modified>
</cp:coreProperties>
</file>