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27"/>
  </p:notesMasterIdLst>
  <p:sldIdLst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sban.s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sban.s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sban.s.lv\Downloads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sban.s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sban.s.lv\Downloads\Excel%20Final%20Assessment%20Data%20File%201%20-%20Youtube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sban.s.lv\Downloads\Excel%20Final%20Assessment%20Data%20File%201%20-%20Youtub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sban.s.lv\Downloads\Excel%20Final%20Assessment%20Data%20File%201%20-%20Youtube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sban.s.lv\Downloads\Excel%20Final%20Assessment%20Data%20File%201%20-%20Youtube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data.xlsx]Q6!PivotTable2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'Q6'!$B$3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9B-4751-9A9C-4C1B7EDA15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9B-4751-9A9C-4C1B7EDA153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ENABLED</a:t>
                    </a:r>
                    <a:r>
                      <a:rPr lang="en-US" baseline="0" dirty="0"/>
                      <a:t>
</a:t>
                    </a:r>
                    <a:fld id="{88BB9B42-717E-4930-981C-33AC665BA80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F9B-4751-9A9C-4C1B7EDA15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DISABLED</a:t>
                    </a:r>
                    <a:r>
                      <a:rPr lang="en-US" baseline="0" dirty="0"/>
                      <a:t>
</a:t>
                    </a:r>
                    <a:fld id="{DC5D1D2B-B859-487D-8C03-FF5BD8CFA3F0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F9B-4751-9A9C-4C1B7EDA15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'Q6'!$A$4:$A$6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'Q6'!$B$4:$B$6</c:f>
              <c:numCache>
                <c:formatCode>General</c:formatCode>
                <c:ptCount val="2"/>
                <c:pt idx="0">
                  <c:v>1537.6183900731785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9B-4751-9A9C-4C1B7EDA153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data.xlsx]Q7!PivotTable3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'Q7'!$B$3</c:f>
              <c:strCache>
                <c:ptCount val="1"/>
                <c:pt idx="0">
                  <c:v>Average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'Q7'!$A$4:$A$5</c:f>
              <c:strCache>
                <c:ptCount val="1"/>
                <c:pt idx="0">
                  <c:v>#Mind Warehouse</c:v>
                </c:pt>
              </c:strCache>
            </c:strRef>
          </c:cat>
          <c:val>
            <c:numRef>
              <c:f>'Q7'!$B$4:$B$5</c:f>
              <c:numCache>
                <c:formatCode>General</c:formatCode>
                <c:ptCount val="1"/>
                <c:pt idx="0">
                  <c:v>20713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D-4986-BB34-9D33346925D5}"/>
            </c:ext>
          </c:extLst>
        </c:ser>
        <c:ser>
          <c:idx val="1"/>
          <c:order val="1"/>
          <c:tx>
            <c:strRef>
              <c:f>'Q7'!$C$3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'Q7'!$A$4:$A$5</c:f>
              <c:strCache>
                <c:ptCount val="1"/>
                <c:pt idx="0">
                  <c:v>#Mind Warehouse</c:v>
                </c:pt>
              </c:strCache>
            </c:strRef>
          </c:cat>
          <c:val>
            <c:numRef>
              <c:f>'Q7'!$C$4:$C$5</c:f>
              <c:numCache>
                <c:formatCode>General</c:formatCode>
                <c:ptCount val="1"/>
                <c:pt idx="0">
                  <c:v>1649569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D-4986-BB34-9D33346925D5}"/>
            </c:ext>
          </c:extLst>
        </c:ser>
        <c:ser>
          <c:idx val="2"/>
          <c:order val="2"/>
          <c:tx>
            <c:strRef>
              <c:f>'Q7'!$D$3</c:f>
              <c:strCache>
                <c:ptCount val="1"/>
                <c:pt idx="0">
                  <c:v>Average of dislikes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'Q7'!$A$4:$A$5</c:f>
              <c:strCache>
                <c:ptCount val="1"/>
                <c:pt idx="0">
                  <c:v>#Mind Warehouse</c:v>
                </c:pt>
              </c:strCache>
            </c:strRef>
          </c:cat>
          <c:val>
            <c:numRef>
              <c:f>'Q7'!$D$4:$D$5</c:f>
              <c:numCache>
                <c:formatCode>General</c:formatCode>
                <c:ptCount val="1"/>
                <c:pt idx="0">
                  <c:v>2375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7D-4986-BB34-9D33346925D5}"/>
            </c:ext>
          </c:extLst>
        </c:ser>
        <c:ser>
          <c:idx val="3"/>
          <c:order val="3"/>
          <c:tx>
            <c:strRef>
              <c:f>'Q7'!$E$3</c:f>
              <c:strCache>
                <c:ptCount val="1"/>
                <c:pt idx="0">
                  <c:v>Average of comment_count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'Q7'!$A$4:$A$5</c:f>
              <c:strCache>
                <c:ptCount val="1"/>
                <c:pt idx="0">
                  <c:v>#Mind Warehouse</c:v>
                </c:pt>
              </c:strCache>
            </c:strRef>
          </c:cat>
          <c:val>
            <c:numRef>
              <c:f>'Q7'!$E$4:$E$5</c:f>
              <c:numCache>
                <c:formatCode>General</c:formatCode>
                <c:ptCount val="1"/>
                <c:pt idx="0">
                  <c:v>6354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7D-4986-BB34-9D3334692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832367"/>
        <c:axId val="1705343407"/>
      </c:barChart>
      <c:catAx>
        <c:axId val="68283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343407"/>
        <c:crosses val="autoZero"/>
        <c:auto val="1"/>
        <c:lblAlgn val="ctr"/>
        <c:lblOffset val="100"/>
        <c:noMultiLvlLbl val="0"/>
      </c:catAx>
      <c:valAx>
        <c:axId val="170534340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83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data.xlsx]Q9!PivotTable6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'Q9'!$B$3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'Q9'!$A$4:$A$19</c:f>
              <c:multiLvlStrCache>
                <c:ptCount val="9"/>
                <c:lvl>
                  <c:pt idx="0">
                    <c:v>May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</c:lvl>
                <c:lvl>
                  <c:pt idx="0">
                    <c:v>Qtr2</c:v>
                  </c:pt>
                  <c:pt idx="1">
                    <c:v>Qtr4</c:v>
                  </c:pt>
                  <c:pt idx="3">
                    <c:v>Qtr1</c:v>
                  </c:pt>
                  <c:pt idx="6">
                    <c:v>Qtr2</c:v>
                  </c:pt>
                </c:lvl>
                <c:lvl>
                  <c:pt idx="0">
                    <c:v>2017</c:v>
                  </c:pt>
                  <c:pt idx="3">
                    <c:v>2018</c:v>
                  </c:pt>
                </c:lvl>
              </c:multiLvlStrCache>
            </c:multiLvlStrRef>
          </c:cat>
          <c:val>
            <c:numRef>
              <c:f>'Q9'!$B$4:$B$19</c:f>
              <c:numCache>
                <c:formatCode>General</c:formatCode>
                <c:ptCount val="9"/>
                <c:pt idx="0">
                  <c:v>58175</c:v>
                </c:pt>
                <c:pt idx="1">
                  <c:v>572116.89582140814</c:v>
                </c:pt>
                <c:pt idx="2">
                  <c:v>609627.81541218644</c:v>
                </c:pt>
                <c:pt idx="3">
                  <c:v>558779.5264750378</c:v>
                </c:pt>
                <c:pt idx="4">
                  <c:v>682030.14260407444</c:v>
                </c:pt>
                <c:pt idx="5">
                  <c:v>731770.3435897436</c:v>
                </c:pt>
                <c:pt idx="6">
                  <c:v>817067.32818991097</c:v>
                </c:pt>
                <c:pt idx="7">
                  <c:v>781547.78493557975</c:v>
                </c:pt>
                <c:pt idx="8">
                  <c:v>925009.24150485441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06-4FA2-AEB8-1F27DFF4D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1947151"/>
        <c:axId val="852052511"/>
      </c:lineChart>
      <c:catAx>
        <c:axId val="72194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052511"/>
        <c:crosses val="autoZero"/>
        <c:auto val="1"/>
        <c:lblAlgn val="ctr"/>
        <c:lblOffset val="100"/>
        <c:noMultiLvlLbl val="0"/>
      </c:catAx>
      <c:valAx>
        <c:axId val="852052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94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data.xlsx]Q13!PivotTable8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558863380713774"/>
          <c:y val="0.14514559536461519"/>
          <c:w val="0.85441136619286229"/>
          <c:h val="0.610348083121732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'Q13'!$A$4:$A$21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'Q13'!$B$4:$B$21</c:f>
              <c:numCache>
                <c:formatCode>General</c:formatCode>
                <c:ptCount val="17"/>
                <c:pt idx="0">
                  <c:v>34</c:v>
                </c:pt>
                <c:pt idx="1">
                  <c:v>1114</c:v>
                </c:pt>
                <c:pt idx="2">
                  <c:v>797</c:v>
                </c:pt>
                <c:pt idx="3">
                  <c:v>7547</c:v>
                </c:pt>
                <c:pt idx="4">
                  <c:v>523</c:v>
                </c:pt>
                <c:pt idx="5">
                  <c:v>20</c:v>
                </c:pt>
                <c:pt idx="6">
                  <c:v>478</c:v>
                </c:pt>
                <c:pt idx="7">
                  <c:v>2</c:v>
                </c:pt>
                <c:pt idx="8">
                  <c:v>1213</c:v>
                </c:pt>
                <c:pt idx="9">
                  <c:v>2505</c:v>
                </c:pt>
                <c:pt idx="10">
                  <c:v>1232</c:v>
                </c:pt>
                <c:pt idx="11">
                  <c:v>1</c:v>
                </c:pt>
                <c:pt idx="12">
                  <c:v>69</c:v>
                </c:pt>
                <c:pt idx="13">
                  <c:v>300</c:v>
                </c:pt>
                <c:pt idx="14">
                  <c:v>121</c:v>
                </c:pt>
                <c:pt idx="15">
                  <c:v>347</c:v>
                </c:pt>
                <c:pt idx="1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5-437F-8F90-328C83203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6791807"/>
        <c:axId val="1034916495"/>
      </c:barChart>
      <c:catAx>
        <c:axId val="1656791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916495"/>
        <c:crosses val="autoZero"/>
        <c:auto val="1"/>
        <c:lblAlgn val="ctr"/>
        <c:lblOffset val="100"/>
        <c:noMultiLvlLbl val="0"/>
      </c:catAx>
      <c:valAx>
        <c:axId val="103491649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791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data.xlsx]Q14!PivotTable9</c:name>
    <c:fmtId val="7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'Q14'!$B$3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'Q14'!$A$4:$A$21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'Q14'!$B$4:$B$21</c:f>
              <c:numCache>
                <c:formatCode>General</c:formatCode>
                <c:ptCount val="17"/>
                <c:pt idx="0">
                  <c:v>26945</c:v>
                </c:pt>
                <c:pt idx="1">
                  <c:v>3117473</c:v>
                </c:pt>
                <c:pt idx="2">
                  <c:v>455965</c:v>
                </c:pt>
                <c:pt idx="3">
                  <c:v>8969633</c:v>
                </c:pt>
                <c:pt idx="4">
                  <c:v>1196090</c:v>
                </c:pt>
                <c:pt idx="5">
                  <c:v>178580</c:v>
                </c:pt>
                <c:pt idx="6">
                  <c:v>411823</c:v>
                </c:pt>
                <c:pt idx="7">
                  <c:v>4617</c:v>
                </c:pt>
                <c:pt idx="8">
                  <c:v>3450605</c:v>
                </c:pt>
                <c:pt idx="9">
                  <c:v>1056430</c:v>
                </c:pt>
                <c:pt idx="10">
                  <c:v>1032463</c:v>
                </c:pt>
                <c:pt idx="11">
                  <c:v>21384</c:v>
                </c:pt>
                <c:pt idx="12">
                  <c:v>7014</c:v>
                </c:pt>
                <c:pt idx="13">
                  <c:v>3381982</c:v>
                </c:pt>
                <c:pt idx="14">
                  <c:v>64106</c:v>
                </c:pt>
                <c:pt idx="15">
                  <c:v>786327</c:v>
                </c:pt>
                <c:pt idx="16">
                  <c:v>2236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86-4587-BBE3-4A4C2C38E68A}"/>
            </c:ext>
          </c:extLst>
        </c:ser>
        <c:ser>
          <c:idx val="1"/>
          <c:order val="1"/>
          <c:tx>
            <c:strRef>
              <c:f>'Q14'!$C$3</c:f>
              <c:strCache>
                <c:ptCount val="1"/>
                <c:pt idx="0">
                  <c:v>Sum of views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'Q14'!$A$4:$A$21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'Q14'!$C$4:$C$21</c:f>
              <c:numCache>
                <c:formatCode>General</c:formatCode>
                <c:ptCount val="17"/>
                <c:pt idx="0">
                  <c:v>11331023</c:v>
                </c:pt>
                <c:pt idx="1">
                  <c:v>798799040</c:v>
                </c:pt>
                <c:pt idx="2">
                  <c:v>73816757</c:v>
                </c:pt>
                <c:pt idx="3">
                  <c:v>4337761090</c:v>
                </c:pt>
                <c:pt idx="4">
                  <c:v>941674037</c:v>
                </c:pt>
                <c:pt idx="5">
                  <c:v>68728039</c:v>
                </c:pt>
                <c:pt idx="6">
                  <c:v>395218494</c:v>
                </c:pt>
                <c:pt idx="7">
                  <c:v>7724380</c:v>
                </c:pt>
                <c:pt idx="8">
                  <c:v>2447689197</c:v>
                </c:pt>
                <c:pt idx="9">
                  <c:v>744883343</c:v>
                </c:pt>
                <c:pt idx="10">
                  <c:v>554921583</c:v>
                </c:pt>
                <c:pt idx="11">
                  <c:v>2490776</c:v>
                </c:pt>
                <c:pt idx="12">
                  <c:v>3929208</c:v>
                </c:pt>
                <c:pt idx="13">
                  <c:v>199386704</c:v>
                </c:pt>
                <c:pt idx="14">
                  <c:v>78556290</c:v>
                </c:pt>
                <c:pt idx="15">
                  <c:v>478635632</c:v>
                </c:pt>
                <c:pt idx="16">
                  <c:v>771631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86-4587-BBE3-4A4C2C38E68A}"/>
            </c:ext>
          </c:extLst>
        </c:ser>
        <c:ser>
          <c:idx val="2"/>
          <c:order val="2"/>
          <c:tx>
            <c:strRef>
              <c:f>'Q14'!$D$3</c:f>
              <c:strCache>
                <c:ptCount val="1"/>
                <c:pt idx="0">
                  <c:v>Sum of likes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'Q14'!$A$4:$A$21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'Q14'!$D$4:$D$21</c:f>
              <c:numCache>
                <c:formatCode>General</c:formatCode>
                <c:ptCount val="17"/>
                <c:pt idx="0">
                  <c:v>189163</c:v>
                </c:pt>
                <c:pt idx="1">
                  <c:v>38804398</c:v>
                </c:pt>
                <c:pt idx="2">
                  <c:v>3529171</c:v>
                </c:pt>
                <c:pt idx="3">
                  <c:v>83836195</c:v>
                </c:pt>
                <c:pt idx="4">
                  <c:v>14308758</c:v>
                </c:pt>
                <c:pt idx="5">
                  <c:v>1988458</c:v>
                </c:pt>
                <c:pt idx="6">
                  <c:v>4322796</c:v>
                </c:pt>
                <c:pt idx="7">
                  <c:v>80026</c:v>
                </c:pt>
                <c:pt idx="8">
                  <c:v>54100112</c:v>
                </c:pt>
                <c:pt idx="9">
                  <c:v>5762909</c:v>
                </c:pt>
                <c:pt idx="10">
                  <c:v>8841134</c:v>
                </c:pt>
                <c:pt idx="11">
                  <c:v>186307</c:v>
                </c:pt>
                <c:pt idx="12">
                  <c:v>127654</c:v>
                </c:pt>
                <c:pt idx="13">
                  <c:v>9566636</c:v>
                </c:pt>
                <c:pt idx="14">
                  <c:v>427347</c:v>
                </c:pt>
                <c:pt idx="15">
                  <c:v>9389714</c:v>
                </c:pt>
                <c:pt idx="16">
                  <c:v>13048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86-4587-BBE3-4A4C2C38E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59160095"/>
        <c:axId val="672910191"/>
        <c:axId val="0"/>
      </c:bar3DChart>
      <c:catAx>
        <c:axId val="65916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910191"/>
        <c:crosses val="autoZero"/>
        <c:auto val="1"/>
        <c:lblAlgn val="ctr"/>
        <c:lblOffset val="100"/>
        <c:noMultiLvlLbl val="0"/>
      </c:catAx>
      <c:valAx>
        <c:axId val="67291019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16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data.xlsx]Q16!PivotTable12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Views</a:t>
            </a:r>
            <a:r>
              <a:rPr lang="en-US" baseline="0"/>
              <a:t> by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'Q16'!$B$3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'Q16'!$A$4:$A$40</c:f>
              <c:strCache>
                <c:ptCount val="36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'Q16'!$B$4:$B$40</c:f>
              <c:numCache>
                <c:formatCode>General</c:formatCode>
                <c:ptCount val="36"/>
                <c:pt idx="0">
                  <c:v>156945877</c:v>
                </c:pt>
                <c:pt idx="1">
                  <c:v>566642758</c:v>
                </c:pt>
                <c:pt idx="2">
                  <c:v>145746282</c:v>
                </c:pt>
                <c:pt idx="3">
                  <c:v>179709601</c:v>
                </c:pt>
                <c:pt idx="4">
                  <c:v>520981398</c:v>
                </c:pt>
                <c:pt idx="5">
                  <c:v>267108304</c:v>
                </c:pt>
                <c:pt idx="6">
                  <c:v>246464427</c:v>
                </c:pt>
                <c:pt idx="7">
                  <c:v>184758231</c:v>
                </c:pt>
                <c:pt idx="8">
                  <c:v>187652005</c:v>
                </c:pt>
                <c:pt idx="9">
                  <c:v>283300525</c:v>
                </c:pt>
                <c:pt idx="10">
                  <c:v>262203504</c:v>
                </c:pt>
                <c:pt idx="11">
                  <c:v>454749240</c:v>
                </c:pt>
                <c:pt idx="12">
                  <c:v>314960455</c:v>
                </c:pt>
                <c:pt idx="13">
                  <c:v>229603221</c:v>
                </c:pt>
                <c:pt idx="14">
                  <c:v>244936427</c:v>
                </c:pt>
                <c:pt idx="15">
                  <c:v>541416281</c:v>
                </c:pt>
                <c:pt idx="16">
                  <c:v>434723853</c:v>
                </c:pt>
                <c:pt idx="17">
                  <c:v>268905182</c:v>
                </c:pt>
                <c:pt idx="18">
                  <c:v>227046261</c:v>
                </c:pt>
                <c:pt idx="19">
                  <c:v>216093176</c:v>
                </c:pt>
                <c:pt idx="20">
                  <c:v>315862320</c:v>
                </c:pt>
                <c:pt idx="21">
                  <c:v>232069498</c:v>
                </c:pt>
                <c:pt idx="22">
                  <c:v>264914167</c:v>
                </c:pt>
                <c:pt idx="23">
                  <c:v>163648123</c:v>
                </c:pt>
                <c:pt idx="24">
                  <c:v>213080462</c:v>
                </c:pt>
                <c:pt idx="25">
                  <c:v>480868063</c:v>
                </c:pt>
                <c:pt idx="26">
                  <c:v>197983558</c:v>
                </c:pt>
                <c:pt idx="27">
                  <c:v>474397107</c:v>
                </c:pt>
                <c:pt idx="28">
                  <c:v>395081559</c:v>
                </c:pt>
                <c:pt idx="29">
                  <c:v>144731453</c:v>
                </c:pt>
                <c:pt idx="30">
                  <c:v>193305634</c:v>
                </c:pt>
                <c:pt idx="31">
                  <c:v>482710424</c:v>
                </c:pt>
                <c:pt idx="32">
                  <c:v>318572064</c:v>
                </c:pt>
                <c:pt idx="33">
                  <c:v>587259021</c:v>
                </c:pt>
                <c:pt idx="34">
                  <c:v>262948597</c:v>
                </c:pt>
                <c:pt idx="35">
                  <c:v>484938166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7-402A-98E5-DFEA2011A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4040831"/>
        <c:axId val="681370255"/>
        <c:axId val="0"/>
      </c:bar3DChart>
      <c:catAx>
        <c:axId val="84040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370255"/>
        <c:crosses val="autoZero"/>
        <c:auto val="1"/>
        <c:lblAlgn val="ctr"/>
        <c:lblOffset val="100"/>
        <c:noMultiLvlLbl val="0"/>
      </c:catAx>
      <c:valAx>
        <c:axId val="68137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40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data.xlsx]Q18!PivotTable16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'Q18'!$B$3</c:f>
              <c:strCache>
                <c:ptCount val="1"/>
                <c:pt idx="0">
                  <c:v>Average of likes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</c:marker>
          <c:cat>
            <c:multiLvlStrRef>
              <c:f>'Q18'!$A$4:$A$14</c:f>
              <c:multiLvlStrCache>
                <c:ptCount val="6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</c:lvl>
                <c:lvl>
                  <c:pt idx="0">
                    <c:v>Qtr4</c:v>
                  </c:pt>
                  <c:pt idx="2">
                    <c:v>Qtr1</c:v>
                  </c:pt>
                  <c:pt idx="5">
                    <c:v>Qtr2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</c:lvl>
              </c:multiLvlStrCache>
            </c:multiLvlStrRef>
          </c:cat>
          <c:val>
            <c:numRef>
              <c:f>'Q18'!$B$4:$B$14</c:f>
              <c:numCache>
                <c:formatCode>General</c:formatCode>
                <c:ptCount val="6"/>
                <c:pt idx="0">
                  <c:v>812.2</c:v>
                </c:pt>
                <c:pt idx="1">
                  <c:v>4302.1904761904761</c:v>
                </c:pt>
                <c:pt idx="2">
                  <c:v>1879.4444444444443</c:v>
                </c:pt>
                <c:pt idx="3">
                  <c:v>3661.75</c:v>
                </c:pt>
                <c:pt idx="4">
                  <c:v>2186.3636363636365</c:v>
                </c:pt>
                <c:pt idx="5">
                  <c:v>10157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D8-420A-B7D1-AD885B98A96B}"/>
            </c:ext>
          </c:extLst>
        </c:ser>
        <c:ser>
          <c:idx val="1"/>
          <c:order val="1"/>
          <c:tx>
            <c:strRef>
              <c:f>'Q18'!$C$3</c:f>
              <c:strCache>
                <c:ptCount val="1"/>
                <c:pt idx="0">
                  <c:v>Average of dislikes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</c:marker>
          <c:cat>
            <c:multiLvlStrRef>
              <c:f>'Q18'!$A$4:$A$14</c:f>
              <c:multiLvlStrCache>
                <c:ptCount val="6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</c:lvl>
                <c:lvl>
                  <c:pt idx="0">
                    <c:v>Qtr4</c:v>
                  </c:pt>
                  <c:pt idx="2">
                    <c:v>Qtr1</c:v>
                  </c:pt>
                  <c:pt idx="5">
                    <c:v>Qtr2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</c:lvl>
              </c:multiLvlStrCache>
            </c:multiLvlStrRef>
          </c:cat>
          <c:val>
            <c:numRef>
              <c:f>'Q18'!$C$4:$C$14</c:f>
              <c:numCache>
                <c:formatCode>General</c:formatCode>
                <c:ptCount val="6"/>
                <c:pt idx="0">
                  <c:v>181.2</c:v>
                </c:pt>
                <c:pt idx="1">
                  <c:v>877.85714285714289</c:v>
                </c:pt>
                <c:pt idx="2">
                  <c:v>980.33333333333337</c:v>
                </c:pt>
                <c:pt idx="3">
                  <c:v>400.5</c:v>
                </c:pt>
                <c:pt idx="4">
                  <c:v>817.27272727272725</c:v>
                </c:pt>
                <c:pt idx="5">
                  <c:v>926.5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D8-420A-B7D1-AD885B98A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6399663"/>
        <c:axId val="1005652415"/>
      </c:lineChart>
      <c:catAx>
        <c:axId val="1136399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652415"/>
        <c:crosses val="autoZero"/>
        <c:auto val="1"/>
        <c:lblAlgn val="ctr"/>
        <c:lblOffset val="100"/>
        <c:noMultiLvlLbl val="0"/>
      </c:catAx>
      <c:valAx>
        <c:axId val="100565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39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data.xlsx]Q19!PivotTable17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'Q19'!$B$3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'Q19'!$A$4:$A$17</c:f>
              <c:multiLvlStrCache>
                <c:ptCount val="8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</c:lvl>
                <c:lvl>
                  <c:pt idx="0">
                    <c:v>Qtr4</c:v>
                  </c:pt>
                  <c:pt idx="2">
                    <c:v>Qtr1</c:v>
                  </c:pt>
                  <c:pt idx="5">
                    <c:v>Qtr2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</c:lvl>
              </c:multiLvlStrCache>
            </c:multiLvlStrRef>
          </c:cat>
          <c:val>
            <c:numRef>
              <c:f>'Q19'!$B$4:$B$17</c:f>
              <c:numCache>
                <c:formatCode>General</c:formatCode>
                <c:ptCount val="8"/>
                <c:pt idx="0">
                  <c:v>1537392</c:v>
                </c:pt>
                <c:pt idx="1">
                  <c:v>10482480</c:v>
                </c:pt>
                <c:pt idx="2">
                  <c:v>2355329</c:v>
                </c:pt>
                <c:pt idx="3">
                  <c:v>1204040</c:v>
                </c:pt>
                <c:pt idx="4">
                  <c:v>2792407</c:v>
                </c:pt>
                <c:pt idx="5">
                  <c:v>766349</c:v>
                </c:pt>
                <c:pt idx="6">
                  <c:v>538442</c:v>
                </c:pt>
                <c:pt idx="7">
                  <c:v>407046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1-4B07-9A76-CB88852ECB05}"/>
            </c:ext>
          </c:extLst>
        </c:ser>
        <c:ser>
          <c:idx val="1"/>
          <c:order val="1"/>
          <c:tx>
            <c:strRef>
              <c:f>'Q19'!$C$3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'Q19'!$A$4:$A$17</c:f>
              <c:multiLvlStrCache>
                <c:ptCount val="8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</c:lvl>
                <c:lvl>
                  <c:pt idx="0">
                    <c:v>Qtr4</c:v>
                  </c:pt>
                  <c:pt idx="2">
                    <c:v>Qtr1</c:v>
                  </c:pt>
                  <c:pt idx="5">
                    <c:v>Qtr2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</c:lvl>
              </c:multiLvlStrCache>
            </c:multiLvlStrRef>
          </c:cat>
          <c:val>
            <c:numRef>
              <c:f>'Q19'!$C$4:$C$17</c:f>
              <c:numCache>
                <c:formatCode>General</c:formatCode>
                <c:ptCount val="8"/>
                <c:pt idx="0">
                  <c:v>1714</c:v>
                </c:pt>
                <c:pt idx="1">
                  <c:v>20114</c:v>
                </c:pt>
                <c:pt idx="2">
                  <c:v>7159</c:v>
                </c:pt>
                <c:pt idx="3">
                  <c:v>1048</c:v>
                </c:pt>
                <c:pt idx="4">
                  <c:v>3189</c:v>
                </c:pt>
                <c:pt idx="5">
                  <c:v>3745</c:v>
                </c:pt>
                <c:pt idx="6">
                  <c:v>1093</c:v>
                </c:pt>
                <c:pt idx="7">
                  <c:v>1108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1-4B07-9A76-CB88852ECB05}"/>
            </c:ext>
          </c:extLst>
        </c:ser>
        <c:ser>
          <c:idx val="2"/>
          <c:order val="2"/>
          <c:tx>
            <c:strRef>
              <c:f>'Q19'!$D$3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'Q19'!$A$4:$A$17</c:f>
              <c:multiLvlStrCache>
                <c:ptCount val="8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</c:lvl>
                <c:lvl>
                  <c:pt idx="0">
                    <c:v>Qtr4</c:v>
                  </c:pt>
                  <c:pt idx="2">
                    <c:v>Qtr1</c:v>
                  </c:pt>
                  <c:pt idx="5">
                    <c:v>Qtr2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</c:lvl>
              </c:multiLvlStrCache>
            </c:multiLvlStrRef>
          </c:cat>
          <c:val>
            <c:numRef>
              <c:f>'Q19'!$D$4:$D$17</c:f>
              <c:numCache>
                <c:formatCode>General</c:formatCode>
                <c:ptCount val="8"/>
                <c:pt idx="0">
                  <c:v>8122</c:v>
                </c:pt>
                <c:pt idx="1">
                  <c:v>90346</c:v>
                </c:pt>
                <c:pt idx="2">
                  <c:v>16915</c:v>
                </c:pt>
                <c:pt idx="3">
                  <c:v>14647</c:v>
                </c:pt>
                <c:pt idx="4">
                  <c:v>24050</c:v>
                </c:pt>
                <c:pt idx="5">
                  <c:v>44112</c:v>
                </c:pt>
                <c:pt idx="6">
                  <c:v>19775</c:v>
                </c:pt>
                <c:pt idx="7">
                  <c:v>17369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A1-4B07-9A76-CB88852EC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165855"/>
        <c:axId val="1009147807"/>
      </c:lineChart>
      <c:catAx>
        <c:axId val="65916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147807"/>
        <c:crosses val="autoZero"/>
        <c:auto val="1"/>
        <c:lblAlgn val="ctr"/>
        <c:lblOffset val="100"/>
        <c:noMultiLvlLbl val="0"/>
      </c:catAx>
      <c:valAx>
        <c:axId val="100914780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165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86F3C-9DC8-B4EF-62C9-6398D7C9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0AD2B-F211-AE78-2371-9B9DDFB02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B9D2B-1022-4E77-B61E-2A5CEEAED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5522A-8A85-ADCF-436D-6F9DF005A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4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00B1E-FDE4-A9A9-84EB-63B57F18A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C46024-D6A4-2A4D-E1E8-886CA284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15AC74-2146-314A-A72E-F58CED422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A2C9-F594-C014-2234-39F1053E2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414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9590B-2D33-4A2F-2207-FD703378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BC6F1-8600-8A05-95BB-85211A5BE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2C470E-46A9-D202-ACAB-5C5193E9E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C362A-80E7-3171-3D07-70D66FD4A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290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BCC08-B832-B090-F5B1-7366B914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D4CF7-11C1-A172-7333-58B369E17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F2869-0DC9-D0E0-23E5-9DE3CD378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168AC-84CB-870C-211D-F49F3BCD4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105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51CC5-6144-16F3-797F-547A009A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E97151-82A2-8BD6-EB03-C18643BB7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74CB3-8E84-9556-C7DA-87A9C1B21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E9642-3A64-85C0-5409-280FC808B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96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D9E4B-3AFB-9775-AA4A-DA7D38741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B06D05-7EBA-A646-04E9-463F12B0A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A217B-5B4A-C843-8B81-8BDE24990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560F-83E0-E997-871B-903D99E44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46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F8C0F-DF37-E93F-43D0-D2BB28105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68A39-A692-6945-37FD-224FA701E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5C33EC-2012-061F-1DF4-5B6CAB10F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6414-3A6B-DAA8-009E-4778CDEF9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54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62498-5E55-9858-E5FF-56B43F76A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00562-793D-DFC2-76E0-37F0DB4C8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8A6415-BE74-5595-5F03-12D9275DF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D76E3-F627-7964-64FB-0BF346837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159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C9F04-2C7A-7C1D-5B83-9C89C3133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C991F-5B9E-CDA0-37F2-88CE1CA64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F6171-B854-AE7E-EA00-F60ACD0D7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7D7A8-2798-D820-C030-29B22CAEF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216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58C31-74D6-A797-B9CC-C3355DC32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39F996-6342-13CA-2BB4-222BC241B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EB7F04-17F0-AFA7-62AD-A61FE4CA6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5D602-4D78-FEAD-C0EC-9AE3B2867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25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9DEB2-5154-806C-1BE0-050783E4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943FE9-FF7C-77A9-CDB3-A31D7A90C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621E8-79E7-F90B-2E04-88C32960D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549D0-66A1-39AA-CB7F-7BCEAB0F0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906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152B7-ABD4-81D4-EFD5-0165657EA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000B5B-522B-5187-FA2D-8F96C56B9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A1120-B547-6E9F-7873-6FABAC5EC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60F5-42EB-1493-538E-4055AA02E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7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31529-FF1E-DCC1-DE64-D7EAEBA8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BA4F7-439F-DDA1-6749-0B9B73C93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3C8F81-652C-F792-E634-BE941CFB5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7446E-9AC9-7C28-00E4-B71E394AA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20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81DA-0F0C-B20A-5DC5-29C2F17D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16A24-5B3D-DD87-8B34-A43A713567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68E38-0980-018B-D572-E1C1FA11B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DF837-3BF7-F183-3B9F-B2808B947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34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25CA6-D4C0-64D6-53FA-8C151DFDB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89F9A2-7E54-F56E-655D-6CE1AB7B6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08F726-DA86-00F6-37E8-B96F56E68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A6E94-B190-5B12-CBDF-69F8325B1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88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E68E4-9CD7-AD40-59E5-FE2A56E6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2D88B-86F7-4A16-CAC1-2F89E2B9B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4BAA8-6AEB-1173-73A8-39DF22A87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5D51D-FEF9-77E0-AFC2-D9518A147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222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36C76-335A-DA13-33E0-E32638CCB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A5BB4-7581-5A35-A08C-DD60551EF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6FE80-6BEE-5D4B-563E-229A9CD4A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2BCE6-564F-BE9E-8836-D23943634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217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CEB88-ED73-463C-7752-380F9DABC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1392AD-A10B-0934-B971-25F293038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C11AE-9BAB-82F6-153C-295CCDF65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4C82-3890-4876-6E5F-E17939063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524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B5DE-1F3B-6743-B804-0E658C03F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D04D00-EF04-C59E-D63F-5DD47598C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37F54-ED18-1B7A-3711-894097B64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75587-5816-BE79-3F21-25C93A658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18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509C0DFA-16C2-7BE4-F231-CB1E8573510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lSlideMaster.Panoramic Picture with CaptionFooter" descr="Classification: Confidential Contains PII: No">
            <a:extLst>
              <a:ext uri="{FF2B5EF4-FFF2-40B4-BE49-F238E27FC236}">
                <a16:creationId xmlns:a16="http://schemas.microsoft.com/office/drawing/2014/main" id="{AC8A6D2A-CA79-376A-88D1-7524D33236D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B438BA23-BE4B-0F1D-78C1-3B84249087D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3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8D6C7135-E968-1BC3-058F-9603815DE78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AA615C68-55F9-F298-118A-396601A54CB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lSlideMaster.3 ColumnFooter" descr="Classification: Confidential Contains PII: No">
            <a:extLst>
              <a:ext uri="{FF2B5EF4-FFF2-40B4-BE49-F238E27FC236}">
                <a16:creationId xmlns:a16="http://schemas.microsoft.com/office/drawing/2014/main" id="{21C919C0-A2C2-52FF-8000-0E9578CEFFC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lSlideMaster.3 Picture ColumnFooter" descr="Classification: Confidential Contains PII: No">
            <a:extLst>
              <a:ext uri="{FF2B5EF4-FFF2-40B4-BE49-F238E27FC236}">
                <a16:creationId xmlns:a16="http://schemas.microsoft.com/office/drawing/2014/main" id="{AD4719E1-2561-3852-DA13-FD8342E0E3F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46789698-8DA9-55D8-8384-60F96FE704B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94694018-16A7-1D97-261D-73A6691BDB5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1DD655F9-5034-3A5E-525D-CA72FE02D5F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16E2E00C-17AA-266B-04DE-3C3E6DD766F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A85F15D2-BD7E-5068-FFA6-4D1C1B34A1B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D6BFCE9A-6271-3955-E2F9-C006A7707F1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D530B1E1-A6DF-FF10-CFF3-0FE155CD40F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106F2925-0C9B-7C1B-2954-54DED0B8B23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Excel Final ASSESSMENT</a:t>
            </a:r>
            <a:br>
              <a:rPr lang="en-US" sz="4000" dirty="0"/>
            </a:br>
            <a:r>
              <a:rPr lang="en-US" sz="4000" dirty="0"/>
              <a:t>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3608B-853F-FE2E-DABA-286C8019B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2D5A-5BB0-A37A-C802-53416FD5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9: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9DC384D-858B-14CA-BF72-1F9091BD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There is an increasing trend of video engagement with respect to time.</a:t>
            </a:r>
          </a:p>
          <a:p>
            <a:r>
              <a:rPr lang="en-US" sz="2400" dirty="0"/>
              <a:t>It can be concluded that the number of </a:t>
            </a:r>
            <a:r>
              <a:rPr lang="en-US" sz="2400" dirty="0" err="1"/>
              <a:t>youtube</a:t>
            </a:r>
            <a:r>
              <a:rPr lang="en-US" sz="2400" dirty="0"/>
              <a:t> viewers are increasing steadily.</a:t>
            </a:r>
          </a:p>
          <a:p>
            <a:r>
              <a:rPr lang="en-US" sz="2400" dirty="0"/>
              <a:t>The sudden spike in the initial curve is due to </a:t>
            </a:r>
            <a:r>
              <a:rPr lang="en-US" sz="2400" dirty="0" err="1"/>
              <a:t>inavailabilitiy</a:t>
            </a:r>
            <a:r>
              <a:rPr lang="en-US" sz="2400" dirty="0"/>
              <a:t> of data for a long span of time 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7770D73-C53B-F18C-19E5-0317D9487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116698"/>
              </p:ext>
            </p:extLst>
          </p:nvPr>
        </p:nvGraphicFramePr>
        <p:xfrm>
          <a:off x="4419600" y="1143168"/>
          <a:ext cx="7772400" cy="5592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755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CD02BD-108F-C4C7-C2A6-9D5FCFB5C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08EF4-8C69-71E1-E659-711F2585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Q 10: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8574CC4-1BA4-C726-F21B-8973CF9F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total views has grown a litter over three times than the last year (313%)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91E26B-7A39-4BC5-E5E6-923773FD2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49957"/>
              </p:ext>
            </p:extLst>
          </p:nvPr>
        </p:nvGraphicFramePr>
        <p:xfrm>
          <a:off x="5811314" y="2309986"/>
          <a:ext cx="5313258" cy="224777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764">
                  <a:extLst>
                    <a:ext uri="{9D8B030D-6E8A-4147-A177-3AD203B41FA5}">
                      <a16:colId xmlns:a16="http://schemas.microsoft.com/office/drawing/2014/main" val="1905182489"/>
                    </a:ext>
                  </a:extLst>
                </a:gridCol>
                <a:gridCol w="2593764">
                  <a:extLst>
                    <a:ext uri="{9D8B030D-6E8A-4147-A177-3AD203B41FA5}">
                      <a16:colId xmlns:a16="http://schemas.microsoft.com/office/drawing/2014/main" val="652277972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3064736533"/>
                    </a:ext>
                  </a:extLst>
                </a:gridCol>
              </a:tblGrid>
              <a:tr h="108453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year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Sum of views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% in growth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extLst>
                  <a:ext uri="{0D108BD9-81ED-4DB2-BD59-A6C34878D82A}">
                    <a16:rowId xmlns:a16="http://schemas.microsoft.com/office/drawing/2014/main" val="644438570"/>
                  </a:ext>
                </a:extLst>
              </a:tr>
              <a:tr h="58161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2017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2700407997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100%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extLst>
                  <a:ext uri="{0D108BD9-81ED-4DB2-BD59-A6C34878D82A}">
                    <a16:rowId xmlns:a16="http://schemas.microsoft.com/office/drawing/2014/main" val="3582704992"/>
                  </a:ext>
                </a:extLst>
              </a:tr>
              <a:tr h="58161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2018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8445909227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313%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extLst>
                  <a:ext uri="{0D108BD9-81ED-4DB2-BD59-A6C34878D82A}">
                    <a16:rowId xmlns:a16="http://schemas.microsoft.com/office/drawing/2014/main" val="427818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5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1FB46-6492-AC90-EA20-C95223D6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3B65-7F7F-2942-31A7-03A659DE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11: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16CDBC1-3415-5862-5E42-02D463AF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Youtube</a:t>
            </a:r>
            <a:r>
              <a:rPr lang="en-US" sz="2400" dirty="0"/>
              <a:t> has retained 100% of its viewers and gained additional viewer base in the mean time of 1 year.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721AE5-CD7A-50E5-4E1F-A179AD14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15214"/>
              </p:ext>
            </p:extLst>
          </p:nvPr>
        </p:nvGraphicFramePr>
        <p:xfrm>
          <a:off x="5780834" y="1522602"/>
          <a:ext cx="5801566" cy="19063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6751">
                  <a:extLst>
                    <a:ext uri="{9D8B030D-6E8A-4147-A177-3AD203B41FA5}">
                      <a16:colId xmlns:a16="http://schemas.microsoft.com/office/drawing/2014/main" val="1905182489"/>
                    </a:ext>
                  </a:extLst>
                </a:gridCol>
                <a:gridCol w="2832140">
                  <a:extLst>
                    <a:ext uri="{9D8B030D-6E8A-4147-A177-3AD203B41FA5}">
                      <a16:colId xmlns:a16="http://schemas.microsoft.com/office/drawing/2014/main" val="652277972"/>
                    </a:ext>
                  </a:extLst>
                </a:gridCol>
                <a:gridCol w="1662675">
                  <a:extLst>
                    <a:ext uri="{9D8B030D-6E8A-4147-A177-3AD203B41FA5}">
                      <a16:colId xmlns:a16="http://schemas.microsoft.com/office/drawing/2014/main" val="3064736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year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Sum of views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Retention rate</a:t>
                      </a:r>
                    </a:p>
                  </a:txBody>
                  <a:tcPr marL="11642" marR="11642" marT="11642" marB="0" anchor="b"/>
                </a:tc>
                <a:extLst>
                  <a:ext uri="{0D108BD9-81ED-4DB2-BD59-A6C34878D82A}">
                    <a16:rowId xmlns:a16="http://schemas.microsoft.com/office/drawing/2014/main" val="644438570"/>
                  </a:ext>
                </a:extLst>
              </a:tr>
              <a:tr h="58161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2017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2700407997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100%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extLst>
                  <a:ext uri="{0D108BD9-81ED-4DB2-BD59-A6C34878D82A}">
                    <a16:rowId xmlns:a16="http://schemas.microsoft.com/office/drawing/2014/main" val="3582704992"/>
                  </a:ext>
                </a:extLst>
              </a:tr>
              <a:tr h="58161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2018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8445909227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313%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2" marR="11642" marT="11642" marB="0" anchor="b"/>
                </a:tc>
                <a:extLst>
                  <a:ext uri="{0D108BD9-81ED-4DB2-BD59-A6C34878D82A}">
                    <a16:rowId xmlns:a16="http://schemas.microsoft.com/office/drawing/2014/main" val="427818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68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2FB1B-4A71-A05A-01C0-82143C0D8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5752-F687-84F7-4F56-02FA43AB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12: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FD31DFB-70FD-5735-C769-99EED886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Let’s assume the revenue rate of </a:t>
            </a:r>
            <a:r>
              <a:rPr lang="en-US" sz="2400" dirty="0" err="1"/>
              <a:t>youtube</a:t>
            </a:r>
            <a:r>
              <a:rPr lang="en-US" sz="2400" dirty="0"/>
              <a:t> is 1 rupee per 1000 views.</a:t>
            </a:r>
          </a:p>
          <a:p>
            <a:r>
              <a:rPr lang="en-US" sz="2400" dirty="0"/>
              <a:t>A new column is added displaying the revenue of  each video in rupees.</a:t>
            </a:r>
          </a:p>
        </p:txBody>
      </p:sp>
    </p:spTree>
    <p:extLst>
      <p:ext uri="{BB962C8B-B14F-4D97-AF65-F5344CB8AC3E}">
        <p14:creationId xmlns:p14="http://schemas.microsoft.com/office/powerpoint/2010/main" val="234129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F7697-B01F-7094-253F-F1B9EED6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C5D7-5025-0367-799E-DA123312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13: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A799AB4-F844-7CD9-D345-658CF690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Number of comments in each category of videos has been visualized </a:t>
            </a:r>
          </a:p>
          <a:p>
            <a:r>
              <a:rPr lang="en-US" sz="2400" dirty="0"/>
              <a:t>The inference is that entertainment videos get the most engagement and </a:t>
            </a:r>
            <a:r>
              <a:rPr lang="en-US" sz="2400" dirty="0" err="1"/>
              <a:t>pers&amp;animal</a:t>
            </a:r>
            <a:r>
              <a:rPr lang="en-US" sz="2400" dirty="0"/>
              <a:t> related videos get less comments.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934AE03-C402-1665-1295-BAD5390E2E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395415"/>
              </p:ext>
            </p:extLst>
          </p:nvPr>
        </p:nvGraphicFramePr>
        <p:xfrm>
          <a:off x="3539372" y="3093719"/>
          <a:ext cx="7823200" cy="365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579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2D36-03F0-D407-1B87-7992E4A49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CD6F-0007-3E65-0619-0DD8AEDC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14: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FA8ECB9-9E28-3719-F9FB-E1B452D9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11773286" cy="16711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performance metrics of each categories of </a:t>
            </a:r>
            <a:r>
              <a:rPr lang="en-US" sz="2400" dirty="0" err="1"/>
              <a:t>youtube</a:t>
            </a:r>
            <a:r>
              <a:rPr lang="en-US" sz="2400" dirty="0"/>
              <a:t> videos has been visualized and it is observed that entertainment videos </a:t>
            </a:r>
            <a:r>
              <a:rPr lang="en-US" sz="2400" dirty="0" err="1"/>
              <a:t>recieve</a:t>
            </a:r>
            <a:r>
              <a:rPr lang="en-US" sz="2400" dirty="0"/>
              <a:t> most interaction.</a:t>
            </a:r>
          </a:p>
          <a:p>
            <a:pPr marL="36900" indent="0">
              <a:buNone/>
            </a:pPr>
            <a:endParaRPr lang="en-US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F8C9857-5983-4BFB-7EE6-95C435466B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091508"/>
              </p:ext>
            </p:extLst>
          </p:nvPr>
        </p:nvGraphicFramePr>
        <p:xfrm>
          <a:off x="0" y="2143760"/>
          <a:ext cx="12192000" cy="471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069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B9602E-A18E-C8B0-F9AD-9E7E9B9D3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260EF-F183-E35F-B8BB-73D676CC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n-US"/>
              <a:t>Q 15: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FDD7BB5-E0F0-2D15-E7C3-A6FEBE42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4729"/>
            <a:ext cx="5978072" cy="3340119"/>
          </a:xfrm>
        </p:spPr>
        <p:txBody>
          <a:bodyPr anchor="t">
            <a:normAutofit/>
          </a:bodyPr>
          <a:lstStyle/>
          <a:p>
            <a:r>
              <a:rPr lang="en-US" dirty="0"/>
              <a:t>The correlation between each metrics is displayed.</a:t>
            </a:r>
          </a:p>
          <a:p>
            <a:r>
              <a:rPr lang="en-US" dirty="0"/>
              <a:t>It is concluded that likes and comments has the most positive correlation . It is inferred that the number of comments increases as the number of likes increases.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73711E-7A0D-43E8-615F-907869C4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2644"/>
              </p:ext>
            </p:extLst>
          </p:nvPr>
        </p:nvGraphicFramePr>
        <p:xfrm>
          <a:off x="7552945" y="2769512"/>
          <a:ext cx="3995592" cy="8512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1864">
                  <a:extLst>
                    <a:ext uri="{9D8B030D-6E8A-4147-A177-3AD203B41FA5}">
                      <a16:colId xmlns:a16="http://schemas.microsoft.com/office/drawing/2014/main" val="3952115477"/>
                    </a:ext>
                  </a:extLst>
                </a:gridCol>
                <a:gridCol w="1331864">
                  <a:extLst>
                    <a:ext uri="{9D8B030D-6E8A-4147-A177-3AD203B41FA5}">
                      <a16:colId xmlns:a16="http://schemas.microsoft.com/office/drawing/2014/main" val="6228344"/>
                    </a:ext>
                  </a:extLst>
                </a:gridCol>
                <a:gridCol w="1331864">
                  <a:extLst>
                    <a:ext uri="{9D8B030D-6E8A-4147-A177-3AD203B41FA5}">
                      <a16:colId xmlns:a16="http://schemas.microsoft.com/office/drawing/2014/main" val="1194872057"/>
                    </a:ext>
                  </a:extLst>
                </a:gridCol>
              </a:tblGrid>
              <a:tr h="545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likes and dislikes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54" marR="9954" marT="99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likes and comments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54" marR="9954" marT="99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dislikes and comments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54" marR="9954" marT="9954" marB="0" anchor="b"/>
                </a:tc>
                <a:extLst>
                  <a:ext uri="{0D108BD9-81ED-4DB2-BD59-A6C34878D82A}">
                    <a16:rowId xmlns:a16="http://schemas.microsoft.com/office/drawing/2014/main" val="1016904097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0.509209623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54" marR="9954" marT="9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0.760620178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54" marR="9954" marT="9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0.700615795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54" marR="9954" marT="9954" marB="0" anchor="b"/>
                </a:tc>
                <a:extLst>
                  <a:ext uri="{0D108BD9-81ED-4DB2-BD59-A6C34878D82A}">
                    <a16:rowId xmlns:a16="http://schemas.microsoft.com/office/drawing/2014/main" val="184963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8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EA6B7-5FEA-DB9C-412D-04141F09F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E49F-3D73-8078-905D-648C44EA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Q 16:	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EA84649-FD29-16D2-3FAC-C0905192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/>
              <a:t>A bar chart is created to visualize the geographical distribution of views.</a:t>
            </a:r>
            <a:endParaRPr lang="en-US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9C2536-899F-4298-90E2-BCB6ED8E5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670345"/>
              </p:ext>
            </p:extLst>
          </p:nvPr>
        </p:nvGraphicFramePr>
        <p:xfrm>
          <a:off x="0" y="2494279"/>
          <a:ext cx="12192000" cy="3815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408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1D69D-43CE-8095-AC44-21A2ED263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B20E-84C4-C2B5-33F7-9C9319F6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17: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42A9CD6-68C4-36D7-15AB-55D35D62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Due to computing constraints outliers can’t be visualized using box plots or bar graphs, As the number of videos is more than 16 thousands.</a:t>
            </a:r>
          </a:p>
          <a:p>
            <a:r>
              <a:rPr lang="en-US" sz="2400" dirty="0"/>
              <a:t>It will be better to use other mathematical outlier detection methods .</a:t>
            </a:r>
          </a:p>
        </p:txBody>
      </p:sp>
    </p:spTree>
    <p:extLst>
      <p:ext uri="{BB962C8B-B14F-4D97-AF65-F5344CB8AC3E}">
        <p14:creationId xmlns:p14="http://schemas.microsoft.com/office/powerpoint/2010/main" val="350112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8B279-E40F-EB67-049D-D809B7A5D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C71F-1869-72FA-B835-BBF6ECA1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18: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8FFB2CC-5B4F-7F90-DF4A-A841CE7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 slicer has been added in the dashboard to view the trend analysis of each channel.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DAAEC9-9098-3973-4886-C141EA7EC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183078"/>
              </p:ext>
            </p:extLst>
          </p:nvPr>
        </p:nvGraphicFramePr>
        <p:xfrm>
          <a:off x="4538124" y="1143169"/>
          <a:ext cx="6932516" cy="4383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82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1: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2492 duplicate entries have been found from the dataset and removed.</a:t>
            </a:r>
          </a:p>
          <a:p>
            <a:r>
              <a:rPr lang="en-US" sz="2400" dirty="0"/>
              <a:t>16308 rows remains after removing duplicate entries</a:t>
            </a:r>
          </a:p>
          <a:p>
            <a:r>
              <a:rPr lang="en-US" sz="2400" dirty="0"/>
              <a:t>There were empty comments in many videos . As they are comments and can be empty they were replaced with NONE.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1EF9D-73B1-2F36-891A-781DB4BF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958D6-0EB6-4E43-6C3A-041D8A69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 19: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820BA7C-67DC-E354-BAFB-EEF078AF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The growth trend has been visualized and it  can be customized either for selected channels or all channels 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65B917-0229-403E-B245-D6DDE3871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837654"/>
              </p:ext>
            </p:extLst>
          </p:nvPr>
        </p:nvGraphicFramePr>
        <p:xfrm>
          <a:off x="643338" y="643463"/>
          <a:ext cx="10912112" cy="3249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29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BDDE4-8F00-26EF-9762-1E71F728A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564F-ED1A-31C3-F3B0-1A5B71EA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20: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6FE4B7-46F8-B116-5088-0E3C67EF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10361046" cy="4140031"/>
          </a:xfrm>
        </p:spPr>
        <p:txBody>
          <a:bodyPr anchor="t">
            <a:normAutofit/>
          </a:bodyPr>
          <a:lstStyle/>
          <a:p>
            <a:r>
              <a:rPr lang="en-US" sz="2400" dirty="0"/>
              <a:t>As retention analysis and growth analysis share the same parameters they are visualized in the same line chart. </a:t>
            </a:r>
          </a:p>
          <a:p>
            <a:r>
              <a:rPr lang="en-US" sz="2400" dirty="0"/>
              <a:t>Inference - Most of the channels exceed retention and grow in terms of interaction .</a:t>
            </a:r>
          </a:p>
          <a:p>
            <a:r>
              <a:rPr lang="en-US" sz="2400" dirty="0"/>
              <a:t>Inference – As </a:t>
            </a:r>
            <a:r>
              <a:rPr lang="en-US" sz="2400" dirty="0" err="1"/>
              <a:t>youtube</a:t>
            </a:r>
            <a:r>
              <a:rPr lang="en-US" sz="2400" dirty="0"/>
              <a:t> in whole it has grown 313% and retained all the viewers.</a:t>
            </a:r>
          </a:p>
        </p:txBody>
      </p:sp>
    </p:spTree>
    <p:extLst>
      <p:ext uri="{BB962C8B-B14F-4D97-AF65-F5344CB8AC3E}">
        <p14:creationId xmlns:p14="http://schemas.microsoft.com/office/powerpoint/2010/main" val="20925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90BE-A794-9F2C-5C80-E7D81E94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0F8B-CCED-4383-1F8E-E068B864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2: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13F27C7-1822-E4A8-2224-68455B3B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It takes an average time gap of 2 days , 5 hours and 20 minutes(approx.) for a video to get viral.</a:t>
            </a:r>
          </a:p>
          <a:p>
            <a:r>
              <a:rPr lang="en-US" sz="2400" dirty="0"/>
              <a:t>It shows most videos get viral within 3 days of publishing </a:t>
            </a:r>
          </a:p>
        </p:txBody>
      </p:sp>
    </p:spTree>
    <p:extLst>
      <p:ext uri="{BB962C8B-B14F-4D97-AF65-F5344CB8AC3E}">
        <p14:creationId xmlns:p14="http://schemas.microsoft.com/office/powerpoint/2010/main" val="2580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A589AF-22B9-0AF8-F013-4F20652F4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579C0-0C4B-C3F0-9C09-8896C241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51" y="589279"/>
            <a:ext cx="3382832" cy="1185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Q 3: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01AC2A9-5CB1-B76D-F11F-84B621D2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51" y="203877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movies category has the maximum average views 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F0052E-2EC8-443A-A4D7-0B9A84D4D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82773"/>
              </p:ext>
            </p:extLst>
          </p:nvPr>
        </p:nvGraphicFramePr>
        <p:xfrm>
          <a:off x="5829876" y="609600"/>
          <a:ext cx="5186548" cy="56388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24796">
                  <a:extLst>
                    <a:ext uri="{9D8B030D-6E8A-4147-A177-3AD203B41FA5}">
                      <a16:colId xmlns:a16="http://schemas.microsoft.com/office/drawing/2014/main" val="896334841"/>
                    </a:ext>
                  </a:extLst>
                </a:gridCol>
                <a:gridCol w="2361752">
                  <a:extLst>
                    <a:ext uri="{9D8B030D-6E8A-4147-A177-3AD203B41FA5}">
                      <a16:colId xmlns:a16="http://schemas.microsoft.com/office/drawing/2014/main" val="180144391"/>
                    </a:ext>
                  </a:extLst>
                </a:gridCol>
              </a:tblGrid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categories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Average of views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2062347957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Movies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3862190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2475650469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Gaming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3436401.95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1731908518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Pets &amp; Animals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2490776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2195818513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Music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2017880.624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4169756422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Film &amp; Animation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1800523.971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3147231636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Sports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1379353.406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2196622874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Howto &amp; Style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826816.9331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3717172928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Comedy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717054.7935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3720250144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Science &amp; Technology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664622.3467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2680752211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Shows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649225.5372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1116898039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Entertainment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574766.2767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777495000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People &amp; Blogs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450423.3628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2268357659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Autos &amp; Vehicles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333265.3824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3517969025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News &amp; Politics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297358.62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390103037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Travel &amp; Events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192907.75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1585118257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Education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92618.26474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4286098512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Religious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56945.04348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216781895"/>
                  </a:ext>
                </a:extLst>
              </a:tr>
              <a:tr h="296779">
                <a:tc>
                  <a:txBody>
                    <a:bodyPr/>
                    <a:lstStyle/>
                    <a:p>
                      <a:pPr algn="l" fontAlgn="b"/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48" marR="9648" marT="9648" marB="0" anchor="b"/>
                </a:tc>
                <a:extLst>
                  <a:ext uri="{0D108BD9-81ED-4DB2-BD59-A6C34878D82A}">
                    <a16:rowId xmlns:a16="http://schemas.microsoft.com/office/drawing/2014/main" val="1023898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67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0CA20-F629-FD41-5259-2B8D9B205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BAEB-56A1-56B8-C191-9BA51BAE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4: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5BF5F0-D0F4-8B23-719F-2DA3DD6A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Formula =XLOOKUP(E2,Category!A:A,Category!B:B)</a:t>
            </a:r>
          </a:p>
          <a:p>
            <a:r>
              <a:rPr lang="en-US" sz="2400" dirty="0"/>
              <a:t>The inference is that most of the channels post videos which belong to a single category </a:t>
            </a:r>
          </a:p>
        </p:txBody>
      </p:sp>
    </p:spTree>
    <p:extLst>
      <p:ext uri="{BB962C8B-B14F-4D97-AF65-F5344CB8AC3E}">
        <p14:creationId xmlns:p14="http://schemas.microsoft.com/office/powerpoint/2010/main" val="412193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1C4-57B4-D05C-8F45-117B3DE1C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B7D4-2A83-5EFA-33FB-7FF74F8F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5: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E06B16E-6E86-07F3-280B-B6C3F63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Formula =CONCAT(D2,C2)</a:t>
            </a:r>
          </a:p>
          <a:p>
            <a:r>
              <a:rPr lang="en-US" sz="2400" dirty="0"/>
              <a:t>=TEXTJOIN(" ",1,'YouTube dataQ1Q5'!P:P)</a:t>
            </a:r>
          </a:p>
          <a:p>
            <a:r>
              <a:rPr lang="en-US" sz="2400" dirty="0"/>
              <a:t>On observation it is found that the data set contains only one comment for each video and hence joining all comments can’t be achieved.</a:t>
            </a:r>
          </a:p>
        </p:txBody>
      </p:sp>
    </p:spTree>
    <p:extLst>
      <p:ext uri="{BB962C8B-B14F-4D97-AF65-F5344CB8AC3E}">
        <p14:creationId xmlns:p14="http://schemas.microsoft.com/office/powerpoint/2010/main" val="10150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C2C91-6367-CA58-1147-764626D1B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B3F6-4A1E-66B7-F959-FE04777F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6: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F86643A-4A88-F1F9-B90C-DE184823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It is obvious that comment count can exist only if comments are enabled.</a:t>
            </a:r>
          </a:p>
          <a:p>
            <a:r>
              <a:rPr lang="en-US" sz="2400" dirty="0"/>
              <a:t>On basic comparison only videos with enabled comment section gets more comments on average.</a:t>
            </a:r>
          </a:p>
          <a:p>
            <a:pPr marL="36900" indent="0">
              <a:buNone/>
            </a:pPr>
            <a:endParaRPr lang="en-US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49FE6B9-9943-3CEA-027E-7BAAFA688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674599"/>
              </p:ext>
            </p:extLst>
          </p:nvPr>
        </p:nvGraphicFramePr>
        <p:xfrm>
          <a:off x="5455920" y="817880"/>
          <a:ext cx="5892800" cy="3815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128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36EBC-CB72-4062-0DB1-87E4D1A9E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1E32-3432-D948-B132-9D20C911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7: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E0B5608-8565-8965-CF04-1F5933BF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To demonstrate visualization of key metrics lets take a sample channel (1-Kg biryani).</a:t>
            </a:r>
          </a:p>
          <a:p>
            <a:r>
              <a:rPr lang="en-US" sz="2400" dirty="0"/>
              <a:t>A slicer is available in the dashboard to view the result of any channel as needed.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F67486E-C4DD-D32F-58CE-7FAD63ECB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406680"/>
              </p:ext>
            </p:extLst>
          </p:nvPr>
        </p:nvGraphicFramePr>
        <p:xfrm>
          <a:off x="4958080" y="101600"/>
          <a:ext cx="7233920" cy="675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138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7799F-FB4C-24DB-ADD0-ABFAF341D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5F53-DF4A-02DA-AF3F-C5090A53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 8: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215E52-E0D4-778A-5025-551D69974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4" y="114316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 pivot table is created to display the top performing videos under each category.</a:t>
            </a:r>
          </a:p>
          <a:p>
            <a:r>
              <a:rPr lang="en-US" sz="2400" dirty="0"/>
              <a:t>A slicer is included to switch between categories and view their corresponding top performing videos.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0A870-226D-04A0-298C-9E788B16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80" y="4135121"/>
            <a:ext cx="933362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itus xmlns="http://schemas.titus.com/TitusProperties/">
  <TitusGUID xmlns="">784d833a-66c0-4544-b6fa-f974dd5005a7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2D1D799-869A-4F9F-A9E6-FF5ACE3ACF6E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{8F73BFE7-0A63-4A43-940C-DD167130D4B7}tf55705232_win32</Template>
  <TotalTime>157</TotalTime>
  <Words>814</Words>
  <Application>Microsoft Office PowerPoint</Application>
  <PresentationFormat>Widescreen</PresentationFormat>
  <Paragraphs>145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Goudy Old Style</vt:lpstr>
      <vt:lpstr>Microsoft Sans Serif</vt:lpstr>
      <vt:lpstr>Wingdings 2</vt:lpstr>
      <vt:lpstr>SlateVTI</vt:lpstr>
      <vt:lpstr>Excel Final ASSESSMENT Answers</vt:lpstr>
      <vt:lpstr>Q 1: </vt:lpstr>
      <vt:lpstr>Q 2: </vt:lpstr>
      <vt:lpstr>Q 3: </vt:lpstr>
      <vt:lpstr>Q 4: </vt:lpstr>
      <vt:lpstr>Q 5: </vt:lpstr>
      <vt:lpstr>Q 6: </vt:lpstr>
      <vt:lpstr>Q 7: </vt:lpstr>
      <vt:lpstr>Q 8: </vt:lpstr>
      <vt:lpstr>Q 9: </vt:lpstr>
      <vt:lpstr>Q 10: </vt:lpstr>
      <vt:lpstr>Q 11: </vt:lpstr>
      <vt:lpstr>Q 12: </vt:lpstr>
      <vt:lpstr>Q 13: </vt:lpstr>
      <vt:lpstr>Q 14: </vt:lpstr>
      <vt:lpstr>Q 15: </vt:lpstr>
      <vt:lpstr>Q 16: </vt:lpstr>
      <vt:lpstr>Q 17: </vt:lpstr>
      <vt:lpstr>Q 18: </vt:lpstr>
      <vt:lpstr>Q 19: </vt:lpstr>
      <vt:lpstr>Q 20: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Answers</dc:title>
  <dc:creator>Aasban Giftson S</dc:creator>
  <cp:keywords>Classification=LV_C0NF1D3NT1AL</cp:keywords>
  <cp:lastModifiedBy>Aasban Giftson S</cp:lastModifiedBy>
  <cp:revision>4</cp:revision>
  <dcterms:created xsi:type="dcterms:W3CDTF">2024-02-28T09:06:36Z</dcterms:created>
  <dcterms:modified xsi:type="dcterms:W3CDTF">2024-02-28T11:43:39Z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784d833a-66c0-4544-b6fa-f974dd5005a7</vt:lpwstr>
  </property>
  <property fmtid="{D5CDD505-2E9C-101B-9397-08002B2CF9AE}" pid="4" name="Classification">
    <vt:lpwstr>LV_C0NF1D3NT1AL</vt:lpwstr>
  </property>
  <property fmtid="{D5CDD505-2E9C-101B-9397-08002B2CF9AE}" pid="5" name="ContainsPII">
    <vt:lpwstr>No</vt:lpwstr>
  </property>
</Properties>
</file>