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42"/>
  </p:notesMasterIdLst>
  <p:handoutMasterIdLst>
    <p:handoutMasterId r:id="rId43"/>
  </p:handoutMasterIdLst>
  <p:sldIdLst>
    <p:sldId id="256" r:id="rId2"/>
    <p:sldId id="261" r:id="rId3"/>
    <p:sldId id="258" r:id="rId4"/>
    <p:sldId id="259" r:id="rId5"/>
    <p:sldId id="291" r:id="rId6"/>
    <p:sldId id="260" r:id="rId7"/>
    <p:sldId id="263" r:id="rId8"/>
    <p:sldId id="262" r:id="rId9"/>
    <p:sldId id="264" r:id="rId10"/>
    <p:sldId id="265" r:id="rId11"/>
    <p:sldId id="266" r:id="rId12"/>
    <p:sldId id="267" r:id="rId13"/>
    <p:sldId id="292" r:id="rId14"/>
    <p:sldId id="269" r:id="rId15"/>
    <p:sldId id="293" r:id="rId16"/>
    <p:sldId id="294" r:id="rId17"/>
    <p:sldId id="295" r:id="rId18"/>
    <p:sldId id="296" r:id="rId19"/>
    <p:sldId id="297" r:id="rId20"/>
    <p:sldId id="298" r:id="rId21"/>
    <p:sldId id="300" r:id="rId22"/>
    <p:sldId id="301" r:id="rId23"/>
    <p:sldId id="302" r:id="rId24"/>
    <p:sldId id="303" r:id="rId25"/>
    <p:sldId id="304" r:id="rId26"/>
    <p:sldId id="305" r:id="rId27"/>
    <p:sldId id="270" r:id="rId28"/>
    <p:sldId id="306" r:id="rId29"/>
    <p:sldId id="307" r:id="rId30"/>
    <p:sldId id="308" r:id="rId31"/>
    <p:sldId id="309" r:id="rId32"/>
    <p:sldId id="310" r:id="rId33"/>
    <p:sldId id="311" r:id="rId34"/>
    <p:sldId id="313" r:id="rId35"/>
    <p:sldId id="312" r:id="rId36"/>
    <p:sldId id="314" r:id="rId37"/>
    <p:sldId id="315" r:id="rId38"/>
    <p:sldId id="316" r:id="rId39"/>
    <p:sldId id="317" r:id="rId40"/>
    <p:sldId id="318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Windows User" initials="WU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DBEB"/>
    <a:srgbClr val="73CEE3"/>
    <a:srgbClr val="82D3E6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69" autoAdjust="0"/>
    <p:restoredTop sz="94637" autoAdjust="0"/>
  </p:normalViewPr>
  <p:slideViewPr>
    <p:cSldViewPr>
      <p:cViewPr>
        <p:scale>
          <a:sx n="80" d="100"/>
          <a:sy n="80" d="100"/>
        </p:scale>
        <p:origin x="-1272" y="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3036" y="-10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48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7EE2F72-1C3C-4E55-BFA2-3855068A9583}" type="doc">
      <dgm:prSet loTypeId="urn:microsoft.com/office/officeart/2005/8/layout/lProcess2" loCatId="list" qsTypeId="urn:microsoft.com/office/officeart/2005/8/quickstyle/simple3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BB09954D-2337-48C5-AA21-4E9EC6515776}">
      <dgm:prSet phldrT="[Text]"/>
      <dgm:spPr>
        <a:scene3d>
          <a:camera prst="orthographicFront"/>
          <a:lightRig rig="threePt" dir="t"/>
        </a:scene3d>
        <a:sp3d>
          <a:bevelT w="165100" prst="coolSlant"/>
        </a:sp3d>
      </dgm:spPr>
      <dgm:t>
        <a:bodyPr/>
        <a:lstStyle/>
        <a:p>
          <a:r>
            <a:rPr lang="en-US" dirty="0" err="1" smtClean="0">
              <a:latin typeface="Calibri" pitchFamily="34" charset="0"/>
              <a:cs typeface="Calibri" pitchFamily="34" charset="0"/>
            </a:rPr>
            <a:t>Tek</a:t>
          </a:r>
          <a:r>
            <a:rPr lang="en-US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dirty="0" err="1" smtClean="0">
              <a:latin typeface="Calibri" pitchFamily="34" charset="0"/>
              <a:cs typeface="Calibri" pitchFamily="34" charset="0"/>
            </a:rPr>
            <a:t>Alfabeli</a:t>
          </a:r>
          <a:r>
            <a:rPr lang="en-US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dirty="0" err="1" smtClean="0">
              <a:latin typeface="Calibri" pitchFamily="34" charset="0"/>
              <a:cs typeface="Calibri" pitchFamily="34" charset="0"/>
            </a:rPr>
            <a:t>Şifreler</a:t>
          </a:r>
          <a:r>
            <a:rPr lang="en-US" i="1" dirty="0" smtClean="0">
              <a:latin typeface="Calibri" pitchFamily="34" charset="0"/>
              <a:cs typeface="Calibri" pitchFamily="34" charset="0"/>
            </a:rPr>
            <a:t>(</a:t>
          </a:r>
          <a:r>
            <a:rPr lang="en-US" i="1" dirty="0" err="1" smtClean="0">
              <a:latin typeface="Calibri" pitchFamily="34" charset="0"/>
              <a:cs typeface="Calibri" pitchFamily="34" charset="0"/>
            </a:rPr>
            <a:t>Monoalphabetic</a:t>
          </a:r>
          <a:r>
            <a:rPr lang="en-US" i="1" dirty="0" smtClean="0">
              <a:latin typeface="Calibri" pitchFamily="34" charset="0"/>
              <a:cs typeface="Calibri" pitchFamily="34" charset="0"/>
            </a:rPr>
            <a:t> Ciphers)</a:t>
          </a:r>
          <a:endParaRPr lang="en-US" dirty="0"/>
        </a:p>
      </dgm:t>
    </dgm:pt>
    <dgm:pt modelId="{34F1F433-BDF4-4118-A50C-006868DB656F}" type="parTrans" cxnId="{7865F17B-2220-4FC3-A3F1-B546698F01E7}">
      <dgm:prSet/>
      <dgm:spPr/>
      <dgm:t>
        <a:bodyPr/>
        <a:lstStyle/>
        <a:p>
          <a:endParaRPr lang="en-US"/>
        </a:p>
      </dgm:t>
    </dgm:pt>
    <dgm:pt modelId="{94FEF82A-C39D-4B37-919C-ABAB51658436}" type="sibTrans" cxnId="{7865F17B-2220-4FC3-A3F1-B546698F01E7}">
      <dgm:prSet/>
      <dgm:spPr/>
      <dgm:t>
        <a:bodyPr/>
        <a:lstStyle/>
        <a:p>
          <a:endParaRPr lang="en-US"/>
        </a:p>
      </dgm:t>
    </dgm:pt>
    <dgm:pt modelId="{85FECCC9-8651-47EA-9731-4A9CE9B216F5}">
      <dgm:prSet phldrT="[Text]"/>
      <dgm:spPr>
        <a:scene3d>
          <a:camera prst="orthographicFront"/>
          <a:lightRig rig="threePt" dir="t"/>
        </a:scene3d>
        <a:sp3d>
          <a:bevelT w="165100" prst="coolSlant"/>
        </a:sp3d>
      </dgm:spPr>
      <dgm:t>
        <a:bodyPr/>
        <a:lstStyle/>
        <a:p>
          <a:r>
            <a:rPr lang="en-US" dirty="0" err="1" smtClean="0">
              <a:latin typeface="Calibri" pitchFamily="34" charset="0"/>
              <a:cs typeface="Calibri" pitchFamily="34" charset="0"/>
            </a:rPr>
            <a:t>Çok</a:t>
          </a:r>
          <a:r>
            <a:rPr lang="en-US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dirty="0" err="1" smtClean="0">
              <a:latin typeface="Calibri" pitchFamily="34" charset="0"/>
              <a:cs typeface="Calibri" pitchFamily="34" charset="0"/>
            </a:rPr>
            <a:t>Alfabeli</a:t>
          </a:r>
          <a:r>
            <a:rPr lang="en-US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dirty="0" err="1" smtClean="0">
              <a:latin typeface="Calibri" pitchFamily="34" charset="0"/>
              <a:cs typeface="Calibri" pitchFamily="34" charset="0"/>
            </a:rPr>
            <a:t>Şifreler</a:t>
          </a:r>
          <a:r>
            <a:rPr lang="en-US" i="1" dirty="0" smtClean="0">
              <a:latin typeface="Calibri" pitchFamily="34" charset="0"/>
              <a:cs typeface="Calibri" pitchFamily="34" charset="0"/>
            </a:rPr>
            <a:t>(</a:t>
          </a:r>
          <a:r>
            <a:rPr lang="en-US" i="1" dirty="0" err="1" smtClean="0">
              <a:latin typeface="Calibri" pitchFamily="34" charset="0"/>
              <a:cs typeface="Calibri" pitchFamily="34" charset="0"/>
            </a:rPr>
            <a:t>Polyalphabetic</a:t>
          </a:r>
          <a:r>
            <a:rPr lang="en-US" i="1" dirty="0" smtClean="0">
              <a:latin typeface="Calibri" pitchFamily="34" charset="0"/>
              <a:cs typeface="Calibri" pitchFamily="34" charset="0"/>
            </a:rPr>
            <a:t> Ciphers)</a:t>
          </a:r>
          <a:endParaRPr lang="en-US" dirty="0"/>
        </a:p>
      </dgm:t>
    </dgm:pt>
    <dgm:pt modelId="{74C0B64C-8189-44B9-8243-7D154B87E555}" type="parTrans" cxnId="{6FCCB2C8-62AA-4C6D-AE98-ED40DF130BC6}">
      <dgm:prSet/>
      <dgm:spPr/>
      <dgm:t>
        <a:bodyPr/>
        <a:lstStyle/>
        <a:p>
          <a:endParaRPr lang="en-US"/>
        </a:p>
      </dgm:t>
    </dgm:pt>
    <dgm:pt modelId="{9C6D294F-2685-4F58-95BE-2D0EAAF16C3E}" type="sibTrans" cxnId="{6FCCB2C8-62AA-4C6D-AE98-ED40DF130BC6}">
      <dgm:prSet/>
      <dgm:spPr/>
      <dgm:t>
        <a:bodyPr/>
        <a:lstStyle/>
        <a:p>
          <a:endParaRPr lang="en-US"/>
        </a:p>
      </dgm:t>
    </dgm:pt>
    <dgm:pt modelId="{302394C8-96FA-43FF-8124-6070D9689F65}">
      <dgm:prSet/>
      <dgm:spPr>
        <a:scene3d>
          <a:camera prst="orthographicFront"/>
          <a:lightRig rig="flat" dir="t"/>
        </a:scene3d>
        <a:sp3d prstMaterial="dkEdge">
          <a:bevelT w="8200" h="38100" prst="coolSlant"/>
        </a:sp3d>
      </dgm:spPr>
      <dgm:t>
        <a:bodyPr/>
        <a:lstStyle/>
        <a:p>
          <a:r>
            <a:rPr lang="en-US" b="1" dirty="0" smtClean="0"/>
            <a:t>Additive Cipher</a:t>
          </a:r>
          <a:endParaRPr lang="en-US" b="1" dirty="0"/>
        </a:p>
      </dgm:t>
    </dgm:pt>
    <dgm:pt modelId="{55DBEF5E-1A61-45CB-AEED-AF78E172CD11}" type="parTrans" cxnId="{519222C5-CF33-4578-83D4-1131279AAA48}">
      <dgm:prSet/>
      <dgm:spPr/>
      <dgm:t>
        <a:bodyPr/>
        <a:lstStyle/>
        <a:p>
          <a:endParaRPr lang="en-US"/>
        </a:p>
      </dgm:t>
    </dgm:pt>
    <dgm:pt modelId="{89B26AF3-D945-4BBE-9CA9-161E75F117D3}" type="sibTrans" cxnId="{519222C5-CF33-4578-83D4-1131279AAA48}">
      <dgm:prSet/>
      <dgm:spPr/>
      <dgm:t>
        <a:bodyPr/>
        <a:lstStyle/>
        <a:p>
          <a:endParaRPr lang="en-US"/>
        </a:p>
      </dgm:t>
    </dgm:pt>
    <dgm:pt modelId="{7065F028-22BE-4703-A0AB-5B54FBB52176}">
      <dgm:prSet/>
      <dgm:spPr>
        <a:scene3d>
          <a:camera prst="orthographicFront"/>
          <a:lightRig rig="flat" dir="t"/>
        </a:scene3d>
        <a:sp3d prstMaterial="dkEdge">
          <a:bevelT w="8200" h="38100" prst="coolSlant"/>
        </a:sp3d>
      </dgm:spPr>
      <dgm:t>
        <a:bodyPr/>
        <a:lstStyle/>
        <a:p>
          <a:r>
            <a:rPr lang="en-US" dirty="0" smtClean="0"/>
            <a:t>Shift Cipher</a:t>
          </a:r>
          <a:endParaRPr lang="en-US" dirty="0"/>
        </a:p>
      </dgm:t>
    </dgm:pt>
    <dgm:pt modelId="{3D8DBF83-26B8-4A02-B562-0EF381B8D1C7}" type="parTrans" cxnId="{84D1AD0F-1371-4CF3-A94D-0774F9B62B2A}">
      <dgm:prSet/>
      <dgm:spPr/>
      <dgm:t>
        <a:bodyPr/>
        <a:lstStyle/>
        <a:p>
          <a:endParaRPr lang="en-US"/>
        </a:p>
      </dgm:t>
    </dgm:pt>
    <dgm:pt modelId="{275A1216-FB2E-473C-BBDD-3CF5FACF86AA}" type="sibTrans" cxnId="{84D1AD0F-1371-4CF3-A94D-0774F9B62B2A}">
      <dgm:prSet/>
      <dgm:spPr/>
      <dgm:t>
        <a:bodyPr/>
        <a:lstStyle/>
        <a:p>
          <a:endParaRPr lang="en-US"/>
        </a:p>
      </dgm:t>
    </dgm:pt>
    <dgm:pt modelId="{A6D76687-7CB0-4C4A-8479-14D94A9BC090}">
      <dgm:prSet/>
      <dgm:spPr>
        <a:scene3d>
          <a:camera prst="orthographicFront"/>
          <a:lightRig rig="flat" dir="t"/>
        </a:scene3d>
        <a:sp3d prstMaterial="dkEdge">
          <a:bevelT w="8200" h="38100" prst="coolSlant"/>
        </a:sp3d>
      </dgm:spPr>
      <dgm:t>
        <a:bodyPr/>
        <a:lstStyle/>
        <a:p>
          <a:r>
            <a:rPr lang="en-US" dirty="0" err="1" smtClean="0"/>
            <a:t>Ceaser</a:t>
          </a:r>
          <a:r>
            <a:rPr lang="en-US" dirty="0" smtClean="0"/>
            <a:t> Cipher</a:t>
          </a:r>
          <a:endParaRPr lang="en-US" dirty="0"/>
        </a:p>
      </dgm:t>
    </dgm:pt>
    <dgm:pt modelId="{A2F2C74D-BB06-495F-9F52-88DF3285E651}" type="parTrans" cxnId="{6B59C03D-BC56-4445-B5E7-E1181418F9CE}">
      <dgm:prSet/>
      <dgm:spPr/>
      <dgm:t>
        <a:bodyPr/>
        <a:lstStyle/>
        <a:p>
          <a:endParaRPr lang="en-US"/>
        </a:p>
      </dgm:t>
    </dgm:pt>
    <dgm:pt modelId="{E3CBF5B7-A121-4656-8FA2-E17767C4FF32}" type="sibTrans" cxnId="{6B59C03D-BC56-4445-B5E7-E1181418F9CE}">
      <dgm:prSet/>
      <dgm:spPr/>
      <dgm:t>
        <a:bodyPr/>
        <a:lstStyle/>
        <a:p>
          <a:endParaRPr lang="en-US"/>
        </a:p>
      </dgm:t>
    </dgm:pt>
    <dgm:pt modelId="{EF4E3DE9-85A4-40BD-A132-4F18F1C04638}">
      <dgm:prSet/>
      <dgm:spPr>
        <a:scene3d>
          <a:camera prst="orthographicFront"/>
          <a:lightRig rig="flat" dir="t"/>
        </a:scene3d>
        <a:sp3d prstMaterial="dkEdge">
          <a:bevelT w="8200" h="38100" prst="coolSlant"/>
        </a:sp3d>
      </dgm:spPr>
      <dgm:t>
        <a:bodyPr/>
        <a:lstStyle/>
        <a:p>
          <a:r>
            <a:rPr lang="en-US" b="1" dirty="0" smtClean="0"/>
            <a:t>Multiplicative Ciphers</a:t>
          </a:r>
          <a:endParaRPr lang="en-US" b="1" dirty="0"/>
        </a:p>
      </dgm:t>
    </dgm:pt>
    <dgm:pt modelId="{3F3ED27A-299A-462C-AC7B-C13468D8D0CD}" type="parTrans" cxnId="{4BF0D36F-3EAD-4066-9851-B1E8F8B27F39}">
      <dgm:prSet/>
      <dgm:spPr/>
      <dgm:t>
        <a:bodyPr/>
        <a:lstStyle/>
        <a:p>
          <a:endParaRPr lang="en-US"/>
        </a:p>
      </dgm:t>
    </dgm:pt>
    <dgm:pt modelId="{B064BDD7-159E-4F75-8C0C-957871CB44C4}" type="sibTrans" cxnId="{4BF0D36F-3EAD-4066-9851-B1E8F8B27F39}">
      <dgm:prSet/>
      <dgm:spPr/>
      <dgm:t>
        <a:bodyPr/>
        <a:lstStyle/>
        <a:p>
          <a:endParaRPr lang="en-US"/>
        </a:p>
      </dgm:t>
    </dgm:pt>
    <dgm:pt modelId="{1FA4F977-731B-4B0C-AF0D-22F5C6597614}">
      <dgm:prSet/>
      <dgm:spPr>
        <a:scene3d>
          <a:camera prst="orthographicFront"/>
          <a:lightRig rig="flat" dir="t"/>
        </a:scene3d>
        <a:sp3d prstMaterial="dkEdge">
          <a:bevelT w="8200" h="38100" prst="coolSlant"/>
        </a:sp3d>
      </dgm:spPr>
      <dgm:t>
        <a:bodyPr/>
        <a:lstStyle/>
        <a:p>
          <a:r>
            <a:rPr lang="en-US" b="1" dirty="0" smtClean="0"/>
            <a:t>Affine Cipher</a:t>
          </a:r>
          <a:endParaRPr lang="en-US" b="1" dirty="0"/>
        </a:p>
      </dgm:t>
    </dgm:pt>
    <dgm:pt modelId="{DB59E228-9584-44CF-B93C-723F243F39B9}" type="parTrans" cxnId="{408A1681-BF2B-4DAB-9BFB-CC4BC2D723C7}">
      <dgm:prSet/>
      <dgm:spPr/>
      <dgm:t>
        <a:bodyPr/>
        <a:lstStyle/>
        <a:p>
          <a:endParaRPr lang="en-US"/>
        </a:p>
      </dgm:t>
    </dgm:pt>
    <dgm:pt modelId="{35DE89DD-D8F2-4150-A6AB-A19824EAAF6C}" type="sibTrans" cxnId="{408A1681-BF2B-4DAB-9BFB-CC4BC2D723C7}">
      <dgm:prSet/>
      <dgm:spPr/>
      <dgm:t>
        <a:bodyPr/>
        <a:lstStyle/>
        <a:p>
          <a:endParaRPr lang="en-US"/>
        </a:p>
      </dgm:t>
    </dgm:pt>
    <dgm:pt modelId="{490631E9-2610-48C5-8525-2653B94A91E8}">
      <dgm:prSet/>
      <dgm:spPr>
        <a:scene3d>
          <a:camera prst="orthographicFront"/>
          <a:lightRig rig="flat" dir="t"/>
        </a:scene3d>
        <a:sp3d prstMaterial="dkEdge">
          <a:bevelT w="8200" h="38100" prst="coolSlant"/>
        </a:sp3d>
      </dgm:spPr>
      <dgm:t>
        <a:bodyPr/>
        <a:lstStyle/>
        <a:p>
          <a:r>
            <a:rPr lang="en-US" i="0" dirty="0" err="1" smtClean="0"/>
            <a:t>M</a:t>
          </a:r>
          <a:r>
            <a:rPr lang="en-US" i="0" dirty="0" err="1" smtClean="0">
              <a:latin typeface="Calibri" pitchFamily="34" charset="0"/>
              <a:cs typeface="Calibri" pitchFamily="34" charset="0"/>
            </a:rPr>
            <a:t>onoalphabetic</a:t>
          </a:r>
          <a:r>
            <a:rPr lang="en-US" i="0" dirty="0" smtClean="0">
              <a:latin typeface="Calibri" pitchFamily="34" charset="0"/>
              <a:cs typeface="Calibri" pitchFamily="34" charset="0"/>
            </a:rPr>
            <a:t> Substitution Ciphers</a:t>
          </a:r>
          <a:endParaRPr lang="en-US" i="0" dirty="0"/>
        </a:p>
      </dgm:t>
    </dgm:pt>
    <dgm:pt modelId="{C6141BFA-1789-485C-8F82-3B72BF87CB7B}" type="parTrans" cxnId="{481F662E-E99D-4FD4-95B8-59E4F42D573D}">
      <dgm:prSet/>
      <dgm:spPr/>
      <dgm:t>
        <a:bodyPr/>
        <a:lstStyle/>
        <a:p>
          <a:endParaRPr lang="en-US"/>
        </a:p>
      </dgm:t>
    </dgm:pt>
    <dgm:pt modelId="{BD998B7D-C248-4CDC-B873-037885BA4547}" type="sibTrans" cxnId="{481F662E-E99D-4FD4-95B8-59E4F42D573D}">
      <dgm:prSet/>
      <dgm:spPr/>
      <dgm:t>
        <a:bodyPr/>
        <a:lstStyle/>
        <a:p>
          <a:endParaRPr lang="en-US"/>
        </a:p>
      </dgm:t>
    </dgm:pt>
    <dgm:pt modelId="{E0C77C50-1880-43B8-9B1D-42086329AC14}">
      <dgm:prSet/>
      <dgm:spPr>
        <a:scene3d>
          <a:camera prst="orthographicFront"/>
          <a:lightRig rig="flat" dir="t"/>
        </a:scene3d>
        <a:sp3d prstMaterial="dkEdge">
          <a:bevelT w="8200" h="38100" prst="coolSlant"/>
        </a:sp3d>
      </dgm:spPr>
      <dgm:t>
        <a:bodyPr/>
        <a:lstStyle/>
        <a:p>
          <a:r>
            <a:rPr lang="en-US" dirty="0" err="1" smtClean="0"/>
            <a:t>Autokey</a:t>
          </a:r>
          <a:r>
            <a:rPr lang="en-US" dirty="0" smtClean="0"/>
            <a:t> Cipher</a:t>
          </a:r>
          <a:endParaRPr lang="en-US" dirty="0"/>
        </a:p>
      </dgm:t>
    </dgm:pt>
    <dgm:pt modelId="{19759969-6386-4F6D-A19B-3573039975F6}" type="parTrans" cxnId="{B444C8C8-55BF-407C-B89A-8DBA1AAEC3C3}">
      <dgm:prSet/>
      <dgm:spPr/>
      <dgm:t>
        <a:bodyPr/>
        <a:lstStyle/>
        <a:p>
          <a:endParaRPr lang="en-US"/>
        </a:p>
      </dgm:t>
    </dgm:pt>
    <dgm:pt modelId="{F10BD07E-F2E0-48A1-9300-E08BAACCAC67}" type="sibTrans" cxnId="{B444C8C8-55BF-407C-B89A-8DBA1AAEC3C3}">
      <dgm:prSet/>
      <dgm:spPr/>
      <dgm:t>
        <a:bodyPr/>
        <a:lstStyle/>
        <a:p>
          <a:endParaRPr lang="en-US"/>
        </a:p>
      </dgm:t>
    </dgm:pt>
    <dgm:pt modelId="{CD83B5E4-5193-4778-A42D-C4BC2B44118D}">
      <dgm:prSet/>
      <dgm:spPr>
        <a:scene3d>
          <a:camera prst="orthographicFront"/>
          <a:lightRig rig="flat" dir="t"/>
        </a:scene3d>
        <a:sp3d prstMaterial="dkEdge">
          <a:bevelT w="8200" h="38100" prst="coolSlant"/>
        </a:sp3d>
      </dgm:spPr>
      <dgm:t>
        <a:bodyPr/>
        <a:lstStyle/>
        <a:p>
          <a:r>
            <a:rPr lang="en-US" dirty="0" err="1" smtClean="0"/>
            <a:t>Playfair</a:t>
          </a:r>
          <a:r>
            <a:rPr lang="en-US" dirty="0" smtClean="0"/>
            <a:t> Cipher</a:t>
          </a:r>
          <a:endParaRPr lang="en-US" dirty="0"/>
        </a:p>
      </dgm:t>
    </dgm:pt>
    <dgm:pt modelId="{C5B2A0E2-F22F-42A6-8219-B343B38DA624}" type="parTrans" cxnId="{6F38EA20-3D32-47D8-9894-FDF0C9FFA86D}">
      <dgm:prSet/>
      <dgm:spPr/>
      <dgm:t>
        <a:bodyPr/>
        <a:lstStyle/>
        <a:p>
          <a:endParaRPr lang="en-US"/>
        </a:p>
      </dgm:t>
    </dgm:pt>
    <dgm:pt modelId="{CBE505B9-A880-4F73-958D-1FA592091FEA}" type="sibTrans" cxnId="{6F38EA20-3D32-47D8-9894-FDF0C9FFA86D}">
      <dgm:prSet/>
      <dgm:spPr/>
      <dgm:t>
        <a:bodyPr/>
        <a:lstStyle/>
        <a:p>
          <a:endParaRPr lang="en-US"/>
        </a:p>
      </dgm:t>
    </dgm:pt>
    <dgm:pt modelId="{DEE15CC2-5C66-4290-9932-C354C082EDE2}">
      <dgm:prSet/>
      <dgm:spPr>
        <a:scene3d>
          <a:camera prst="orthographicFront"/>
          <a:lightRig rig="flat" dir="t"/>
        </a:scene3d>
        <a:sp3d prstMaterial="dkEdge">
          <a:bevelT w="8200" h="38100" prst="coolSlant"/>
        </a:sp3d>
      </dgm:spPr>
      <dgm:t>
        <a:bodyPr/>
        <a:lstStyle/>
        <a:p>
          <a:r>
            <a:rPr lang="en-US" dirty="0" err="1" smtClean="0"/>
            <a:t>Vigenere</a:t>
          </a:r>
          <a:r>
            <a:rPr lang="en-US" dirty="0" smtClean="0"/>
            <a:t> Cipher</a:t>
          </a:r>
          <a:endParaRPr lang="en-US" dirty="0"/>
        </a:p>
      </dgm:t>
    </dgm:pt>
    <dgm:pt modelId="{11B58DFF-238D-49A9-8FBC-C0E7DE5435E6}" type="parTrans" cxnId="{2DC86334-509A-4324-B136-039AAAFCD35B}">
      <dgm:prSet/>
      <dgm:spPr/>
      <dgm:t>
        <a:bodyPr/>
        <a:lstStyle/>
        <a:p>
          <a:endParaRPr lang="en-US"/>
        </a:p>
      </dgm:t>
    </dgm:pt>
    <dgm:pt modelId="{CEF85F50-FAE1-4F53-A8D6-A8C102B6B5CC}" type="sibTrans" cxnId="{2DC86334-509A-4324-B136-039AAAFCD35B}">
      <dgm:prSet/>
      <dgm:spPr/>
      <dgm:t>
        <a:bodyPr/>
        <a:lstStyle/>
        <a:p>
          <a:endParaRPr lang="en-US"/>
        </a:p>
      </dgm:t>
    </dgm:pt>
    <dgm:pt modelId="{CB5A854F-AA45-4133-95B0-47DDC34C4DFE}">
      <dgm:prSet/>
      <dgm:spPr>
        <a:scene3d>
          <a:camera prst="orthographicFront"/>
          <a:lightRig rig="flat" dir="t"/>
        </a:scene3d>
        <a:sp3d prstMaterial="dkEdge">
          <a:bevelT w="8200" h="38100" prst="coolSlant"/>
        </a:sp3d>
      </dgm:spPr>
      <dgm:t>
        <a:bodyPr/>
        <a:lstStyle/>
        <a:p>
          <a:r>
            <a:rPr lang="en-US" b="1" dirty="0" smtClean="0"/>
            <a:t>Hill Cipher</a:t>
          </a:r>
          <a:endParaRPr lang="en-US" b="1" dirty="0"/>
        </a:p>
      </dgm:t>
    </dgm:pt>
    <dgm:pt modelId="{C670E45C-CBE8-4C43-B695-C382DC039731}" type="parTrans" cxnId="{4DFE1427-3082-417B-8E2B-46776B2D50C6}">
      <dgm:prSet/>
      <dgm:spPr/>
      <dgm:t>
        <a:bodyPr/>
        <a:lstStyle/>
        <a:p>
          <a:endParaRPr lang="en-US"/>
        </a:p>
      </dgm:t>
    </dgm:pt>
    <dgm:pt modelId="{49A22708-FEF1-4B84-88FD-433106064D1F}" type="sibTrans" cxnId="{4DFE1427-3082-417B-8E2B-46776B2D50C6}">
      <dgm:prSet/>
      <dgm:spPr/>
      <dgm:t>
        <a:bodyPr/>
        <a:lstStyle/>
        <a:p>
          <a:endParaRPr lang="en-US"/>
        </a:p>
      </dgm:t>
    </dgm:pt>
    <dgm:pt modelId="{DCBD8690-4FA6-49E6-90F6-9BF6C426384C}">
      <dgm:prSet/>
      <dgm:spPr>
        <a:scene3d>
          <a:camera prst="orthographicFront"/>
          <a:lightRig rig="flat" dir="t"/>
        </a:scene3d>
        <a:sp3d prstMaterial="dkEdge">
          <a:bevelT w="8200" h="38100" prst="coolSlant"/>
        </a:sp3d>
      </dgm:spPr>
      <dgm:t>
        <a:bodyPr/>
        <a:lstStyle/>
        <a:p>
          <a:r>
            <a:rPr lang="en-US" dirty="0" smtClean="0"/>
            <a:t>Rotor  Cipher</a:t>
          </a:r>
          <a:endParaRPr lang="en-US" dirty="0"/>
        </a:p>
      </dgm:t>
    </dgm:pt>
    <dgm:pt modelId="{8550A9F1-84F6-48C4-842E-D551C0A6D7AD}" type="parTrans" cxnId="{41B490FC-EE5C-4709-B0F1-2F85C3AB47FB}">
      <dgm:prSet/>
      <dgm:spPr/>
      <dgm:t>
        <a:bodyPr/>
        <a:lstStyle/>
        <a:p>
          <a:endParaRPr lang="en-US"/>
        </a:p>
      </dgm:t>
    </dgm:pt>
    <dgm:pt modelId="{74264A6F-8B1E-47C8-8E0C-6B4BABA1455E}" type="sibTrans" cxnId="{41B490FC-EE5C-4709-B0F1-2F85C3AB47FB}">
      <dgm:prSet/>
      <dgm:spPr/>
      <dgm:t>
        <a:bodyPr/>
        <a:lstStyle/>
        <a:p>
          <a:endParaRPr lang="en-US"/>
        </a:p>
      </dgm:t>
    </dgm:pt>
    <dgm:pt modelId="{76A329A2-445D-4EA8-926C-F553F29EE652}">
      <dgm:prSet/>
      <dgm:spPr>
        <a:scene3d>
          <a:camera prst="orthographicFront"/>
          <a:lightRig rig="flat" dir="t"/>
        </a:scene3d>
        <a:sp3d prstMaterial="dkEdge">
          <a:bevelT w="8200" h="38100" prst="coolSlant"/>
        </a:sp3d>
      </dgm:spPr>
      <dgm:t>
        <a:bodyPr/>
        <a:lstStyle/>
        <a:p>
          <a:r>
            <a:rPr lang="en-US" dirty="0" smtClean="0"/>
            <a:t>Enigma Machine</a:t>
          </a:r>
          <a:endParaRPr lang="en-US" dirty="0"/>
        </a:p>
      </dgm:t>
    </dgm:pt>
    <dgm:pt modelId="{64570FD3-2D3B-4B18-8FEB-961A7123E07B}" type="parTrans" cxnId="{42166150-16A6-487E-A91F-D68B42B4DC86}">
      <dgm:prSet/>
      <dgm:spPr/>
      <dgm:t>
        <a:bodyPr/>
        <a:lstStyle/>
        <a:p>
          <a:endParaRPr lang="en-US"/>
        </a:p>
      </dgm:t>
    </dgm:pt>
    <dgm:pt modelId="{F379F508-8CFE-4AF4-B881-1444620F7B8C}" type="sibTrans" cxnId="{42166150-16A6-487E-A91F-D68B42B4DC86}">
      <dgm:prSet/>
      <dgm:spPr/>
      <dgm:t>
        <a:bodyPr/>
        <a:lstStyle/>
        <a:p>
          <a:endParaRPr lang="en-US"/>
        </a:p>
      </dgm:t>
    </dgm:pt>
    <dgm:pt modelId="{E33BE9B2-3653-42DD-B999-37F14743E8AE}" type="pres">
      <dgm:prSet presAssocID="{87EE2F72-1C3C-4E55-BFA2-3855068A9583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38E0B8E-E6A9-45CA-84E5-6538004D8854}" type="pres">
      <dgm:prSet presAssocID="{BB09954D-2337-48C5-AA21-4E9EC6515776}" presName="compNode" presStyleCnt="0"/>
      <dgm:spPr>
        <a:scene3d>
          <a:camera prst="orthographicFront"/>
          <a:lightRig rig="threePt" dir="t"/>
        </a:scene3d>
        <a:sp3d>
          <a:bevelT w="165100" prst="coolSlant"/>
        </a:sp3d>
      </dgm:spPr>
      <dgm:t>
        <a:bodyPr/>
        <a:lstStyle/>
        <a:p>
          <a:endParaRPr lang="en-US"/>
        </a:p>
      </dgm:t>
    </dgm:pt>
    <dgm:pt modelId="{EAFA3958-F32D-49A7-956E-99DE43A95C55}" type="pres">
      <dgm:prSet presAssocID="{BB09954D-2337-48C5-AA21-4E9EC6515776}" presName="aNode" presStyleLbl="bgShp" presStyleIdx="0" presStyleCnt="2"/>
      <dgm:spPr/>
      <dgm:t>
        <a:bodyPr/>
        <a:lstStyle/>
        <a:p>
          <a:endParaRPr lang="en-US"/>
        </a:p>
      </dgm:t>
    </dgm:pt>
    <dgm:pt modelId="{708C853D-BB2F-4DC7-838C-4809C6C6AF8E}" type="pres">
      <dgm:prSet presAssocID="{BB09954D-2337-48C5-AA21-4E9EC6515776}" presName="textNode" presStyleLbl="bgShp" presStyleIdx="0" presStyleCnt="2"/>
      <dgm:spPr/>
      <dgm:t>
        <a:bodyPr/>
        <a:lstStyle/>
        <a:p>
          <a:endParaRPr lang="en-US"/>
        </a:p>
      </dgm:t>
    </dgm:pt>
    <dgm:pt modelId="{BED73105-79A2-4EBD-BB1C-3DF7080F8715}" type="pres">
      <dgm:prSet presAssocID="{BB09954D-2337-48C5-AA21-4E9EC6515776}" presName="compChildNode" presStyleCnt="0"/>
      <dgm:spPr>
        <a:scene3d>
          <a:camera prst="orthographicFront"/>
          <a:lightRig rig="threePt" dir="t"/>
        </a:scene3d>
        <a:sp3d>
          <a:bevelT w="165100" prst="coolSlant"/>
        </a:sp3d>
      </dgm:spPr>
      <dgm:t>
        <a:bodyPr/>
        <a:lstStyle/>
        <a:p>
          <a:endParaRPr lang="en-US"/>
        </a:p>
      </dgm:t>
    </dgm:pt>
    <dgm:pt modelId="{168C1FE4-2559-4D37-9112-D50BB9C0F25A}" type="pres">
      <dgm:prSet presAssocID="{BB09954D-2337-48C5-AA21-4E9EC6515776}" presName="theInnerList" presStyleCnt="0"/>
      <dgm:spPr>
        <a:scene3d>
          <a:camera prst="orthographicFront"/>
          <a:lightRig rig="threePt" dir="t"/>
        </a:scene3d>
        <a:sp3d>
          <a:bevelT w="165100" prst="coolSlant"/>
        </a:sp3d>
      </dgm:spPr>
      <dgm:t>
        <a:bodyPr/>
        <a:lstStyle/>
        <a:p>
          <a:endParaRPr lang="en-US"/>
        </a:p>
      </dgm:t>
    </dgm:pt>
    <dgm:pt modelId="{76296FF7-6401-48B1-B44A-03A81F4E2BC7}" type="pres">
      <dgm:prSet presAssocID="{302394C8-96FA-43FF-8124-6070D9689F65}" presName="childNode" presStyleLbl="node1" presStyleIdx="0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8F7AE2-E723-425C-AADE-3A57EAEEA11E}" type="pres">
      <dgm:prSet presAssocID="{302394C8-96FA-43FF-8124-6070D9689F65}" presName="aSpace2" presStyleCnt="0"/>
      <dgm:spPr>
        <a:scene3d>
          <a:camera prst="orthographicFront"/>
          <a:lightRig rig="threePt" dir="t"/>
        </a:scene3d>
        <a:sp3d>
          <a:bevelT w="165100" prst="coolSlant"/>
        </a:sp3d>
      </dgm:spPr>
      <dgm:t>
        <a:bodyPr/>
        <a:lstStyle/>
        <a:p>
          <a:endParaRPr lang="en-US"/>
        </a:p>
      </dgm:t>
    </dgm:pt>
    <dgm:pt modelId="{E5329CA2-CFF0-47B7-9EEF-883FE8879108}" type="pres">
      <dgm:prSet presAssocID="{7065F028-22BE-4703-A0AB-5B54FBB52176}" presName="childNode" presStyleLbl="node1" presStyleIdx="1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D21635-511A-4F2F-BE80-6EB7956E53C3}" type="pres">
      <dgm:prSet presAssocID="{7065F028-22BE-4703-A0AB-5B54FBB52176}" presName="aSpace2" presStyleCnt="0"/>
      <dgm:spPr>
        <a:scene3d>
          <a:camera prst="orthographicFront"/>
          <a:lightRig rig="threePt" dir="t"/>
        </a:scene3d>
        <a:sp3d>
          <a:bevelT w="165100" prst="coolSlant"/>
        </a:sp3d>
      </dgm:spPr>
      <dgm:t>
        <a:bodyPr/>
        <a:lstStyle/>
        <a:p>
          <a:endParaRPr lang="en-US"/>
        </a:p>
      </dgm:t>
    </dgm:pt>
    <dgm:pt modelId="{4DAB9D19-EDF1-459F-AF38-8B16F57655E6}" type="pres">
      <dgm:prSet presAssocID="{A6D76687-7CB0-4C4A-8479-14D94A9BC090}" presName="childNode" presStyleLbl="node1" presStyleIdx="2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425706-652A-454A-9C2F-4B1E218560B9}" type="pres">
      <dgm:prSet presAssocID="{A6D76687-7CB0-4C4A-8479-14D94A9BC090}" presName="aSpace2" presStyleCnt="0"/>
      <dgm:spPr>
        <a:scene3d>
          <a:camera prst="orthographicFront"/>
          <a:lightRig rig="threePt" dir="t"/>
        </a:scene3d>
        <a:sp3d>
          <a:bevelT w="165100" prst="coolSlant"/>
        </a:sp3d>
      </dgm:spPr>
      <dgm:t>
        <a:bodyPr/>
        <a:lstStyle/>
        <a:p>
          <a:endParaRPr lang="en-US"/>
        </a:p>
      </dgm:t>
    </dgm:pt>
    <dgm:pt modelId="{3B0D2767-9DC3-4DF0-9B7A-B9188E819543}" type="pres">
      <dgm:prSet presAssocID="{EF4E3DE9-85A4-40BD-A132-4F18F1C04638}" presName="childNode" presStyleLbl="node1" presStyleIdx="3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526ABE-13B7-40AF-8830-8CD77B6780A6}" type="pres">
      <dgm:prSet presAssocID="{EF4E3DE9-85A4-40BD-A132-4F18F1C04638}" presName="aSpace2" presStyleCnt="0"/>
      <dgm:spPr>
        <a:scene3d>
          <a:camera prst="orthographicFront"/>
          <a:lightRig rig="threePt" dir="t"/>
        </a:scene3d>
        <a:sp3d>
          <a:bevelT w="165100" prst="coolSlant"/>
        </a:sp3d>
      </dgm:spPr>
      <dgm:t>
        <a:bodyPr/>
        <a:lstStyle/>
        <a:p>
          <a:endParaRPr lang="en-US"/>
        </a:p>
      </dgm:t>
    </dgm:pt>
    <dgm:pt modelId="{1009852B-7123-4CB1-9FAE-FA715193E3DF}" type="pres">
      <dgm:prSet presAssocID="{1FA4F977-731B-4B0C-AF0D-22F5C6597614}" presName="childNode" presStyleLbl="node1" presStyleIdx="4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6EC88F-83E6-4D25-A924-BD8FD3A31BEB}" type="pres">
      <dgm:prSet presAssocID="{1FA4F977-731B-4B0C-AF0D-22F5C6597614}" presName="aSpace2" presStyleCnt="0"/>
      <dgm:spPr>
        <a:scene3d>
          <a:camera prst="orthographicFront"/>
          <a:lightRig rig="threePt" dir="t"/>
        </a:scene3d>
        <a:sp3d>
          <a:bevelT w="165100" prst="coolSlant"/>
        </a:sp3d>
      </dgm:spPr>
      <dgm:t>
        <a:bodyPr/>
        <a:lstStyle/>
        <a:p>
          <a:endParaRPr lang="en-US"/>
        </a:p>
      </dgm:t>
    </dgm:pt>
    <dgm:pt modelId="{41C520D7-5911-4D54-A61D-50325BA47B35}" type="pres">
      <dgm:prSet presAssocID="{490631E9-2610-48C5-8525-2653B94A91E8}" presName="childNode" presStyleLbl="node1" presStyleIdx="5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7AD577-DC8C-4D26-9AFD-5B6150DC4301}" type="pres">
      <dgm:prSet presAssocID="{BB09954D-2337-48C5-AA21-4E9EC6515776}" presName="aSpace" presStyleCnt="0"/>
      <dgm:spPr>
        <a:scene3d>
          <a:camera prst="orthographicFront"/>
          <a:lightRig rig="threePt" dir="t"/>
        </a:scene3d>
        <a:sp3d>
          <a:bevelT w="165100" prst="coolSlant"/>
        </a:sp3d>
      </dgm:spPr>
      <dgm:t>
        <a:bodyPr/>
        <a:lstStyle/>
        <a:p>
          <a:endParaRPr lang="en-US"/>
        </a:p>
      </dgm:t>
    </dgm:pt>
    <dgm:pt modelId="{D40073FD-70DB-481A-ABEF-809A2D4F5329}" type="pres">
      <dgm:prSet presAssocID="{85FECCC9-8651-47EA-9731-4A9CE9B216F5}" presName="compNode" presStyleCnt="0"/>
      <dgm:spPr>
        <a:scene3d>
          <a:camera prst="orthographicFront"/>
          <a:lightRig rig="threePt" dir="t"/>
        </a:scene3d>
        <a:sp3d>
          <a:bevelT w="165100" prst="coolSlant"/>
        </a:sp3d>
      </dgm:spPr>
      <dgm:t>
        <a:bodyPr/>
        <a:lstStyle/>
        <a:p>
          <a:endParaRPr lang="en-US"/>
        </a:p>
      </dgm:t>
    </dgm:pt>
    <dgm:pt modelId="{111849CF-325C-45BB-84F5-B4782B61BF13}" type="pres">
      <dgm:prSet presAssocID="{85FECCC9-8651-47EA-9731-4A9CE9B216F5}" presName="aNode" presStyleLbl="bgShp" presStyleIdx="1" presStyleCnt="2"/>
      <dgm:spPr/>
      <dgm:t>
        <a:bodyPr/>
        <a:lstStyle/>
        <a:p>
          <a:endParaRPr lang="en-US"/>
        </a:p>
      </dgm:t>
    </dgm:pt>
    <dgm:pt modelId="{9A8C70D9-051A-48F9-8834-AFA1DCECE9DF}" type="pres">
      <dgm:prSet presAssocID="{85FECCC9-8651-47EA-9731-4A9CE9B216F5}" presName="textNode" presStyleLbl="bgShp" presStyleIdx="1" presStyleCnt="2"/>
      <dgm:spPr/>
      <dgm:t>
        <a:bodyPr/>
        <a:lstStyle/>
        <a:p>
          <a:endParaRPr lang="en-US"/>
        </a:p>
      </dgm:t>
    </dgm:pt>
    <dgm:pt modelId="{390D5C92-87C0-4F00-A299-9F0D3AEF6640}" type="pres">
      <dgm:prSet presAssocID="{85FECCC9-8651-47EA-9731-4A9CE9B216F5}" presName="compChildNode" presStyleCnt="0"/>
      <dgm:spPr>
        <a:scene3d>
          <a:camera prst="orthographicFront"/>
          <a:lightRig rig="threePt" dir="t"/>
        </a:scene3d>
        <a:sp3d>
          <a:bevelT w="165100" prst="coolSlant"/>
        </a:sp3d>
      </dgm:spPr>
      <dgm:t>
        <a:bodyPr/>
        <a:lstStyle/>
        <a:p>
          <a:endParaRPr lang="en-US"/>
        </a:p>
      </dgm:t>
    </dgm:pt>
    <dgm:pt modelId="{21ED671F-BAFD-47FF-9EC6-34E574563541}" type="pres">
      <dgm:prSet presAssocID="{85FECCC9-8651-47EA-9731-4A9CE9B216F5}" presName="theInnerList" presStyleCnt="0"/>
      <dgm:spPr>
        <a:scene3d>
          <a:camera prst="orthographicFront"/>
          <a:lightRig rig="threePt" dir="t"/>
        </a:scene3d>
        <a:sp3d>
          <a:bevelT w="165100" prst="coolSlant"/>
        </a:sp3d>
      </dgm:spPr>
      <dgm:t>
        <a:bodyPr/>
        <a:lstStyle/>
        <a:p>
          <a:endParaRPr lang="en-US"/>
        </a:p>
      </dgm:t>
    </dgm:pt>
    <dgm:pt modelId="{653A3DB4-C095-4EA5-AB29-7A1A7CBD00FA}" type="pres">
      <dgm:prSet presAssocID="{E0C77C50-1880-43B8-9B1D-42086329AC14}" presName="childNode" presStyleLbl="node1" presStyleIdx="6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CDF0BA-1281-46C5-84D1-3EFBF0124B9B}" type="pres">
      <dgm:prSet presAssocID="{E0C77C50-1880-43B8-9B1D-42086329AC14}" presName="aSpace2" presStyleCnt="0"/>
      <dgm:spPr>
        <a:scene3d>
          <a:camera prst="orthographicFront"/>
          <a:lightRig rig="threePt" dir="t"/>
        </a:scene3d>
        <a:sp3d>
          <a:bevelT w="165100" prst="coolSlant"/>
        </a:sp3d>
      </dgm:spPr>
      <dgm:t>
        <a:bodyPr/>
        <a:lstStyle/>
        <a:p>
          <a:endParaRPr lang="en-US"/>
        </a:p>
      </dgm:t>
    </dgm:pt>
    <dgm:pt modelId="{32D26CCC-86FD-47DF-941A-B23CC14C8603}" type="pres">
      <dgm:prSet presAssocID="{CD83B5E4-5193-4778-A42D-C4BC2B44118D}" presName="childNode" presStyleLbl="node1" presStyleIdx="7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AB0F22-32A0-416E-998A-6DB962269E89}" type="pres">
      <dgm:prSet presAssocID="{CD83B5E4-5193-4778-A42D-C4BC2B44118D}" presName="aSpace2" presStyleCnt="0"/>
      <dgm:spPr>
        <a:scene3d>
          <a:camera prst="orthographicFront"/>
          <a:lightRig rig="threePt" dir="t"/>
        </a:scene3d>
        <a:sp3d>
          <a:bevelT w="165100" prst="coolSlant"/>
        </a:sp3d>
      </dgm:spPr>
      <dgm:t>
        <a:bodyPr/>
        <a:lstStyle/>
        <a:p>
          <a:endParaRPr lang="en-US"/>
        </a:p>
      </dgm:t>
    </dgm:pt>
    <dgm:pt modelId="{67408BA3-1F2B-4A37-839D-3ECD348C65F0}" type="pres">
      <dgm:prSet presAssocID="{DEE15CC2-5C66-4290-9932-C354C082EDE2}" presName="childNode" presStyleLbl="node1" presStyleIdx="8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575D35-63B0-4AF5-B5C9-5E148E2DA4DA}" type="pres">
      <dgm:prSet presAssocID="{DEE15CC2-5C66-4290-9932-C354C082EDE2}" presName="aSpace2" presStyleCnt="0"/>
      <dgm:spPr>
        <a:scene3d>
          <a:camera prst="orthographicFront"/>
          <a:lightRig rig="threePt" dir="t"/>
        </a:scene3d>
        <a:sp3d>
          <a:bevelT w="165100" prst="coolSlant"/>
        </a:sp3d>
      </dgm:spPr>
      <dgm:t>
        <a:bodyPr/>
        <a:lstStyle/>
        <a:p>
          <a:endParaRPr lang="en-US"/>
        </a:p>
      </dgm:t>
    </dgm:pt>
    <dgm:pt modelId="{DF1DEA6E-8B5F-4AB6-A563-26C8FEF6F02D}" type="pres">
      <dgm:prSet presAssocID="{CB5A854F-AA45-4133-95B0-47DDC34C4DFE}" presName="childNode" presStyleLbl="node1" presStyleIdx="9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660637-6150-461F-B848-84FDCE67804E}" type="pres">
      <dgm:prSet presAssocID="{CB5A854F-AA45-4133-95B0-47DDC34C4DFE}" presName="aSpace2" presStyleCnt="0"/>
      <dgm:spPr>
        <a:scene3d>
          <a:camera prst="orthographicFront"/>
          <a:lightRig rig="threePt" dir="t"/>
        </a:scene3d>
        <a:sp3d>
          <a:bevelT w="165100" prst="coolSlant"/>
        </a:sp3d>
      </dgm:spPr>
      <dgm:t>
        <a:bodyPr/>
        <a:lstStyle/>
        <a:p>
          <a:endParaRPr lang="en-US"/>
        </a:p>
      </dgm:t>
    </dgm:pt>
    <dgm:pt modelId="{ABA7739C-DB11-4750-8822-C0531D332F21}" type="pres">
      <dgm:prSet presAssocID="{DCBD8690-4FA6-49E6-90F6-9BF6C426384C}" presName="childNode" presStyleLbl="node1" presStyleIdx="10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C7C28A-D1A7-4A33-81BC-96D5EEFB73E7}" type="pres">
      <dgm:prSet presAssocID="{DCBD8690-4FA6-49E6-90F6-9BF6C426384C}" presName="aSpace2" presStyleCnt="0"/>
      <dgm:spPr>
        <a:scene3d>
          <a:camera prst="orthographicFront"/>
          <a:lightRig rig="threePt" dir="t"/>
        </a:scene3d>
        <a:sp3d>
          <a:bevelT w="165100" prst="coolSlant"/>
        </a:sp3d>
      </dgm:spPr>
      <dgm:t>
        <a:bodyPr/>
        <a:lstStyle/>
        <a:p>
          <a:endParaRPr lang="en-US"/>
        </a:p>
      </dgm:t>
    </dgm:pt>
    <dgm:pt modelId="{FF1E3B11-D715-4A9A-8936-7A55730B4861}" type="pres">
      <dgm:prSet presAssocID="{76A329A2-445D-4EA8-926C-F553F29EE652}" presName="childNode" presStyleLbl="node1" presStyleIdx="11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B5E08B5-5E7C-4CE9-B14B-5F7BE0B6B6F0}" type="presOf" srcId="{85FECCC9-8651-47EA-9731-4A9CE9B216F5}" destId="{111849CF-325C-45BB-84F5-B4782B61BF13}" srcOrd="0" destOrd="0" presId="urn:microsoft.com/office/officeart/2005/8/layout/lProcess2"/>
    <dgm:cxn modelId="{4BF0D36F-3EAD-4066-9851-B1E8F8B27F39}" srcId="{BB09954D-2337-48C5-AA21-4E9EC6515776}" destId="{EF4E3DE9-85A4-40BD-A132-4F18F1C04638}" srcOrd="3" destOrd="0" parTransId="{3F3ED27A-299A-462C-AC7B-C13468D8D0CD}" sibTransId="{B064BDD7-159E-4F75-8C0C-957871CB44C4}"/>
    <dgm:cxn modelId="{3133C291-F547-422E-A357-D2E0B8D4373A}" type="presOf" srcId="{302394C8-96FA-43FF-8124-6070D9689F65}" destId="{76296FF7-6401-48B1-B44A-03A81F4E2BC7}" srcOrd="0" destOrd="0" presId="urn:microsoft.com/office/officeart/2005/8/layout/lProcess2"/>
    <dgm:cxn modelId="{2DC86334-509A-4324-B136-039AAAFCD35B}" srcId="{85FECCC9-8651-47EA-9731-4A9CE9B216F5}" destId="{DEE15CC2-5C66-4290-9932-C354C082EDE2}" srcOrd="2" destOrd="0" parTransId="{11B58DFF-238D-49A9-8FBC-C0E7DE5435E6}" sibTransId="{CEF85F50-FAE1-4F53-A8D6-A8C102B6B5CC}"/>
    <dgm:cxn modelId="{62A5CFB8-4BCE-423F-AF8F-27DD8DEFBCB7}" type="presOf" srcId="{BB09954D-2337-48C5-AA21-4E9EC6515776}" destId="{708C853D-BB2F-4DC7-838C-4809C6C6AF8E}" srcOrd="1" destOrd="0" presId="urn:microsoft.com/office/officeart/2005/8/layout/lProcess2"/>
    <dgm:cxn modelId="{4DFE1427-3082-417B-8E2B-46776B2D50C6}" srcId="{85FECCC9-8651-47EA-9731-4A9CE9B216F5}" destId="{CB5A854F-AA45-4133-95B0-47DDC34C4DFE}" srcOrd="3" destOrd="0" parTransId="{C670E45C-CBE8-4C43-B695-C382DC039731}" sibTransId="{49A22708-FEF1-4B84-88FD-433106064D1F}"/>
    <dgm:cxn modelId="{84D1AD0F-1371-4CF3-A94D-0774F9B62B2A}" srcId="{BB09954D-2337-48C5-AA21-4E9EC6515776}" destId="{7065F028-22BE-4703-A0AB-5B54FBB52176}" srcOrd="1" destOrd="0" parTransId="{3D8DBF83-26B8-4A02-B562-0EF381B8D1C7}" sibTransId="{275A1216-FB2E-473C-BBDD-3CF5FACF86AA}"/>
    <dgm:cxn modelId="{408A1681-BF2B-4DAB-9BFB-CC4BC2D723C7}" srcId="{BB09954D-2337-48C5-AA21-4E9EC6515776}" destId="{1FA4F977-731B-4B0C-AF0D-22F5C6597614}" srcOrd="4" destOrd="0" parTransId="{DB59E228-9584-44CF-B93C-723F243F39B9}" sibTransId="{35DE89DD-D8F2-4150-A6AB-A19824EAAF6C}"/>
    <dgm:cxn modelId="{481F662E-E99D-4FD4-95B8-59E4F42D573D}" srcId="{BB09954D-2337-48C5-AA21-4E9EC6515776}" destId="{490631E9-2610-48C5-8525-2653B94A91E8}" srcOrd="5" destOrd="0" parTransId="{C6141BFA-1789-485C-8F82-3B72BF87CB7B}" sibTransId="{BD998B7D-C248-4CDC-B873-037885BA4547}"/>
    <dgm:cxn modelId="{4D7D836A-4698-4BB4-95DB-AD38D851F0A7}" type="presOf" srcId="{76A329A2-445D-4EA8-926C-F553F29EE652}" destId="{FF1E3B11-D715-4A9A-8936-7A55730B4861}" srcOrd="0" destOrd="0" presId="urn:microsoft.com/office/officeart/2005/8/layout/lProcess2"/>
    <dgm:cxn modelId="{6F38EA20-3D32-47D8-9894-FDF0C9FFA86D}" srcId="{85FECCC9-8651-47EA-9731-4A9CE9B216F5}" destId="{CD83B5E4-5193-4778-A42D-C4BC2B44118D}" srcOrd="1" destOrd="0" parTransId="{C5B2A0E2-F22F-42A6-8219-B343B38DA624}" sibTransId="{CBE505B9-A880-4F73-958D-1FA592091FEA}"/>
    <dgm:cxn modelId="{839B4940-408D-4729-962D-526BEB5AA704}" type="presOf" srcId="{DEE15CC2-5C66-4290-9932-C354C082EDE2}" destId="{67408BA3-1F2B-4A37-839D-3ECD348C65F0}" srcOrd="0" destOrd="0" presId="urn:microsoft.com/office/officeart/2005/8/layout/lProcess2"/>
    <dgm:cxn modelId="{10263F72-9C7A-4643-A756-826628051C7F}" type="presOf" srcId="{EF4E3DE9-85A4-40BD-A132-4F18F1C04638}" destId="{3B0D2767-9DC3-4DF0-9B7A-B9188E819543}" srcOrd="0" destOrd="0" presId="urn:microsoft.com/office/officeart/2005/8/layout/lProcess2"/>
    <dgm:cxn modelId="{7E772E50-566E-4C91-8371-383E621EAC33}" type="presOf" srcId="{CD83B5E4-5193-4778-A42D-C4BC2B44118D}" destId="{32D26CCC-86FD-47DF-941A-B23CC14C8603}" srcOrd="0" destOrd="0" presId="urn:microsoft.com/office/officeart/2005/8/layout/lProcess2"/>
    <dgm:cxn modelId="{CEC11B9D-2831-4415-9406-F25FD0FA600B}" type="presOf" srcId="{490631E9-2610-48C5-8525-2653B94A91E8}" destId="{41C520D7-5911-4D54-A61D-50325BA47B35}" srcOrd="0" destOrd="0" presId="urn:microsoft.com/office/officeart/2005/8/layout/lProcess2"/>
    <dgm:cxn modelId="{42166150-16A6-487E-A91F-D68B42B4DC86}" srcId="{85FECCC9-8651-47EA-9731-4A9CE9B216F5}" destId="{76A329A2-445D-4EA8-926C-F553F29EE652}" srcOrd="5" destOrd="0" parTransId="{64570FD3-2D3B-4B18-8FEB-961A7123E07B}" sibTransId="{F379F508-8CFE-4AF4-B881-1444620F7B8C}"/>
    <dgm:cxn modelId="{1990351C-2E86-440F-A98F-DE4129EA60D3}" type="presOf" srcId="{CB5A854F-AA45-4133-95B0-47DDC34C4DFE}" destId="{DF1DEA6E-8B5F-4AB6-A563-26C8FEF6F02D}" srcOrd="0" destOrd="0" presId="urn:microsoft.com/office/officeart/2005/8/layout/lProcess2"/>
    <dgm:cxn modelId="{50726EEA-EA29-415B-A732-8C7BF4536C12}" type="presOf" srcId="{7065F028-22BE-4703-A0AB-5B54FBB52176}" destId="{E5329CA2-CFF0-47B7-9EEF-883FE8879108}" srcOrd="0" destOrd="0" presId="urn:microsoft.com/office/officeart/2005/8/layout/lProcess2"/>
    <dgm:cxn modelId="{6C04D370-451E-456C-BBF7-5E120BAE4FD1}" type="presOf" srcId="{1FA4F977-731B-4B0C-AF0D-22F5C6597614}" destId="{1009852B-7123-4CB1-9FAE-FA715193E3DF}" srcOrd="0" destOrd="0" presId="urn:microsoft.com/office/officeart/2005/8/layout/lProcess2"/>
    <dgm:cxn modelId="{10CF377B-1432-4978-9E97-D14016839B90}" type="presOf" srcId="{DCBD8690-4FA6-49E6-90F6-9BF6C426384C}" destId="{ABA7739C-DB11-4750-8822-C0531D332F21}" srcOrd="0" destOrd="0" presId="urn:microsoft.com/office/officeart/2005/8/layout/lProcess2"/>
    <dgm:cxn modelId="{6FCCB2C8-62AA-4C6D-AE98-ED40DF130BC6}" srcId="{87EE2F72-1C3C-4E55-BFA2-3855068A9583}" destId="{85FECCC9-8651-47EA-9731-4A9CE9B216F5}" srcOrd="1" destOrd="0" parTransId="{74C0B64C-8189-44B9-8243-7D154B87E555}" sibTransId="{9C6D294F-2685-4F58-95BE-2D0EAAF16C3E}"/>
    <dgm:cxn modelId="{E4270511-E6CC-4B02-89C3-8BEFF79B7D7F}" type="presOf" srcId="{85FECCC9-8651-47EA-9731-4A9CE9B216F5}" destId="{9A8C70D9-051A-48F9-8834-AFA1DCECE9DF}" srcOrd="1" destOrd="0" presId="urn:microsoft.com/office/officeart/2005/8/layout/lProcess2"/>
    <dgm:cxn modelId="{7865F17B-2220-4FC3-A3F1-B546698F01E7}" srcId="{87EE2F72-1C3C-4E55-BFA2-3855068A9583}" destId="{BB09954D-2337-48C5-AA21-4E9EC6515776}" srcOrd="0" destOrd="0" parTransId="{34F1F433-BDF4-4118-A50C-006868DB656F}" sibTransId="{94FEF82A-C39D-4B37-919C-ABAB51658436}"/>
    <dgm:cxn modelId="{519222C5-CF33-4578-83D4-1131279AAA48}" srcId="{BB09954D-2337-48C5-AA21-4E9EC6515776}" destId="{302394C8-96FA-43FF-8124-6070D9689F65}" srcOrd="0" destOrd="0" parTransId="{55DBEF5E-1A61-45CB-AEED-AF78E172CD11}" sibTransId="{89B26AF3-D945-4BBE-9CA9-161E75F117D3}"/>
    <dgm:cxn modelId="{941715B3-12AB-4E28-AD31-FD5581131B94}" type="presOf" srcId="{A6D76687-7CB0-4C4A-8479-14D94A9BC090}" destId="{4DAB9D19-EDF1-459F-AF38-8B16F57655E6}" srcOrd="0" destOrd="0" presId="urn:microsoft.com/office/officeart/2005/8/layout/lProcess2"/>
    <dgm:cxn modelId="{58ECD946-3349-4A85-B08F-B77F8F98EC3C}" type="presOf" srcId="{87EE2F72-1C3C-4E55-BFA2-3855068A9583}" destId="{E33BE9B2-3653-42DD-B999-37F14743E8AE}" srcOrd="0" destOrd="0" presId="urn:microsoft.com/office/officeart/2005/8/layout/lProcess2"/>
    <dgm:cxn modelId="{FC8E82DA-2298-4FF1-8E50-442DFE5D6CB5}" type="presOf" srcId="{BB09954D-2337-48C5-AA21-4E9EC6515776}" destId="{EAFA3958-F32D-49A7-956E-99DE43A95C55}" srcOrd="0" destOrd="0" presId="urn:microsoft.com/office/officeart/2005/8/layout/lProcess2"/>
    <dgm:cxn modelId="{0575DA34-1A39-4C78-85A2-A434ED638BF6}" type="presOf" srcId="{E0C77C50-1880-43B8-9B1D-42086329AC14}" destId="{653A3DB4-C095-4EA5-AB29-7A1A7CBD00FA}" srcOrd="0" destOrd="0" presId="urn:microsoft.com/office/officeart/2005/8/layout/lProcess2"/>
    <dgm:cxn modelId="{6B59C03D-BC56-4445-B5E7-E1181418F9CE}" srcId="{BB09954D-2337-48C5-AA21-4E9EC6515776}" destId="{A6D76687-7CB0-4C4A-8479-14D94A9BC090}" srcOrd="2" destOrd="0" parTransId="{A2F2C74D-BB06-495F-9F52-88DF3285E651}" sibTransId="{E3CBF5B7-A121-4656-8FA2-E17767C4FF32}"/>
    <dgm:cxn modelId="{B444C8C8-55BF-407C-B89A-8DBA1AAEC3C3}" srcId="{85FECCC9-8651-47EA-9731-4A9CE9B216F5}" destId="{E0C77C50-1880-43B8-9B1D-42086329AC14}" srcOrd="0" destOrd="0" parTransId="{19759969-6386-4F6D-A19B-3573039975F6}" sibTransId="{F10BD07E-F2E0-48A1-9300-E08BAACCAC67}"/>
    <dgm:cxn modelId="{41B490FC-EE5C-4709-B0F1-2F85C3AB47FB}" srcId="{85FECCC9-8651-47EA-9731-4A9CE9B216F5}" destId="{DCBD8690-4FA6-49E6-90F6-9BF6C426384C}" srcOrd="4" destOrd="0" parTransId="{8550A9F1-84F6-48C4-842E-D551C0A6D7AD}" sibTransId="{74264A6F-8B1E-47C8-8E0C-6B4BABA1455E}"/>
    <dgm:cxn modelId="{E5F3F191-42A0-4EB0-A1A0-6345A188B9F8}" type="presParOf" srcId="{E33BE9B2-3653-42DD-B999-37F14743E8AE}" destId="{638E0B8E-E6A9-45CA-84E5-6538004D8854}" srcOrd="0" destOrd="0" presId="urn:microsoft.com/office/officeart/2005/8/layout/lProcess2"/>
    <dgm:cxn modelId="{727A4C06-F1B7-4FB4-AD78-857585B59B15}" type="presParOf" srcId="{638E0B8E-E6A9-45CA-84E5-6538004D8854}" destId="{EAFA3958-F32D-49A7-956E-99DE43A95C55}" srcOrd="0" destOrd="0" presId="urn:microsoft.com/office/officeart/2005/8/layout/lProcess2"/>
    <dgm:cxn modelId="{275C8E2D-7FDD-4780-8BF3-9000E2DEA38C}" type="presParOf" srcId="{638E0B8E-E6A9-45CA-84E5-6538004D8854}" destId="{708C853D-BB2F-4DC7-838C-4809C6C6AF8E}" srcOrd="1" destOrd="0" presId="urn:microsoft.com/office/officeart/2005/8/layout/lProcess2"/>
    <dgm:cxn modelId="{E2CDA6BD-901D-49D7-A1E4-C509DC9C8CF4}" type="presParOf" srcId="{638E0B8E-E6A9-45CA-84E5-6538004D8854}" destId="{BED73105-79A2-4EBD-BB1C-3DF7080F8715}" srcOrd="2" destOrd="0" presId="urn:microsoft.com/office/officeart/2005/8/layout/lProcess2"/>
    <dgm:cxn modelId="{40F89E48-77CA-4705-86A7-E667011999BB}" type="presParOf" srcId="{BED73105-79A2-4EBD-BB1C-3DF7080F8715}" destId="{168C1FE4-2559-4D37-9112-D50BB9C0F25A}" srcOrd="0" destOrd="0" presId="urn:microsoft.com/office/officeart/2005/8/layout/lProcess2"/>
    <dgm:cxn modelId="{8A69B13A-DC3B-42D8-BBF4-BB38B0CBFB19}" type="presParOf" srcId="{168C1FE4-2559-4D37-9112-D50BB9C0F25A}" destId="{76296FF7-6401-48B1-B44A-03A81F4E2BC7}" srcOrd="0" destOrd="0" presId="urn:microsoft.com/office/officeart/2005/8/layout/lProcess2"/>
    <dgm:cxn modelId="{6374B135-6BDE-49CF-B27D-3CD9F6E0F4E2}" type="presParOf" srcId="{168C1FE4-2559-4D37-9112-D50BB9C0F25A}" destId="{4F8F7AE2-E723-425C-AADE-3A57EAEEA11E}" srcOrd="1" destOrd="0" presId="urn:microsoft.com/office/officeart/2005/8/layout/lProcess2"/>
    <dgm:cxn modelId="{E83BC88C-D3CD-43A9-AC1C-524308E0F8DB}" type="presParOf" srcId="{168C1FE4-2559-4D37-9112-D50BB9C0F25A}" destId="{E5329CA2-CFF0-47B7-9EEF-883FE8879108}" srcOrd="2" destOrd="0" presId="urn:microsoft.com/office/officeart/2005/8/layout/lProcess2"/>
    <dgm:cxn modelId="{F11257DC-D993-4493-A7BF-72E30C318482}" type="presParOf" srcId="{168C1FE4-2559-4D37-9112-D50BB9C0F25A}" destId="{87D21635-511A-4F2F-BE80-6EB7956E53C3}" srcOrd="3" destOrd="0" presId="urn:microsoft.com/office/officeart/2005/8/layout/lProcess2"/>
    <dgm:cxn modelId="{AAF58B77-8A7D-412C-8B69-D56D4434EDBB}" type="presParOf" srcId="{168C1FE4-2559-4D37-9112-D50BB9C0F25A}" destId="{4DAB9D19-EDF1-459F-AF38-8B16F57655E6}" srcOrd="4" destOrd="0" presId="urn:microsoft.com/office/officeart/2005/8/layout/lProcess2"/>
    <dgm:cxn modelId="{318B6AE5-59B2-4E9A-832F-370EFA85EFFF}" type="presParOf" srcId="{168C1FE4-2559-4D37-9112-D50BB9C0F25A}" destId="{D9425706-652A-454A-9C2F-4B1E218560B9}" srcOrd="5" destOrd="0" presId="urn:microsoft.com/office/officeart/2005/8/layout/lProcess2"/>
    <dgm:cxn modelId="{27917644-5859-4134-A8C6-FD88F64E6C3B}" type="presParOf" srcId="{168C1FE4-2559-4D37-9112-D50BB9C0F25A}" destId="{3B0D2767-9DC3-4DF0-9B7A-B9188E819543}" srcOrd="6" destOrd="0" presId="urn:microsoft.com/office/officeart/2005/8/layout/lProcess2"/>
    <dgm:cxn modelId="{DF680B10-0FC3-42A2-A1F1-1C99DDC44FF5}" type="presParOf" srcId="{168C1FE4-2559-4D37-9112-D50BB9C0F25A}" destId="{56526ABE-13B7-40AF-8830-8CD77B6780A6}" srcOrd="7" destOrd="0" presId="urn:microsoft.com/office/officeart/2005/8/layout/lProcess2"/>
    <dgm:cxn modelId="{A19628FE-CDFE-4467-B3F8-DFC107AFE612}" type="presParOf" srcId="{168C1FE4-2559-4D37-9112-D50BB9C0F25A}" destId="{1009852B-7123-4CB1-9FAE-FA715193E3DF}" srcOrd="8" destOrd="0" presId="urn:microsoft.com/office/officeart/2005/8/layout/lProcess2"/>
    <dgm:cxn modelId="{4B95DD60-8BCC-4D96-B7B6-7B9ACB89FBF5}" type="presParOf" srcId="{168C1FE4-2559-4D37-9112-D50BB9C0F25A}" destId="{796EC88F-83E6-4D25-A924-BD8FD3A31BEB}" srcOrd="9" destOrd="0" presId="urn:microsoft.com/office/officeart/2005/8/layout/lProcess2"/>
    <dgm:cxn modelId="{81AA04CD-29C5-4A00-8AF1-08E566D606FB}" type="presParOf" srcId="{168C1FE4-2559-4D37-9112-D50BB9C0F25A}" destId="{41C520D7-5911-4D54-A61D-50325BA47B35}" srcOrd="10" destOrd="0" presId="urn:microsoft.com/office/officeart/2005/8/layout/lProcess2"/>
    <dgm:cxn modelId="{EB8EBBC7-FD72-49B3-8D2D-955BB2737AA5}" type="presParOf" srcId="{E33BE9B2-3653-42DD-B999-37F14743E8AE}" destId="{AF7AD577-DC8C-4D26-9AFD-5B6150DC4301}" srcOrd="1" destOrd="0" presId="urn:microsoft.com/office/officeart/2005/8/layout/lProcess2"/>
    <dgm:cxn modelId="{47B066CA-BFA6-491B-819C-4D718BED489D}" type="presParOf" srcId="{E33BE9B2-3653-42DD-B999-37F14743E8AE}" destId="{D40073FD-70DB-481A-ABEF-809A2D4F5329}" srcOrd="2" destOrd="0" presId="urn:microsoft.com/office/officeart/2005/8/layout/lProcess2"/>
    <dgm:cxn modelId="{51C4F149-1951-4B27-8A45-17EAD5F72C97}" type="presParOf" srcId="{D40073FD-70DB-481A-ABEF-809A2D4F5329}" destId="{111849CF-325C-45BB-84F5-B4782B61BF13}" srcOrd="0" destOrd="0" presId="urn:microsoft.com/office/officeart/2005/8/layout/lProcess2"/>
    <dgm:cxn modelId="{A2218192-F17F-4959-A5AD-4154F2DA641F}" type="presParOf" srcId="{D40073FD-70DB-481A-ABEF-809A2D4F5329}" destId="{9A8C70D9-051A-48F9-8834-AFA1DCECE9DF}" srcOrd="1" destOrd="0" presId="urn:microsoft.com/office/officeart/2005/8/layout/lProcess2"/>
    <dgm:cxn modelId="{5C2A89C1-BB58-4DE0-BDAF-489386DB38A5}" type="presParOf" srcId="{D40073FD-70DB-481A-ABEF-809A2D4F5329}" destId="{390D5C92-87C0-4F00-A299-9F0D3AEF6640}" srcOrd="2" destOrd="0" presId="urn:microsoft.com/office/officeart/2005/8/layout/lProcess2"/>
    <dgm:cxn modelId="{579184DB-2DDA-4870-90A2-0B8537988167}" type="presParOf" srcId="{390D5C92-87C0-4F00-A299-9F0D3AEF6640}" destId="{21ED671F-BAFD-47FF-9EC6-34E574563541}" srcOrd="0" destOrd="0" presId="urn:microsoft.com/office/officeart/2005/8/layout/lProcess2"/>
    <dgm:cxn modelId="{B71236DC-FC4C-4FD5-A09C-1A29A0751512}" type="presParOf" srcId="{21ED671F-BAFD-47FF-9EC6-34E574563541}" destId="{653A3DB4-C095-4EA5-AB29-7A1A7CBD00FA}" srcOrd="0" destOrd="0" presId="urn:microsoft.com/office/officeart/2005/8/layout/lProcess2"/>
    <dgm:cxn modelId="{1CF14ED2-5801-4150-9CC3-0BC59D7A9830}" type="presParOf" srcId="{21ED671F-BAFD-47FF-9EC6-34E574563541}" destId="{DCCDF0BA-1281-46C5-84D1-3EFBF0124B9B}" srcOrd="1" destOrd="0" presId="urn:microsoft.com/office/officeart/2005/8/layout/lProcess2"/>
    <dgm:cxn modelId="{22D13DB7-23E0-40A4-8A6B-294580C03FEE}" type="presParOf" srcId="{21ED671F-BAFD-47FF-9EC6-34E574563541}" destId="{32D26CCC-86FD-47DF-941A-B23CC14C8603}" srcOrd="2" destOrd="0" presId="urn:microsoft.com/office/officeart/2005/8/layout/lProcess2"/>
    <dgm:cxn modelId="{3FDCC246-3C8C-4C4B-8D30-CF02BEB0B5B8}" type="presParOf" srcId="{21ED671F-BAFD-47FF-9EC6-34E574563541}" destId="{FCAB0F22-32A0-416E-998A-6DB962269E89}" srcOrd="3" destOrd="0" presId="urn:microsoft.com/office/officeart/2005/8/layout/lProcess2"/>
    <dgm:cxn modelId="{85D8BB8D-9F75-46B2-8AF8-2B332262CF84}" type="presParOf" srcId="{21ED671F-BAFD-47FF-9EC6-34E574563541}" destId="{67408BA3-1F2B-4A37-839D-3ECD348C65F0}" srcOrd="4" destOrd="0" presId="urn:microsoft.com/office/officeart/2005/8/layout/lProcess2"/>
    <dgm:cxn modelId="{99665FBC-032E-49A4-90D2-5D1BD58D99C4}" type="presParOf" srcId="{21ED671F-BAFD-47FF-9EC6-34E574563541}" destId="{D1575D35-63B0-4AF5-B5C9-5E148E2DA4DA}" srcOrd="5" destOrd="0" presId="urn:microsoft.com/office/officeart/2005/8/layout/lProcess2"/>
    <dgm:cxn modelId="{F998F2C1-CC1B-43D7-9775-DE67F5B3CC5A}" type="presParOf" srcId="{21ED671F-BAFD-47FF-9EC6-34E574563541}" destId="{DF1DEA6E-8B5F-4AB6-A563-26C8FEF6F02D}" srcOrd="6" destOrd="0" presId="urn:microsoft.com/office/officeart/2005/8/layout/lProcess2"/>
    <dgm:cxn modelId="{CC80090A-11F1-4C0F-92C9-BED159D541B2}" type="presParOf" srcId="{21ED671F-BAFD-47FF-9EC6-34E574563541}" destId="{DB660637-6150-461F-B848-84FDCE67804E}" srcOrd="7" destOrd="0" presId="urn:microsoft.com/office/officeart/2005/8/layout/lProcess2"/>
    <dgm:cxn modelId="{532543DB-2FA7-4C9D-BEB2-3DBAECC7C970}" type="presParOf" srcId="{21ED671F-BAFD-47FF-9EC6-34E574563541}" destId="{ABA7739C-DB11-4750-8822-C0531D332F21}" srcOrd="8" destOrd="0" presId="urn:microsoft.com/office/officeart/2005/8/layout/lProcess2"/>
    <dgm:cxn modelId="{C0D20730-3B8C-4D29-8439-43AEE414D096}" type="presParOf" srcId="{21ED671F-BAFD-47FF-9EC6-34E574563541}" destId="{05C7C28A-D1A7-4A33-81BC-96D5EEFB73E7}" srcOrd="9" destOrd="0" presId="urn:microsoft.com/office/officeart/2005/8/layout/lProcess2"/>
    <dgm:cxn modelId="{6DADFD69-4571-4ECA-86E7-22DDB2B34A28}" type="presParOf" srcId="{21ED671F-BAFD-47FF-9EC6-34E574563541}" destId="{FF1E3B11-D715-4A9A-8936-7A55730B4861}" srcOrd="1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AFA3958-F32D-49A7-956E-99DE43A95C55}">
      <dsp:nvSpPr>
        <dsp:cNvPr id="0" name=""/>
        <dsp:cNvSpPr/>
      </dsp:nvSpPr>
      <dsp:spPr>
        <a:xfrm>
          <a:off x="3829" y="0"/>
          <a:ext cx="3683899" cy="4800600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threePt" dir="t"/>
        </a:scene3d>
        <a:sp3d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err="1" smtClean="0">
              <a:latin typeface="Calibri" pitchFamily="34" charset="0"/>
              <a:cs typeface="Calibri" pitchFamily="34" charset="0"/>
            </a:rPr>
            <a:t>Tek</a:t>
          </a:r>
          <a:r>
            <a:rPr lang="en-US" sz="2700" kern="1200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2700" kern="1200" dirty="0" err="1" smtClean="0">
              <a:latin typeface="Calibri" pitchFamily="34" charset="0"/>
              <a:cs typeface="Calibri" pitchFamily="34" charset="0"/>
            </a:rPr>
            <a:t>Alfabeli</a:t>
          </a:r>
          <a:r>
            <a:rPr lang="en-US" sz="2700" kern="1200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2700" kern="1200" dirty="0" err="1" smtClean="0">
              <a:latin typeface="Calibri" pitchFamily="34" charset="0"/>
              <a:cs typeface="Calibri" pitchFamily="34" charset="0"/>
            </a:rPr>
            <a:t>Şifreler</a:t>
          </a:r>
          <a:r>
            <a:rPr lang="en-US" sz="2700" i="1" kern="1200" dirty="0" smtClean="0">
              <a:latin typeface="Calibri" pitchFamily="34" charset="0"/>
              <a:cs typeface="Calibri" pitchFamily="34" charset="0"/>
            </a:rPr>
            <a:t>(</a:t>
          </a:r>
          <a:r>
            <a:rPr lang="en-US" sz="2700" i="1" kern="1200" dirty="0" err="1" smtClean="0">
              <a:latin typeface="Calibri" pitchFamily="34" charset="0"/>
              <a:cs typeface="Calibri" pitchFamily="34" charset="0"/>
            </a:rPr>
            <a:t>Monoalphabetic</a:t>
          </a:r>
          <a:r>
            <a:rPr lang="en-US" sz="2700" i="1" kern="1200" dirty="0" smtClean="0">
              <a:latin typeface="Calibri" pitchFamily="34" charset="0"/>
              <a:cs typeface="Calibri" pitchFamily="34" charset="0"/>
            </a:rPr>
            <a:t> Ciphers)</a:t>
          </a:r>
          <a:endParaRPr lang="en-US" sz="2700" kern="1200" dirty="0"/>
        </a:p>
      </dsp:txBody>
      <dsp:txXfrm>
        <a:off x="3829" y="0"/>
        <a:ext cx="3683899" cy="1440180"/>
      </dsp:txXfrm>
    </dsp:sp>
    <dsp:sp modelId="{76296FF7-6401-48B1-B44A-03A81F4E2BC7}">
      <dsp:nvSpPr>
        <dsp:cNvPr id="0" name=""/>
        <dsp:cNvSpPr/>
      </dsp:nvSpPr>
      <dsp:spPr>
        <a:xfrm>
          <a:off x="372219" y="1440414"/>
          <a:ext cx="2947119" cy="4608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35000"/>
                <a:satMod val="253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tint val="42000"/>
                <a:satMod val="255000"/>
              </a:schemeClr>
            </a:gs>
            <a:gs pos="97000">
              <a:schemeClr val="accent4">
                <a:hueOff val="0"/>
                <a:satOff val="0"/>
                <a:lumOff val="0"/>
                <a:alphaOff val="0"/>
                <a:tint val="53000"/>
                <a:satMod val="26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 prst="coolSlant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Additive Cipher</a:t>
          </a:r>
          <a:endParaRPr lang="en-US" sz="1400" b="1" kern="1200" dirty="0"/>
        </a:p>
      </dsp:txBody>
      <dsp:txXfrm>
        <a:off x="372219" y="1440414"/>
        <a:ext cx="2947119" cy="460897"/>
      </dsp:txXfrm>
    </dsp:sp>
    <dsp:sp modelId="{E5329CA2-CFF0-47B7-9EEF-883FE8879108}">
      <dsp:nvSpPr>
        <dsp:cNvPr id="0" name=""/>
        <dsp:cNvSpPr/>
      </dsp:nvSpPr>
      <dsp:spPr>
        <a:xfrm>
          <a:off x="372219" y="1972219"/>
          <a:ext cx="2947119" cy="4608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35000"/>
                <a:satMod val="253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tint val="42000"/>
                <a:satMod val="255000"/>
              </a:schemeClr>
            </a:gs>
            <a:gs pos="97000">
              <a:schemeClr val="accent4">
                <a:hueOff val="0"/>
                <a:satOff val="0"/>
                <a:lumOff val="0"/>
                <a:alphaOff val="0"/>
                <a:tint val="53000"/>
                <a:satMod val="26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 prst="coolSlant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Shift Cipher</a:t>
          </a:r>
          <a:endParaRPr lang="en-US" sz="1400" kern="1200" dirty="0"/>
        </a:p>
      </dsp:txBody>
      <dsp:txXfrm>
        <a:off x="372219" y="1972219"/>
        <a:ext cx="2947119" cy="460897"/>
      </dsp:txXfrm>
    </dsp:sp>
    <dsp:sp modelId="{4DAB9D19-EDF1-459F-AF38-8B16F57655E6}">
      <dsp:nvSpPr>
        <dsp:cNvPr id="0" name=""/>
        <dsp:cNvSpPr/>
      </dsp:nvSpPr>
      <dsp:spPr>
        <a:xfrm>
          <a:off x="372219" y="2504023"/>
          <a:ext cx="2947119" cy="4608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35000"/>
                <a:satMod val="253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tint val="42000"/>
                <a:satMod val="255000"/>
              </a:schemeClr>
            </a:gs>
            <a:gs pos="97000">
              <a:schemeClr val="accent4">
                <a:hueOff val="0"/>
                <a:satOff val="0"/>
                <a:lumOff val="0"/>
                <a:alphaOff val="0"/>
                <a:tint val="53000"/>
                <a:satMod val="26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 prst="coolSlant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Ceaser</a:t>
          </a:r>
          <a:r>
            <a:rPr lang="en-US" sz="1400" kern="1200" dirty="0" smtClean="0"/>
            <a:t> Cipher</a:t>
          </a:r>
          <a:endParaRPr lang="en-US" sz="1400" kern="1200" dirty="0"/>
        </a:p>
      </dsp:txBody>
      <dsp:txXfrm>
        <a:off x="372219" y="2504023"/>
        <a:ext cx="2947119" cy="460897"/>
      </dsp:txXfrm>
    </dsp:sp>
    <dsp:sp modelId="{3B0D2767-9DC3-4DF0-9B7A-B9188E819543}">
      <dsp:nvSpPr>
        <dsp:cNvPr id="0" name=""/>
        <dsp:cNvSpPr/>
      </dsp:nvSpPr>
      <dsp:spPr>
        <a:xfrm>
          <a:off x="372219" y="3035828"/>
          <a:ext cx="2947119" cy="4608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35000"/>
                <a:satMod val="253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tint val="42000"/>
                <a:satMod val="255000"/>
              </a:schemeClr>
            </a:gs>
            <a:gs pos="97000">
              <a:schemeClr val="accent4">
                <a:hueOff val="0"/>
                <a:satOff val="0"/>
                <a:lumOff val="0"/>
                <a:alphaOff val="0"/>
                <a:tint val="53000"/>
                <a:satMod val="26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 prst="coolSlant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Multiplicative Ciphers</a:t>
          </a:r>
          <a:endParaRPr lang="en-US" sz="1400" b="1" kern="1200" dirty="0"/>
        </a:p>
      </dsp:txBody>
      <dsp:txXfrm>
        <a:off x="372219" y="3035828"/>
        <a:ext cx="2947119" cy="460897"/>
      </dsp:txXfrm>
    </dsp:sp>
    <dsp:sp modelId="{1009852B-7123-4CB1-9FAE-FA715193E3DF}">
      <dsp:nvSpPr>
        <dsp:cNvPr id="0" name=""/>
        <dsp:cNvSpPr/>
      </dsp:nvSpPr>
      <dsp:spPr>
        <a:xfrm>
          <a:off x="372219" y="3567633"/>
          <a:ext cx="2947119" cy="4608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35000"/>
                <a:satMod val="253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tint val="42000"/>
                <a:satMod val="255000"/>
              </a:schemeClr>
            </a:gs>
            <a:gs pos="97000">
              <a:schemeClr val="accent4">
                <a:hueOff val="0"/>
                <a:satOff val="0"/>
                <a:lumOff val="0"/>
                <a:alphaOff val="0"/>
                <a:tint val="53000"/>
                <a:satMod val="26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 prst="coolSlant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Affine Cipher</a:t>
          </a:r>
          <a:endParaRPr lang="en-US" sz="1400" b="1" kern="1200" dirty="0"/>
        </a:p>
      </dsp:txBody>
      <dsp:txXfrm>
        <a:off x="372219" y="3567633"/>
        <a:ext cx="2947119" cy="460897"/>
      </dsp:txXfrm>
    </dsp:sp>
    <dsp:sp modelId="{41C520D7-5911-4D54-A61D-50325BA47B35}">
      <dsp:nvSpPr>
        <dsp:cNvPr id="0" name=""/>
        <dsp:cNvSpPr/>
      </dsp:nvSpPr>
      <dsp:spPr>
        <a:xfrm>
          <a:off x="372219" y="4099438"/>
          <a:ext cx="2947119" cy="4608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35000"/>
                <a:satMod val="253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tint val="42000"/>
                <a:satMod val="255000"/>
              </a:schemeClr>
            </a:gs>
            <a:gs pos="97000">
              <a:schemeClr val="accent4">
                <a:hueOff val="0"/>
                <a:satOff val="0"/>
                <a:lumOff val="0"/>
                <a:alphaOff val="0"/>
                <a:tint val="53000"/>
                <a:satMod val="26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 prst="coolSlant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i="0" kern="1200" dirty="0" err="1" smtClean="0"/>
            <a:t>M</a:t>
          </a:r>
          <a:r>
            <a:rPr lang="en-US" sz="1400" i="0" kern="1200" dirty="0" err="1" smtClean="0">
              <a:latin typeface="Calibri" pitchFamily="34" charset="0"/>
              <a:cs typeface="Calibri" pitchFamily="34" charset="0"/>
            </a:rPr>
            <a:t>onoalphabetic</a:t>
          </a:r>
          <a:r>
            <a:rPr lang="en-US" sz="1400" i="0" kern="1200" dirty="0" smtClean="0">
              <a:latin typeface="Calibri" pitchFamily="34" charset="0"/>
              <a:cs typeface="Calibri" pitchFamily="34" charset="0"/>
            </a:rPr>
            <a:t> Substitution Ciphers</a:t>
          </a:r>
          <a:endParaRPr lang="en-US" sz="1400" i="0" kern="1200" dirty="0"/>
        </a:p>
      </dsp:txBody>
      <dsp:txXfrm>
        <a:off x="372219" y="4099438"/>
        <a:ext cx="2947119" cy="460897"/>
      </dsp:txXfrm>
    </dsp:sp>
    <dsp:sp modelId="{111849CF-325C-45BB-84F5-B4782B61BF13}">
      <dsp:nvSpPr>
        <dsp:cNvPr id="0" name=""/>
        <dsp:cNvSpPr/>
      </dsp:nvSpPr>
      <dsp:spPr>
        <a:xfrm>
          <a:off x="3964021" y="0"/>
          <a:ext cx="3683899" cy="4800600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threePt" dir="t"/>
        </a:scene3d>
        <a:sp3d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err="1" smtClean="0">
              <a:latin typeface="Calibri" pitchFamily="34" charset="0"/>
              <a:cs typeface="Calibri" pitchFamily="34" charset="0"/>
            </a:rPr>
            <a:t>Çok</a:t>
          </a:r>
          <a:r>
            <a:rPr lang="en-US" sz="2700" kern="1200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2700" kern="1200" dirty="0" err="1" smtClean="0">
              <a:latin typeface="Calibri" pitchFamily="34" charset="0"/>
              <a:cs typeface="Calibri" pitchFamily="34" charset="0"/>
            </a:rPr>
            <a:t>Alfabeli</a:t>
          </a:r>
          <a:r>
            <a:rPr lang="en-US" sz="2700" kern="1200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2700" kern="1200" dirty="0" err="1" smtClean="0">
              <a:latin typeface="Calibri" pitchFamily="34" charset="0"/>
              <a:cs typeface="Calibri" pitchFamily="34" charset="0"/>
            </a:rPr>
            <a:t>Şifreler</a:t>
          </a:r>
          <a:r>
            <a:rPr lang="en-US" sz="2700" i="1" kern="1200" dirty="0" smtClean="0">
              <a:latin typeface="Calibri" pitchFamily="34" charset="0"/>
              <a:cs typeface="Calibri" pitchFamily="34" charset="0"/>
            </a:rPr>
            <a:t>(</a:t>
          </a:r>
          <a:r>
            <a:rPr lang="en-US" sz="2700" i="1" kern="1200" dirty="0" err="1" smtClean="0">
              <a:latin typeface="Calibri" pitchFamily="34" charset="0"/>
              <a:cs typeface="Calibri" pitchFamily="34" charset="0"/>
            </a:rPr>
            <a:t>Polyalphabetic</a:t>
          </a:r>
          <a:r>
            <a:rPr lang="en-US" sz="2700" i="1" kern="1200" dirty="0" smtClean="0">
              <a:latin typeface="Calibri" pitchFamily="34" charset="0"/>
              <a:cs typeface="Calibri" pitchFamily="34" charset="0"/>
            </a:rPr>
            <a:t> Ciphers)</a:t>
          </a:r>
          <a:endParaRPr lang="en-US" sz="2700" kern="1200" dirty="0"/>
        </a:p>
      </dsp:txBody>
      <dsp:txXfrm>
        <a:off x="3964021" y="0"/>
        <a:ext cx="3683899" cy="1440180"/>
      </dsp:txXfrm>
    </dsp:sp>
    <dsp:sp modelId="{653A3DB4-C095-4EA5-AB29-7A1A7CBD00FA}">
      <dsp:nvSpPr>
        <dsp:cNvPr id="0" name=""/>
        <dsp:cNvSpPr/>
      </dsp:nvSpPr>
      <dsp:spPr>
        <a:xfrm>
          <a:off x="4332411" y="1440414"/>
          <a:ext cx="2947119" cy="4608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35000"/>
                <a:satMod val="253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tint val="42000"/>
                <a:satMod val="255000"/>
              </a:schemeClr>
            </a:gs>
            <a:gs pos="97000">
              <a:schemeClr val="accent4">
                <a:hueOff val="0"/>
                <a:satOff val="0"/>
                <a:lumOff val="0"/>
                <a:alphaOff val="0"/>
                <a:tint val="53000"/>
                <a:satMod val="26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 prst="coolSlant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Autokey</a:t>
          </a:r>
          <a:r>
            <a:rPr lang="en-US" sz="1400" kern="1200" dirty="0" smtClean="0"/>
            <a:t> Cipher</a:t>
          </a:r>
          <a:endParaRPr lang="en-US" sz="1400" kern="1200" dirty="0"/>
        </a:p>
      </dsp:txBody>
      <dsp:txXfrm>
        <a:off x="4332411" y="1440414"/>
        <a:ext cx="2947119" cy="460897"/>
      </dsp:txXfrm>
    </dsp:sp>
    <dsp:sp modelId="{32D26CCC-86FD-47DF-941A-B23CC14C8603}">
      <dsp:nvSpPr>
        <dsp:cNvPr id="0" name=""/>
        <dsp:cNvSpPr/>
      </dsp:nvSpPr>
      <dsp:spPr>
        <a:xfrm>
          <a:off x="4332411" y="1972219"/>
          <a:ext cx="2947119" cy="4608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35000"/>
                <a:satMod val="253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tint val="42000"/>
                <a:satMod val="255000"/>
              </a:schemeClr>
            </a:gs>
            <a:gs pos="97000">
              <a:schemeClr val="accent4">
                <a:hueOff val="0"/>
                <a:satOff val="0"/>
                <a:lumOff val="0"/>
                <a:alphaOff val="0"/>
                <a:tint val="53000"/>
                <a:satMod val="26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 prst="coolSlant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Playfair</a:t>
          </a:r>
          <a:r>
            <a:rPr lang="en-US" sz="1400" kern="1200" dirty="0" smtClean="0"/>
            <a:t> Cipher</a:t>
          </a:r>
          <a:endParaRPr lang="en-US" sz="1400" kern="1200" dirty="0"/>
        </a:p>
      </dsp:txBody>
      <dsp:txXfrm>
        <a:off x="4332411" y="1972219"/>
        <a:ext cx="2947119" cy="460897"/>
      </dsp:txXfrm>
    </dsp:sp>
    <dsp:sp modelId="{67408BA3-1F2B-4A37-839D-3ECD348C65F0}">
      <dsp:nvSpPr>
        <dsp:cNvPr id="0" name=""/>
        <dsp:cNvSpPr/>
      </dsp:nvSpPr>
      <dsp:spPr>
        <a:xfrm>
          <a:off x="4332411" y="2504023"/>
          <a:ext cx="2947119" cy="4608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35000"/>
                <a:satMod val="253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tint val="42000"/>
                <a:satMod val="255000"/>
              </a:schemeClr>
            </a:gs>
            <a:gs pos="97000">
              <a:schemeClr val="accent4">
                <a:hueOff val="0"/>
                <a:satOff val="0"/>
                <a:lumOff val="0"/>
                <a:alphaOff val="0"/>
                <a:tint val="53000"/>
                <a:satMod val="26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 prst="coolSlant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Vigenere</a:t>
          </a:r>
          <a:r>
            <a:rPr lang="en-US" sz="1400" kern="1200" dirty="0" smtClean="0"/>
            <a:t> Cipher</a:t>
          </a:r>
          <a:endParaRPr lang="en-US" sz="1400" kern="1200" dirty="0"/>
        </a:p>
      </dsp:txBody>
      <dsp:txXfrm>
        <a:off x="4332411" y="2504023"/>
        <a:ext cx="2947119" cy="460897"/>
      </dsp:txXfrm>
    </dsp:sp>
    <dsp:sp modelId="{DF1DEA6E-8B5F-4AB6-A563-26C8FEF6F02D}">
      <dsp:nvSpPr>
        <dsp:cNvPr id="0" name=""/>
        <dsp:cNvSpPr/>
      </dsp:nvSpPr>
      <dsp:spPr>
        <a:xfrm>
          <a:off x="4332411" y="3035828"/>
          <a:ext cx="2947119" cy="4608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35000"/>
                <a:satMod val="253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tint val="42000"/>
                <a:satMod val="255000"/>
              </a:schemeClr>
            </a:gs>
            <a:gs pos="97000">
              <a:schemeClr val="accent4">
                <a:hueOff val="0"/>
                <a:satOff val="0"/>
                <a:lumOff val="0"/>
                <a:alphaOff val="0"/>
                <a:tint val="53000"/>
                <a:satMod val="26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 prst="coolSlant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Hill Cipher</a:t>
          </a:r>
          <a:endParaRPr lang="en-US" sz="1400" b="1" kern="1200" dirty="0"/>
        </a:p>
      </dsp:txBody>
      <dsp:txXfrm>
        <a:off x="4332411" y="3035828"/>
        <a:ext cx="2947119" cy="460897"/>
      </dsp:txXfrm>
    </dsp:sp>
    <dsp:sp modelId="{ABA7739C-DB11-4750-8822-C0531D332F21}">
      <dsp:nvSpPr>
        <dsp:cNvPr id="0" name=""/>
        <dsp:cNvSpPr/>
      </dsp:nvSpPr>
      <dsp:spPr>
        <a:xfrm>
          <a:off x="4332411" y="3567633"/>
          <a:ext cx="2947119" cy="4608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35000"/>
                <a:satMod val="253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tint val="42000"/>
                <a:satMod val="255000"/>
              </a:schemeClr>
            </a:gs>
            <a:gs pos="97000">
              <a:schemeClr val="accent4">
                <a:hueOff val="0"/>
                <a:satOff val="0"/>
                <a:lumOff val="0"/>
                <a:alphaOff val="0"/>
                <a:tint val="53000"/>
                <a:satMod val="26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 prst="coolSlant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Rotor  Cipher</a:t>
          </a:r>
          <a:endParaRPr lang="en-US" sz="1400" kern="1200" dirty="0"/>
        </a:p>
      </dsp:txBody>
      <dsp:txXfrm>
        <a:off x="4332411" y="3567633"/>
        <a:ext cx="2947119" cy="460897"/>
      </dsp:txXfrm>
    </dsp:sp>
    <dsp:sp modelId="{FF1E3B11-D715-4A9A-8936-7A55730B4861}">
      <dsp:nvSpPr>
        <dsp:cNvPr id="0" name=""/>
        <dsp:cNvSpPr/>
      </dsp:nvSpPr>
      <dsp:spPr>
        <a:xfrm>
          <a:off x="4332411" y="4099438"/>
          <a:ext cx="2947119" cy="4608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35000"/>
                <a:satMod val="253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tint val="42000"/>
                <a:satMod val="255000"/>
              </a:schemeClr>
            </a:gs>
            <a:gs pos="97000">
              <a:schemeClr val="accent4">
                <a:hueOff val="0"/>
                <a:satOff val="0"/>
                <a:lumOff val="0"/>
                <a:alphaOff val="0"/>
                <a:tint val="53000"/>
                <a:satMod val="26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 prst="coolSlant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Enigma Machine</a:t>
          </a:r>
          <a:endParaRPr lang="en-US" sz="1400" kern="1200" dirty="0"/>
        </a:p>
      </dsp:txBody>
      <dsp:txXfrm>
        <a:off x="4332411" y="4099438"/>
        <a:ext cx="2947119" cy="4608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BECCFF-BD87-4A84-98F1-C590270FAECD}" type="datetimeFigureOut">
              <a:rPr lang="en-US" smtClean="0"/>
              <a:pPr/>
              <a:t>12/4/2022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0D8723-DBA2-4B3A-A286-E5B059E72A1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9033E1-75AF-4EC2-AF49-7BADE45478D7}" type="datetimeFigureOut">
              <a:rPr lang="en-US" smtClean="0"/>
              <a:pPr/>
              <a:t>12/4/2022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FDEC8A-254C-4FCE-B2E6-295B6B235FC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FDEC8A-254C-4FCE-B2E6-295B6B235FC6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12/4/2022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12/4/2022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2.png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432560" y="1850064"/>
            <a:ext cx="7406640" cy="3216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en-US" altLang="en-US" sz="2000" i="0" dirty="0">
              <a:solidFill>
                <a:schemeClr val="tx2"/>
              </a:solidFill>
              <a:latin typeface="Arial" charset="0"/>
            </a:endParaRPr>
          </a:p>
          <a:p>
            <a:pPr algn="ctr"/>
            <a:r>
              <a:rPr lang="en-US" sz="4400" dirty="0" smtClean="0"/>
              <a:t>GELENEKSEL SİMETRİK ANAHTAR ŞİFRELERİ</a:t>
            </a:r>
          </a:p>
          <a:p>
            <a:pPr algn="ctr"/>
            <a:r>
              <a:rPr lang="en-US" sz="4400" dirty="0" smtClean="0"/>
              <a:t>(TRADITIONAL SYMMETRIC-KEY CIPHERS)</a:t>
            </a:r>
            <a:endParaRPr lang="en-US" sz="4400" b="1" dirty="0" smtClean="0"/>
          </a:p>
        </p:txBody>
      </p:sp>
      <p:pic>
        <p:nvPicPr>
          <p:cNvPr id="6" name="Picture 5" descr="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6800" y="0"/>
            <a:ext cx="8077200" cy="10668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90600" y="0"/>
            <a:ext cx="8153400" cy="1066800"/>
          </a:xfrm>
          <a:prstGeom prst="rect">
            <a:avLst/>
          </a:prstGeom>
          <a:ln w="9525">
            <a:noFill/>
            <a:miter lim="800000"/>
            <a:headEnd/>
            <a:tailEnd/>
          </a:ln>
          <a:extLst>
            <a:ext uri="{AF507438-7753-43E0-B8FC-AC1667EBCBE1}"/>
          </a:extLst>
        </p:spPr>
        <p:style>
          <a:lnRef idx="0">
            <a:scrgbClr r="0" g="0" b="0"/>
          </a:lnRef>
          <a:fillRef idx="1003">
            <a:schemeClr val="lt2"/>
          </a:fillRef>
          <a:effectRef idx="0">
            <a:scrgbClr r="0" g="0" b="0"/>
          </a:effectRef>
          <a:fontRef idx="major"/>
        </p:style>
        <p:txBody>
          <a:bodyPr wrap="none" anchor="ctr">
            <a:normAutofit/>
          </a:bodyPr>
          <a:lstStyle/>
          <a:p>
            <a:pPr marL="653796" indent="-571500" algn="ctr"/>
            <a:r>
              <a:rPr lang="en-US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itchFamily="34" charset="0"/>
              </a:rPr>
              <a:t>Kriptoanaliz</a:t>
            </a:r>
            <a:r>
              <a:rPr lang="en-US" sz="4000" i="1" dirty="0" smtClean="0">
                <a:cs typeface="Calibri" pitchFamily="34" charset="0"/>
              </a:rPr>
              <a:t>(</a:t>
            </a:r>
            <a:r>
              <a:rPr lang="en-US" sz="4000" dirty="0" smtClean="0"/>
              <a:t>Cryptanalysis </a:t>
            </a:r>
            <a:r>
              <a:rPr lang="en-US" sz="4000" i="1" dirty="0" smtClean="0">
                <a:cs typeface="Calibri" pitchFamily="34" charset="0"/>
              </a:rPr>
              <a:t>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90600" y="1371600"/>
            <a:ext cx="81534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/>
              <a:t>Eklemeli</a:t>
            </a:r>
            <a:r>
              <a:rPr lang="en-US" sz="2400" dirty="0" smtClean="0"/>
              <a:t> </a:t>
            </a:r>
            <a:r>
              <a:rPr lang="en-US" sz="2400" dirty="0" err="1" smtClean="0"/>
              <a:t>şifreler</a:t>
            </a:r>
            <a:r>
              <a:rPr lang="en-US" sz="2400" dirty="0" smtClean="0"/>
              <a:t>, brute-force </a:t>
            </a:r>
            <a:r>
              <a:rPr lang="en-US" sz="2400" dirty="0" err="1" smtClean="0"/>
              <a:t>saldırısına</a:t>
            </a:r>
            <a:r>
              <a:rPr lang="en-US" sz="2400" dirty="0" smtClean="0"/>
              <a:t> </a:t>
            </a:r>
            <a:r>
              <a:rPr lang="en-US" sz="2400" dirty="0" err="1" smtClean="0"/>
              <a:t>karşı</a:t>
            </a:r>
            <a:r>
              <a:rPr lang="en-US" sz="2400" dirty="0" smtClean="0"/>
              <a:t> </a:t>
            </a:r>
            <a:r>
              <a:rPr lang="en-US" sz="2400" dirty="0" err="1" smtClean="0"/>
              <a:t>savunmasızdır</a:t>
            </a:r>
            <a:r>
              <a:rPr lang="en-US" sz="2400" dirty="0" smtClean="0"/>
              <a:t>. </a:t>
            </a:r>
            <a:r>
              <a:rPr lang="en-US" sz="2400" dirty="0" err="1" smtClean="0"/>
              <a:t>Eklemeli</a:t>
            </a:r>
            <a:r>
              <a:rPr lang="en-US" sz="2400" dirty="0" smtClean="0"/>
              <a:t> </a:t>
            </a:r>
            <a:r>
              <a:rPr lang="en-US" sz="2400" dirty="0" err="1" smtClean="0"/>
              <a:t>şifrenin</a:t>
            </a:r>
            <a:r>
              <a:rPr lang="en-US" sz="2400" dirty="0" smtClean="0"/>
              <a:t> </a:t>
            </a:r>
            <a:r>
              <a:rPr lang="en-US" sz="2400" dirty="0" err="1" smtClean="0"/>
              <a:t>anahtar</a:t>
            </a:r>
            <a:r>
              <a:rPr lang="en-US" sz="2400" dirty="0" smtClean="0"/>
              <a:t> </a:t>
            </a:r>
            <a:r>
              <a:rPr lang="en-US" sz="2400" dirty="0" err="1" smtClean="0"/>
              <a:t>alanı</a:t>
            </a:r>
            <a:r>
              <a:rPr lang="en-US" sz="2400" dirty="0" smtClean="0"/>
              <a:t> </a:t>
            </a:r>
            <a:r>
              <a:rPr lang="en-US" sz="2400" dirty="0" err="1" smtClean="0"/>
              <a:t>çok</a:t>
            </a:r>
            <a:r>
              <a:rPr lang="en-US" sz="2400" dirty="0" smtClean="0"/>
              <a:t> </a:t>
            </a:r>
            <a:r>
              <a:rPr lang="en-US" sz="2400" dirty="0" err="1" smtClean="0"/>
              <a:t>küçüktür</a:t>
            </a:r>
            <a:r>
              <a:rPr lang="en-US" sz="2400" dirty="0" smtClean="0"/>
              <a:t>; </a:t>
            </a:r>
            <a:r>
              <a:rPr lang="en-US" sz="2400" dirty="0" err="1" smtClean="0"/>
              <a:t>sadece</a:t>
            </a:r>
            <a:r>
              <a:rPr lang="en-US" sz="2400" dirty="0" smtClean="0"/>
              <a:t> 26 </a:t>
            </a:r>
            <a:r>
              <a:rPr lang="en-US" sz="2400" dirty="0" err="1" smtClean="0"/>
              <a:t>anahtar</a:t>
            </a:r>
            <a:r>
              <a:rPr lang="en-US" sz="2400" dirty="0" smtClean="0"/>
              <a:t> </a:t>
            </a:r>
            <a:r>
              <a:rPr lang="en-US" sz="2400" dirty="0" err="1" smtClean="0"/>
              <a:t>vardır</a:t>
            </a:r>
            <a:r>
              <a:rPr lang="en-US" sz="2400" dirty="0" smtClean="0"/>
              <a:t>. </a:t>
            </a:r>
            <a:r>
              <a:rPr lang="en-US" sz="2400" dirty="0" err="1" smtClean="0"/>
              <a:t>Ancak</a:t>
            </a:r>
            <a:r>
              <a:rPr lang="en-US" sz="2400" dirty="0" smtClean="0"/>
              <a:t>, </a:t>
            </a:r>
            <a:r>
              <a:rPr lang="en-US" sz="2400" dirty="0" err="1" smtClean="0"/>
              <a:t>anahtarlardan</a:t>
            </a:r>
            <a:r>
              <a:rPr lang="en-US" sz="2400" dirty="0" smtClean="0"/>
              <a:t>, </a:t>
            </a:r>
            <a:r>
              <a:rPr lang="en-US" sz="2400" dirty="0" err="1" smtClean="0"/>
              <a:t>sıfır</a:t>
            </a:r>
            <a:r>
              <a:rPr lang="en-US" sz="2400" dirty="0" smtClean="0"/>
              <a:t> </a:t>
            </a:r>
            <a:r>
              <a:rPr lang="en-US" sz="2400" dirty="0" err="1" smtClean="0"/>
              <a:t>olan</a:t>
            </a:r>
            <a:r>
              <a:rPr lang="en-US" sz="2400" dirty="0" smtClean="0"/>
              <a:t> </a:t>
            </a:r>
            <a:r>
              <a:rPr lang="en-US" sz="2400" dirty="0" err="1" smtClean="0"/>
              <a:t>işe</a:t>
            </a:r>
            <a:r>
              <a:rPr lang="en-US" sz="2400" dirty="0" smtClean="0"/>
              <a:t> </a:t>
            </a:r>
            <a:r>
              <a:rPr lang="en-US" sz="2400" dirty="0" err="1" smtClean="0"/>
              <a:t>yaramaz</a:t>
            </a:r>
            <a:r>
              <a:rPr lang="en-US" sz="2400" dirty="0" smtClean="0"/>
              <a:t>. </a:t>
            </a:r>
            <a:r>
              <a:rPr lang="en-US" sz="2400" dirty="0" smtClean="0"/>
              <a:t>Bu </a:t>
            </a:r>
            <a:r>
              <a:rPr lang="en-US" sz="2400" dirty="0" err="1" smtClean="0"/>
              <a:t>durumda</a:t>
            </a:r>
            <a:r>
              <a:rPr lang="en-US" sz="2400" dirty="0" smtClean="0"/>
              <a:t> </a:t>
            </a:r>
            <a:r>
              <a:rPr lang="en-US" sz="2400" dirty="0" err="1" smtClean="0"/>
              <a:t>geriye</a:t>
            </a:r>
            <a:r>
              <a:rPr lang="en-US" sz="2400" dirty="0" smtClean="0"/>
              <a:t> </a:t>
            </a:r>
            <a:r>
              <a:rPr lang="en-US" sz="2400" dirty="0" err="1" smtClean="0"/>
              <a:t>sadece</a:t>
            </a:r>
            <a:r>
              <a:rPr lang="en-US" sz="2400" dirty="0" smtClean="0"/>
              <a:t> 25 </a:t>
            </a:r>
            <a:r>
              <a:rPr lang="en-US" sz="2400" dirty="0" err="1" smtClean="0"/>
              <a:t>anahtar</a:t>
            </a:r>
            <a:r>
              <a:rPr lang="en-US" sz="2400" dirty="0" smtClean="0"/>
              <a:t> </a:t>
            </a:r>
            <a:r>
              <a:rPr lang="en-US" sz="2400" dirty="0" err="1" smtClean="0"/>
              <a:t>kalır</a:t>
            </a:r>
            <a:r>
              <a:rPr lang="en-US" sz="2400" dirty="0" smtClean="0"/>
              <a:t>. Eve </a:t>
            </a:r>
            <a:r>
              <a:rPr lang="en-US" sz="2400" dirty="0" err="1" smtClean="0"/>
              <a:t>şifre</a:t>
            </a:r>
            <a:r>
              <a:rPr lang="en-US" sz="2400" dirty="0" smtClean="0"/>
              <a:t> </a:t>
            </a:r>
            <a:r>
              <a:rPr lang="en-US" sz="2400" dirty="0" err="1" smtClean="0"/>
              <a:t>metnine</a:t>
            </a:r>
            <a:r>
              <a:rPr lang="en-US" sz="2400" dirty="0" smtClean="0"/>
              <a:t> </a:t>
            </a:r>
            <a:r>
              <a:rPr lang="en-US" sz="2400" dirty="0" err="1" smtClean="0"/>
              <a:t>kolayca</a:t>
            </a:r>
            <a:r>
              <a:rPr lang="en-US" sz="2400" dirty="0" smtClean="0"/>
              <a:t> </a:t>
            </a:r>
            <a:r>
              <a:rPr lang="en-US" sz="2400" dirty="0" err="1" smtClean="0"/>
              <a:t>kaba</a:t>
            </a:r>
            <a:r>
              <a:rPr lang="en-US" sz="2400" dirty="0" smtClean="0"/>
              <a:t> </a:t>
            </a:r>
            <a:r>
              <a:rPr lang="en-US" sz="2400" dirty="0" err="1" smtClean="0"/>
              <a:t>kuvvet</a:t>
            </a:r>
            <a:r>
              <a:rPr lang="en-US" sz="2400" dirty="0" smtClean="0"/>
              <a:t> </a:t>
            </a:r>
            <a:r>
              <a:rPr lang="en-US" sz="2400" dirty="0" err="1" smtClean="0"/>
              <a:t>saldırısı</a:t>
            </a:r>
            <a:r>
              <a:rPr lang="en-US" sz="2400" dirty="0" smtClean="0"/>
              <a:t> </a:t>
            </a:r>
            <a:r>
              <a:rPr lang="en-US" sz="2400" dirty="0" err="1" smtClean="0"/>
              <a:t>yapabilir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6800" y="228600"/>
            <a:ext cx="79248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Örnek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5</a:t>
            </a:r>
          </a:p>
          <a:p>
            <a:endParaRPr lang="en-US" sz="28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2800" dirty="0" smtClean="0">
                <a:latin typeface="Calibri" pitchFamily="34" charset="0"/>
                <a:cs typeface="Calibri" pitchFamily="34" charset="0"/>
              </a:rPr>
              <a:t>Eve "UVACLYFZLJBYL"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şifreli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metnini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ele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geçirdi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. Brute-Force attack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ile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şifreyi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kırın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.</a:t>
            </a:r>
          </a:p>
        </p:txBody>
      </p:sp>
      <p:pic>
        <p:nvPicPr>
          <p:cNvPr id="9" name="Picture 8" descr="6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981200"/>
            <a:ext cx="9144000" cy="134911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990600" y="3505200"/>
            <a:ext cx="8153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K = 1 → Plaintext: </a:t>
            </a:r>
            <a:r>
              <a:rPr lang="en-US" dirty="0" err="1" smtClean="0"/>
              <a:t>tuzbkxeykiaxk</a:t>
            </a:r>
            <a:r>
              <a:rPr lang="en-US" dirty="0" smtClean="0"/>
              <a:t> </a:t>
            </a:r>
          </a:p>
          <a:p>
            <a:r>
              <a:rPr lang="en-US" dirty="0" smtClean="0"/>
              <a:t>K = 2 → Plaintext: </a:t>
            </a:r>
            <a:r>
              <a:rPr lang="en-US" dirty="0" err="1" smtClean="0"/>
              <a:t>styajwdxjhzwj</a:t>
            </a:r>
            <a:r>
              <a:rPr lang="en-US" dirty="0" smtClean="0"/>
              <a:t> </a:t>
            </a:r>
          </a:p>
          <a:p>
            <a:r>
              <a:rPr lang="en-US" dirty="0" smtClean="0"/>
              <a:t>K = 3 → Plaintext: </a:t>
            </a:r>
            <a:r>
              <a:rPr lang="en-US" dirty="0" err="1" smtClean="0"/>
              <a:t>rsxzivcwigyvi</a:t>
            </a:r>
            <a:r>
              <a:rPr lang="en-US" dirty="0" smtClean="0"/>
              <a:t> </a:t>
            </a:r>
          </a:p>
          <a:p>
            <a:r>
              <a:rPr lang="en-US" dirty="0" smtClean="0"/>
              <a:t>K = 4 → Plaintext: </a:t>
            </a:r>
            <a:r>
              <a:rPr lang="en-US" dirty="0" err="1" smtClean="0"/>
              <a:t>qrwyhubvhfxuh</a:t>
            </a:r>
            <a:r>
              <a:rPr lang="en-US" dirty="0" smtClean="0"/>
              <a:t> </a:t>
            </a:r>
          </a:p>
          <a:p>
            <a:r>
              <a:rPr lang="en-US" dirty="0" smtClean="0"/>
              <a:t>K = 5 → Plaintext: </a:t>
            </a:r>
            <a:r>
              <a:rPr lang="en-US" dirty="0" err="1" smtClean="0"/>
              <a:t>pqvxgtaugewtg</a:t>
            </a:r>
            <a:r>
              <a:rPr lang="en-US" dirty="0" smtClean="0"/>
              <a:t> </a:t>
            </a:r>
          </a:p>
          <a:p>
            <a:r>
              <a:rPr lang="en-US" dirty="0" smtClean="0"/>
              <a:t>K = 6 → Plaintext: </a:t>
            </a:r>
            <a:r>
              <a:rPr lang="en-US" dirty="0" err="1" smtClean="0"/>
              <a:t>opuwfsztfdvsf</a:t>
            </a:r>
            <a:r>
              <a:rPr lang="en-US" dirty="0" smtClean="0"/>
              <a:t> </a:t>
            </a:r>
          </a:p>
          <a:p>
            <a:r>
              <a:rPr lang="en-US" dirty="0" smtClean="0"/>
              <a:t>K = 7 → Plaintext: </a:t>
            </a:r>
            <a:r>
              <a:rPr lang="en-US" dirty="0" err="1" smtClean="0"/>
              <a:t>notverysecure</a:t>
            </a:r>
            <a:r>
              <a:rPr lang="en-US" dirty="0" smtClean="0"/>
              <a:t> </a:t>
            </a:r>
          </a:p>
          <a:p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990600" y="0"/>
            <a:ext cx="8153400" cy="1066800"/>
          </a:xfrm>
          <a:prstGeom prst="rect">
            <a:avLst/>
          </a:prstGeom>
          <a:ln w="9525">
            <a:noFill/>
            <a:miter lim="800000"/>
            <a:headEnd/>
            <a:tailEnd/>
          </a:ln>
          <a:extLst>
            <a:ext uri="{AF507438-7753-43E0-B8FC-AC1667EBCBE1}"/>
          </a:extLst>
        </p:spPr>
        <p:style>
          <a:lnRef idx="0">
            <a:scrgbClr r="0" g="0" b="0"/>
          </a:lnRef>
          <a:fillRef idx="1003">
            <a:schemeClr val="lt2"/>
          </a:fillRef>
          <a:effectRef idx="0">
            <a:scrgbClr r="0" g="0" b="0"/>
          </a:effectRef>
          <a:fontRef idx="major"/>
        </p:style>
        <p:txBody>
          <a:bodyPr wrap="none" anchor="ctr">
            <a:normAutofit/>
          </a:bodyPr>
          <a:lstStyle/>
          <a:p>
            <a:pPr marL="653796" indent="-571500" algn="ctr"/>
            <a:r>
              <a:rPr lang="en-US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itchFamily="34" charset="0"/>
              </a:rPr>
              <a:t>Eklemeli</a:t>
            </a: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itchFamily="34" charset="0"/>
              </a:rPr>
              <a:t> </a:t>
            </a:r>
            <a:r>
              <a:rPr lang="en-US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itchFamily="34" charset="0"/>
              </a:rPr>
              <a:t>Şifre</a:t>
            </a:r>
            <a:r>
              <a:rPr lang="en-US" sz="4000" i="1" dirty="0" smtClean="0">
                <a:cs typeface="Calibri" pitchFamily="34" charset="0"/>
              </a:rPr>
              <a:t>(</a:t>
            </a:r>
            <a:r>
              <a:rPr lang="fr-FR" sz="4000" i="1" dirty="0" smtClean="0">
                <a:cs typeface="Calibri" pitchFamily="34" charset="0"/>
              </a:rPr>
              <a:t>Additive </a:t>
            </a:r>
            <a:r>
              <a:rPr lang="fr-FR" sz="4000" i="1" dirty="0" err="1" smtClean="0">
                <a:cs typeface="Calibri" pitchFamily="34" charset="0"/>
              </a:rPr>
              <a:t>Cipher</a:t>
            </a:r>
            <a:r>
              <a:rPr lang="en-US" sz="4000" i="1" dirty="0" smtClean="0">
                <a:cs typeface="Calibri" pitchFamily="34" charset="0"/>
              </a:rPr>
              <a:t>)</a:t>
            </a:r>
          </a:p>
        </p:txBody>
      </p:sp>
      <p:pic>
        <p:nvPicPr>
          <p:cNvPr id="8" name="Picture 7" descr="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990600"/>
            <a:ext cx="9144000" cy="3211011"/>
          </a:xfrm>
          <a:prstGeom prst="rect">
            <a:avLst/>
          </a:prstGeom>
        </p:spPr>
      </p:pic>
      <p:pic>
        <p:nvPicPr>
          <p:cNvPr id="9" name="Picture 8" descr="9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7040" y="4191000"/>
            <a:ext cx="8306960" cy="13908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0600" y="0"/>
            <a:ext cx="7924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Örnek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6</a:t>
            </a:r>
          </a:p>
          <a:p>
            <a:r>
              <a:rPr lang="en-US" sz="2800" dirty="0" smtClean="0"/>
              <a:t>Eve </a:t>
            </a:r>
            <a:r>
              <a:rPr lang="en-US" sz="2800" dirty="0" err="1" smtClean="0"/>
              <a:t>aşağıdaki</a:t>
            </a:r>
            <a:r>
              <a:rPr lang="en-US" sz="2800" dirty="0" smtClean="0"/>
              <a:t> </a:t>
            </a:r>
            <a:r>
              <a:rPr lang="en-US" sz="2800" dirty="0" err="1" smtClean="0"/>
              <a:t>şifreli</a:t>
            </a:r>
            <a:r>
              <a:rPr lang="en-US" sz="2800" dirty="0" smtClean="0"/>
              <a:t> </a:t>
            </a:r>
            <a:r>
              <a:rPr lang="en-US" sz="2800" dirty="0" err="1" smtClean="0"/>
              <a:t>metni</a:t>
            </a:r>
            <a:r>
              <a:rPr lang="en-US" sz="2800" dirty="0" smtClean="0"/>
              <a:t> </a:t>
            </a:r>
            <a:r>
              <a:rPr lang="en-US" sz="2800" dirty="0" err="1" smtClean="0"/>
              <a:t>ele</a:t>
            </a:r>
            <a:r>
              <a:rPr lang="en-US" sz="2800" dirty="0" smtClean="0"/>
              <a:t> </a:t>
            </a:r>
            <a:r>
              <a:rPr lang="en-US" sz="2800" dirty="0" err="1" smtClean="0"/>
              <a:t>geçirdi</a:t>
            </a:r>
            <a:r>
              <a:rPr lang="en-US" sz="2800" dirty="0" smtClean="0"/>
              <a:t>. </a:t>
            </a:r>
            <a:r>
              <a:rPr lang="en-US" sz="2800" dirty="0" err="1" smtClean="0"/>
              <a:t>İstatistiksel</a:t>
            </a:r>
            <a:r>
              <a:rPr lang="en-US" sz="2800" dirty="0" smtClean="0"/>
              <a:t> </a:t>
            </a:r>
            <a:r>
              <a:rPr lang="en-US" sz="2800" dirty="0" err="1" smtClean="0"/>
              <a:t>bir</a:t>
            </a:r>
            <a:r>
              <a:rPr lang="en-US" sz="2800" dirty="0" smtClean="0"/>
              <a:t> </a:t>
            </a:r>
            <a:r>
              <a:rPr lang="en-US" sz="2800" dirty="0" err="1" smtClean="0"/>
              <a:t>saldırı</a:t>
            </a:r>
            <a:r>
              <a:rPr lang="en-US" sz="2800" dirty="0" smtClean="0"/>
              <a:t> </a:t>
            </a:r>
            <a:r>
              <a:rPr lang="en-US" sz="2800" dirty="0" err="1" smtClean="0"/>
              <a:t>kullanarak</a:t>
            </a:r>
            <a:r>
              <a:rPr lang="en-US" sz="2800" dirty="0" smtClean="0"/>
              <a:t> </a:t>
            </a:r>
            <a:r>
              <a:rPr lang="en-US" sz="2800" dirty="0" err="1" smtClean="0"/>
              <a:t>düz</a:t>
            </a:r>
            <a:r>
              <a:rPr lang="en-US" sz="2800" dirty="0" smtClean="0"/>
              <a:t> </a:t>
            </a:r>
            <a:r>
              <a:rPr lang="en-US" sz="2800" dirty="0" err="1" smtClean="0"/>
              <a:t>metni</a:t>
            </a:r>
            <a:r>
              <a:rPr lang="en-US" sz="2800" dirty="0" smtClean="0"/>
              <a:t> </a:t>
            </a:r>
            <a:r>
              <a:rPr lang="en-US" sz="2800" dirty="0" err="1" smtClean="0"/>
              <a:t>bulun</a:t>
            </a:r>
            <a:r>
              <a:rPr lang="en-US" sz="2800" dirty="0" smtClean="0"/>
              <a:t>. XLILSYWIMWRSAJSVWEPIJSVJSYVQMPPMSRHSPPEVWMXMWASVXLQSVILYVVCFIJSVIXLIWIPPIVVIGIMZIWQSVISJJIVW</a:t>
            </a:r>
          </a:p>
        </p:txBody>
      </p:sp>
      <p:sp>
        <p:nvSpPr>
          <p:cNvPr id="5" name="Rectangle 4"/>
          <p:cNvSpPr/>
          <p:nvPr/>
        </p:nvSpPr>
        <p:spPr>
          <a:xfrm>
            <a:off x="1066800" y="2971800"/>
            <a:ext cx="80772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400" dirty="0" smtClean="0"/>
              <a:t>I =14, V =13, S =12</a:t>
            </a:r>
            <a:r>
              <a:rPr lang="en-US" sz="2400" dirty="0" smtClean="0"/>
              <a:t> </a:t>
            </a:r>
          </a:p>
          <a:p>
            <a:r>
              <a:rPr lang="en-US" sz="2400" dirty="0" smtClean="0"/>
              <a:t>En </a:t>
            </a:r>
            <a:r>
              <a:rPr lang="en-US" sz="2400" dirty="0" err="1" smtClean="0"/>
              <a:t>sık</a:t>
            </a:r>
            <a:r>
              <a:rPr lang="en-US" sz="2400" dirty="0" smtClean="0"/>
              <a:t> </a:t>
            </a:r>
            <a:r>
              <a:rPr lang="en-US" sz="2400" dirty="0" err="1" smtClean="0"/>
              <a:t>kullanılan</a:t>
            </a:r>
            <a:r>
              <a:rPr lang="en-US" sz="2400" dirty="0" smtClean="0"/>
              <a:t> </a:t>
            </a:r>
            <a:r>
              <a:rPr lang="en-US" sz="2400" dirty="0" err="1" smtClean="0"/>
              <a:t>harf</a:t>
            </a:r>
            <a:r>
              <a:rPr lang="en-US" sz="2400" dirty="0" smtClean="0"/>
              <a:t>  ‘I’ </a:t>
            </a:r>
            <a:r>
              <a:rPr lang="en-US" sz="2400" dirty="0" err="1" smtClean="0"/>
              <a:t>olduğu</a:t>
            </a:r>
            <a:r>
              <a:rPr lang="en-US" sz="2400" dirty="0" smtClean="0"/>
              <a:t> </a:t>
            </a:r>
            <a:r>
              <a:rPr lang="en-US" sz="2400" dirty="0" err="1" smtClean="0"/>
              <a:t>için</a:t>
            </a:r>
            <a:r>
              <a:rPr lang="en-US" sz="2400" dirty="0" smtClean="0"/>
              <a:t> </a:t>
            </a:r>
            <a:r>
              <a:rPr lang="en-US" sz="2400" dirty="0" err="1" smtClean="0"/>
              <a:t>alfabede</a:t>
            </a:r>
            <a:r>
              <a:rPr lang="en-US" sz="2400" dirty="0" smtClean="0"/>
              <a:t> ‘e’ </a:t>
            </a:r>
            <a:r>
              <a:rPr lang="en-US" sz="2400" dirty="0" err="1" smtClean="0"/>
              <a:t>harfine</a:t>
            </a:r>
            <a:r>
              <a:rPr lang="en-US" sz="2400" dirty="0" smtClean="0"/>
              <a:t> </a:t>
            </a:r>
            <a:r>
              <a:rPr lang="en-US" sz="2400" dirty="0" err="1" smtClean="0"/>
              <a:t>karşılık</a:t>
            </a:r>
            <a:r>
              <a:rPr lang="en-US" sz="2400" dirty="0" smtClean="0"/>
              <a:t> </a:t>
            </a:r>
            <a:r>
              <a:rPr lang="en-US" sz="2400" dirty="0" err="1" smtClean="0"/>
              <a:t>gelmesi</a:t>
            </a:r>
            <a:r>
              <a:rPr lang="en-US" sz="2400" dirty="0" smtClean="0"/>
              <a:t> </a:t>
            </a:r>
            <a:r>
              <a:rPr lang="en-US" sz="2400" dirty="0" err="1" smtClean="0"/>
              <a:t>gerekir.key</a:t>
            </a:r>
            <a:r>
              <a:rPr lang="en-US" sz="2400" dirty="0" smtClean="0"/>
              <a:t> = 4 </a:t>
            </a:r>
            <a:r>
              <a:rPr lang="en-US" sz="2400" dirty="0" err="1" smtClean="0"/>
              <a:t>olarak</a:t>
            </a:r>
            <a:r>
              <a:rPr lang="en-US" sz="2400" dirty="0" smtClean="0"/>
              <a:t> </a:t>
            </a:r>
            <a:r>
              <a:rPr lang="en-US" sz="2400" dirty="0" err="1" smtClean="0"/>
              <a:t>denediğimizde</a:t>
            </a:r>
            <a:endParaRPr lang="en-US" sz="2400" dirty="0" smtClean="0"/>
          </a:p>
          <a:p>
            <a:r>
              <a:rPr lang="en-US" sz="2400" dirty="0" smtClean="0"/>
              <a:t>the house is now for sale for four million dollars it is worth more hurry before the seller receives more offers</a:t>
            </a:r>
            <a:endParaRPr lang="en-US" sz="2400" dirty="0"/>
          </a:p>
        </p:txBody>
      </p:sp>
      <p:pic>
        <p:nvPicPr>
          <p:cNvPr id="6" name="Picture 5" descr="6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4876800"/>
            <a:ext cx="9144000" cy="134911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990600" y="0"/>
            <a:ext cx="8153400" cy="1066800"/>
          </a:xfrm>
          <a:prstGeom prst="rect">
            <a:avLst/>
          </a:prstGeom>
          <a:ln w="9525">
            <a:noFill/>
            <a:miter lim="800000"/>
            <a:headEnd/>
            <a:tailEnd/>
          </a:ln>
          <a:extLst>
            <a:ext uri="{AF507438-7753-43E0-B8FC-AC1667EBCBE1}"/>
          </a:extLst>
        </p:spPr>
        <p:style>
          <a:lnRef idx="0">
            <a:scrgbClr r="0" g="0" b="0"/>
          </a:lnRef>
          <a:fillRef idx="1003">
            <a:schemeClr val="lt2"/>
          </a:fillRef>
          <a:effectRef idx="0">
            <a:scrgbClr r="0" g="0" b="0"/>
          </a:effectRef>
          <a:fontRef idx="major"/>
        </p:style>
        <p:txBody>
          <a:bodyPr wrap="none" anchor="ctr">
            <a:normAutofit/>
          </a:bodyPr>
          <a:lstStyle/>
          <a:p>
            <a:pPr marL="653796" indent="-571500" algn="ctr"/>
            <a:r>
              <a:rPr lang="en-US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itchFamily="34" charset="0"/>
              </a:rPr>
              <a:t>Çarpımsal</a:t>
            </a: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itchFamily="34" charset="0"/>
              </a:rPr>
              <a:t> </a:t>
            </a:r>
            <a:r>
              <a:rPr lang="en-US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itchFamily="34" charset="0"/>
              </a:rPr>
              <a:t>Şifre</a:t>
            </a:r>
            <a:r>
              <a:rPr lang="en-US" sz="4000" i="1" dirty="0" smtClean="0">
                <a:cs typeface="Calibri" pitchFamily="34" charset="0"/>
              </a:rPr>
              <a:t>(</a:t>
            </a:r>
            <a:r>
              <a:rPr lang="fr-FR" sz="4000" i="1" dirty="0" smtClean="0">
                <a:cs typeface="Calibri" pitchFamily="34" charset="0"/>
              </a:rPr>
              <a:t>Multiplicative </a:t>
            </a:r>
            <a:r>
              <a:rPr lang="fr-FR" sz="4000" i="1" dirty="0" err="1" smtClean="0">
                <a:cs typeface="Calibri" pitchFamily="34" charset="0"/>
              </a:rPr>
              <a:t>Ciphers</a:t>
            </a:r>
            <a:r>
              <a:rPr lang="en-US" sz="4000" i="1" dirty="0" smtClean="0">
                <a:cs typeface="Calibri" pitchFamily="34" charset="0"/>
              </a:rPr>
              <a:t>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90600" y="1066800"/>
            <a:ext cx="8153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Çarpımsal</a:t>
            </a:r>
            <a:r>
              <a:rPr lang="en-US" dirty="0" smtClean="0"/>
              <a:t>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 smtClean="0"/>
              <a:t>şifrede</a:t>
            </a:r>
            <a:r>
              <a:rPr lang="en-US" dirty="0" smtClean="0"/>
              <a:t>, </a:t>
            </a:r>
            <a:r>
              <a:rPr lang="en-US" dirty="0" err="1" smtClean="0"/>
              <a:t>şifreleme</a:t>
            </a:r>
            <a:r>
              <a:rPr lang="en-US" dirty="0" smtClean="0"/>
              <a:t> </a:t>
            </a:r>
            <a:r>
              <a:rPr lang="en-US" dirty="0" err="1" smtClean="0"/>
              <a:t>algoritması</a:t>
            </a:r>
            <a:r>
              <a:rPr lang="en-US" dirty="0" smtClean="0"/>
              <a:t>, </a:t>
            </a:r>
            <a:r>
              <a:rPr lang="en-US" dirty="0" err="1" smtClean="0"/>
              <a:t>Şekilde</a:t>
            </a:r>
            <a:r>
              <a:rPr lang="en-US" dirty="0" smtClean="0"/>
              <a:t> </a:t>
            </a:r>
            <a:r>
              <a:rPr lang="en-US" dirty="0" err="1" smtClean="0"/>
              <a:t>gösterildiği</a:t>
            </a:r>
            <a:r>
              <a:rPr lang="en-US" dirty="0" smtClean="0"/>
              <a:t> </a:t>
            </a:r>
            <a:r>
              <a:rPr lang="en-US" dirty="0" err="1" smtClean="0"/>
              <a:t>gibi</a:t>
            </a:r>
            <a:r>
              <a:rPr lang="en-US" dirty="0" smtClean="0"/>
              <a:t>, </a:t>
            </a:r>
            <a:r>
              <a:rPr lang="en-US" dirty="0" err="1" smtClean="0"/>
              <a:t>düz</a:t>
            </a:r>
            <a:r>
              <a:rPr lang="en-US" dirty="0" smtClean="0"/>
              <a:t> </a:t>
            </a:r>
            <a:r>
              <a:rPr lang="en-US" dirty="0" err="1" smtClean="0"/>
              <a:t>metnin</a:t>
            </a:r>
            <a:r>
              <a:rPr lang="en-US" dirty="0" smtClean="0"/>
              <a:t> </a:t>
            </a:r>
            <a:r>
              <a:rPr lang="en-US" dirty="0" err="1" smtClean="0"/>
              <a:t>anahtarla</a:t>
            </a:r>
            <a:r>
              <a:rPr lang="en-US" dirty="0" smtClean="0"/>
              <a:t> </a:t>
            </a:r>
            <a:r>
              <a:rPr lang="en-US" dirty="0" err="1" smtClean="0"/>
              <a:t>çarpılmasını</a:t>
            </a:r>
            <a:r>
              <a:rPr lang="en-US" dirty="0" smtClean="0"/>
              <a:t> </a:t>
            </a:r>
            <a:r>
              <a:rPr lang="en-US" dirty="0" err="1" smtClean="0"/>
              <a:t>ve</a:t>
            </a:r>
            <a:r>
              <a:rPr lang="en-US" dirty="0" smtClean="0"/>
              <a:t> </a:t>
            </a:r>
            <a:r>
              <a:rPr lang="en-US" dirty="0" err="1" smtClean="0"/>
              <a:t>şifre</a:t>
            </a:r>
            <a:r>
              <a:rPr lang="en-US" dirty="0" smtClean="0"/>
              <a:t> </a:t>
            </a:r>
            <a:r>
              <a:rPr lang="en-US" dirty="0" err="1" smtClean="0"/>
              <a:t>çözme</a:t>
            </a:r>
            <a:r>
              <a:rPr lang="en-US" dirty="0" smtClean="0"/>
              <a:t> </a:t>
            </a:r>
            <a:r>
              <a:rPr lang="en-US" dirty="0" err="1" smtClean="0"/>
              <a:t>algoritması</a:t>
            </a:r>
            <a:r>
              <a:rPr lang="en-US" dirty="0" smtClean="0"/>
              <a:t>, </a:t>
            </a:r>
            <a:r>
              <a:rPr lang="en-US" dirty="0" err="1" smtClean="0"/>
              <a:t>şifreli</a:t>
            </a:r>
            <a:r>
              <a:rPr lang="en-US" dirty="0" smtClean="0"/>
              <a:t> </a:t>
            </a:r>
            <a:r>
              <a:rPr lang="en-US" dirty="0" err="1" smtClean="0"/>
              <a:t>metnin</a:t>
            </a:r>
            <a:r>
              <a:rPr lang="en-US" dirty="0" smtClean="0"/>
              <a:t>, </a:t>
            </a:r>
            <a:r>
              <a:rPr lang="en-US" dirty="0" err="1" smtClean="0"/>
              <a:t>anahtarın</a:t>
            </a:r>
            <a:r>
              <a:rPr lang="en-US" dirty="0" smtClean="0"/>
              <a:t> </a:t>
            </a:r>
            <a:r>
              <a:rPr lang="en-US" dirty="0" err="1" smtClean="0"/>
              <a:t>çarpımsal</a:t>
            </a:r>
            <a:r>
              <a:rPr lang="en-US" dirty="0" smtClean="0"/>
              <a:t> </a:t>
            </a:r>
            <a:r>
              <a:rPr lang="en-US" dirty="0" err="1" smtClean="0"/>
              <a:t>tersiyle</a:t>
            </a:r>
            <a:r>
              <a:rPr lang="en-US" dirty="0" smtClean="0"/>
              <a:t> </a:t>
            </a:r>
            <a:r>
              <a:rPr lang="en-US" dirty="0" err="1" smtClean="0"/>
              <a:t>çarpımından</a:t>
            </a:r>
            <a:r>
              <a:rPr lang="en-US" dirty="0" smtClean="0"/>
              <a:t> </a:t>
            </a:r>
            <a:r>
              <a:rPr lang="en-US" dirty="0" err="1" smtClean="0"/>
              <a:t>şifrelenmemiş</a:t>
            </a:r>
            <a:r>
              <a:rPr lang="en-US" dirty="0" smtClean="0"/>
              <a:t> </a:t>
            </a:r>
            <a:r>
              <a:rPr lang="en-US" dirty="0" err="1" smtClean="0"/>
              <a:t>metin</a:t>
            </a:r>
            <a:r>
              <a:rPr lang="en-US" dirty="0" smtClean="0"/>
              <a:t> </a:t>
            </a:r>
            <a:r>
              <a:rPr lang="en-US" dirty="0" err="1" smtClean="0"/>
              <a:t>bulunur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90600" y="4343400"/>
            <a:ext cx="8153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/>
              <a:t>Carpımsal</a:t>
            </a:r>
            <a:r>
              <a:rPr lang="en-US" sz="2400" dirty="0" smtClean="0"/>
              <a:t> </a:t>
            </a:r>
            <a:r>
              <a:rPr lang="en-US" sz="2400" dirty="0" err="1" smtClean="0"/>
              <a:t>şifre</a:t>
            </a:r>
            <a:r>
              <a:rPr lang="en-US" sz="2400" dirty="0" smtClean="0"/>
              <a:t> </a:t>
            </a:r>
            <a:r>
              <a:rPr lang="en-US" sz="2400" dirty="0" err="1" smtClean="0"/>
              <a:t>için</a:t>
            </a:r>
            <a:r>
              <a:rPr lang="en-US" sz="2400" dirty="0" smtClean="0"/>
              <a:t> </a:t>
            </a:r>
            <a:r>
              <a:rPr lang="en-US" sz="2400" dirty="0" err="1" smtClean="0"/>
              <a:t>anahtar</a:t>
            </a:r>
            <a:r>
              <a:rPr lang="en-US" sz="2400" dirty="0" smtClean="0"/>
              <a:t> </a:t>
            </a:r>
            <a:r>
              <a:rPr lang="en-US" sz="2400" dirty="0" err="1" smtClean="0"/>
              <a:t>alanı</a:t>
            </a:r>
            <a:r>
              <a:rPr lang="en-US" sz="2400" dirty="0" smtClean="0"/>
              <a:t> </a:t>
            </a:r>
            <a:r>
              <a:rPr lang="en-US" sz="2400" dirty="0" err="1" smtClean="0"/>
              <a:t>nedir</a:t>
            </a:r>
            <a:r>
              <a:rPr lang="en-US" sz="2400" dirty="0" smtClean="0"/>
              <a:t>? </a:t>
            </a:r>
          </a:p>
          <a:p>
            <a:r>
              <a:rPr lang="en-US" sz="2400" dirty="0" smtClean="0"/>
              <a:t>1, 3, 5, 7, 9, 11, 15, 17, 19, 21, 23, 25</a:t>
            </a:r>
            <a:endParaRPr lang="en-US" sz="2400" dirty="0"/>
          </a:p>
        </p:txBody>
      </p:sp>
      <p:pic>
        <p:nvPicPr>
          <p:cNvPr id="6" name="Picture 5" descr="2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46619" y="1981200"/>
            <a:ext cx="8097381" cy="235300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0600" y="0"/>
            <a:ext cx="7924800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Örnek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7</a:t>
            </a:r>
          </a:p>
          <a:p>
            <a:r>
              <a:rPr lang="en-US" sz="2800" dirty="0" smtClean="0"/>
              <a:t>"hello" </a:t>
            </a:r>
            <a:r>
              <a:rPr lang="en-US" sz="2800" dirty="0" err="1" smtClean="0"/>
              <a:t>mesajını</a:t>
            </a:r>
            <a:r>
              <a:rPr lang="en-US" sz="2800" dirty="0" smtClean="0"/>
              <a:t> 7'lik </a:t>
            </a:r>
            <a:r>
              <a:rPr lang="en-US" sz="2800" dirty="0" err="1" smtClean="0"/>
              <a:t>anahtarla</a:t>
            </a:r>
            <a:r>
              <a:rPr lang="en-US" sz="2800" dirty="0" smtClean="0"/>
              <a:t> </a:t>
            </a:r>
            <a:r>
              <a:rPr lang="en-US" sz="2800" dirty="0" err="1" smtClean="0"/>
              <a:t>çarpımsal</a:t>
            </a:r>
            <a:r>
              <a:rPr lang="en-US" sz="2800" dirty="0" smtClean="0"/>
              <a:t> </a:t>
            </a:r>
            <a:r>
              <a:rPr lang="en-US" sz="2800" dirty="0" err="1" smtClean="0"/>
              <a:t>şifre</a:t>
            </a:r>
            <a:r>
              <a:rPr lang="en-US" sz="2800" dirty="0" smtClean="0"/>
              <a:t> </a:t>
            </a:r>
            <a:r>
              <a:rPr lang="en-US" sz="2800" dirty="0" err="1" smtClean="0"/>
              <a:t>kullanarak</a:t>
            </a:r>
            <a:r>
              <a:rPr lang="en-US" sz="2800" dirty="0" smtClean="0"/>
              <a:t> </a:t>
            </a:r>
            <a:r>
              <a:rPr lang="en-US" sz="2800" dirty="0" err="1" smtClean="0"/>
              <a:t>şifreli</a:t>
            </a:r>
            <a:r>
              <a:rPr lang="en-US" sz="2800" dirty="0" smtClean="0"/>
              <a:t> </a:t>
            </a:r>
            <a:r>
              <a:rPr lang="en-US" sz="2800" dirty="0" err="1" smtClean="0"/>
              <a:t>metni</a:t>
            </a:r>
            <a:r>
              <a:rPr lang="en-US" sz="2800" dirty="0" smtClean="0"/>
              <a:t> </a:t>
            </a:r>
            <a:r>
              <a:rPr lang="en-US" sz="2800" dirty="0" err="1" smtClean="0"/>
              <a:t>bulun</a:t>
            </a:r>
            <a:endParaRPr lang="en-US" sz="2800" dirty="0" smtClean="0"/>
          </a:p>
          <a:p>
            <a:endParaRPr lang="en-US" sz="2800" dirty="0" smtClean="0"/>
          </a:p>
          <a:p>
            <a:r>
              <a:rPr lang="en-US" sz="2000" dirty="0" smtClean="0"/>
              <a:t>Plaintext: h → 07 Encryption: (07 × 07) mod 26 	</a:t>
            </a:r>
            <a:r>
              <a:rPr lang="en-US" sz="2000" dirty="0" err="1" smtClean="0"/>
              <a:t>ciphertext</a:t>
            </a:r>
            <a:r>
              <a:rPr lang="en-US" sz="2000" dirty="0" smtClean="0"/>
              <a:t>: 23 → X Plaintext: e → 04 Encryption: (04 × 07) mod 26 	</a:t>
            </a:r>
            <a:r>
              <a:rPr lang="en-US" sz="2000" dirty="0" err="1" smtClean="0"/>
              <a:t>ciphertext</a:t>
            </a:r>
            <a:r>
              <a:rPr lang="en-US" sz="2000" dirty="0" smtClean="0"/>
              <a:t>: 02 → C Plaintext: l → 11 Encryption: (11 × 07) mod 26 	</a:t>
            </a:r>
            <a:r>
              <a:rPr lang="en-US" sz="2000" dirty="0" err="1" smtClean="0"/>
              <a:t>ciphertext</a:t>
            </a:r>
            <a:r>
              <a:rPr lang="en-US" sz="2000" dirty="0" smtClean="0"/>
              <a:t>: 25 → Z Plaintext: l → 11 Encryption: (11 × 07) mod 26 	</a:t>
            </a:r>
            <a:r>
              <a:rPr lang="en-US" sz="2000" dirty="0" err="1" smtClean="0"/>
              <a:t>ciphertext</a:t>
            </a:r>
            <a:r>
              <a:rPr lang="en-US" sz="2000" dirty="0" smtClean="0"/>
              <a:t>: 25 → Z Plaintext: o → 14 Encryption: (14 × 07) mod 26 	</a:t>
            </a:r>
            <a:r>
              <a:rPr lang="en-US" sz="2000" dirty="0" err="1" smtClean="0"/>
              <a:t>ciphertext</a:t>
            </a:r>
            <a:r>
              <a:rPr lang="en-US" sz="2000" dirty="0" smtClean="0"/>
              <a:t>: 20 → U</a:t>
            </a:r>
          </a:p>
        </p:txBody>
      </p:sp>
      <p:pic>
        <p:nvPicPr>
          <p:cNvPr id="5" name="Picture 4" descr="6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3657600"/>
            <a:ext cx="9144000" cy="134911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0600" y="0"/>
            <a:ext cx="79248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Örnek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8</a:t>
            </a:r>
          </a:p>
          <a:p>
            <a:r>
              <a:rPr lang="en-US" sz="2800" dirty="0" smtClean="0"/>
              <a:t>“</a:t>
            </a:r>
            <a:r>
              <a:rPr lang="en-US" sz="2800" dirty="0" err="1" smtClean="0"/>
              <a:t>xczzu</a:t>
            </a:r>
            <a:r>
              <a:rPr lang="en-US" sz="2800" dirty="0" smtClean="0"/>
              <a:t>" </a:t>
            </a:r>
            <a:r>
              <a:rPr lang="en-US" sz="2800" dirty="0" err="1" smtClean="0"/>
              <a:t>mesajını</a:t>
            </a:r>
            <a:r>
              <a:rPr lang="en-US" sz="2800" dirty="0" smtClean="0"/>
              <a:t> 7'lik </a:t>
            </a:r>
            <a:r>
              <a:rPr lang="en-US" sz="2800" dirty="0" err="1" smtClean="0"/>
              <a:t>anahtarla</a:t>
            </a:r>
            <a:r>
              <a:rPr lang="en-US" sz="2800" dirty="0" smtClean="0"/>
              <a:t> </a:t>
            </a:r>
            <a:r>
              <a:rPr lang="en-US" sz="2800" dirty="0" err="1" smtClean="0"/>
              <a:t>çarpımsal</a:t>
            </a:r>
            <a:r>
              <a:rPr lang="en-US" sz="2800" dirty="0" smtClean="0"/>
              <a:t> </a:t>
            </a:r>
            <a:r>
              <a:rPr lang="en-US" sz="2800" dirty="0" err="1" smtClean="0"/>
              <a:t>şifre</a:t>
            </a:r>
            <a:r>
              <a:rPr lang="en-US" sz="2800" dirty="0" smtClean="0"/>
              <a:t> </a:t>
            </a:r>
            <a:r>
              <a:rPr lang="en-US" sz="2800" dirty="0" err="1" smtClean="0"/>
              <a:t>kullanarak</a:t>
            </a:r>
            <a:r>
              <a:rPr lang="en-US" sz="2800" dirty="0" smtClean="0"/>
              <a:t> </a:t>
            </a:r>
            <a:r>
              <a:rPr lang="en-US" sz="2800" dirty="0" err="1" smtClean="0"/>
              <a:t>şifreli</a:t>
            </a:r>
            <a:r>
              <a:rPr lang="en-US" sz="2800" dirty="0" smtClean="0"/>
              <a:t> </a:t>
            </a:r>
            <a:r>
              <a:rPr lang="en-US" sz="2800" dirty="0" err="1" smtClean="0"/>
              <a:t>metni</a:t>
            </a:r>
            <a:r>
              <a:rPr lang="en-US" sz="2800" dirty="0" smtClean="0"/>
              <a:t> </a:t>
            </a:r>
            <a:r>
              <a:rPr lang="en-US" sz="2800" dirty="0" err="1" smtClean="0"/>
              <a:t>çözün</a:t>
            </a:r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GCD(26,7)=1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066800" y="2438400"/>
          <a:ext cx="6095999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r1     r2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s1     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t1     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26     7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1        0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0        1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7       5     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0        1 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      -3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5       2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       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-3      4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2        1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-1       3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     -11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1        0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3</a:t>
                      </a:r>
                      <a:r>
                        <a:rPr lang="en-US" dirty="0" smtClean="0"/>
                        <a:t>      -7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-11   </a:t>
                      </a:r>
                      <a:r>
                        <a:rPr lang="en-US" b="0" dirty="0" smtClean="0"/>
                        <a:t>26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pic>
        <p:nvPicPr>
          <p:cNvPr id="6" name="Picture 5" descr="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71825" y="1371600"/>
            <a:ext cx="5972175" cy="533400"/>
          </a:xfrm>
          <a:prstGeom prst="rect">
            <a:avLst/>
          </a:prstGeom>
        </p:spPr>
      </p:pic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1295400" y="5199221"/>
            <a:ext cx="20574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square" anchor="ctr">
            <a:spAutoFit/>
          </a:bodyPr>
          <a:lstStyle/>
          <a:p>
            <a:pPr algn="just">
              <a:defRPr/>
            </a:pPr>
            <a:r>
              <a:rPr lang="en-US" sz="2400" dirty="0" smtClean="0"/>
              <a:t>r</a:t>
            </a:r>
            <a:r>
              <a:rPr lang="en-US" sz="2400" baseline="-25000" dirty="0" smtClean="0"/>
              <a:t>2</a:t>
            </a:r>
            <a:r>
              <a:rPr lang="en-US" sz="2400" baseline="30000" dirty="0" smtClean="0"/>
              <a:t>-1 </a:t>
            </a:r>
            <a:r>
              <a:rPr lang="en-US" sz="2400" dirty="0" smtClean="0">
                <a:latin typeface="Leelawadee UI" pitchFamily="34" charset="-34"/>
                <a:cs typeface="Leelawadee UI" pitchFamily="34" charset="-34"/>
              </a:rPr>
              <a:t>= </a:t>
            </a:r>
            <a:r>
              <a:rPr lang="en-US" sz="2400" dirty="0" smtClean="0"/>
              <a:t>t</a:t>
            </a:r>
            <a:r>
              <a:rPr lang="en-US" sz="2400" baseline="-25000" dirty="0" smtClean="0"/>
              <a:t>1</a:t>
            </a:r>
          </a:p>
          <a:p>
            <a:pPr algn="just">
              <a:defRPr/>
            </a:pPr>
            <a:r>
              <a:rPr lang="en-US" sz="2400" dirty="0" smtClean="0"/>
              <a:t>r</a:t>
            </a:r>
            <a:r>
              <a:rPr lang="en-US" sz="2400" baseline="-25000" dirty="0" smtClean="0"/>
              <a:t>1</a:t>
            </a:r>
            <a:r>
              <a:rPr lang="en-US" sz="2400" baseline="30000" dirty="0" smtClean="0"/>
              <a:t>-1 </a:t>
            </a:r>
            <a:r>
              <a:rPr lang="en-US" sz="2400" dirty="0" smtClean="0">
                <a:latin typeface="Leelawadee UI" pitchFamily="34" charset="-34"/>
                <a:cs typeface="Leelawadee UI" pitchFamily="34" charset="-34"/>
              </a:rPr>
              <a:t>= </a:t>
            </a:r>
            <a:r>
              <a:rPr lang="en-US" sz="2400" dirty="0" smtClean="0"/>
              <a:t>t</a:t>
            </a:r>
            <a:r>
              <a:rPr lang="en-US" sz="2400" baseline="-25000" dirty="0" smtClean="0"/>
              <a:t>2</a:t>
            </a:r>
            <a:r>
              <a:rPr lang="en-US" sz="2400" baseline="30000" dirty="0" smtClean="0"/>
              <a:t>  </a:t>
            </a:r>
            <a:endParaRPr lang="en-US" sz="2400" i="0" dirty="0">
              <a:latin typeface="Leelawadee UI" pitchFamily="34" charset="-34"/>
              <a:cs typeface="Leelawadee UI" pitchFamily="34" charset="-34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76600" y="5105400"/>
            <a:ext cx="197233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7</a:t>
            </a:r>
            <a:r>
              <a:rPr lang="en-US" sz="2400" baseline="30000" dirty="0" smtClean="0"/>
              <a:t>-1</a:t>
            </a:r>
            <a:r>
              <a:rPr lang="en-US" sz="2400" dirty="0" smtClean="0"/>
              <a:t>=-11</a:t>
            </a:r>
          </a:p>
          <a:p>
            <a:r>
              <a:rPr lang="en-US" sz="2400" dirty="0" smtClean="0"/>
              <a:t>-11 mod 26=15</a:t>
            </a:r>
            <a:endParaRPr lang="en-US" sz="2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90600" y="228600"/>
            <a:ext cx="81534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+mj-lt"/>
              </a:rPr>
              <a:t>P=(C x 7</a:t>
            </a:r>
            <a:r>
              <a:rPr lang="en-US" sz="2400" baseline="30000" dirty="0" smtClean="0">
                <a:latin typeface="+mj-lt"/>
              </a:rPr>
              <a:t>-1</a:t>
            </a:r>
            <a:r>
              <a:rPr lang="en-US" dirty="0" smtClean="0"/>
              <a:t>)</a:t>
            </a:r>
            <a:r>
              <a:rPr lang="en-US" sz="2400" dirty="0" smtClean="0">
                <a:latin typeface="+mj-lt"/>
              </a:rPr>
              <a:t>mod 26</a:t>
            </a:r>
          </a:p>
          <a:p>
            <a:endParaRPr lang="en-US" dirty="0" smtClean="0"/>
          </a:p>
          <a:p>
            <a:r>
              <a:rPr lang="en-US" dirty="0" err="1" smtClean="0"/>
              <a:t>ciphertext</a:t>
            </a:r>
            <a:r>
              <a:rPr lang="en-US" dirty="0" smtClean="0"/>
              <a:t>: 23 → X		 Plaintext: h → 07 Encryption: (23 × 15) mod 26 </a:t>
            </a:r>
          </a:p>
          <a:p>
            <a:r>
              <a:rPr lang="en-US" dirty="0" err="1" smtClean="0"/>
              <a:t>ciphertext</a:t>
            </a:r>
            <a:r>
              <a:rPr lang="en-US" dirty="0" smtClean="0"/>
              <a:t>: 02 → C	</a:t>
            </a:r>
            <a:r>
              <a:rPr lang="fr-FR" dirty="0" smtClean="0"/>
              <a:t> </a:t>
            </a:r>
            <a:r>
              <a:rPr lang="fr-FR" dirty="0" err="1" smtClean="0"/>
              <a:t>Plaintext</a:t>
            </a:r>
            <a:r>
              <a:rPr lang="fr-FR" dirty="0" smtClean="0"/>
              <a:t>: e → 04 </a:t>
            </a:r>
            <a:r>
              <a:rPr lang="fr-FR" dirty="0" err="1" smtClean="0"/>
              <a:t>Encryption</a:t>
            </a:r>
            <a:r>
              <a:rPr lang="fr-FR" dirty="0" smtClean="0"/>
              <a:t>: (02 × 15)</a:t>
            </a:r>
            <a:r>
              <a:rPr lang="en-US" dirty="0" smtClean="0"/>
              <a:t> mod 26 </a:t>
            </a:r>
          </a:p>
          <a:p>
            <a:r>
              <a:rPr lang="en-US" dirty="0" err="1" smtClean="0"/>
              <a:t>ciphertext</a:t>
            </a:r>
            <a:r>
              <a:rPr lang="en-US" dirty="0" smtClean="0"/>
              <a:t>: 25 → Z		</a:t>
            </a:r>
            <a:r>
              <a:rPr lang="fr-FR" dirty="0" smtClean="0"/>
              <a:t> </a:t>
            </a:r>
            <a:r>
              <a:rPr lang="fr-FR" dirty="0" err="1" smtClean="0"/>
              <a:t>Plaintext</a:t>
            </a:r>
            <a:r>
              <a:rPr lang="fr-FR" dirty="0" smtClean="0"/>
              <a:t>: l → 11 </a:t>
            </a:r>
            <a:r>
              <a:rPr lang="fr-FR" dirty="0" err="1" smtClean="0"/>
              <a:t>Encryption</a:t>
            </a:r>
            <a:r>
              <a:rPr lang="fr-FR" dirty="0" smtClean="0"/>
              <a:t>: (25 × 15) </a:t>
            </a:r>
            <a:r>
              <a:rPr lang="fr-FR" dirty="0" err="1" smtClean="0"/>
              <a:t>mod</a:t>
            </a:r>
            <a:r>
              <a:rPr lang="fr-FR" dirty="0" smtClean="0"/>
              <a:t> 26</a:t>
            </a:r>
            <a:endParaRPr lang="en-US" dirty="0" smtClean="0"/>
          </a:p>
          <a:p>
            <a:r>
              <a:rPr lang="en-US" dirty="0" err="1" smtClean="0"/>
              <a:t>ciphertext</a:t>
            </a:r>
            <a:r>
              <a:rPr lang="en-US" dirty="0" smtClean="0"/>
              <a:t>: 25 → Z		</a:t>
            </a:r>
            <a:r>
              <a:rPr lang="fr-FR" dirty="0" smtClean="0"/>
              <a:t> </a:t>
            </a:r>
            <a:r>
              <a:rPr lang="fr-FR" dirty="0" err="1" smtClean="0"/>
              <a:t>Plaintext</a:t>
            </a:r>
            <a:r>
              <a:rPr lang="fr-FR" dirty="0" smtClean="0"/>
              <a:t>: l → 11 </a:t>
            </a:r>
            <a:r>
              <a:rPr lang="fr-FR" dirty="0" err="1" smtClean="0"/>
              <a:t>Encryption</a:t>
            </a:r>
            <a:r>
              <a:rPr lang="fr-FR" dirty="0" smtClean="0"/>
              <a:t>: (25 × 15) </a:t>
            </a:r>
            <a:r>
              <a:rPr lang="fr-FR" dirty="0" err="1" smtClean="0"/>
              <a:t>mod</a:t>
            </a:r>
            <a:r>
              <a:rPr lang="fr-FR" dirty="0" smtClean="0"/>
              <a:t> 26</a:t>
            </a:r>
            <a:endParaRPr lang="en-US" dirty="0" smtClean="0"/>
          </a:p>
          <a:p>
            <a:r>
              <a:rPr lang="en-US" dirty="0" err="1" smtClean="0"/>
              <a:t>ciphertext</a:t>
            </a:r>
            <a:r>
              <a:rPr lang="en-US" dirty="0" smtClean="0"/>
              <a:t>: 20 → U	</a:t>
            </a:r>
            <a:r>
              <a:rPr lang="fr-FR" dirty="0" smtClean="0"/>
              <a:t> </a:t>
            </a:r>
            <a:r>
              <a:rPr lang="fr-FR" dirty="0" err="1" smtClean="0"/>
              <a:t>Plaintext</a:t>
            </a:r>
            <a:r>
              <a:rPr lang="fr-FR" dirty="0" smtClean="0"/>
              <a:t>: o → 14 </a:t>
            </a:r>
            <a:r>
              <a:rPr lang="fr-FR" dirty="0" err="1" smtClean="0"/>
              <a:t>Encryption</a:t>
            </a:r>
            <a:r>
              <a:rPr lang="fr-FR" dirty="0" smtClean="0"/>
              <a:t>: (20 × 15) </a:t>
            </a:r>
            <a:r>
              <a:rPr lang="fr-FR" dirty="0" err="1" smtClean="0"/>
              <a:t>mod</a:t>
            </a:r>
            <a:r>
              <a:rPr lang="fr-FR" dirty="0" smtClean="0"/>
              <a:t> 26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990600" y="2438400"/>
            <a:ext cx="8153400" cy="1066800"/>
          </a:xfrm>
          <a:prstGeom prst="rect">
            <a:avLst/>
          </a:prstGeom>
          <a:ln w="9525">
            <a:noFill/>
            <a:miter lim="800000"/>
            <a:headEnd/>
            <a:tailEnd/>
          </a:ln>
          <a:extLst>
            <a:ext uri="{AF507438-7753-43E0-B8FC-AC1667EBCBE1}"/>
          </a:extLst>
        </p:spPr>
        <p:style>
          <a:lnRef idx="0">
            <a:scrgbClr r="0" g="0" b="0"/>
          </a:lnRef>
          <a:fillRef idx="1003">
            <a:schemeClr val="lt2"/>
          </a:fillRef>
          <a:effectRef idx="0">
            <a:scrgbClr r="0" g="0" b="0"/>
          </a:effectRef>
          <a:fontRef idx="major"/>
        </p:style>
        <p:txBody>
          <a:bodyPr wrap="none" anchor="ctr">
            <a:normAutofit/>
          </a:bodyPr>
          <a:lstStyle/>
          <a:p>
            <a:pPr marL="653796" indent="-571500" algn="ctr"/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itchFamily="34" charset="0"/>
              </a:rPr>
              <a:t>Affine </a:t>
            </a:r>
            <a:r>
              <a:rPr lang="en-US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itchFamily="34" charset="0"/>
              </a:rPr>
              <a:t>Şifreleme</a:t>
            </a:r>
            <a:r>
              <a:rPr lang="en-US" sz="4000" i="1" dirty="0" smtClean="0">
                <a:cs typeface="Calibri" pitchFamily="34" charset="0"/>
              </a:rPr>
              <a:t>(</a:t>
            </a:r>
            <a:r>
              <a:rPr lang="fr-FR" sz="4000" i="1" dirty="0" smtClean="0">
                <a:cs typeface="Calibri" pitchFamily="34" charset="0"/>
              </a:rPr>
              <a:t>Affine </a:t>
            </a:r>
            <a:r>
              <a:rPr lang="fr-FR" sz="4000" i="1" dirty="0" err="1" smtClean="0">
                <a:cs typeface="Calibri" pitchFamily="34" charset="0"/>
              </a:rPr>
              <a:t>Cipher</a:t>
            </a:r>
            <a:r>
              <a:rPr lang="en-US" sz="4000" i="1" dirty="0" smtClean="0">
                <a:cs typeface="Calibri" pitchFamily="34" charset="0"/>
              </a:rPr>
              <a:t>)</a:t>
            </a:r>
          </a:p>
        </p:txBody>
      </p:sp>
      <p:pic>
        <p:nvPicPr>
          <p:cNvPr id="7" name="Picture 6" descr="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95400" y="3505200"/>
            <a:ext cx="7287643" cy="2572109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90600" y="0"/>
            <a:ext cx="8153400" cy="1066800"/>
          </a:xfrm>
          <a:prstGeom prst="rect">
            <a:avLst/>
          </a:prstGeom>
          <a:ln w="9525">
            <a:noFill/>
            <a:miter lim="800000"/>
            <a:headEnd/>
            <a:tailEnd/>
          </a:ln>
          <a:extLst>
            <a:ext uri="{AF507438-7753-43E0-B8FC-AC1667EBCBE1}"/>
          </a:extLst>
        </p:spPr>
        <p:style>
          <a:lnRef idx="0">
            <a:scrgbClr r="0" g="0" b="0"/>
          </a:lnRef>
          <a:fillRef idx="1003">
            <a:schemeClr val="lt2"/>
          </a:fillRef>
          <a:effectRef idx="0">
            <a:scrgbClr r="0" g="0" b="0"/>
          </a:effectRef>
          <a:fontRef idx="major"/>
        </p:style>
        <p:txBody>
          <a:bodyPr wrap="none" anchor="ctr">
            <a:normAutofit/>
          </a:bodyPr>
          <a:lstStyle/>
          <a:p>
            <a:pPr marL="653796" indent="-571500" algn="ctr"/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itchFamily="34" charset="0"/>
              </a:rPr>
              <a:t>Affine </a:t>
            </a:r>
            <a:r>
              <a:rPr lang="en-US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itchFamily="34" charset="0"/>
              </a:rPr>
              <a:t>Şifreleme</a:t>
            </a:r>
            <a:r>
              <a:rPr lang="en-US" sz="4000" i="1" dirty="0" smtClean="0">
                <a:cs typeface="Calibri" pitchFamily="34" charset="0"/>
              </a:rPr>
              <a:t>(</a:t>
            </a:r>
            <a:r>
              <a:rPr lang="fr-FR" sz="4000" i="1" dirty="0" smtClean="0">
                <a:cs typeface="Calibri" pitchFamily="34" charset="0"/>
              </a:rPr>
              <a:t>Affine </a:t>
            </a:r>
            <a:r>
              <a:rPr lang="fr-FR" sz="4000" i="1" dirty="0" err="1" smtClean="0">
                <a:cs typeface="Calibri" pitchFamily="34" charset="0"/>
              </a:rPr>
              <a:t>Cipher</a:t>
            </a:r>
            <a:r>
              <a:rPr lang="en-US" sz="4000" i="1" dirty="0" smtClean="0">
                <a:cs typeface="Calibri" pitchFamily="34" charset="0"/>
              </a:rPr>
              <a:t>)</a:t>
            </a:r>
          </a:p>
        </p:txBody>
      </p:sp>
      <p:sp>
        <p:nvSpPr>
          <p:cNvPr id="5" name="Rectangle 4"/>
          <p:cNvSpPr/>
          <p:nvPr/>
        </p:nvSpPr>
        <p:spPr>
          <a:xfrm>
            <a:off x="990600" y="1066800"/>
            <a:ext cx="8153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Eklemeli</a:t>
            </a:r>
            <a:r>
              <a:rPr lang="en-US" dirty="0" smtClean="0"/>
              <a:t> </a:t>
            </a:r>
            <a:r>
              <a:rPr lang="en-US" dirty="0" err="1" smtClean="0"/>
              <a:t>ve</a:t>
            </a:r>
            <a:r>
              <a:rPr lang="en-US" dirty="0" smtClean="0"/>
              <a:t> </a:t>
            </a:r>
            <a:r>
              <a:rPr lang="en-US" dirty="0" err="1" smtClean="0"/>
              <a:t>çarpmalı</a:t>
            </a:r>
            <a:r>
              <a:rPr lang="en-US" dirty="0" smtClean="0"/>
              <a:t> </a:t>
            </a:r>
            <a:r>
              <a:rPr lang="en-US" dirty="0" err="1" smtClean="0"/>
              <a:t>şifreler</a:t>
            </a:r>
            <a:r>
              <a:rPr lang="en-US" dirty="0" smtClean="0"/>
              <a:t> </a:t>
            </a:r>
            <a:r>
              <a:rPr lang="en-US" dirty="0" err="1" smtClean="0"/>
              <a:t>birleştirilerek</a:t>
            </a:r>
            <a:r>
              <a:rPr lang="en-US" dirty="0" smtClean="0"/>
              <a:t> </a:t>
            </a:r>
            <a:r>
              <a:rPr lang="en-US" dirty="0" err="1" smtClean="0"/>
              <a:t>afin</a:t>
            </a:r>
            <a:r>
              <a:rPr lang="en-US" dirty="0" smtClean="0"/>
              <a:t> </a:t>
            </a:r>
            <a:r>
              <a:rPr lang="en-US" dirty="0" err="1" smtClean="0"/>
              <a:t>şifresi</a:t>
            </a:r>
            <a:r>
              <a:rPr lang="en-US" dirty="0" smtClean="0"/>
              <a:t> </a:t>
            </a:r>
            <a:r>
              <a:rPr lang="en-US" dirty="0" err="1" smtClean="0"/>
              <a:t>elde</a:t>
            </a:r>
            <a:r>
              <a:rPr lang="en-US" dirty="0" smtClean="0"/>
              <a:t> </a:t>
            </a:r>
            <a:r>
              <a:rPr lang="en-US" dirty="0" err="1" smtClean="0"/>
              <a:t>edilir</a:t>
            </a:r>
            <a:r>
              <a:rPr lang="en-US" dirty="0" smtClean="0"/>
              <a:t>.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 smtClean="0"/>
              <a:t>çift</a:t>
            </a:r>
            <a:r>
              <a:rPr lang="en-US" dirty="0" smtClean="0"/>
              <a:t> </a:t>
            </a:r>
            <a:r>
              <a:rPr lang="en-US" dirty="0" err="1" smtClean="0"/>
              <a:t>anahtar</a:t>
            </a:r>
            <a:r>
              <a:rPr lang="en-US" dirty="0" smtClean="0"/>
              <a:t> </a:t>
            </a:r>
            <a:r>
              <a:rPr lang="en-US" dirty="0" err="1" smtClean="0"/>
              <a:t>ile</a:t>
            </a:r>
            <a:r>
              <a:rPr lang="en-US" dirty="0" smtClean="0"/>
              <a:t> her </a:t>
            </a:r>
            <a:r>
              <a:rPr lang="en-US" dirty="0" err="1" smtClean="0"/>
              <a:t>iki</a:t>
            </a:r>
            <a:r>
              <a:rPr lang="en-US" dirty="0" smtClean="0"/>
              <a:t> </a:t>
            </a:r>
            <a:r>
              <a:rPr lang="en-US" dirty="0" err="1" smtClean="0"/>
              <a:t>şifrenin</a:t>
            </a:r>
            <a:r>
              <a:rPr lang="en-US" dirty="0" smtClean="0"/>
              <a:t> </a:t>
            </a:r>
            <a:r>
              <a:rPr lang="en-US" dirty="0" err="1" smtClean="0"/>
              <a:t>kombinasyonunu</a:t>
            </a:r>
            <a:r>
              <a:rPr lang="en-US" dirty="0" smtClean="0"/>
              <a:t> </a:t>
            </a:r>
            <a:r>
              <a:rPr lang="en-US" dirty="0" err="1" smtClean="0"/>
              <a:t>şifreler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90600" y="1828801"/>
            <a:ext cx="3886200" cy="461665"/>
          </a:xfrm>
          <a:prstGeom prst="rect">
            <a:avLst/>
          </a:prstGeom>
          <a:solidFill>
            <a:srgbClr val="99DBEB"/>
          </a:solidFill>
        </p:spPr>
        <p:txBody>
          <a:bodyPr wrap="square">
            <a:spAutoFit/>
          </a:bodyPr>
          <a:lstStyle/>
          <a:p>
            <a:r>
              <a:rPr lang="da-DK" sz="2400" dirty="0" smtClean="0"/>
              <a:t>C =(P × </a:t>
            </a:r>
            <a:r>
              <a:rPr lang="en-US" sz="2400" dirty="0" smtClean="0"/>
              <a:t>k</a:t>
            </a:r>
            <a:r>
              <a:rPr lang="en-US" sz="2400" baseline="-25000" dirty="0" smtClean="0"/>
              <a:t>1</a:t>
            </a:r>
            <a:r>
              <a:rPr lang="da-DK" sz="2400" dirty="0" smtClean="0"/>
              <a:t> + </a:t>
            </a:r>
            <a:r>
              <a:rPr lang="en-US" sz="2400" dirty="0" smtClean="0"/>
              <a:t>k</a:t>
            </a:r>
            <a:r>
              <a:rPr lang="en-US" sz="2400" baseline="-25000" dirty="0" smtClean="0"/>
              <a:t>2</a:t>
            </a:r>
            <a:r>
              <a:rPr lang="da-DK" sz="2400" dirty="0" smtClean="0"/>
              <a:t>) mod 26</a:t>
            </a:r>
          </a:p>
        </p:txBody>
      </p:sp>
      <p:sp>
        <p:nvSpPr>
          <p:cNvPr id="7" name="Rectangle 6"/>
          <p:cNvSpPr/>
          <p:nvPr/>
        </p:nvSpPr>
        <p:spPr>
          <a:xfrm>
            <a:off x="990600" y="2590800"/>
            <a:ext cx="3886200" cy="461665"/>
          </a:xfrm>
          <a:prstGeom prst="rect">
            <a:avLst/>
          </a:prstGeom>
          <a:solidFill>
            <a:srgbClr val="99DBEB"/>
          </a:solidFill>
        </p:spPr>
        <p:txBody>
          <a:bodyPr wrap="square">
            <a:spAutoFit/>
          </a:bodyPr>
          <a:lstStyle/>
          <a:p>
            <a:r>
              <a:rPr lang="da-DK" sz="2400" dirty="0" smtClean="0"/>
              <a:t>P = ((C − </a:t>
            </a:r>
            <a:r>
              <a:rPr lang="en-US" sz="2400" dirty="0" smtClean="0"/>
              <a:t>k</a:t>
            </a:r>
            <a:r>
              <a:rPr lang="en-US" sz="2400" baseline="-25000" dirty="0" smtClean="0"/>
              <a:t>2</a:t>
            </a:r>
            <a:r>
              <a:rPr lang="da-DK" sz="2400" dirty="0" smtClean="0"/>
              <a:t>) × </a:t>
            </a:r>
            <a:r>
              <a:rPr lang="en-US" sz="2400" dirty="0" smtClean="0"/>
              <a:t>k</a:t>
            </a:r>
            <a:r>
              <a:rPr lang="en-US" sz="2400" baseline="-25000" dirty="0" smtClean="0"/>
              <a:t>1</a:t>
            </a:r>
            <a:r>
              <a:rPr lang="en-US" sz="2400" baseline="30000" dirty="0" smtClean="0"/>
              <a:t>-1</a:t>
            </a:r>
            <a:r>
              <a:rPr lang="da-DK" sz="2400" dirty="0" smtClean="0"/>
              <a:t>) mod 26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1066800" y="3352800"/>
            <a:ext cx="80772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 smtClean="0">
                <a:latin typeface="+mj-lt"/>
                <a:cs typeface="Calibri" pitchFamily="34" charset="0"/>
              </a:rPr>
              <a:t>26 </a:t>
            </a:r>
            <a:r>
              <a:rPr lang="fr-FR" sz="2400" dirty="0" err="1" smtClean="0">
                <a:latin typeface="+mj-lt"/>
                <a:cs typeface="Calibri" pitchFamily="34" charset="0"/>
              </a:rPr>
              <a:t>için</a:t>
            </a:r>
            <a:r>
              <a:rPr lang="fr-FR" sz="2400" dirty="0" smtClean="0">
                <a:latin typeface="+mj-lt"/>
                <a:cs typeface="Calibri" pitchFamily="34" charset="0"/>
              </a:rPr>
              <a:t> </a:t>
            </a:r>
            <a:r>
              <a:rPr lang="en-US" sz="2400" dirty="0" err="1" smtClean="0">
                <a:latin typeface="+mj-lt"/>
              </a:rPr>
              <a:t>Anahtar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alanın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boyutu</a:t>
            </a:r>
            <a:r>
              <a:rPr lang="en-US" sz="2400" dirty="0" smtClean="0">
                <a:latin typeface="+mj-lt"/>
              </a:rPr>
              <a:t> 26 × 12 = 312'dir</a:t>
            </a:r>
          </a:p>
          <a:p>
            <a:r>
              <a:rPr lang="en-US" sz="2400" dirty="0" smtClean="0">
                <a:latin typeface="+mj-lt"/>
              </a:rPr>
              <a:t>GCD(a,26</a:t>
            </a:r>
            <a:r>
              <a:rPr lang="en-US" sz="2400" dirty="0" smtClean="0">
                <a:latin typeface="+mj-lt"/>
              </a:rPr>
              <a:t>)=1</a:t>
            </a:r>
          </a:p>
          <a:p>
            <a:r>
              <a:rPr lang="en-US" sz="2400" dirty="0" smtClean="0">
                <a:latin typeface="+mj-lt"/>
              </a:rPr>
              <a:t>1,3,5,7,9,11,15,17,19,21,23,25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0600" y="0"/>
            <a:ext cx="79248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Örnek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9</a:t>
            </a:r>
          </a:p>
          <a:p>
            <a:r>
              <a:rPr lang="en-US" sz="2800" dirty="0" smtClean="0"/>
              <a:t>“hello" </a:t>
            </a:r>
            <a:r>
              <a:rPr lang="en-US" sz="2800" dirty="0" err="1" smtClean="0"/>
              <a:t>mesajını</a:t>
            </a:r>
            <a:r>
              <a:rPr lang="en-US" sz="2800" dirty="0" smtClean="0"/>
              <a:t> (7,2) </a:t>
            </a:r>
            <a:r>
              <a:rPr lang="en-US" sz="2800" dirty="0" err="1" smtClean="0"/>
              <a:t>anahtar</a:t>
            </a:r>
            <a:r>
              <a:rPr lang="en-US" sz="2800" dirty="0" smtClean="0"/>
              <a:t> </a:t>
            </a:r>
            <a:r>
              <a:rPr lang="en-US" sz="2800" dirty="0" err="1" smtClean="0"/>
              <a:t>kullanarak</a:t>
            </a:r>
            <a:r>
              <a:rPr lang="en-US" sz="2800" dirty="0" smtClean="0"/>
              <a:t> affine </a:t>
            </a:r>
            <a:r>
              <a:rPr lang="en-US" sz="2800" dirty="0" err="1" smtClean="0"/>
              <a:t>şifrelemesiyle</a:t>
            </a:r>
            <a:r>
              <a:rPr lang="en-US" sz="2800" dirty="0" smtClean="0"/>
              <a:t> </a:t>
            </a:r>
            <a:r>
              <a:rPr lang="en-US" sz="2800" dirty="0" err="1" smtClean="0"/>
              <a:t>şifreleyin</a:t>
            </a:r>
            <a:endParaRPr lang="en-US" sz="2800" dirty="0" smtClean="0"/>
          </a:p>
          <a:p>
            <a:endParaRPr lang="en-US" sz="28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990600" y="1447800"/>
            <a:ext cx="8153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/>
              <a:t>Çarpımsal</a:t>
            </a:r>
            <a:r>
              <a:rPr lang="en-US" sz="2400" dirty="0" smtClean="0"/>
              <a:t> </a:t>
            </a:r>
            <a:r>
              <a:rPr lang="en-US" sz="2400" dirty="0" err="1" smtClean="0"/>
              <a:t>şifre</a:t>
            </a:r>
            <a:r>
              <a:rPr lang="en-US" sz="2400" dirty="0" smtClean="0"/>
              <a:t> </a:t>
            </a:r>
            <a:r>
              <a:rPr lang="en-US" sz="2400" dirty="0" err="1" smtClean="0"/>
              <a:t>için</a:t>
            </a:r>
            <a:r>
              <a:rPr lang="en-US" sz="2400" dirty="0" smtClean="0"/>
              <a:t> 7 </a:t>
            </a:r>
            <a:r>
              <a:rPr lang="en-US" sz="2400" dirty="0" err="1" smtClean="0"/>
              <a:t>anahtarı</a:t>
            </a:r>
            <a:r>
              <a:rPr lang="en-US" sz="2400" dirty="0" smtClean="0"/>
              <a:t> </a:t>
            </a:r>
            <a:r>
              <a:rPr lang="en-US" sz="2400" dirty="0" err="1" smtClean="0"/>
              <a:t>kullanılır</a:t>
            </a:r>
            <a:r>
              <a:rPr lang="en-US" sz="2400" dirty="0" smtClean="0"/>
              <a:t>, </a:t>
            </a:r>
            <a:r>
              <a:rPr lang="en-US" sz="2400" dirty="0" err="1" smtClean="0"/>
              <a:t>Toplamsal</a:t>
            </a:r>
            <a:r>
              <a:rPr lang="en-US" sz="2400" dirty="0" smtClean="0"/>
              <a:t> </a:t>
            </a:r>
            <a:r>
              <a:rPr lang="en-US" sz="2400" dirty="0" err="1" smtClean="0"/>
              <a:t>şifre</a:t>
            </a:r>
            <a:r>
              <a:rPr lang="en-US" sz="2400" dirty="0" smtClean="0"/>
              <a:t> </a:t>
            </a:r>
            <a:r>
              <a:rPr lang="en-US" sz="2400" dirty="0" err="1" smtClean="0"/>
              <a:t>için</a:t>
            </a:r>
            <a:r>
              <a:rPr lang="en-US" sz="2400" dirty="0" smtClean="0"/>
              <a:t> 2 </a:t>
            </a:r>
            <a:r>
              <a:rPr lang="en-US" sz="2400" dirty="0" err="1" smtClean="0"/>
              <a:t>anahtarı</a:t>
            </a:r>
            <a:r>
              <a:rPr lang="en-US" sz="2400" dirty="0" smtClean="0"/>
              <a:t> </a:t>
            </a:r>
            <a:r>
              <a:rPr lang="en-US" sz="2400" dirty="0" err="1" smtClean="0"/>
              <a:t>kullanılır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990600" y="3048000"/>
            <a:ext cx="81534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P: h → 07 	Encryption: (07 × 7 + 2) mod 26 	C: 25 → </a:t>
            </a:r>
            <a:r>
              <a:rPr lang="en-US" b="1" dirty="0" smtClean="0"/>
              <a:t>Z</a:t>
            </a:r>
            <a:r>
              <a:rPr lang="en-US" dirty="0" smtClean="0"/>
              <a:t> </a:t>
            </a:r>
          </a:p>
          <a:p>
            <a:r>
              <a:rPr lang="en-US" dirty="0" smtClean="0"/>
              <a:t>P: e → 04 	Encryption: (04 × 7 + 2) mod 26 	C: 04 → </a:t>
            </a:r>
            <a:r>
              <a:rPr lang="en-US" b="1" dirty="0" smtClean="0"/>
              <a:t>E</a:t>
            </a:r>
            <a:r>
              <a:rPr lang="en-US" dirty="0" smtClean="0"/>
              <a:t> </a:t>
            </a:r>
          </a:p>
          <a:p>
            <a:r>
              <a:rPr lang="en-US" dirty="0" smtClean="0"/>
              <a:t>P: l → 11 		Encryption: (11 × 7 + 2) mod 26 	C: 01 → </a:t>
            </a:r>
            <a:r>
              <a:rPr lang="en-US" b="1" dirty="0" smtClean="0"/>
              <a:t>B</a:t>
            </a:r>
            <a:r>
              <a:rPr lang="en-US" dirty="0" smtClean="0"/>
              <a:t> </a:t>
            </a:r>
          </a:p>
          <a:p>
            <a:r>
              <a:rPr lang="en-US" dirty="0" smtClean="0"/>
              <a:t>P: l → 11 		Encryption: (11 × 7 + 2) mod 26 	C: 01 → </a:t>
            </a:r>
            <a:r>
              <a:rPr lang="en-US" b="1" dirty="0" smtClean="0"/>
              <a:t>B</a:t>
            </a:r>
            <a:r>
              <a:rPr lang="en-US" dirty="0" smtClean="0"/>
              <a:t> </a:t>
            </a:r>
          </a:p>
          <a:p>
            <a:r>
              <a:rPr lang="en-US" dirty="0" smtClean="0"/>
              <a:t>P: o → 14 	Encryption: (14 × 7 + 2) mod 26 	C: 22 → </a:t>
            </a:r>
            <a:r>
              <a:rPr lang="en-US" b="1" dirty="0" smtClean="0"/>
              <a:t>W</a:t>
            </a:r>
            <a:endParaRPr lang="en-US" b="1" dirty="0"/>
          </a:p>
        </p:txBody>
      </p:sp>
      <p:pic>
        <p:nvPicPr>
          <p:cNvPr id="7" name="Picture 6" descr="6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4572000"/>
            <a:ext cx="9144000" cy="134911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90600" y="2362201"/>
            <a:ext cx="32515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sz="2400" dirty="0" smtClean="0"/>
              <a:t>C =(P × </a:t>
            </a:r>
            <a:r>
              <a:rPr lang="en-US" sz="2400" dirty="0" smtClean="0"/>
              <a:t>k</a:t>
            </a:r>
            <a:r>
              <a:rPr lang="en-US" sz="2400" baseline="-25000" dirty="0" smtClean="0"/>
              <a:t>1</a:t>
            </a:r>
            <a:r>
              <a:rPr lang="da-DK" sz="2400" dirty="0" smtClean="0"/>
              <a:t> + </a:t>
            </a:r>
            <a:r>
              <a:rPr lang="en-US" sz="2400" dirty="0" smtClean="0"/>
              <a:t>k</a:t>
            </a:r>
            <a:r>
              <a:rPr lang="en-US" sz="2400" baseline="-25000" dirty="0" smtClean="0"/>
              <a:t>2</a:t>
            </a:r>
            <a:r>
              <a:rPr lang="da-DK" sz="2400" dirty="0" smtClean="0"/>
              <a:t>) mod 26</a:t>
            </a:r>
          </a:p>
          <a:p>
            <a:r>
              <a:rPr lang="da-DK" sz="2400" dirty="0" smtClean="0"/>
              <a:t>	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219200" y="1752600"/>
          <a:ext cx="765175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0"/>
            <a:ext cx="8153400" cy="1447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  <a:extLst>
            <a:ext uri="{AF507438-7753-43E0-B8FC-AC1667EBCBE1}"/>
          </a:extLst>
        </p:spPr>
        <p:style>
          <a:lnRef idx="0">
            <a:scrgbClr r="0" g="0" b="0"/>
          </a:lnRef>
          <a:fillRef idx="1003">
            <a:schemeClr val="lt2"/>
          </a:fillRef>
          <a:effectRef idx="0">
            <a:scrgbClr r="0" g="0" b="0"/>
          </a:effectRef>
          <a:fontRef idx="major"/>
        </p:style>
        <p:txBody>
          <a:bodyPr wrap="none" anchor="ctr">
            <a:normAutofit/>
          </a:bodyPr>
          <a:lstStyle/>
          <a:p>
            <a:pPr algn="ctr"/>
            <a:r>
              <a:rPr lang="en-US" sz="36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Değiştime</a:t>
            </a:r>
            <a:r>
              <a:rPr lang="en-US" sz="3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Şifreleri</a:t>
            </a:r>
            <a:r>
              <a:rPr lang="en-US" sz="3600" dirty="0" smtClean="0">
                <a:solidFill>
                  <a:schemeClr val="tx1"/>
                </a:solidFill>
                <a:effectLst/>
              </a:rPr>
              <a:t>(</a:t>
            </a:r>
            <a:r>
              <a:rPr lang="en-US" sz="3600" i="1" dirty="0" smtClean="0">
                <a:solidFill>
                  <a:schemeClr val="tx1"/>
                </a:solidFill>
                <a:effectLst/>
              </a:rPr>
              <a:t>Substitution </a:t>
            </a:r>
            <a:r>
              <a:rPr lang="en-US" sz="3600" i="1" dirty="0" smtClean="0">
                <a:solidFill>
                  <a:schemeClr val="tx1"/>
                </a:solidFill>
                <a:effectLst/>
              </a:rPr>
              <a:t>Ciphers</a:t>
            </a:r>
            <a:r>
              <a:rPr lang="en-US" sz="3600" dirty="0" smtClean="0">
                <a:solidFill>
                  <a:schemeClr val="tx1"/>
                </a:solidFill>
                <a:effectLst/>
              </a:rPr>
              <a:t>)</a:t>
            </a:r>
            <a:endParaRPr lang="en-US" sz="3600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0600" y="0"/>
            <a:ext cx="79248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Örnek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10</a:t>
            </a:r>
          </a:p>
          <a:p>
            <a:r>
              <a:rPr lang="en-US" sz="2800" dirty="0" smtClean="0"/>
              <a:t>“</a:t>
            </a:r>
            <a:r>
              <a:rPr lang="en-US" sz="2800" dirty="0" err="1" smtClean="0"/>
              <a:t>zebbw</a:t>
            </a:r>
            <a:r>
              <a:rPr lang="en-US" sz="2800" dirty="0" smtClean="0"/>
              <a:t>" </a:t>
            </a:r>
            <a:r>
              <a:rPr lang="en-US" sz="2800" dirty="0" err="1" smtClean="0"/>
              <a:t>mesajını</a:t>
            </a:r>
            <a:r>
              <a:rPr lang="en-US" sz="2800" dirty="0" smtClean="0"/>
              <a:t> (7,2) </a:t>
            </a:r>
            <a:r>
              <a:rPr lang="en-US" sz="2800" dirty="0" err="1" smtClean="0"/>
              <a:t>anahtar</a:t>
            </a:r>
            <a:r>
              <a:rPr lang="en-US" sz="2800" dirty="0" smtClean="0"/>
              <a:t> </a:t>
            </a:r>
            <a:r>
              <a:rPr lang="en-US" sz="2800" dirty="0" err="1" smtClean="0"/>
              <a:t>kullanarak</a:t>
            </a:r>
            <a:r>
              <a:rPr lang="en-US" sz="2800" dirty="0" smtClean="0"/>
              <a:t> affine </a:t>
            </a:r>
            <a:r>
              <a:rPr lang="en-US" sz="2800" dirty="0" err="1" smtClean="0"/>
              <a:t>şifrelemesiyle</a:t>
            </a:r>
            <a:r>
              <a:rPr lang="en-US" sz="2800" dirty="0" smtClean="0"/>
              <a:t> </a:t>
            </a:r>
            <a:r>
              <a:rPr lang="en-US" sz="2800" dirty="0" err="1" smtClean="0"/>
              <a:t>şifreyi</a:t>
            </a:r>
            <a:r>
              <a:rPr lang="en-US" sz="2800" dirty="0" smtClean="0"/>
              <a:t> </a:t>
            </a:r>
            <a:r>
              <a:rPr lang="en-US" sz="2800" dirty="0" err="1" smtClean="0"/>
              <a:t>çözün</a:t>
            </a:r>
            <a:endParaRPr lang="en-US" sz="2800" dirty="0" smtClean="0"/>
          </a:p>
          <a:p>
            <a:endParaRPr lang="en-US" sz="28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990600" y="2133600"/>
            <a:ext cx="81534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C: Z → 25 	Decryption: ((25 − 2) × 7</a:t>
            </a:r>
            <a:r>
              <a:rPr lang="en-US" baseline="30000" dirty="0" smtClean="0"/>
              <a:t>-1</a:t>
            </a:r>
            <a:r>
              <a:rPr lang="en-US" dirty="0" smtClean="0"/>
              <a:t>) mod 26 		P:07 → h </a:t>
            </a:r>
          </a:p>
          <a:p>
            <a:r>
              <a:rPr lang="en-US" dirty="0" smtClean="0"/>
              <a:t>C: E → 04 	Decryption: ((04 − 2) × 7</a:t>
            </a:r>
            <a:r>
              <a:rPr lang="en-US" baseline="30000" dirty="0" smtClean="0"/>
              <a:t>-1</a:t>
            </a:r>
            <a:r>
              <a:rPr lang="en-US" dirty="0" smtClean="0"/>
              <a:t>) mod 26 		P:04 → e </a:t>
            </a:r>
          </a:p>
          <a:p>
            <a:r>
              <a:rPr lang="en-US" dirty="0" smtClean="0"/>
              <a:t>C: B → 01 	Decryption: ((01 − 2) × 7</a:t>
            </a:r>
            <a:r>
              <a:rPr lang="en-US" baseline="30000" dirty="0" smtClean="0"/>
              <a:t>-1</a:t>
            </a:r>
            <a:r>
              <a:rPr lang="en-US" dirty="0" smtClean="0"/>
              <a:t>) mod 26 		P:11 → l </a:t>
            </a:r>
          </a:p>
          <a:p>
            <a:r>
              <a:rPr lang="en-US" dirty="0" smtClean="0"/>
              <a:t>C: B → 01 	Decryption: ((01 − 2) × 7</a:t>
            </a:r>
            <a:r>
              <a:rPr lang="en-US" baseline="30000" dirty="0" smtClean="0"/>
              <a:t>-1</a:t>
            </a:r>
            <a:r>
              <a:rPr lang="en-US" dirty="0" smtClean="0"/>
              <a:t>) mod 26 		P:11 → l </a:t>
            </a:r>
          </a:p>
          <a:p>
            <a:r>
              <a:rPr lang="en-US" dirty="0" smtClean="0"/>
              <a:t>C: W → 22 	Decryption: ((22 − 2) × 7</a:t>
            </a:r>
            <a:r>
              <a:rPr lang="en-US" baseline="30000" dirty="0" smtClean="0"/>
              <a:t>-1</a:t>
            </a:r>
            <a:r>
              <a:rPr lang="en-US" dirty="0" smtClean="0"/>
              <a:t>) mod 26 		P:14 → o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066800" y="3733800"/>
          <a:ext cx="6095999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r1     r2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s1     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t1     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26     7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1        0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0        1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7       5     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0        1 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      -3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5       2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       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-3      4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2        1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-1       3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     -11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1        0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3</a:t>
                      </a:r>
                      <a:r>
                        <a:rPr lang="en-US" dirty="0" smtClean="0"/>
                        <a:t>      -7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-11   </a:t>
                      </a:r>
                      <a:r>
                        <a:rPr lang="en-US" b="0" dirty="0" smtClean="0"/>
                        <a:t>26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1143000" y="1524000"/>
            <a:ext cx="36940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sz="2400" dirty="0" smtClean="0"/>
              <a:t>P = ((C − </a:t>
            </a:r>
            <a:r>
              <a:rPr lang="en-US" sz="2400" dirty="0" smtClean="0"/>
              <a:t>k</a:t>
            </a:r>
            <a:r>
              <a:rPr lang="en-US" sz="2400" baseline="-25000" dirty="0" smtClean="0"/>
              <a:t>2</a:t>
            </a:r>
            <a:r>
              <a:rPr lang="da-DK" sz="2400" dirty="0" smtClean="0"/>
              <a:t>) × </a:t>
            </a:r>
            <a:r>
              <a:rPr lang="en-US" sz="2400" dirty="0" smtClean="0"/>
              <a:t>k</a:t>
            </a:r>
            <a:r>
              <a:rPr lang="en-US" sz="2400" baseline="-25000" dirty="0" smtClean="0"/>
              <a:t>1</a:t>
            </a:r>
            <a:r>
              <a:rPr lang="en-US" sz="2400" baseline="30000" dirty="0" smtClean="0"/>
              <a:t>-1</a:t>
            </a:r>
            <a:r>
              <a:rPr lang="da-DK" sz="2400" dirty="0" smtClean="0"/>
              <a:t>) mod 26</a:t>
            </a:r>
            <a:endParaRPr lang="en-US" sz="2400" dirty="0"/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7772400" y="3842266"/>
            <a:ext cx="13716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square" anchor="ctr">
            <a:spAutoFit/>
          </a:bodyPr>
          <a:lstStyle/>
          <a:p>
            <a:pPr algn="just">
              <a:defRPr/>
            </a:pPr>
            <a:r>
              <a:rPr lang="en-US" sz="2400" dirty="0" smtClean="0"/>
              <a:t>r</a:t>
            </a:r>
            <a:r>
              <a:rPr lang="en-US" sz="2400" baseline="-25000" dirty="0" smtClean="0"/>
              <a:t>2</a:t>
            </a:r>
            <a:r>
              <a:rPr lang="en-US" sz="2400" baseline="30000" dirty="0" smtClean="0"/>
              <a:t>-1 </a:t>
            </a:r>
            <a:r>
              <a:rPr lang="en-US" sz="2400" dirty="0" smtClean="0">
                <a:latin typeface="Leelawadee UI" pitchFamily="34" charset="-34"/>
                <a:cs typeface="Leelawadee UI" pitchFamily="34" charset="-34"/>
              </a:rPr>
              <a:t>= </a:t>
            </a:r>
            <a:r>
              <a:rPr lang="en-US" sz="2400" dirty="0" smtClean="0"/>
              <a:t>t</a:t>
            </a:r>
            <a:r>
              <a:rPr lang="en-US" sz="2400" baseline="-25000" dirty="0" smtClean="0"/>
              <a:t>1</a:t>
            </a:r>
          </a:p>
          <a:p>
            <a:pPr algn="just">
              <a:defRPr/>
            </a:pPr>
            <a:r>
              <a:rPr lang="en-US" sz="2400" dirty="0" smtClean="0"/>
              <a:t>r</a:t>
            </a:r>
            <a:r>
              <a:rPr lang="en-US" sz="2400" baseline="-25000" dirty="0" smtClean="0"/>
              <a:t>1</a:t>
            </a:r>
            <a:r>
              <a:rPr lang="en-US" sz="2400" baseline="30000" dirty="0" smtClean="0"/>
              <a:t>-1 </a:t>
            </a:r>
            <a:r>
              <a:rPr lang="en-US" sz="2400" dirty="0" smtClean="0">
                <a:latin typeface="Leelawadee UI" pitchFamily="34" charset="-34"/>
                <a:cs typeface="Leelawadee UI" pitchFamily="34" charset="-34"/>
              </a:rPr>
              <a:t>= </a:t>
            </a:r>
            <a:r>
              <a:rPr lang="en-US" sz="2400" dirty="0" smtClean="0"/>
              <a:t>t</a:t>
            </a:r>
            <a:r>
              <a:rPr lang="en-US" sz="2400" baseline="-25000" dirty="0" smtClean="0"/>
              <a:t>2</a:t>
            </a:r>
            <a:r>
              <a:rPr lang="en-US" sz="2400" baseline="30000" dirty="0" smtClean="0"/>
              <a:t>  </a:t>
            </a:r>
            <a:endParaRPr lang="en-US" sz="2400" i="0" dirty="0">
              <a:latin typeface="Leelawadee UI" pitchFamily="34" charset="-34"/>
              <a:cs typeface="Leelawadee UI" pitchFamily="34" charset="-34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162800" y="4953000"/>
            <a:ext cx="1981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7</a:t>
            </a:r>
            <a:r>
              <a:rPr lang="en-US" sz="2400" baseline="30000" dirty="0" smtClean="0"/>
              <a:t>-1</a:t>
            </a:r>
            <a:r>
              <a:rPr lang="en-US" sz="2400" dirty="0" smtClean="0"/>
              <a:t>=-11</a:t>
            </a:r>
          </a:p>
          <a:p>
            <a:r>
              <a:rPr lang="en-US" sz="2400" dirty="0" smtClean="0"/>
              <a:t>-11 mod 26=15</a:t>
            </a:r>
            <a:endParaRPr lang="en-US" sz="2400" dirty="0"/>
          </a:p>
        </p:txBody>
      </p:sp>
      <p:pic>
        <p:nvPicPr>
          <p:cNvPr id="10" name="Picture 9" descr="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76825" y="1371600"/>
            <a:ext cx="4067175" cy="363256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0600" y="0"/>
            <a:ext cx="8153400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Örnek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11</a:t>
            </a:r>
          </a:p>
          <a:p>
            <a:r>
              <a:rPr lang="en-US" sz="2800" dirty="0" smtClean="0"/>
              <a:t>“PWUFFOGWCHFDWIWEJOUUNJORSMDWRHVCMWJUPVCCG" </a:t>
            </a:r>
            <a:r>
              <a:rPr lang="en-US" sz="2800" dirty="0" err="1" smtClean="0"/>
              <a:t>mesajını</a:t>
            </a:r>
            <a:r>
              <a:rPr lang="en-US" sz="2800" dirty="0" smtClean="0"/>
              <a:t> affine </a:t>
            </a:r>
            <a:r>
              <a:rPr lang="en-US" sz="2800" dirty="0" err="1" smtClean="0"/>
              <a:t>şifrelemesini</a:t>
            </a:r>
            <a:r>
              <a:rPr lang="en-US" sz="2800" dirty="0" smtClean="0"/>
              <a:t> </a:t>
            </a:r>
            <a:r>
              <a:rPr lang="en-US" sz="2800" dirty="0" err="1" smtClean="0"/>
              <a:t>kullanarak</a:t>
            </a:r>
            <a:r>
              <a:rPr lang="en-US" sz="2800" dirty="0" smtClean="0"/>
              <a:t> </a:t>
            </a:r>
            <a:r>
              <a:rPr lang="en-US" sz="2800" dirty="0" err="1" smtClean="0"/>
              <a:t>anahtarları</a:t>
            </a:r>
            <a:r>
              <a:rPr lang="en-US" sz="2800" dirty="0" smtClean="0"/>
              <a:t> </a:t>
            </a:r>
            <a:r>
              <a:rPr lang="en-US" sz="2800" dirty="0" err="1" smtClean="0"/>
              <a:t>bulun</a:t>
            </a:r>
            <a:r>
              <a:rPr lang="en-US" sz="2800" dirty="0" smtClean="0"/>
              <a:t> </a:t>
            </a:r>
            <a:r>
              <a:rPr lang="en-US" sz="2800" dirty="0" err="1" smtClean="0"/>
              <a:t>ve</a:t>
            </a:r>
            <a:r>
              <a:rPr lang="en-US" sz="2800" dirty="0" smtClean="0"/>
              <a:t> </a:t>
            </a:r>
            <a:r>
              <a:rPr lang="en-US" sz="2800" dirty="0" err="1" smtClean="0"/>
              <a:t>şifreyi</a:t>
            </a:r>
            <a:r>
              <a:rPr lang="en-US" sz="2800" dirty="0" smtClean="0"/>
              <a:t> </a:t>
            </a:r>
            <a:r>
              <a:rPr lang="en-US" sz="2800" dirty="0" err="1" smtClean="0"/>
              <a:t>çözün</a:t>
            </a:r>
            <a:endParaRPr lang="en-US" sz="2800" dirty="0" smtClean="0"/>
          </a:p>
          <a:p>
            <a:r>
              <a:rPr lang="en-US" sz="2800" dirty="0" err="1" smtClean="0"/>
              <a:t>Daha</a:t>
            </a:r>
            <a:r>
              <a:rPr lang="en-US" sz="2800" dirty="0" smtClean="0"/>
              <a:t> </a:t>
            </a:r>
            <a:r>
              <a:rPr lang="en-US" sz="2800" dirty="0" err="1" smtClean="0"/>
              <a:t>önce</a:t>
            </a:r>
            <a:r>
              <a:rPr lang="en-US" sz="2800" dirty="0" smtClean="0"/>
              <a:t> brute-force and statistical method of </a:t>
            </a:r>
            <a:r>
              <a:rPr lang="en-US" sz="2800" dirty="0" err="1" smtClean="0"/>
              <a:t>ciphertext</a:t>
            </a:r>
            <a:r>
              <a:rPr lang="en-US" sz="2800" dirty="0" smtClean="0"/>
              <a:t>-only attack </a:t>
            </a:r>
            <a:r>
              <a:rPr lang="en-US" sz="2800" dirty="0" err="1" smtClean="0"/>
              <a:t>kullandık</a:t>
            </a:r>
            <a:r>
              <a:rPr lang="en-US" sz="2800" dirty="0" smtClean="0"/>
              <a:t>, </a:t>
            </a:r>
            <a:r>
              <a:rPr lang="en-US" sz="2800" dirty="0" err="1" smtClean="0"/>
              <a:t>şimdi</a:t>
            </a:r>
            <a:r>
              <a:rPr lang="en-US" sz="2800" dirty="0" smtClean="0"/>
              <a:t> </a:t>
            </a:r>
            <a:r>
              <a:rPr lang="en-US" sz="2800" b="1" dirty="0" smtClean="0"/>
              <a:t>chosen-plaintext attack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Eve </a:t>
            </a:r>
            <a:r>
              <a:rPr lang="en-US" sz="2800" dirty="0" err="1" smtClean="0"/>
              <a:t>Alice’in</a:t>
            </a:r>
            <a:r>
              <a:rPr lang="en-US" sz="2800" dirty="0" smtClean="0"/>
              <a:t> </a:t>
            </a:r>
            <a:r>
              <a:rPr lang="en-US" sz="2800" dirty="0" err="1" smtClean="0"/>
              <a:t>bilgisayarına</a:t>
            </a:r>
            <a:r>
              <a:rPr lang="en-US" sz="2800" dirty="0" smtClean="0"/>
              <a:t> </a:t>
            </a:r>
            <a:r>
              <a:rPr lang="en-US" sz="2800" dirty="0" err="1" smtClean="0"/>
              <a:t>kısa</a:t>
            </a:r>
            <a:r>
              <a:rPr lang="en-US" sz="2800" dirty="0" smtClean="0"/>
              <a:t> </a:t>
            </a:r>
            <a:r>
              <a:rPr lang="en-US" sz="2800" dirty="0" err="1" smtClean="0"/>
              <a:t>süreli</a:t>
            </a:r>
            <a:r>
              <a:rPr lang="en-US" sz="2800" dirty="0" smtClean="0"/>
              <a:t> </a:t>
            </a:r>
            <a:r>
              <a:rPr lang="en-US" sz="2800" dirty="0" err="1" smtClean="0"/>
              <a:t>erişim</a:t>
            </a:r>
            <a:r>
              <a:rPr lang="en-US" sz="2800" dirty="0" smtClean="0"/>
              <a:t> </a:t>
            </a:r>
            <a:r>
              <a:rPr lang="en-US" sz="2800" dirty="0" err="1" smtClean="0"/>
              <a:t>imkanı</a:t>
            </a:r>
            <a:r>
              <a:rPr lang="en-US" sz="2800" dirty="0" smtClean="0"/>
              <a:t> </a:t>
            </a:r>
            <a:r>
              <a:rPr lang="en-US" sz="2800" dirty="0" err="1" smtClean="0"/>
              <a:t>sağlamıştır</a:t>
            </a:r>
            <a:r>
              <a:rPr lang="en-US" sz="2800" dirty="0" smtClean="0"/>
              <a:t>. Bu </a:t>
            </a:r>
            <a:r>
              <a:rPr lang="en-US" sz="2800" dirty="0" err="1" smtClean="0"/>
              <a:t>sürede</a:t>
            </a:r>
            <a:r>
              <a:rPr lang="en-US" sz="2800" dirty="0" smtClean="0"/>
              <a:t> 2 </a:t>
            </a:r>
            <a:r>
              <a:rPr lang="en-US" sz="2800" dirty="0" err="1" smtClean="0"/>
              <a:t>algoritma</a:t>
            </a:r>
            <a:r>
              <a:rPr lang="en-US" sz="2800" dirty="0" smtClean="0"/>
              <a:t> </a:t>
            </a:r>
            <a:r>
              <a:rPr lang="en-US" sz="2800" dirty="0" err="1" smtClean="0"/>
              <a:t>denemiştir</a:t>
            </a:r>
            <a:r>
              <a:rPr lang="en-US" sz="2800" dirty="0" smtClean="0"/>
              <a:t> </a:t>
            </a:r>
            <a:r>
              <a:rPr lang="en-US" sz="2800" dirty="0" err="1" smtClean="0"/>
              <a:t>hangisinin</a:t>
            </a:r>
            <a:r>
              <a:rPr lang="en-US" sz="2800" dirty="0" smtClean="0"/>
              <a:t> </a:t>
            </a:r>
            <a:r>
              <a:rPr lang="en-US" sz="2800" dirty="0" err="1" smtClean="0"/>
              <a:t>Affline</a:t>
            </a:r>
            <a:r>
              <a:rPr lang="en-US" sz="2800" dirty="0" smtClean="0"/>
              <a:t> </a:t>
            </a:r>
            <a:r>
              <a:rPr lang="en-US" sz="2800" dirty="0" err="1" smtClean="0"/>
              <a:t>olduğunu</a:t>
            </a:r>
            <a:r>
              <a:rPr lang="en-US" sz="2800" dirty="0" smtClean="0"/>
              <a:t> </a:t>
            </a:r>
            <a:r>
              <a:rPr lang="en-US" sz="2800" dirty="0" err="1" smtClean="0"/>
              <a:t>bilmemektedir</a:t>
            </a:r>
            <a:r>
              <a:rPr lang="en-US" sz="2800" dirty="0" smtClean="0"/>
              <a:t>. </a:t>
            </a:r>
          </a:p>
          <a:p>
            <a:r>
              <a:rPr lang="en-US" sz="2800" dirty="0" smtClean="0"/>
              <a:t>Algorithm 1: Plaintext: et </a:t>
            </a:r>
            <a:r>
              <a:rPr lang="en-US" sz="2800" dirty="0" smtClean="0"/>
              <a:t>      </a:t>
            </a:r>
            <a:r>
              <a:rPr lang="en-US" sz="2800" dirty="0" err="1" smtClean="0"/>
              <a:t>ciphertext</a:t>
            </a:r>
            <a:r>
              <a:rPr lang="en-US" sz="2800" dirty="0" smtClean="0"/>
              <a:t>: → WC Algorithm 2: Plaintext: et </a:t>
            </a:r>
            <a:r>
              <a:rPr lang="en-US" sz="2800" dirty="0" smtClean="0"/>
              <a:t>     </a:t>
            </a:r>
            <a:r>
              <a:rPr lang="en-US" sz="2800" dirty="0" err="1" smtClean="0"/>
              <a:t>ciphertext</a:t>
            </a:r>
            <a:r>
              <a:rPr lang="en-US" sz="2800" dirty="0" smtClean="0"/>
              <a:t>: → WF </a:t>
            </a:r>
          </a:p>
          <a:p>
            <a:endParaRPr lang="en-US" sz="2800" dirty="0" smtClean="0"/>
          </a:p>
          <a:p>
            <a:endParaRPr lang="en-US" sz="28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1066800" y="5334000"/>
            <a:ext cx="8077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bu</a:t>
            </a:r>
            <a:r>
              <a:rPr lang="en-US" dirty="0" smtClean="0"/>
              <a:t> </a:t>
            </a:r>
            <a:r>
              <a:rPr lang="en-US" dirty="0" err="1" smtClean="0"/>
              <a:t>saldırılar</a:t>
            </a:r>
            <a:r>
              <a:rPr lang="en-US" dirty="0" smtClean="0"/>
              <a:t> 2 </a:t>
            </a:r>
            <a:r>
              <a:rPr lang="en-US" dirty="0" err="1" smtClean="0"/>
              <a:t>eşzamanlı</a:t>
            </a:r>
            <a:r>
              <a:rPr lang="en-US" dirty="0" smtClean="0"/>
              <a:t> </a:t>
            </a:r>
            <a:r>
              <a:rPr lang="en-US" dirty="0" err="1" smtClean="0"/>
              <a:t>denklem</a:t>
            </a:r>
            <a:r>
              <a:rPr lang="en-US" dirty="0" smtClean="0"/>
              <a:t> </a:t>
            </a:r>
            <a:r>
              <a:rPr lang="en-US" dirty="0" err="1" smtClean="0"/>
              <a:t>oluşturmayı</a:t>
            </a:r>
            <a:r>
              <a:rPr lang="en-US" dirty="0" smtClean="0"/>
              <a:t> </a:t>
            </a:r>
            <a:r>
              <a:rPr lang="en-US" dirty="0" err="1" smtClean="0"/>
              <a:t>ve</a:t>
            </a:r>
            <a:r>
              <a:rPr lang="en-US" dirty="0" smtClean="0"/>
              <a:t> </a:t>
            </a:r>
            <a:r>
              <a:rPr lang="en-US" dirty="0" err="1" smtClean="0"/>
              <a:t>anahtarı</a:t>
            </a:r>
            <a:r>
              <a:rPr lang="en-US" dirty="0" smtClean="0"/>
              <a:t> </a:t>
            </a:r>
            <a:r>
              <a:rPr lang="en-US" dirty="0" err="1" smtClean="0"/>
              <a:t>çözmeyi</a:t>
            </a:r>
            <a:r>
              <a:rPr lang="en-US" dirty="0" smtClean="0"/>
              <a:t> </a:t>
            </a:r>
            <a:r>
              <a:rPr lang="en-US" dirty="0" err="1" smtClean="0"/>
              <a:t>içerir</a:t>
            </a:r>
            <a:endParaRPr lang="en-US" dirty="0" smtClean="0"/>
          </a:p>
          <a:p>
            <a:r>
              <a:rPr lang="en-US" dirty="0" err="1" smtClean="0"/>
              <a:t>bu</a:t>
            </a:r>
            <a:r>
              <a:rPr lang="en-US" dirty="0" smtClean="0"/>
              <a:t>, </a:t>
            </a:r>
            <a:r>
              <a:rPr lang="en-US" dirty="0" err="1" smtClean="0"/>
              <a:t>şifreli</a:t>
            </a:r>
            <a:r>
              <a:rPr lang="en-US" dirty="0" smtClean="0"/>
              <a:t> </a:t>
            </a:r>
            <a:r>
              <a:rPr lang="en-US" dirty="0" err="1" smtClean="0"/>
              <a:t>metnin</a:t>
            </a:r>
            <a:r>
              <a:rPr lang="en-US" dirty="0" smtClean="0"/>
              <a:t> en </a:t>
            </a:r>
            <a:r>
              <a:rPr lang="en-US" dirty="0" err="1" smtClean="0"/>
              <a:t>az</a:t>
            </a:r>
            <a:r>
              <a:rPr lang="en-US" dirty="0" smtClean="0"/>
              <a:t> 2 </a:t>
            </a:r>
            <a:r>
              <a:rPr lang="en-US" dirty="0" err="1" smtClean="0"/>
              <a:t>karakterine</a:t>
            </a:r>
            <a:r>
              <a:rPr lang="en-US" dirty="0" smtClean="0"/>
              <a:t> </a:t>
            </a:r>
            <a:r>
              <a:rPr lang="en-US" dirty="0" err="1" smtClean="0"/>
              <a:t>ve</a:t>
            </a:r>
            <a:r>
              <a:rPr lang="en-US" dirty="0" smtClean="0"/>
              <a:t> </a:t>
            </a:r>
            <a:r>
              <a:rPr lang="en-US" dirty="0" err="1" smtClean="0"/>
              <a:t>karşılık</a:t>
            </a:r>
            <a:r>
              <a:rPr lang="en-US" dirty="0" smtClean="0"/>
              <a:t> </a:t>
            </a:r>
            <a:r>
              <a:rPr lang="en-US" dirty="0" err="1" smtClean="0"/>
              <a:t>gelen</a:t>
            </a:r>
            <a:r>
              <a:rPr lang="en-US" dirty="0" smtClean="0"/>
              <a:t> </a:t>
            </a:r>
            <a:r>
              <a:rPr lang="en-US" dirty="0" err="1" smtClean="0"/>
              <a:t>düz</a:t>
            </a:r>
            <a:r>
              <a:rPr lang="en-US" dirty="0" smtClean="0"/>
              <a:t> </a:t>
            </a:r>
            <a:r>
              <a:rPr lang="en-US" dirty="0" err="1" smtClean="0"/>
              <a:t>metne</a:t>
            </a:r>
            <a:r>
              <a:rPr lang="en-US" dirty="0" smtClean="0"/>
              <a:t> </a:t>
            </a:r>
            <a:r>
              <a:rPr lang="en-US" dirty="0" err="1" smtClean="0"/>
              <a:t>sahip</a:t>
            </a:r>
            <a:r>
              <a:rPr lang="en-US" dirty="0" smtClean="0"/>
              <a:t> </a:t>
            </a:r>
            <a:r>
              <a:rPr lang="en-US" dirty="0" err="1" smtClean="0"/>
              <a:t>olduğunuz</a:t>
            </a:r>
            <a:r>
              <a:rPr lang="en-US" dirty="0" smtClean="0"/>
              <a:t> </a:t>
            </a:r>
            <a:r>
              <a:rPr lang="en-US" dirty="0" err="1" smtClean="0"/>
              <a:t>varsayılarak</a:t>
            </a:r>
            <a:r>
              <a:rPr lang="en-US" dirty="0" smtClean="0"/>
              <a:t> </a:t>
            </a:r>
            <a:r>
              <a:rPr lang="en-US" dirty="0" err="1" smtClean="0"/>
              <a:t>mümkündür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66800" y="304800"/>
            <a:ext cx="8077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İlk</a:t>
            </a:r>
            <a:r>
              <a:rPr lang="en-US" dirty="0" smtClean="0"/>
              <a:t> </a:t>
            </a:r>
            <a:r>
              <a:rPr lang="en-US" dirty="0" err="1" smtClean="0"/>
              <a:t>algoritmayı</a:t>
            </a:r>
            <a:r>
              <a:rPr lang="en-US" dirty="0" smtClean="0"/>
              <a:t> affine </a:t>
            </a:r>
            <a:r>
              <a:rPr lang="en-US" dirty="0" err="1" smtClean="0"/>
              <a:t>olarak</a:t>
            </a:r>
            <a:r>
              <a:rPr lang="en-US" dirty="0" smtClean="0"/>
              <a:t> </a:t>
            </a:r>
            <a:r>
              <a:rPr lang="en-US" dirty="0" err="1" smtClean="0"/>
              <a:t>düşünürsek</a:t>
            </a:r>
            <a:endParaRPr lang="en-US" dirty="0" smtClean="0"/>
          </a:p>
          <a:p>
            <a:r>
              <a:rPr lang="en-US" dirty="0" smtClean="0"/>
              <a:t>e → W 04    → 	22 (04 × k1 + k2) ≡ 22 (mod 26) </a:t>
            </a:r>
          </a:p>
          <a:p>
            <a:r>
              <a:rPr lang="en-US" dirty="0" smtClean="0"/>
              <a:t>t → C    19    → 	02 (19 × k1 + k2) ≡ 02 (mod 26)</a:t>
            </a:r>
            <a:endParaRPr lang="en-US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66800" y="1447800"/>
            <a:ext cx="3236383" cy="838200"/>
          </a:xfrm>
          <a:prstGeom prst="rect">
            <a:avLst/>
          </a:prstGeom>
          <a:noFill/>
        </p:spPr>
      </p:pic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66800" y="2667001"/>
            <a:ext cx="3810000" cy="386148"/>
          </a:xfrm>
          <a:prstGeom prst="rect">
            <a:avLst/>
          </a:prstGeom>
          <a:noFill/>
        </p:spPr>
      </p:pic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638800" y="2438400"/>
            <a:ext cx="2971800" cy="714375"/>
          </a:xfrm>
          <a:prstGeom prst="rect">
            <a:avLst/>
          </a:prstGeom>
          <a:noFill/>
        </p:spPr>
      </p:pic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8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6" name="Picture 15" descr="26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43000" y="3276600"/>
            <a:ext cx="4525007" cy="990738"/>
          </a:xfrm>
          <a:prstGeom prst="rect">
            <a:avLst/>
          </a:prstGeom>
        </p:spPr>
      </p:pic>
      <p:pic>
        <p:nvPicPr>
          <p:cNvPr id="17" name="Picture 16" descr="27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66800" y="4419600"/>
            <a:ext cx="5706272" cy="990738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42999" y="304800"/>
            <a:ext cx="7678525" cy="685800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219200" y="1447800"/>
          <a:ext cx="6095999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r1     r2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s1     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t1     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26    15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1        0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0        1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15      11     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0        1 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       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11       4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       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-1       2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-5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4        3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-1       3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-4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      -5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3        1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      -4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-5     7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-26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1        0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-4     15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r>
                        <a:rPr lang="en-US" dirty="0" smtClean="0"/>
                        <a:t>   -26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4419600" y="4267200"/>
            <a:ext cx="13484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defRPr/>
            </a:pPr>
            <a:r>
              <a:rPr lang="en-US" sz="3200" dirty="0" smtClean="0"/>
              <a:t>r</a:t>
            </a:r>
            <a:r>
              <a:rPr lang="en-US" sz="3200" baseline="-25000" dirty="0" smtClean="0"/>
              <a:t>2</a:t>
            </a:r>
            <a:r>
              <a:rPr lang="en-US" sz="3200" baseline="30000" dirty="0" smtClean="0"/>
              <a:t>-1 </a:t>
            </a:r>
            <a:r>
              <a:rPr lang="en-US" sz="3200" dirty="0" smtClean="0">
                <a:latin typeface="Leelawadee UI" pitchFamily="34" charset="-34"/>
                <a:cs typeface="Leelawadee UI" pitchFamily="34" charset="-34"/>
              </a:rPr>
              <a:t>= </a:t>
            </a:r>
            <a:r>
              <a:rPr lang="en-US" sz="3200" dirty="0" smtClean="0"/>
              <a:t>t</a:t>
            </a:r>
            <a:r>
              <a:rPr lang="en-US" sz="3200" baseline="-25000" dirty="0" smtClean="0"/>
              <a:t>1</a:t>
            </a:r>
          </a:p>
        </p:txBody>
      </p:sp>
      <p:sp>
        <p:nvSpPr>
          <p:cNvPr id="7" name="Rectangle 6"/>
          <p:cNvSpPr/>
          <p:nvPr/>
        </p:nvSpPr>
        <p:spPr>
          <a:xfrm>
            <a:off x="5943600" y="4191000"/>
            <a:ext cx="137608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defRPr/>
            </a:pPr>
            <a:r>
              <a:rPr lang="en-US" sz="3200" dirty="0" smtClean="0"/>
              <a:t>15</a:t>
            </a:r>
            <a:r>
              <a:rPr lang="en-US" sz="3200" baseline="30000" dirty="0" smtClean="0"/>
              <a:t>-1 </a:t>
            </a:r>
            <a:r>
              <a:rPr lang="en-US" sz="3200" dirty="0" smtClean="0">
                <a:latin typeface="Leelawadee UI" pitchFamily="34" charset="-34"/>
                <a:cs typeface="Leelawadee UI" pitchFamily="34" charset="-34"/>
              </a:rPr>
              <a:t>= </a:t>
            </a:r>
            <a:r>
              <a:rPr lang="en-US" sz="3200" dirty="0" smtClean="0"/>
              <a:t>7</a:t>
            </a:r>
            <a:endParaRPr lang="en-US" sz="3200" baseline="-25000" dirty="0" smtClean="0"/>
          </a:p>
        </p:txBody>
      </p:sp>
      <p:sp>
        <p:nvSpPr>
          <p:cNvPr id="604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042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2" name="Picture 11" descr="28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4953000"/>
            <a:ext cx="9144000" cy="922789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4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61443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66800" y="304800"/>
            <a:ext cx="5263515" cy="857250"/>
          </a:xfrm>
          <a:prstGeom prst="rect">
            <a:avLst/>
          </a:prstGeom>
          <a:noFill/>
        </p:spPr>
      </p:pic>
      <p:sp>
        <p:nvSpPr>
          <p:cNvPr id="6144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61445" name="Picture 5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477000" y="304800"/>
            <a:ext cx="990600" cy="842750"/>
          </a:xfrm>
          <a:prstGeom prst="rect">
            <a:avLst/>
          </a:prstGeom>
          <a:noFill/>
        </p:spPr>
      </p:pic>
      <p:sp>
        <p:nvSpPr>
          <p:cNvPr id="10" name="Rectangle 9"/>
          <p:cNvSpPr/>
          <p:nvPr/>
        </p:nvSpPr>
        <p:spPr>
          <a:xfrm>
            <a:off x="1066800" y="1524000"/>
            <a:ext cx="8077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K</a:t>
            </a:r>
            <a:r>
              <a:rPr lang="en-US" sz="2000" dirty="0" smtClean="0"/>
              <a:t>1</a:t>
            </a:r>
            <a:r>
              <a:rPr lang="en-US" sz="2400" dirty="0" smtClean="0"/>
              <a:t>=16 </a:t>
            </a:r>
            <a:r>
              <a:rPr lang="en-US" sz="2400" b="1" dirty="0" err="1" smtClean="0"/>
              <a:t>olamayacağı</a:t>
            </a:r>
            <a:r>
              <a:rPr lang="en-US" sz="2400" dirty="0" smtClean="0"/>
              <a:t> </a:t>
            </a:r>
            <a:r>
              <a:rPr lang="en-US" sz="2400" dirty="0" err="1" smtClean="0"/>
              <a:t>için</a:t>
            </a:r>
            <a:r>
              <a:rPr lang="en-US" sz="2400" dirty="0" smtClean="0"/>
              <a:t> </a:t>
            </a:r>
            <a:r>
              <a:rPr lang="en-US" sz="2400" dirty="0" err="1" smtClean="0"/>
              <a:t>algoritma</a:t>
            </a:r>
            <a:r>
              <a:rPr lang="en-US" sz="2400" dirty="0" smtClean="0"/>
              <a:t> 2’ye </a:t>
            </a:r>
            <a:r>
              <a:rPr lang="en-US" sz="2400" dirty="0" err="1" smtClean="0"/>
              <a:t>bakılır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990600" y="2209800"/>
            <a:ext cx="8001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e → W 	04 → 22 (04 × k1 + k2) ≡ 22 (mod 26) </a:t>
            </a:r>
          </a:p>
          <a:p>
            <a:r>
              <a:rPr lang="en-US" dirty="0" smtClean="0"/>
              <a:t>t → F 	19 → 05 (19 × k1 + k2)   ≡ 05 (mod 26) </a:t>
            </a:r>
            <a:endParaRPr lang="en-US" dirty="0"/>
          </a:p>
        </p:txBody>
      </p:sp>
      <p:sp>
        <p:nvSpPr>
          <p:cNvPr id="6144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45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61449" name="Picture 9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43000" y="3048000"/>
            <a:ext cx="3811292" cy="990600"/>
          </a:xfrm>
          <a:prstGeom prst="rect">
            <a:avLst/>
          </a:prstGeom>
          <a:noFill/>
        </p:spPr>
      </p:pic>
      <p:sp>
        <p:nvSpPr>
          <p:cNvPr id="61452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61451" name="Picture 11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66800" y="4234248"/>
            <a:ext cx="4648200" cy="471101"/>
          </a:xfrm>
          <a:prstGeom prst="rect">
            <a:avLst/>
          </a:prstGeom>
          <a:noFill/>
        </p:spPr>
      </p:pic>
      <p:sp>
        <p:nvSpPr>
          <p:cNvPr id="61454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61453" name="Picture 13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400800" y="3352800"/>
            <a:ext cx="2615184" cy="628650"/>
          </a:xfrm>
          <a:prstGeom prst="rect">
            <a:avLst/>
          </a:prstGeom>
          <a:noFill/>
        </p:spPr>
      </p:pic>
      <p:sp>
        <p:nvSpPr>
          <p:cNvPr id="61456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9" name="Picture 18" descr="29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19200" y="5029200"/>
            <a:ext cx="6173062" cy="1105054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43000" y="304800"/>
            <a:ext cx="5334000" cy="476401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219200" y="1219200"/>
          <a:ext cx="6095999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r1     r2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s1     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t1     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26    15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1        0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0        1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15      11     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0        1 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       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11       4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       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-1       2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-5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4        3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-1       3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-4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      -5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3        1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      -4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-5     7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-26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1        0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-4     15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r>
                        <a:rPr lang="en-US" dirty="0" smtClean="0"/>
                        <a:t>   -26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295400" y="4038600"/>
            <a:ext cx="13484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defRPr/>
            </a:pPr>
            <a:r>
              <a:rPr lang="en-US" sz="3200" dirty="0" smtClean="0"/>
              <a:t>r</a:t>
            </a:r>
            <a:r>
              <a:rPr lang="en-US" sz="3200" baseline="-25000" dirty="0" smtClean="0"/>
              <a:t>2</a:t>
            </a:r>
            <a:r>
              <a:rPr lang="en-US" sz="3200" baseline="30000" dirty="0" smtClean="0"/>
              <a:t>-1 </a:t>
            </a:r>
            <a:r>
              <a:rPr lang="en-US" sz="3200" dirty="0" smtClean="0">
                <a:latin typeface="Leelawadee UI" pitchFamily="34" charset="-34"/>
                <a:cs typeface="Leelawadee UI" pitchFamily="34" charset="-34"/>
              </a:rPr>
              <a:t>= </a:t>
            </a:r>
            <a:r>
              <a:rPr lang="en-US" sz="3200" dirty="0" smtClean="0"/>
              <a:t>t</a:t>
            </a:r>
            <a:r>
              <a:rPr lang="en-US" sz="3200" baseline="-25000" dirty="0" smtClean="0"/>
              <a:t>1</a:t>
            </a:r>
          </a:p>
        </p:txBody>
      </p:sp>
      <p:sp>
        <p:nvSpPr>
          <p:cNvPr id="7" name="Rectangle 6"/>
          <p:cNvSpPr/>
          <p:nvPr/>
        </p:nvSpPr>
        <p:spPr>
          <a:xfrm>
            <a:off x="2971800" y="4038600"/>
            <a:ext cx="137608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defRPr/>
            </a:pPr>
            <a:r>
              <a:rPr lang="en-US" sz="3200" dirty="0" smtClean="0"/>
              <a:t>15</a:t>
            </a:r>
            <a:r>
              <a:rPr lang="en-US" sz="3200" baseline="30000" dirty="0" smtClean="0"/>
              <a:t>-1 </a:t>
            </a:r>
            <a:r>
              <a:rPr lang="en-US" sz="3200" dirty="0" smtClean="0">
                <a:latin typeface="Leelawadee UI" pitchFamily="34" charset="-34"/>
                <a:cs typeface="Leelawadee UI" pitchFamily="34" charset="-34"/>
              </a:rPr>
              <a:t>= </a:t>
            </a:r>
            <a:r>
              <a:rPr lang="en-US" sz="3200" dirty="0" smtClean="0"/>
              <a:t>7</a:t>
            </a:r>
            <a:endParaRPr lang="en-US" sz="3200" baseline="-25000" dirty="0" smtClean="0"/>
          </a:p>
        </p:txBody>
      </p:sp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330444" y="5105400"/>
            <a:ext cx="1813556" cy="761999"/>
          </a:xfrm>
          <a:prstGeom prst="rect">
            <a:avLst/>
          </a:prstGeom>
          <a:noFill/>
        </p:spPr>
      </p:pic>
      <p:pic>
        <p:nvPicPr>
          <p:cNvPr id="10" name="Picture 9" descr="30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7200" y="5105400"/>
            <a:ext cx="6801800" cy="809738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246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143000"/>
            <a:ext cx="9144000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400" dirty="0" smtClean="0"/>
              <a:t>“PWUFFOGWCHFDWIWEJOUUNJORSMDWRHVCMWJUPVCCG" 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990600" y="1905000"/>
            <a:ext cx="8153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C: P → 15 	Decryption: ((15 − 4) × 11</a:t>
            </a:r>
            <a:r>
              <a:rPr lang="en-US" baseline="30000" dirty="0" smtClean="0">
                <a:solidFill>
                  <a:srgbClr val="FF0000"/>
                </a:solidFill>
              </a:rPr>
              <a:t>-1</a:t>
            </a:r>
            <a:r>
              <a:rPr lang="en-US" dirty="0" smtClean="0">
                <a:solidFill>
                  <a:srgbClr val="FF0000"/>
                </a:solidFill>
              </a:rPr>
              <a:t>) mod 26 		P: ? → ?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" name="Picture 9" descr="6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2743200"/>
            <a:ext cx="9144000" cy="1349115"/>
          </a:xfrm>
          <a:prstGeom prst="rect">
            <a:avLst/>
          </a:prstGeom>
        </p:spPr>
      </p:pic>
      <p:pic>
        <p:nvPicPr>
          <p:cNvPr id="11" name="Picture 10" descr="3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43000" y="152400"/>
            <a:ext cx="7354327" cy="1009791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990600" y="990600"/>
          <a:ext cx="6095999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r1     r2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s1     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t1     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26     11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1        0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0        1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11       4     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0        1 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      -2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4       3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      -2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-2      5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3        1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-2      3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     -7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1        0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3</a:t>
                      </a:r>
                      <a:r>
                        <a:rPr lang="en-US" dirty="0" smtClean="0"/>
                        <a:t>      -11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-7   </a:t>
                      </a:r>
                      <a:r>
                        <a:rPr lang="en-US" b="0" dirty="0" smtClean="0"/>
                        <a:t>26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pic>
        <p:nvPicPr>
          <p:cNvPr id="7" name="Picture 6" descr="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90599" y="3352800"/>
            <a:ext cx="7678525" cy="685800"/>
          </a:xfrm>
          <a:prstGeom prst="rect">
            <a:avLst/>
          </a:prstGeom>
        </p:spPr>
      </p:pic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3557" name="Picture 5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19200" y="208739"/>
            <a:ext cx="1371600" cy="496111"/>
          </a:xfrm>
          <a:prstGeom prst="rect">
            <a:avLst/>
          </a:prstGeom>
          <a:noFill/>
        </p:spPr>
      </p:pic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7391400" y="1981200"/>
            <a:ext cx="13716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square" anchor="ctr">
            <a:spAutoFit/>
          </a:bodyPr>
          <a:lstStyle/>
          <a:p>
            <a:pPr algn="just">
              <a:defRPr/>
            </a:pPr>
            <a:r>
              <a:rPr lang="en-US" sz="2400" dirty="0" smtClean="0"/>
              <a:t>r</a:t>
            </a:r>
            <a:r>
              <a:rPr lang="en-US" sz="2400" baseline="-25000" dirty="0" smtClean="0"/>
              <a:t>2</a:t>
            </a:r>
            <a:r>
              <a:rPr lang="en-US" sz="2400" baseline="30000" dirty="0" smtClean="0"/>
              <a:t>-1 </a:t>
            </a:r>
            <a:r>
              <a:rPr lang="en-US" sz="2400" dirty="0" smtClean="0">
                <a:latin typeface="Leelawadee UI" pitchFamily="34" charset="-34"/>
                <a:cs typeface="Leelawadee UI" pitchFamily="34" charset="-34"/>
              </a:rPr>
              <a:t>= </a:t>
            </a:r>
            <a:r>
              <a:rPr lang="en-US" sz="2400" dirty="0" smtClean="0"/>
              <a:t>t</a:t>
            </a:r>
            <a:r>
              <a:rPr lang="en-US" sz="2400" baseline="-25000" dirty="0" smtClean="0"/>
              <a:t>1</a:t>
            </a:r>
          </a:p>
          <a:p>
            <a:pPr algn="just">
              <a:defRPr/>
            </a:pPr>
            <a:r>
              <a:rPr lang="en-US" sz="2400" dirty="0" smtClean="0"/>
              <a:t>r</a:t>
            </a:r>
            <a:r>
              <a:rPr lang="en-US" sz="2400" baseline="-25000" dirty="0" smtClean="0"/>
              <a:t>1</a:t>
            </a:r>
            <a:r>
              <a:rPr lang="en-US" sz="2400" baseline="30000" dirty="0" smtClean="0"/>
              <a:t>-1 </a:t>
            </a:r>
            <a:r>
              <a:rPr lang="en-US" sz="2400" dirty="0" smtClean="0">
                <a:latin typeface="Leelawadee UI" pitchFamily="34" charset="-34"/>
                <a:cs typeface="Leelawadee UI" pitchFamily="34" charset="-34"/>
              </a:rPr>
              <a:t>= </a:t>
            </a:r>
            <a:r>
              <a:rPr lang="en-US" sz="2400" dirty="0" smtClean="0"/>
              <a:t>t</a:t>
            </a:r>
            <a:r>
              <a:rPr lang="en-US" sz="2400" baseline="-25000" dirty="0" smtClean="0"/>
              <a:t>2</a:t>
            </a:r>
            <a:r>
              <a:rPr lang="en-US" sz="2400" baseline="30000" dirty="0" smtClean="0"/>
              <a:t>  </a:t>
            </a:r>
            <a:endParaRPr lang="en-US" sz="2400" i="0" dirty="0">
              <a:latin typeface="Leelawadee UI" pitchFamily="34" charset="-34"/>
              <a:cs typeface="Leelawadee UI" pitchFamily="34" charset="-34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066800" y="4038600"/>
            <a:ext cx="1981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11</a:t>
            </a:r>
            <a:r>
              <a:rPr lang="en-US" sz="2400" baseline="30000" dirty="0" smtClean="0"/>
              <a:t>-1</a:t>
            </a:r>
            <a:r>
              <a:rPr lang="en-US" sz="2400" dirty="0" smtClean="0"/>
              <a:t>=-7</a:t>
            </a:r>
          </a:p>
          <a:p>
            <a:r>
              <a:rPr lang="en-US" sz="2400" dirty="0" smtClean="0"/>
              <a:t>-7 mod 26=19</a:t>
            </a:r>
            <a:endParaRPr lang="en-US" sz="24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90600" y="381000"/>
            <a:ext cx="81534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C: P → 15 	Decryption: ((15 − 4) × 19) mod 26 		P:01 → b</a:t>
            </a:r>
          </a:p>
          <a:p>
            <a:r>
              <a:rPr lang="en-US" dirty="0" smtClean="0"/>
              <a:t>C: W → 22 	Decryption: ((22 − 4) × 19) mod 26 		P:04 → e </a:t>
            </a:r>
          </a:p>
          <a:p>
            <a:r>
              <a:rPr lang="en-US" dirty="0" smtClean="0"/>
              <a:t>C: U→ 20 	Decryption: ((20 − 4) × 19) mod 26 		P:18 → s </a:t>
            </a:r>
          </a:p>
          <a:p>
            <a:r>
              <a:rPr lang="en-US" dirty="0" smtClean="0"/>
              <a:t>C: F→ 05 	Decryption: ((05 − 4) × 19) mod 26 		P:19 → t </a:t>
            </a:r>
          </a:p>
          <a:p>
            <a:r>
              <a:rPr lang="en-US" dirty="0" smtClean="0"/>
              <a:t>C: F → 05 	Decryption: ((05 − 4) × 19) mod 26 		P:19 → t</a:t>
            </a:r>
          </a:p>
          <a:p>
            <a:r>
              <a:rPr lang="en-US" dirty="0" smtClean="0"/>
              <a:t>C: O → 14 	Decryption: ((14 − 4) × 19) mod 26 		P:08 →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</a:p>
          <a:p>
            <a:r>
              <a:rPr lang="en-US" dirty="0" smtClean="0"/>
              <a:t>C: G → 06 	Decryption: ((06 − 4) × 19) mod 26 		P:12 → m </a:t>
            </a:r>
          </a:p>
          <a:p>
            <a:r>
              <a:rPr lang="en-US" dirty="0" smtClean="0"/>
              <a:t>C: W→ 22 	Decryption: ((22 − 4) × 19) mod 26 		P:04 → e </a:t>
            </a:r>
          </a:p>
          <a:p>
            <a:r>
              <a:rPr lang="en-US" dirty="0" smtClean="0"/>
              <a:t>C: C→ 02 	Decryption: ((02 − 4) × 19) mod 26 		P:14 → o </a:t>
            </a:r>
          </a:p>
          <a:p>
            <a:r>
              <a:rPr lang="en-US" dirty="0" smtClean="0"/>
              <a:t>C: H → 07 	Decryption: ((07 − 4) × 19) mod 26 		P:05 → f</a:t>
            </a:r>
          </a:p>
          <a:p>
            <a:r>
              <a:rPr lang="en-US" dirty="0" smtClean="0"/>
              <a:t>C: F → 05 	Decryption: ((05 − 4) × 19) mod 26 		P:19 → t </a:t>
            </a:r>
          </a:p>
          <a:p>
            <a:r>
              <a:rPr lang="en-US" dirty="0" smtClean="0"/>
              <a:t>C: D → 03 	Decryption: ((03 − 4) × 19) mod 26 		P:07 → h </a:t>
            </a:r>
          </a:p>
          <a:p>
            <a:r>
              <a:rPr lang="en-US" dirty="0" smtClean="0"/>
              <a:t>C: W→ 22 	Decryption: ((22 − 4) × 19) mod 26 		P:04 → e </a:t>
            </a:r>
          </a:p>
          <a:p>
            <a:r>
              <a:rPr lang="en-US" dirty="0" smtClean="0"/>
              <a:t>C: I→ 08 	Decryption: ((08 − 4) × 19) mod 26 		P:24 → y </a:t>
            </a:r>
          </a:p>
          <a:p>
            <a:r>
              <a:rPr lang="en-US" dirty="0" smtClean="0"/>
              <a:t>C: W → 22 	Decryption: ((22 − 4) × 19) mod 26 		P:04 → e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90600" y="0"/>
            <a:ext cx="8153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“PWUFF OGWCH FDWIW EJOUUNJORSMDWRHVCMWJUPVCCG" </a:t>
            </a:r>
            <a:endParaRPr lang="en-US" sz="2000" dirty="0"/>
          </a:p>
        </p:txBody>
      </p:sp>
      <p:pic>
        <p:nvPicPr>
          <p:cNvPr id="6" name="Picture 5" descr="6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4572000"/>
            <a:ext cx="9144000" cy="134911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66800" y="0"/>
            <a:ext cx="8077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“EJOUU NJORS MDWRH VCMWJUPVCCG" 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990600" y="381000"/>
            <a:ext cx="81534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C: E → 04 	Decryption: ((04 − 4) × 19) mod 26 		P:00 → a</a:t>
            </a:r>
          </a:p>
          <a:p>
            <a:r>
              <a:rPr lang="en-US" dirty="0" smtClean="0"/>
              <a:t>C: J → 09 	Decryption: ((09 − 4) × 19) mod 26 		P:17 → r </a:t>
            </a:r>
          </a:p>
          <a:p>
            <a:r>
              <a:rPr lang="en-US" dirty="0" smtClean="0"/>
              <a:t>C: O→ 14 	Decryption: ((14 − 4) × 19) mod 26 		P:08 →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</a:p>
          <a:p>
            <a:r>
              <a:rPr lang="en-US" dirty="0" smtClean="0"/>
              <a:t>C: U→ 20 	Decryption: ((20 − 4) × 19) mod 26 		P:18 → s </a:t>
            </a:r>
          </a:p>
          <a:p>
            <a:r>
              <a:rPr lang="en-US" dirty="0" smtClean="0"/>
              <a:t>C: U → 20 	Decryption: ((20 − 4) × 19) mod 26 		P:18 → s</a:t>
            </a:r>
          </a:p>
          <a:p>
            <a:r>
              <a:rPr lang="en-US" dirty="0" smtClean="0"/>
              <a:t>C: N → 13 	Decryption: ((13 − 4) × 19) mod 26 		P:15 → p </a:t>
            </a:r>
          </a:p>
          <a:p>
            <a:r>
              <a:rPr lang="en-US" dirty="0" smtClean="0"/>
              <a:t>C: J → 09 	Decryption: ((09 − 4) × 19) mod 26 		P:17 → r </a:t>
            </a:r>
          </a:p>
          <a:p>
            <a:r>
              <a:rPr lang="en-US" dirty="0" smtClean="0"/>
              <a:t>C: O→ 14 	Decryption: ((14 − 4) × 19) mod 26 		P:08 →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</a:p>
          <a:p>
            <a:r>
              <a:rPr lang="en-US" dirty="0" smtClean="0"/>
              <a:t>C: R→ 17 	Decryption: ((17 − 4) × 19) mod 26 		P:13 → n </a:t>
            </a:r>
          </a:p>
          <a:p>
            <a:r>
              <a:rPr lang="en-US" dirty="0" smtClean="0"/>
              <a:t>C: S → 18 	Decryption: ((18 − 4) × 19) mod 26 		P:06 → g</a:t>
            </a:r>
          </a:p>
          <a:p>
            <a:r>
              <a:rPr lang="en-US" dirty="0" smtClean="0"/>
              <a:t>C: M → 12 	Decryption: ((12 − 4) × 19) mod 26 		P:22 → w </a:t>
            </a:r>
          </a:p>
          <a:p>
            <a:r>
              <a:rPr lang="en-US" dirty="0" smtClean="0"/>
              <a:t>C: D → 03 	Decryption: ((03 − 4) × 19) mod 26 		P:07 → h </a:t>
            </a:r>
          </a:p>
          <a:p>
            <a:r>
              <a:rPr lang="en-US" dirty="0" smtClean="0"/>
              <a:t>C: W→ 22 	Decryption: ((22 − 4) × 19) mod 26 		P:04 → e </a:t>
            </a:r>
          </a:p>
          <a:p>
            <a:r>
              <a:rPr lang="en-US" dirty="0" smtClean="0"/>
              <a:t>C: R→ 17 	Decryption: ((17 − 4) × 19) mod 26 		P:13 → n </a:t>
            </a:r>
          </a:p>
          <a:p>
            <a:r>
              <a:rPr lang="en-US" dirty="0" smtClean="0"/>
              <a:t>C: H → 07 	Decryption: ((07 − 4) × 19) mod 26 		P:05 → f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 descr="6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4724400"/>
            <a:ext cx="9144000" cy="134911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0"/>
            <a:ext cx="8153400" cy="1066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  <a:extLst>
            <a:ext uri="{AF507438-7753-43E0-B8FC-AC1667EBCBE1}"/>
          </a:extLst>
        </p:spPr>
        <p:style>
          <a:lnRef idx="0">
            <a:scrgbClr r="0" g="0" b="0"/>
          </a:lnRef>
          <a:fillRef idx="1003">
            <a:schemeClr val="lt2"/>
          </a:fillRef>
          <a:effectRef idx="0">
            <a:scrgbClr r="0" g="0" b="0"/>
          </a:effectRef>
          <a:fontRef idx="major"/>
        </p:style>
        <p:txBody>
          <a:bodyPr wrap="none" anchor="ctr">
            <a:normAutofit/>
          </a:bodyPr>
          <a:lstStyle/>
          <a:p>
            <a:pPr marL="653796" indent="-571500" algn="ctr"/>
            <a:r>
              <a:rPr lang="en-US" sz="31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itchFamily="34" charset="0"/>
              </a:rPr>
              <a:t>Simetrik</a:t>
            </a:r>
            <a:r>
              <a:rPr lang="en-US" sz="31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itchFamily="34" charset="0"/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itchFamily="34" charset="0"/>
              </a:rPr>
              <a:t>Anahtar</a:t>
            </a:r>
            <a:r>
              <a:rPr lang="en-US" sz="31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itchFamily="34" charset="0"/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itchFamily="34" charset="0"/>
              </a:rPr>
              <a:t>Şifreleme</a:t>
            </a:r>
            <a:r>
              <a:rPr lang="en-US" sz="3100" i="1" dirty="0" smtClean="0">
                <a:solidFill>
                  <a:schemeClr val="tx1"/>
                </a:solidFill>
                <a:effectLst/>
                <a:cs typeface="Calibri" pitchFamily="34" charset="0"/>
              </a:rPr>
              <a:t>(Symmetric-Key Cipher)</a:t>
            </a:r>
          </a:p>
        </p:txBody>
      </p:sp>
      <p:pic>
        <p:nvPicPr>
          <p:cNvPr id="9" name="Picture 8" descr="17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6801" y="1371600"/>
            <a:ext cx="8077199" cy="306050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143000" y="5029200"/>
            <a:ext cx="7848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Şekilde</a:t>
            </a:r>
            <a:r>
              <a:rPr lang="en-US" dirty="0" smtClean="0"/>
              <a:t>, Alice, </a:t>
            </a:r>
            <a:r>
              <a:rPr lang="en-US" dirty="0" err="1" smtClean="0"/>
              <a:t>Bob’a</a:t>
            </a:r>
            <a:r>
              <a:rPr lang="en-US" dirty="0" smtClean="0"/>
              <a:t>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 smtClean="0"/>
              <a:t>mesaj</a:t>
            </a:r>
            <a:r>
              <a:rPr lang="en-US" dirty="0" smtClean="0"/>
              <a:t> </a:t>
            </a:r>
            <a:r>
              <a:rPr lang="en-US" dirty="0" err="1" smtClean="0"/>
              <a:t>gönderebilir</a:t>
            </a:r>
            <a:r>
              <a:rPr lang="en-US" dirty="0" smtClean="0"/>
              <a:t>. Eve </a:t>
            </a:r>
            <a:r>
              <a:rPr lang="en-US" dirty="0" err="1" smtClean="0"/>
              <a:t>güvenli</a:t>
            </a:r>
            <a:r>
              <a:rPr lang="en-US" dirty="0" smtClean="0"/>
              <a:t> </a:t>
            </a:r>
            <a:r>
              <a:rPr lang="en-US" dirty="0" err="1" smtClean="0"/>
              <a:t>olmayan</a:t>
            </a:r>
            <a:r>
              <a:rPr lang="en-US" dirty="0" smtClean="0"/>
              <a:t> </a:t>
            </a:r>
            <a:r>
              <a:rPr lang="en-US" dirty="0" err="1" smtClean="0"/>
              <a:t>kanalı</a:t>
            </a:r>
            <a:r>
              <a:rPr lang="en-US" dirty="0" smtClean="0"/>
              <a:t> </a:t>
            </a:r>
            <a:r>
              <a:rPr lang="en-US" dirty="0" err="1" smtClean="0"/>
              <a:t>gizlice</a:t>
            </a:r>
            <a:r>
              <a:rPr lang="en-US" dirty="0" smtClean="0"/>
              <a:t> </a:t>
            </a:r>
            <a:r>
              <a:rPr lang="en-US" dirty="0" err="1" smtClean="0"/>
              <a:t>dinleyerek</a:t>
            </a:r>
            <a:r>
              <a:rPr lang="en-US" dirty="0" smtClean="0"/>
              <a:t> </a:t>
            </a:r>
            <a:r>
              <a:rPr lang="en-US" dirty="0" err="1" smtClean="0"/>
              <a:t>mesajı</a:t>
            </a:r>
            <a:r>
              <a:rPr lang="en-US" dirty="0" smtClean="0"/>
              <a:t> </a:t>
            </a:r>
            <a:r>
              <a:rPr lang="en-US" dirty="0" err="1" smtClean="0"/>
              <a:t>öğrenebilir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Alice’in</a:t>
            </a:r>
            <a:r>
              <a:rPr lang="en-US" dirty="0" smtClean="0"/>
              <a:t> </a:t>
            </a:r>
            <a:r>
              <a:rPr lang="en-US" dirty="0" err="1" smtClean="0"/>
              <a:t>Bob’a</a:t>
            </a:r>
            <a:r>
              <a:rPr lang="en-US" dirty="0" smtClean="0"/>
              <a:t> </a:t>
            </a:r>
            <a:r>
              <a:rPr lang="en-US" dirty="0" err="1" smtClean="0"/>
              <a:t>gönderdiği</a:t>
            </a:r>
            <a:r>
              <a:rPr lang="en-US" dirty="0" smtClean="0"/>
              <a:t> </a:t>
            </a:r>
            <a:r>
              <a:rPr lang="en-US" dirty="0" err="1" smtClean="0"/>
              <a:t>mesaj</a:t>
            </a:r>
            <a:r>
              <a:rPr lang="en-US" dirty="0" smtClean="0"/>
              <a:t> </a:t>
            </a:r>
            <a:r>
              <a:rPr lang="en-US" b="1" dirty="0" smtClean="0"/>
              <a:t>Plaintext</a:t>
            </a:r>
            <a:r>
              <a:rPr lang="en-US" dirty="0" smtClean="0"/>
              <a:t>(</a:t>
            </a:r>
            <a:r>
              <a:rPr lang="en-US" dirty="0" err="1" smtClean="0"/>
              <a:t>düz</a:t>
            </a:r>
            <a:r>
              <a:rPr lang="en-US" dirty="0" smtClean="0"/>
              <a:t> </a:t>
            </a:r>
            <a:r>
              <a:rPr lang="en-US" dirty="0" err="1" smtClean="0"/>
              <a:t>metin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kanal</a:t>
            </a:r>
            <a:r>
              <a:rPr lang="en-US" dirty="0" smtClean="0"/>
              <a:t> </a:t>
            </a:r>
            <a:r>
              <a:rPr lang="en-US" dirty="0" err="1" smtClean="0"/>
              <a:t>aracılığıyla</a:t>
            </a:r>
            <a:r>
              <a:rPr lang="en-US" dirty="0" smtClean="0"/>
              <a:t> </a:t>
            </a:r>
            <a:r>
              <a:rPr lang="en-US" dirty="0" err="1" smtClean="0"/>
              <a:t>gönderilen</a:t>
            </a:r>
            <a:r>
              <a:rPr lang="en-US" dirty="0" smtClean="0"/>
              <a:t> </a:t>
            </a:r>
            <a:r>
              <a:rPr lang="en-US" dirty="0" err="1" smtClean="0"/>
              <a:t>mesaja</a:t>
            </a:r>
            <a:r>
              <a:rPr lang="en-US" dirty="0" smtClean="0"/>
              <a:t> </a:t>
            </a:r>
            <a:r>
              <a:rPr lang="en-US" b="1" dirty="0" err="1" smtClean="0"/>
              <a:t>Ciphertext</a:t>
            </a:r>
            <a:r>
              <a:rPr lang="en-US" dirty="0" smtClean="0"/>
              <a:t>(</a:t>
            </a:r>
            <a:r>
              <a:rPr lang="en-US" dirty="0" err="1" smtClean="0"/>
              <a:t>şifreli</a:t>
            </a:r>
            <a:r>
              <a:rPr lang="en-US" dirty="0" smtClean="0"/>
              <a:t> </a:t>
            </a:r>
            <a:r>
              <a:rPr lang="en-US" dirty="0" err="1" smtClean="0"/>
              <a:t>metin</a:t>
            </a:r>
            <a:r>
              <a:rPr lang="en-US" dirty="0" smtClean="0"/>
              <a:t>) </a:t>
            </a:r>
            <a:r>
              <a:rPr lang="en-US" dirty="0" err="1" smtClean="0"/>
              <a:t>denir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90600" y="381000"/>
            <a:ext cx="81534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C: V → 21 	Decryption: ((21 − 4) × 19) mod 26 		P:11 → l</a:t>
            </a:r>
          </a:p>
          <a:p>
            <a:r>
              <a:rPr lang="en-US" dirty="0" smtClean="0"/>
              <a:t>C: C → 02 	Decryption: ((02 − 4) × 19) mod 26 		P:14 → o </a:t>
            </a:r>
          </a:p>
          <a:p>
            <a:r>
              <a:rPr lang="en-US" dirty="0" smtClean="0"/>
              <a:t>C: M→ 12 	Decryption: ((12 − 4) × 19) mod 26 		P:22 → w </a:t>
            </a:r>
          </a:p>
          <a:p>
            <a:r>
              <a:rPr lang="en-US" dirty="0" smtClean="0"/>
              <a:t>C: W→ 22 	Decryption: ((22 − 4) × 19) mod 26 		P:04 → e </a:t>
            </a:r>
          </a:p>
          <a:p>
            <a:r>
              <a:rPr lang="en-US" dirty="0" smtClean="0"/>
              <a:t>C: J → 09 	Decryption: ((09 − 4) × 19) mod 26 		P:17 → r</a:t>
            </a:r>
          </a:p>
          <a:p>
            <a:r>
              <a:rPr lang="en-US" dirty="0" smtClean="0"/>
              <a:t>C: U → 20 	Decryption: ((20 − 4) × 19) mod 26 		P:18 → s </a:t>
            </a:r>
          </a:p>
          <a:p>
            <a:r>
              <a:rPr lang="en-US" dirty="0" smtClean="0"/>
              <a:t>C: P → 15 	Decryption: ((15 − 4) × 19) mod 26 		P:01 → b </a:t>
            </a:r>
          </a:p>
          <a:p>
            <a:r>
              <a:rPr lang="en-US" dirty="0" smtClean="0"/>
              <a:t>C: V→ 21 	Decryption: ((21 − 4) × 19) mod 26 		P:11 → l </a:t>
            </a:r>
          </a:p>
          <a:p>
            <a:r>
              <a:rPr lang="en-US" dirty="0" smtClean="0"/>
              <a:t>C: C→ 02 	Decryption: ((02 − 4) × 19) mod 26 		P:14 → o </a:t>
            </a:r>
          </a:p>
          <a:p>
            <a:r>
              <a:rPr lang="en-US" dirty="0" smtClean="0"/>
              <a:t>C: C → 02 	Decryption: ((02 − 4) × 19) mod 26 		P:14 → o</a:t>
            </a:r>
          </a:p>
          <a:p>
            <a:r>
              <a:rPr lang="en-US" dirty="0" smtClean="0"/>
              <a:t>C: G → 06 	Decryption: ((06 − 4) × 19) mod 26 		P:12 → m 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66800" y="0"/>
            <a:ext cx="8077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“VCMWJ UPVCCG" </a:t>
            </a:r>
            <a:endParaRPr lang="en-US" sz="2400" dirty="0"/>
          </a:p>
        </p:txBody>
      </p:sp>
      <p:pic>
        <p:nvPicPr>
          <p:cNvPr id="6" name="Picture 5" descr="6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4038600"/>
            <a:ext cx="9144000" cy="1349115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90600" y="0"/>
            <a:ext cx="8153400" cy="1066800"/>
          </a:xfrm>
          <a:prstGeom prst="rect">
            <a:avLst/>
          </a:prstGeom>
          <a:ln w="9525">
            <a:noFill/>
            <a:miter lim="800000"/>
            <a:headEnd/>
            <a:tailEnd/>
          </a:ln>
          <a:extLst>
            <a:ext uri="{AF507438-7753-43E0-B8FC-AC1667EBCBE1}"/>
          </a:extLst>
        </p:spPr>
        <p:style>
          <a:lnRef idx="0">
            <a:scrgbClr r="0" g="0" b="0"/>
          </a:lnRef>
          <a:fillRef idx="1003">
            <a:schemeClr val="lt2"/>
          </a:fillRef>
          <a:effectRef idx="0">
            <a:scrgbClr r="0" g="0" b="0"/>
          </a:effectRef>
          <a:fontRef idx="major"/>
        </p:style>
        <p:txBody>
          <a:bodyPr wrap="none" anchor="ctr">
            <a:normAutofit/>
          </a:bodyPr>
          <a:lstStyle/>
          <a:p>
            <a:pPr marL="653796" indent="-571500" algn="ctr"/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itchFamily="34" charset="0"/>
              </a:rPr>
              <a:t>Hill </a:t>
            </a:r>
            <a:r>
              <a:rPr lang="en-US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itchFamily="34" charset="0"/>
              </a:rPr>
              <a:t>Şifreleme</a:t>
            </a:r>
            <a:r>
              <a:rPr lang="en-US" sz="4000" i="1" dirty="0" smtClean="0">
                <a:cs typeface="Calibri" pitchFamily="34" charset="0"/>
              </a:rPr>
              <a:t>(</a:t>
            </a:r>
            <a:r>
              <a:rPr lang="fr-FR" sz="4000" i="1" smtClean="0">
                <a:cs typeface="Calibri" pitchFamily="34" charset="0"/>
              </a:rPr>
              <a:t>Hill </a:t>
            </a:r>
            <a:r>
              <a:rPr lang="fr-FR" sz="4000" i="1" dirty="0" err="1" smtClean="0">
                <a:cs typeface="Calibri" pitchFamily="34" charset="0"/>
              </a:rPr>
              <a:t>Cipher</a:t>
            </a:r>
            <a:r>
              <a:rPr lang="en-US" sz="4000" i="1" dirty="0" smtClean="0">
                <a:cs typeface="Calibri" pitchFamily="34" charset="0"/>
              </a:rPr>
              <a:t>)</a:t>
            </a:r>
          </a:p>
        </p:txBody>
      </p:sp>
      <p:sp>
        <p:nvSpPr>
          <p:cNvPr id="3" name="Rectangle 2"/>
          <p:cNvSpPr/>
          <p:nvPr/>
        </p:nvSpPr>
        <p:spPr>
          <a:xfrm>
            <a:off x="990600" y="1143000"/>
            <a:ext cx="81534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Lester S. Hill </a:t>
            </a:r>
            <a:r>
              <a:rPr lang="en-US" dirty="0" err="1" smtClean="0"/>
              <a:t>bu</a:t>
            </a:r>
            <a:r>
              <a:rPr lang="en-US" dirty="0" smtClean="0"/>
              <a:t> </a:t>
            </a:r>
            <a:r>
              <a:rPr lang="en-US" dirty="0" err="1" smtClean="0"/>
              <a:t>şifreyi</a:t>
            </a:r>
            <a:r>
              <a:rPr lang="en-US" dirty="0" smtClean="0"/>
              <a:t> 1929 </a:t>
            </a:r>
            <a:r>
              <a:rPr lang="en-US" dirty="0" err="1" smtClean="0"/>
              <a:t>yılında</a:t>
            </a:r>
            <a:r>
              <a:rPr lang="en-US" dirty="0" smtClean="0"/>
              <a:t> </a:t>
            </a:r>
            <a:r>
              <a:rPr lang="en-US" dirty="0" err="1" smtClean="0"/>
              <a:t>lineer</a:t>
            </a:r>
            <a:r>
              <a:rPr lang="en-US" dirty="0" smtClean="0"/>
              <a:t> </a:t>
            </a:r>
            <a:r>
              <a:rPr lang="en-US" dirty="0" err="1" smtClean="0"/>
              <a:t>cebir</a:t>
            </a:r>
            <a:r>
              <a:rPr lang="en-US" dirty="0" smtClean="0"/>
              <a:t> </a:t>
            </a:r>
            <a:r>
              <a:rPr lang="en-US" dirty="0" err="1" smtClean="0"/>
              <a:t>temelinde</a:t>
            </a:r>
            <a:r>
              <a:rPr lang="en-US" dirty="0" smtClean="0"/>
              <a:t> </a:t>
            </a:r>
            <a:r>
              <a:rPr lang="en-US" dirty="0" err="1" smtClean="0"/>
              <a:t>oluşturmuştur</a:t>
            </a:r>
            <a:r>
              <a:rPr lang="en-US" dirty="0" smtClean="0"/>
              <a:t>. Bu </a:t>
            </a:r>
            <a:r>
              <a:rPr lang="en-US" dirty="0" err="1" smtClean="0"/>
              <a:t>poligrafik</a:t>
            </a:r>
            <a:r>
              <a:rPr lang="en-US" dirty="0" smtClean="0"/>
              <a:t> </a:t>
            </a:r>
            <a:r>
              <a:rPr lang="en-US" dirty="0" err="1" smtClean="0"/>
              <a:t>ikame</a:t>
            </a:r>
            <a:r>
              <a:rPr lang="en-US" dirty="0" smtClean="0"/>
              <a:t> </a:t>
            </a:r>
            <a:r>
              <a:rPr lang="en-US" dirty="0" err="1" smtClean="0"/>
              <a:t>şifresi</a:t>
            </a:r>
            <a:r>
              <a:rPr lang="en-US" dirty="0" smtClean="0"/>
              <a:t>, </a:t>
            </a:r>
            <a:r>
              <a:rPr lang="en-US" dirty="0" err="1" smtClean="0"/>
              <a:t>herhangi</a:t>
            </a:r>
            <a:r>
              <a:rPr lang="en-US" dirty="0" smtClean="0"/>
              <a:t>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 smtClean="0"/>
              <a:t>mesajı</a:t>
            </a:r>
            <a:r>
              <a:rPr lang="en-US" dirty="0" smtClean="0"/>
              <a:t> modulo 26 (</a:t>
            </a:r>
            <a:r>
              <a:rPr lang="en-US" dirty="0" err="1" smtClean="0"/>
              <a:t>ya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kullanılan</a:t>
            </a:r>
            <a:r>
              <a:rPr lang="en-US" dirty="0" smtClean="0"/>
              <a:t> </a:t>
            </a:r>
            <a:r>
              <a:rPr lang="en-US" dirty="0" err="1" smtClean="0"/>
              <a:t>alfabede</a:t>
            </a:r>
            <a:r>
              <a:rPr lang="en-US" dirty="0" smtClean="0"/>
              <a:t> </a:t>
            </a:r>
            <a:r>
              <a:rPr lang="en-US" dirty="0" err="1" smtClean="0"/>
              <a:t>kaç</a:t>
            </a:r>
            <a:r>
              <a:rPr lang="en-US" dirty="0" smtClean="0"/>
              <a:t> </a:t>
            </a:r>
            <a:r>
              <a:rPr lang="en-US" dirty="0" err="1" smtClean="0"/>
              <a:t>harf</a:t>
            </a:r>
            <a:r>
              <a:rPr lang="en-US" dirty="0" smtClean="0"/>
              <a:t> </a:t>
            </a:r>
            <a:r>
              <a:rPr lang="en-US" dirty="0" err="1" smtClean="0"/>
              <a:t>varsa</a:t>
            </a:r>
            <a:r>
              <a:rPr lang="en-US" dirty="0" smtClean="0"/>
              <a:t>) </a:t>
            </a:r>
            <a:r>
              <a:rPr lang="en-US" dirty="0" err="1" smtClean="0"/>
              <a:t>kullanarak</a:t>
            </a:r>
            <a:r>
              <a:rPr lang="en-US" dirty="0" smtClean="0"/>
              <a:t> </a:t>
            </a:r>
            <a:r>
              <a:rPr lang="en-US" dirty="0" err="1" smtClean="0"/>
              <a:t>kodlamak</a:t>
            </a:r>
            <a:r>
              <a:rPr lang="en-US" dirty="0" smtClean="0"/>
              <a:t> </a:t>
            </a:r>
            <a:r>
              <a:rPr lang="en-US" dirty="0" err="1" smtClean="0"/>
              <a:t>için</a:t>
            </a:r>
            <a:r>
              <a:rPr lang="en-US" dirty="0" smtClean="0"/>
              <a:t>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 smtClean="0"/>
              <a:t>dizi</a:t>
            </a:r>
            <a:r>
              <a:rPr lang="en-US" dirty="0" smtClean="0"/>
              <a:t> </a:t>
            </a:r>
            <a:r>
              <a:rPr lang="en-US" dirty="0" err="1" smtClean="0"/>
              <a:t>matris</a:t>
            </a:r>
            <a:r>
              <a:rPr lang="en-US" dirty="0" smtClean="0"/>
              <a:t> </a:t>
            </a:r>
            <a:r>
              <a:rPr lang="en-US" dirty="0" err="1" smtClean="0"/>
              <a:t>kullanır</a:t>
            </a:r>
            <a:r>
              <a:rPr lang="en-US" dirty="0" smtClean="0"/>
              <a:t>. Hill </a:t>
            </a:r>
            <a:r>
              <a:rPr lang="en-US" dirty="0" err="1" smtClean="0"/>
              <a:t>ayrıca</a:t>
            </a:r>
            <a:r>
              <a:rPr lang="en-US" dirty="0" smtClean="0"/>
              <a:t> 6 x 6'dan </a:t>
            </a:r>
            <a:r>
              <a:rPr lang="en-US" dirty="0" err="1" smtClean="0"/>
              <a:t>büyük</a:t>
            </a:r>
            <a:r>
              <a:rPr lang="en-US" dirty="0" smtClean="0"/>
              <a:t> </a:t>
            </a:r>
            <a:r>
              <a:rPr lang="en-US" dirty="0" err="1" smtClean="0"/>
              <a:t>matrisler</a:t>
            </a:r>
            <a:r>
              <a:rPr lang="en-US" dirty="0" smtClean="0"/>
              <a:t> </a:t>
            </a:r>
            <a:r>
              <a:rPr lang="en-US" dirty="0" err="1" smtClean="0"/>
              <a:t>için</a:t>
            </a:r>
            <a:r>
              <a:rPr lang="en-US" dirty="0" smtClean="0"/>
              <a:t>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 smtClean="0"/>
              <a:t>makine</a:t>
            </a:r>
            <a:r>
              <a:rPr lang="en-US" dirty="0" smtClean="0"/>
              <a:t> </a:t>
            </a:r>
            <a:r>
              <a:rPr lang="en-US" dirty="0" err="1" smtClean="0"/>
              <a:t>üretti</a:t>
            </a:r>
            <a:r>
              <a:rPr lang="en-US" dirty="0" smtClean="0"/>
              <a:t>. Bu </a:t>
            </a:r>
            <a:r>
              <a:rPr lang="en-US" dirty="0" err="1" smtClean="0"/>
              <a:t>makine</a:t>
            </a:r>
            <a:r>
              <a:rPr lang="en-US" dirty="0" smtClean="0"/>
              <a:t> </a:t>
            </a:r>
            <a:r>
              <a:rPr lang="en-US" dirty="0" err="1" smtClean="0"/>
              <a:t>insanların</a:t>
            </a:r>
            <a:r>
              <a:rPr lang="en-US" dirty="0" smtClean="0"/>
              <a:t> </a:t>
            </a:r>
            <a:r>
              <a:rPr lang="en-US" dirty="0" err="1" smtClean="0"/>
              <a:t>elle</a:t>
            </a:r>
            <a:r>
              <a:rPr lang="en-US" dirty="0" smtClean="0"/>
              <a:t> </a:t>
            </a:r>
            <a:r>
              <a:rPr lang="en-US" dirty="0" err="1" smtClean="0"/>
              <a:t>yapmasının</a:t>
            </a:r>
            <a:r>
              <a:rPr lang="en-US" dirty="0" smtClean="0"/>
              <a:t> </a:t>
            </a:r>
            <a:r>
              <a:rPr lang="en-US" dirty="0" err="1" smtClean="0"/>
              <a:t>çok</a:t>
            </a:r>
            <a:r>
              <a:rPr lang="en-US" dirty="0" smtClean="0"/>
              <a:t> </a:t>
            </a:r>
            <a:r>
              <a:rPr lang="en-US" dirty="0" err="1" smtClean="0"/>
              <a:t>zaman</a:t>
            </a:r>
            <a:r>
              <a:rPr lang="en-US" dirty="0" smtClean="0"/>
              <a:t> </a:t>
            </a:r>
            <a:r>
              <a:rPr lang="en-US" dirty="0" err="1" smtClean="0"/>
              <a:t>alacağı</a:t>
            </a:r>
            <a:r>
              <a:rPr lang="en-US" dirty="0" smtClean="0"/>
              <a:t> </a:t>
            </a:r>
            <a:r>
              <a:rPr lang="en-US" dirty="0" err="1" smtClean="0"/>
              <a:t>hesaplamalar</a:t>
            </a:r>
            <a:r>
              <a:rPr lang="en-US" dirty="0" smtClean="0"/>
              <a:t> </a:t>
            </a:r>
            <a:r>
              <a:rPr lang="en-US" dirty="0" err="1" smtClean="0"/>
              <a:t>için</a:t>
            </a:r>
            <a:r>
              <a:rPr lang="en-US" dirty="0" smtClean="0"/>
              <a:t> </a:t>
            </a:r>
            <a:r>
              <a:rPr lang="en-US" dirty="0" err="1" smtClean="0"/>
              <a:t>kullanılmıştır</a:t>
            </a:r>
            <a:r>
              <a:rPr lang="en-US" dirty="0" smtClean="0"/>
              <a:t>. Hill </a:t>
            </a:r>
            <a:r>
              <a:rPr lang="en-US" dirty="0" err="1" smtClean="0"/>
              <a:t>ve</a:t>
            </a:r>
            <a:r>
              <a:rPr lang="en-US" dirty="0" smtClean="0"/>
              <a:t> </a:t>
            </a:r>
            <a:r>
              <a:rPr lang="en-US" dirty="0" err="1" smtClean="0"/>
              <a:t>ortağı</a:t>
            </a:r>
            <a:r>
              <a:rPr lang="en-US" dirty="0" smtClean="0"/>
              <a:t>, </a:t>
            </a:r>
            <a:r>
              <a:rPr lang="en-US" dirty="0" err="1" smtClean="0"/>
              <a:t>bu</a:t>
            </a:r>
            <a:r>
              <a:rPr lang="en-US" dirty="0" smtClean="0"/>
              <a:t> </a:t>
            </a:r>
            <a:r>
              <a:rPr lang="en-US" dirty="0" err="1" smtClean="0"/>
              <a:t>makinenin</a:t>
            </a:r>
            <a:r>
              <a:rPr lang="en-US" dirty="0" smtClean="0"/>
              <a:t> </a:t>
            </a:r>
            <a:r>
              <a:rPr lang="en-US" dirty="0" err="1" smtClean="0"/>
              <a:t>patentini</a:t>
            </a:r>
            <a:r>
              <a:rPr lang="en-US" dirty="0" smtClean="0"/>
              <a:t> </a:t>
            </a:r>
            <a:r>
              <a:rPr lang="en-US" dirty="0" err="1" smtClean="0"/>
              <a:t>almıştır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5" name="Picture 4" descr="1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19200" y="2971800"/>
            <a:ext cx="3556766" cy="3305700"/>
          </a:xfrm>
          <a:prstGeom prst="rect">
            <a:avLst/>
          </a:prstGeom>
        </p:spPr>
      </p:pic>
      <p:pic>
        <p:nvPicPr>
          <p:cNvPr id="6" name="Picture 5" descr="3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201852" y="2590800"/>
            <a:ext cx="1942148" cy="3762911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66800" y="304800"/>
            <a:ext cx="80772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 smtClean="0"/>
              <a:t>Düz</a:t>
            </a:r>
            <a:r>
              <a:rPr lang="en-US" sz="2000" dirty="0" smtClean="0"/>
              <a:t> </a:t>
            </a:r>
            <a:r>
              <a:rPr lang="en-US" sz="2000" dirty="0" err="1" smtClean="0"/>
              <a:t>metin</a:t>
            </a:r>
            <a:r>
              <a:rPr lang="en-US" sz="2000" dirty="0" smtClean="0"/>
              <a:t> </a:t>
            </a:r>
            <a:r>
              <a:rPr lang="en-US" sz="2000" dirty="0" err="1" smtClean="0"/>
              <a:t>eşit</a:t>
            </a:r>
            <a:r>
              <a:rPr lang="en-US" sz="2000" dirty="0" smtClean="0"/>
              <a:t> </a:t>
            </a:r>
            <a:r>
              <a:rPr lang="en-US" sz="2000" dirty="0" err="1" smtClean="0"/>
              <a:t>boyutlu</a:t>
            </a:r>
            <a:r>
              <a:rPr lang="en-US" sz="2000" dirty="0" smtClean="0"/>
              <a:t> </a:t>
            </a:r>
            <a:r>
              <a:rPr lang="en-US" sz="2000" dirty="0" err="1" smtClean="0"/>
              <a:t>bloklara</a:t>
            </a:r>
            <a:r>
              <a:rPr lang="en-US" sz="2000" dirty="0" smtClean="0"/>
              <a:t> </a:t>
            </a:r>
            <a:r>
              <a:rPr lang="en-US" sz="2000" dirty="0" err="1" smtClean="0"/>
              <a:t>bölünür</a:t>
            </a:r>
            <a:r>
              <a:rPr lang="en-US" sz="2000" dirty="0" smtClean="0"/>
              <a:t>. </a:t>
            </a:r>
            <a:r>
              <a:rPr lang="en-US" sz="2000" dirty="0" err="1" smtClean="0"/>
              <a:t>bloktaki</a:t>
            </a:r>
            <a:r>
              <a:rPr lang="en-US" sz="2000" dirty="0" smtClean="0"/>
              <a:t> her </a:t>
            </a:r>
            <a:r>
              <a:rPr lang="en-US" sz="2000" dirty="0" err="1" smtClean="0"/>
              <a:t>karakterin</a:t>
            </a:r>
            <a:r>
              <a:rPr lang="en-US" sz="2000" dirty="0" smtClean="0"/>
              <a:t> </a:t>
            </a:r>
            <a:r>
              <a:rPr lang="en-US" sz="2000" dirty="0" err="1" smtClean="0"/>
              <a:t>bloktaki</a:t>
            </a:r>
            <a:r>
              <a:rPr lang="en-US" sz="2000" dirty="0" smtClean="0"/>
              <a:t> </a:t>
            </a:r>
            <a:r>
              <a:rPr lang="en-US" sz="2000" dirty="0" err="1" smtClean="0"/>
              <a:t>diğer</a:t>
            </a:r>
            <a:r>
              <a:rPr lang="en-US" sz="2000" dirty="0" smtClean="0"/>
              <a:t> </a:t>
            </a:r>
            <a:r>
              <a:rPr lang="en-US" sz="2000" dirty="0" err="1" smtClean="0"/>
              <a:t>karakterlerin</a:t>
            </a:r>
            <a:r>
              <a:rPr lang="en-US" sz="2000" dirty="0" smtClean="0"/>
              <a:t> </a:t>
            </a:r>
            <a:r>
              <a:rPr lang="en-US" sz="2000" dirty="0" err="1" smtClean="0"/>
              <a:t>şifrelenmesine</a:t>
            </a:r>
            <a:r>
              <a:rPr lang="en-US" sz="2000" dirty="0" smtClean="0"/>
              <a:t> </a:t>
            </a:r>
            <a:r>
              <a:rPr lang="en-US" sz="2000" dirty="0" err="1" smtClean="0"/>
              <a:t>katkıda</a:t>
            </a:r>
            <a:r>
              <a:rPr lang="en-US" sz="2000" dirty="0" smtClean="0"/>
              <a:t> </a:t>
            </a:r>
            <a:r>
              <a:rPr lang="en-US" sz="2000" dirty="0" err="1" smtClean="0"/>
              <a:t>bulunacağı</a:t>
            </a:r>
            <a:r>
              <a:rPr lang="en-US" sz="2000" dirty="0" smtClean="0"/>
              <a:t> </a:t>
            </a:r>
            <a:r>
              <a:rPr lang="en-US" sz="2000" dirty="0" err="1" smtClean="0"/>
              <a:t>şekilde</a:t>
            </a:r>
            <a:r>
              <a:rPr lang="en-US" sz="2000" dirty="0" smtClean="0"/>
              <a:t> </a:t>
            </a:r>
            <a:r>
              <a:rPr lang="en-US" sz="2000" dirty="0" err="1" smtClean="0"/>
              <a:t>teker</a:t>
            </a:r>
            <a:r>
              <a:rPr lang="en-US" sz="2000" dirty="0" smtClean="0"/>
              <a:t> </a:t>
            </a:r>
            <a:r>
              <a:rPr lang="en-US" sz="2000" dirty="0" err="1" smtClean="0"/>
              <a:t>teker</a:t>
            </a:r>
            <a:r>
              <a:rPr lang="en-US" sz="2000" dirty="0" smtClean="0"/>
              <a:t> </a:t>
            </a:r>
            <a:r>
              <a:rPr lang="en-US" sz="2000" dirty="0" err="1" smtClean="0"/>
              <a:t>şifrelenir</a:t>
            </a:r>
            <a:r>
              <a:rPr lang="en-US" sz="2000" dirty="0" smtClean="0"/>
              <a:t>. Bu </a:t>
            </a:r>
            <a:r>
              <a:rPr lang="en-US" sz="2000" dirty="0" err="1" smtClean="0"/>
              <a:t>nedenle</a:t>
            </a:r>
            <a:r>
              <a:rPr lang="en-US" sz="2000" dirty="0" smtClean="0"/>
              <a:t> Hill </a:t>
            </a:r>
            <a:r>
              <a:rPr lang="en-US" sz="2000" dirty="0" err="1" smtClean="0"/>
              <a:t>şifresi</a:t>
            </a:r>
            <a:r>
              <a:rPr lang="en-US" sz="2000" dirty="0" smtClean="0"/>
              <a:t>, </a:t>
            </a:r>
            <a:r>
              <a:rPr lang="en-US" sz="2000" dirty="0" err="1" smtClean="0"/>
              <a:t>blok</a:t>
            </a:r>
            <a:r>
              <a:rPr lang="en-US" sz="2000" dirty="0" smtClean="0"/>
              <a:t> </a:t>
            </a:r>
            <a:r>
              <a:rPr lang="en-US" sz="2000" dirty="0" err="1" smtClean="0"/>
              <a:t>şifreler</a:t>
            </a:r>
            <a:r>
              <a:rPr lang="en-US" sz="2000" dirty="0" smtClean="0"/>
              <a:t> </a:t>
            </a:r>
            <a:r>
              <a:rPr lang="en-US" sz="2000" dirty="0" err="1" smtClean="0"/>
              <a:t>kategorisine</a:t>
            </a:r>
            <a:r>
              <a:rPr lang="en-US" sz="2000" dirty="0" smtClean="0"/>
              <a:t> </a:t>
            </a:r>
            <a:r>
              <a:rPr lang="en-US" sz="2000" dirty="0" err="1" smtClean="0"/>
              <a:t>aittir</a:t>
            </a:r>
            <a:r>
              <a:rPr lang="en-US" sz="2000" dirty="0" smtClean="0"/>
              <a:t>.</a:t>
            </a:r>
            <a:endParaRPr lang="en-US" sz="2000" dirty="0" smtClean="0"/>
          </a:p>
          <a:p>
            <a:r>
              <a:rPr lang="en-US" sz="2000" dirty="0" smtClean="0"/>
              <a:t>Hill </a:t>
            </a:r>
            <a:r>
              <a:rPr lang="en-US" sz="2000" dirty="0" err="1" smtClean="0"/>
              <a:t>şifrelemesinde</a:t>
            </a:r>
            <a:r>
              <a:rPr lang="en-US" sz="2000" dirty="0" smtClean="0"/>
              <a:t> </a:t>
            </a:r>
            <a:r>
              <a:rPr lang="en-US" sz="2000" dirty="0" err="1" smtClean="0"/>
              <a:t>anahtar</a:t>
            </a:r>
            <a:r>
              <a:rPr lang="en-US" sz="2000" dirty="0" smtClean="0"/>
              <a:t>, m × m </a:t>
            </a:r>
            <a:r>
              <a:rPr lang="en-US" sz="2000" dirty="0" err="1" smtClean="0"/>
              <a:t>boyutunda</a:t>
            </a:r>
            <a:r>
              <a:rPr lang="en-US" sz="2000" dirty="0" smtClean="0"/>
              <a:t> </a:t>
            </a:r>
            <a:r>
              <a:rPr lang="en-US" sz="2000" dirty="0" err="1" smtClean="0"/>
              <a:t>kare</a:t>
            </a:r>
            <a:r>
              <a:rPr lang="en-US" sz="2000" dirty="0" smtClean="0"/>
              <a:t> </a:t>
            </a:r>
            <a:r>
              <a:rPr lang="en-US" sz="2000" dirty="0" err="1" smtClean="0"/>
              <a:t>bir</a:t>
            </a:r>
            <a:r>
              <a:rPr lang="en-US" sz="2000" dirty="0" smtClean="0"/>
              <a:t> </a:t>
            </a:r>
            <a:r>
              <a:rPr lang="en-US" sz="2000" dirty="0" err="1" smtClean="0"/>
              <a:t>matristir</a:t>
            </a:r>
            <a:r>
              <a:rPr lang="en-US" sz="2000" dirty="0" smtClean="0"/>
              <a:t> </a:t>
            </a:r>
            <a:r>
              <a:rPr lang="en-US" sz="2000" dirty="0" err="1" smtClean="0"/>
              <a:t>ve</a:t>
            </a:r>
            <a:r>
              <a:rPr lang="en-US" sz="2000" dirty="0" smtClean="0"/>
              <a:t> </a:t>
            </a:r>
            <a:r>
              <a:rPr lang="en-US" sz="2000" dirty="0" err="1" smtClean="0"/>
              <a:t>burada</a:t>
            </a:r>
            <a:r>
              <a:rPr lang="en-US" sz="2000" dirty="0" smtClean="0"/>
              <a:t> m </a:t>
            </a:r>
            <a:r>
              <a:rPr lang="en-US" sz="2000" dirty="0" err="1" smtClean="0"/>
              <a:t>bloğun</a:t>
            </a:r>
            <a:r>
              <a:rPr lang="en-US" sz="2000" dirty="0" smtClean="0"/>
              <a:t> </a:t>
            </a:r>
            <a:r>
              <a:rPr lang="en-US" sz="2000" dirty="0" err="1" smtClean="0"/>
              <a:t>boyutudur</a:t>
            </a:r>
            <a:r>
              <a:rPr lang="en-US" sz="2000" dirty="0" smtClean="0"/>
              <a:t>. </a:t>
            </a:r>
            <a:r>
              <a:rPr lang="en-US" sz="2000" dirty="0" err="1" smtClean="0"/>
              <a:t>Anahtar</a:t>
            </a:r>
            <a:r>
              <a:rPr lang="en-US" sz="2000" dirty="0" smtClean="0"/>
              <a:t> </a:t>
            </a:r>
            <a:r>
              <a:rPr lang="en-US" sz="2000" dirty="0" err="1" smtClean="0"/>
              <a:t>matrisini</a:t>
            </a:r>
            <a:r>
              <a:rPr lang="en-US" sz="2000" dirty="0" smtClean="0"/>
              <a:t> K </a:t>
            </a:r>
            <a:r>
              <a:rPr lang="en-US" sz="2000" dirty="0" err="1" smtClean="0"/>
              <a:t>olarak</a:t>
            </a:r>
            <a:r>
              <a:rPr lang="en-US" sz="2000" dirty="0" smtClean="0"/>
              <a:t> </a:t>
            </a:r>
            <a:r>
              <a:rPr lang="en-US" sz="2000" dirty="0" err="1" smtClean="0"/>
              <a:t>adlandırılır</a:t>
            </a:r>
            <a:r>
              <a:rPr lang="en-US" sz="2000" dirty="0" smtClean="0"/>
              <a:t>, </a:t>
            </a:r>
            <a:r>
              <a:rPr lang="en-US" sz="2000" dirty="0" err="1" smtClean="0"/>
              <a:t>matrisin</a:t>
            </a:r>
            <a:r>
              <a:rPr lang="en-US" sz="2000" dirty="0" smtClean="0"/>
              <a:t> her </a:t>
            </a:r>
            <a:r>
              <a:rPr lang="en-US" sz="2000" dirty="0" err="1" smtClean="0"/>
              <a:t>bir</a:t>
            </a:r>
            <a:r>
              <a:rPr lang="en-US" sz="2000" dirty="0" smtClean="0"/>
              <a:t> </a:t>
            </a:r>
            <a:r>
              <a:rPr lang="en-US" sz="2000" dirty="0" err="1" smtClean="0"/>
              <a:t>elemanı</a:t>
            </a:r>
            <a:r>
              <a:rPr lang="en-US" sz="2000" dirty="0" smtClean="0"/>
              <a:t> </a:t>
            </a:r>
            <a:r>
              <a:rPr lang="en-US" sz="2000" dirty="0" err="1" smtClean="0"/>
              <a:t>Şekilde</a:t>
            </a:r>
            <a:r>
              <a:rPr lang="en-US" sz="2000" dirty="0" smtClean="0"/>
              <a:t> </a:t>
            </a:r>
            <a:r>
              <a:rPr lang="en-US" sz="2000" dirty="0" err="1" smtClean="0"/>
              <a:t>gösterildiği</a:t>
            </a:r>
            <a:r>
              <a:rPr lang="en-US" sz="2000" dirty="0" smtClean="0"/>
              <a:t> </a:t>
            </a:r>
            <a:r>
              <a:rPr lang="en-US" sz="2000" dirty="0" err="1" smtClean="0"/>
              <a:t>gibidir</a:t>
            </a:r>
            <a:r>
              <a:rPr lang="en-US" sz="2000" dirty="0" smtClean="0"/>
              <a:t>. </a:t>
            </a:r>
            <a:r>
              <a:rPr lang="en-US" sz="2000" b="1" dirty="0" err="1" smtClean="0"/>
              <a:t>Anahtar</a:t>
            </a:r>
            <a:r>
              <a:rPr lang="en-US" sz="2000" b="1" dirty="0" smtClean="0"/>
              <a:t> en </a:t>
            </a:r>
            <a:r>
              <a:rPr lang="en-US" sz="2000" b="1" dirty="0" err="1" smtClean="0"/>
              <a:t>az</a:t>
            </a:r>
            <a:r>
              <a:rPr lang="en-US" sz="2000" b="1" dirty="0" smtClean="0"/>
              <a:t> 2x2 </a:t>
            </a:r>
            <a:r>
              <a:rPr lang="en-US" sz="2000" b="1" dirty="0" err="1" smtClean="0"/>
              <a:t>boyutunda</a:t>
            </a:r>
            <a:r>
              <a:rPr lang="en-US" sz="2000" b="1" dirty="0" smtClean="0"/>
              <a:t>,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kare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matris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ve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çarpımsal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tersi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olmalı</a:t>
            </a:r>
            <a:r>
              <a:rPr lang="en-US" sz="2000" b="1" dirty="0" smtClean="0"/>
              <a:t>.</a:t>
            </a:r>
            <a:endParaRPr lang="en-US" sz="2000" b="1" dirty="0"/>
          </a:p>
        </p:txBody>
      </p:sp>
      <p:pic>
        <p:nvPicPr>
          <p:cNvPr id="5" name="Picture 4" descr="1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6800" y="2971800"/>
            <a:ext cx="2657846" cy="1867161"/>
          </a:xfrm>
          <a:prstGeom prst="rect">
            <a:avLst/>
          </a:prstGeom>
        </p:spPr>
      </p:pic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810000" y="3124200"/>
            <a:ext cx="1828800" cy="457200"/>
          </a:xfrm>
          <a:prstGeom prst="rect">
            <a:avLst/>
          </a:prstGeom>
          <a:noFill/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810000" y="3810000"/>
            <a:ext cx="5210175" cy="381000"/>
          </a:xfrm>
          <a:prstGeom prst="rect">
            <a:avLst/>
          </a:prstGeom>
          <a:noFill/>
        </p:spPr>
      </p:pic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0" y="781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71600" y="5029200"/>
            <a:ext cx="5391150" cy="381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90600" y="0"/>
            <a:ext cx="79248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Örnek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11</a:t>
            </a:r>
          </a:p>
          <a:p>
            <a:r>
              <a:rPr lang="en-US" sz="2800" dirty="0" smtClean="0"/>
              <a:t>“</a:t>
            </a:r>
            <a:r>
              <a:rPr lang="en-US" sz="2800" dirty="0" err="1" smtClean="0"/>
              <a:t>namık</a:t>
            </a:r>
            <a:r>
              <a:rPr lang="en-US" sz="2800" dirty="0" smtClean="0"/>
              <a:t> </a:t>
            </a:r>
            <a:r>
              <a:rPr lang="en-US" sz="2800" dirty="0" err="1" smtClean="0"/>
              <a:t>kemal</a:t>
            </a:r>
            <a:r>
              <a:rPr lang="en-US" sz="2800" dirty="0" smtClean="0"/>
              <a:t>" </a:t>
            </a:r>
            <a:r>
              <a:rPr lang="en-US" sz="2800" dirty="0" err="1" smtClean="0"/>
              <a:t>mesajını</a:t>
            </a:r>
            <a:r>
              <a:rPr lang="en-US" sz="2800" dirty="0" smtClean="0"/>
              <a:t> hill </a:t>
            </a:r>
            <a:r>
              <a:rPr lang="en-US" sz="2800" dirty="0" err="1" smtClean="0"/>
              <a:t>şifrelemeyle</a:t>
            </a:r>
            <a:r>
              <a:rPr lang="en-US" sz="2800" dirty="0" smtClean="0"/>
              <a:t> </a:t>
            </a:r>
            <a:r>
              <a:rPr lang="en-US" sz="2800" dirty="0" err="1" smtClean="0"/>
              <a:t>şifreleyin</a:t>
            </a:r>
            <a:r>
              <a:rPr lang="en-US" sz="2800" dirty="0" smtClean="0"/>
              <a:t> </a:t>
            </a:r>
            <a:r>
              <a:rPr lang="en-US" sz="2800" dirty="0" err="1" smtClean="0"/>
              <a:t>ve</a:t>
            </a:r>
            <a:r>
              <a:rPr lang="en-US" sz="2800" dirty="0" smtClean="0"/>
              <a:t> </a:t>
            </a:r>
            <a:r>
              <a:rPr lang="en-US" sz="2800" dirty="0" err="1" smtClean="0"/>
              <a:t>şifrelenen</a:t>
            </a:r>
            <a:r>
              <a:rPr lang="en-US" sz="2800" dirty="0" smtClean="0"/>
              <a:t> </a:t>
            </a:r>
            <a:r>
              <a:rPr lang="en-US" sz="2800" dirty="0" err="1" smtClean="0"/>
              <a:t>mesajı</a:t>
            </a:r>
            <a:r>
              <a:rPr lang="en-US" sz="2800" dirty="0" smtClean="0"/>
              <a:t> hill </a:t>
            </a:r>
            <a:r>
              <a:rPr lang="en-US" sz="2800" dirty="0" err="1" smtClean="0"/>
              <a:t>şifrelemesiyle</a:t>
            </a:r>
            <a:r>
              <a:rPr lang="en-US" sz="2800" dirty="0" smtClean="0"/>
              <a:t> </a:t>
            </a:r>
            <a:r>
              <a:rPr lang="en-US" sz="2800" dirty="0" err="1" smtClean="0"/>
              <a:t>çözün</a:t>
            </a:r>
            <a:endParaRPr lang="en-US" sz="2800" dirty="0" smtClean="0"/>
          </a:p>
          <a:p>
            <a:r>
              <a:rPr lang="en-US" sz="2800" dirty="0" smtClean="0"/>
              <a:t>(</a:t>
            </a:r>
            <a:r>
              <a:rPr lang="en-US" sz="2800" dirty="0" err="1" smtClean="0"/>
              <a:t>Anahtarı</a:t>
            </a:r>
            <a:r>
              <a:rPr lang="en-US" sz="2800" dirty="0" smtClean="0"/>
              <a:t> </a:t>
            </a:r>
            <a:r>
              <a:rPr lang="en-US" sz="2800" dirty="0" err="1" smtClean="0"/>
              <a:t>siz</a:t>
            </a:r>
            <a:r>
              <a:rPr lang="en-US" sz="2800" dirty="0" smtClean="0"/>
              <a:t> </a:t>
            </a:r>
            <a:r>
              <a:rPr lang="en-US" sz="2800" dirty="0" err="1" smtClean="0"/>
              <a:t>atayın</a:t>
            </a:r>
            <a:r>
              <a:rPr lang="en-US" sz="2800" dirty="0" smtClean="0"/>
              <a:t>)</a:t>
            </a:r>
          </a:p>
          <a:p>
            <a:endParaRPr lang="en-US" sz="28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990600" y="2057400"/>
            <a:ext cx="7924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na</a:t>
            </a:r>
            <a:r>
              <a:rPr lang="en-US" sz="2800" dirty="0" smtClean="0"/>
              <a:t> 	</a:t>
            </a:r>
            <a:r>
              <a:rPr lang="en-US" sz="2800" dirty="0" err="1" smtClean="0"/>
              <a:t>mı</a:t>
            </a:r>
            <a:r>
              <a:rPr lang="en-US" sz="2800" dirty="0" smtClean="0"/>
              <a:t> 	</a:t>
            </a:r>
            <a:r>
              <a:rPr lang="en-US" sz="2800" dirty="0" err="1" smtClean="0"/>
              <a:t>kk</a:t>
            </a:r>
            <a:r>
              <a:rPr lang="en-US" sz="2800" dirty="0" smtClean="0"/>
              <a:t> 	</a:t>
            </a:r>
            <a:r>
              <a:rPr lang="en-US" sz="2800" dirty="0" err="1" smtClean="0"/>
              <a:t>em</a:t>
            </a:r>
            <a:r>
              <a:rPr lang="en-US" sz="2800" dirty="0" smtClean="0"/>
              <a:t> 	al</a:t>
            </a:r>
          </a:p>
          <a:p>
            <a:r>
              <a:rPr lang="en-US" sz="2800" dirty="0" smtClean="0"/>
              <a:t>13,00  12,08  10,10   04,12  00,11 </a:t>
            </a:r>
          </a:p>
        </p:txBody>
      </p:sp>
      <p:pic>
        <p:nvPicPr>
          <p:cNvPr id="11" name="Picture 10" descr="6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5029200"/>
            <a:ext cx="9144000" cy="1349115"/>
          </a:xfrm>
          <a:prstGeom prst="rect">
            <a:avLst/>
          </a:prstGeom>
        </p:spPr>
      </p:pic>
      <p:sp>
        <p:nvSpPr>
          <p:cNvPr id="6963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69633" name="Picture 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66800" y="3063876"/>
            <a:ext cx="1981200" cy="850900"/>
          </a:xfrm>
          <a:prstGeom prst="rect">
            <a:avLst/>
          </a:prstGeom>
          <a:noFill/>
        </p:spPr>
      </p:pic>
      <p:sp>
        <p:nvSpPr>
          <p:cNvPr id="6963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69635" name="Picture 3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572000" y="3124200"/>
            <a:ext cx="3933825" cy="533400"/>
          </a:xfrm>
          <a:prstGeom prst="rect">
            <a:avLst/>
          </a:prstGeom>
          <a:noFill/>
        </p:spPr>
      </p:pic>
      <p:sp>
        <p:nvSpPr>
          <p:cNvPr id="69637" name="Rectangle 5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66800" y="4191000"/>
            <a:ext cx="792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1.Blok =&gt; </a:t>
            </a:r>
          </a:p>
        </p:txBody>
      </p:sp>
      <p:sp>
        <p:nvSpPr>
          <p:cNvPr id="6963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964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9643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69642" name="Picture 10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667000" y="4114800"/>
            <a:ext cx="6175612" cy="762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0600" y="304800"/>
            <a:ext cx="792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2.Blok =&gt; </a:t>
            </a:r>
          </a:p>
        </p:txBody>
      </p:sp>
      <p:sp>
        <p:nvSpPr>
          <p:cNvPr id="7168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1681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14600" y="304800"/>
            <a:ext cx="6448567" cy="7620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990600" y="1676400"/>
            <a:ext cx="792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3.Blok =&gt; </a:t>
            </a:r>
          </a:p>
        </p:txBody>
      </p:sp>
      <p:sp>
        <p:nvSpPr>
          <p:cNvPr id="7168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1683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90800" y="1524000"/>
            <a:ext cx="6286500" cy="762000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990600" y="2819400"/>
            <a:ext cx="792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4.Blok =&gt; </a:t>
            </a:r>
          </a:p>
        </p:txBody>
      </p:sp>
      <p:sp>
        <p:nvSpPr>
          <p:cNvPr id="7168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1685" name="Picture 5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14600" y="2743200"/>
            <a:ext cx="6471313" cy="762000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1066800" y="4267200"/>
            <a:ext cx="792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5.Blok =&gt; </a:t>
            </a:r>
          </a:p>
        </p:txBody>
      </p:sp>
      <p:sp>
        <p:nvSpPr>
          <p:cNvPr id="7168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1687" name="Picture 7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743200" y="4114800"/>
            <a:ext cx="6172200" cy="77294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066800" y="4419600"/>
          <a:ext cx="6095999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r1     r2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s1     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t1     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26    1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1        0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0        1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-26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1      0     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0        1 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dirty="0" smtClean="0"/>
                        <a:t>     -26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pic>
        <p:nvPicPr>
          <p:cNvPr id="5" name="Picture 4" descr="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43000" y="5638800"/>
            <a:ext cx="5334000" cy="476401"/>
          </a:xfrm>
          <a:prstGeom prst="rect">
            <a:avLst/>
          </a:prstGeom>
        </p:spPr>
      </p:pic>
      <p:sp>
        <p:nvSpPr>
          <p:cNvPr id="706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0657" name="Picture 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19200" y="2895600"/>
            <a:ext cx="2809875" cy="390525"/>
          </a:xfrm>
          <a:prstGeom prst="rect">
            <a:avLst/>
          </a:prstGeom>
          <a:noFill/>
        </p:spPr>
      </p:pic>
      <p:sp>
        <p:nvSpPr>
          <p:cNvPr id="7066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990600" y="0"/>
            <a:ext cx="8153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Şifreyi</a:t>
            </a:r>
            <a:r>
              <a:rPr lang="en-US" sz="2800" dirty="0" smtClean="0"/>
              <a:t> </a:t>
            </a:r>
            <a:r>
              <a:rPr lang="en-US" sz="2800" dirty="0" err="1" smtClean="0"/>
              <a:t>çözmek</a:t>
            </a:r>
            <a:r>
              <a:rPr lang="en-US" sz="2800" dirty="0" smtClean="0"/>
              <a:t> </a:t>
            </a:r>
            <a:r>
              <a:rPr lang="en-US" sz="2800" dirty="0" err="1" smtClean="0"/>
              <a:t>için</a:t>
            </a:r>
            <a:r>
              <a:rPr lang="en-US" sz="2800" dirty="0" smtClean="0"/>
              <a:t> </a:t>
            </a:r>
            <a:r>
              <a:rPr lang="en-US" sz="2800" dirty="0" err="1" smtClean="0"/>
              <a:t>anahtarın</a:t>
            </a:r>
            <a:r>
              <a:rPr lang="en-US" sz="2800" dirty="0" smtClean="0"/>
              <a:t> </a:t>
            </a:r>
            <a:r>
              <a:rPr lang="en-US" sz="2800" dirty="0" err="1" smtClean="0"/>
              <a:t>tersini</a:t>
            </a:r>
            <a:r>
              <a:rPr lang="en-US" sz="2800" dirty="0" smtClean="0"/>
              <a:t> </a:t>
            </a:r>
            <a:r>
              <a:rPr lang="en-US" sz="2800" dirty="0" err="1" smtClean="0"/>
              <a:t>bulmalyız</a:t>
            </a:r>
            <a:endParaRPr lang="en-US" sz="2800" dirty="0" smtClean="0"/>
          </a:p>
        </p:txBody>
      </p:sp>
      <p:sp>
        <p:nvSpPr>
          <p:cNvPr id="7066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0661" name="Picture 5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66800" y="609600"/>
            <a:ext cx="4454680" cy="619125"/>
          </a:xfrm>
          <a:prstGeom prst="rect">
            <a:avLst/>
          </a:prstGeom>
          <a:noFill/>
        </p:spPr>
      </p:pic>
      <p:sp>
        <p:nvSpPr>
          <p:cNvPr id="7066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0663" name="Picture 7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66800" y="3505200"/>
            <a:ext cx="3762375" cy="638175"/>
          </a:xfrm>
          <a:prstGeom prst="rect">
            <a:avLst/>
          </a:prstGeom>
          <a:noFill/>
        </p:spPr>
      </p:pic>
      <p:sp>
        <p:nvSpPr>
          <p:cNvPr id="70666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0665" name="Picture 9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43000" y="1447800"/>
            <a:ext cx="3048001" cy="867834"/>
          </a:xfrm>
          <a:prstGeom prst="rect">
            <a:avLst/>
          </a:prstGeom>
          <a:noFill/>
        </p:spPr>
      </p:pic>
      <p:sp>
        <p:nvSpPr>
          <p:cNvPr id="70668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0667" name="Picture 11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391400" y="5257800"/>
            <a:ext cx="1240805" cy="466725"/>
          </a:xfrm>
          <a:prstGeom prst="rect">
            <a:avLst/>
          </a:prstGeom>
          <a:noFill/>
        </p:spPr>
      </p:pic>
      <p:sp>
        <p:nvSpPr>
          <p:cNvPr id="70670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0669" name="Picture 13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391400" y="4495800"/>
            <a:ext cx="1405054" cy="457200"/>
          </a:xfrm>
          <a:prstGeom prst="rect">
            <a:avLst/>
          </a:prstGeom>
          <a:noFill/>
        </p:spPr>
      </p:pic>
      <p:pic>
        <p:nvPicPr>
          <p:cNvPr id="18" name="Picture 1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477000" y="609600"/>
            <a:ext cx="1981200" cy="8509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270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2707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19200" y="228600"/>
            <a:ext cx="3190875" cy="638175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990600" y="1219200"/>
            <a:ext cx="792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1.Blok =&gt; </a:t>
            </a:r>
          </a:p>
        </p:txBody>
      </p:sp>
      <p:sp>
        <p:nvSpPr>
          <p:cNvPr id="7271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2709" name="Picture 5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743200" y="1143000"/>
            <a:ext cx="6016388" cy="762000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990600" y="2362200"/>
            <a:ext cx="792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2.Blok =&gt; </a:t>
            </a:r>
          </a:p>
        </p:txBody>
      </p:sp>
      <p:sp>
        <p:nvSpPr>
          <p:cNvPr id="7271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2711" name="Picture 7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743200" y="2209800"/>
            <a:ext cx="6107373" cy="762000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990600" y="3352800"/>
            <a:ext cx="792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3.Blok =&gt; </a:t>
            </a:r>
          </a:p>
        </p:txBody>
      </p:sp>
      <p:sp>
        <p:nvSpPr>
          <p:cNvPr id="7271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2713" name="Picture 9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623297" y="3200400"/>
            <a:ext cx="6368303" cy="818610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990600" y="4343400"/>
            <a:ext cx="792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4.Blok =&gt; </a:t>
            </a:r>
          </a:p>
        </p:txBody>
      </p:sp>
      <p:sp>
        <p:nvSpPr>
          <p:cNvPr id="7271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2715" name="Picture 11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90800" y="4191000"/>
            <a:ext cx="6172200" cy="77008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990600" y="5257800"/>
            <a:ext cx="792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5.Blok =&gt; </a:t>
            </a:r>
          </a:p>
        </p:txBody>
      </p:sp>
      <p:sp>
        <p:nvSpPr>
          <p:cNvPr id="72718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2717" name="Picture 13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667000" y="5257800"/>
            <a:ext cx="6019800" cy="76243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90600" y="228600"/>
            <a:ext cx="47507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Hill </a:t>
            </a:r>
            <a:r>
              <a:rPr lang="en-US" sz="2800" dirty="0" err="1" smtClean="0"/>
              <a:t>Şifrelemenin</a:t>
            </a:r>
            <a:r>
              <a:rPr lang="en-US" sz="2800" dirty="0" smtClean="0"/>
              <a:t> </a:t>
            </a:r>
            <a:r>
              <a:rPr lang="en-US" sz="2800" dirty="0" err="1" smtClean="0"/>
              <a:t>Kriptanalizi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990600" y="1066800"/>
            <a:ext cx="81534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Hill </a:t>
            </a:r>
            <a:r>
              <a:rPr lang="en-US" dirty="0" err="1" smtClean="0"/>
              <a:t>şifresine</a:t>
            </a:r>
            <a:r>
              <a:rPr lang="en-US" dirty="0" smtClean="0"/>
              <a:t> brute-force attack son </a:t>
            </a:r>
            <a:r>
              <a:rPr lang="en-US" dirty="0" err="1" smtClean="0"/>
              <a:t>derece</a:t>
            </a:r>
            <a:r>
              <a:rPr lang="en-US" dirty="0" smtClean="0"/>
              <a:t> </a:t>
            </a:r>
            <a:r>
              <a:rPr lang="en-US" dirty="0" err="1" smtClean="0"/>
              <a:t>zordur</a:t>
            </a:r>
            <a:r>
              <a:rPr lang="en-US" dirty="0" smtClean="0"/>
              <a:t> </a:t>
            </a:r>
            <a:r>
              <a:rPr lang="en-US" dirty="0" err="1" smtClean="0"/>
              <a:t>çünkü</a:t>
            </a:r>
            <a:r>
              <a:rPr lang="en-US" dirty="0" smtClean="0"/>
              <a:t> </a:t>
            </a:r>
            <a:r>
              <a:rPr lang="en-US" dirty="0" err="1" smtClean="0"/>
              <a:t>anahtar</a:t>
            </a:r>
            <a:r>
              <a:rPr lang="en-US" dirty="0" smtClean="0"/>
              <a:t> </a:t>
            </a:r>
            <a:r>
              <a:rPr lang="en-US" dirty="0" err="1" smtClean="0"/>
              <a:t>bir</a:t>
            </a:r>
            <a:r>
              <a:rPr lang="en-US" dirty="0" smtClean="0"/>
              <a:t> m × m </a:t>
            </a:r>
            <a:r>
              <a:rPr lang="en-US" dirty="0" err="1" smtClean="0"/>
              <a:t>matrisidir</a:t>
            </a:r>
            <a:r>
              <a:rPr lang="en-US" dirty="0" smtClean="0"/>
              <a:t>. </a:t>
            </a:r>
            <a:r>
              <a:rPr lang="en-US" dirty="0" err="1" smtClean="0"/>
              <a:t>Matristeki</a:t>
            </a:r>
            <a:r>
              <a:rPr lang="en-US" dirty="0" smtClean="0"/>
              <a:t> her </a:t>
            </a:r>
            <a:r>
              <a:rPr lang="en-US" dirty="0" err="1" smtClean="0"/>
              <a:t>giriş</a:t>
            </a:r>
            <a:r>
              <a:rPr lang="en-US" dirty="0" smtClean="0"/>
              <a:t> 26 </a:t>
            </a:r>
            <a:r>
              <a:rPr lang="en-US" dirty="0" err="1" smtClean="0"/>
              <a:t>değerden</a:t>
            </a:r>
            <a:r>
              <a:rPr lang="en-US" dirty="0" smtClean="0"/>
              <a:t> </a:t>
            </a:r>
            <a:r>
              <a:rPr lang="en-US" dirty="0" err="1" smtClean="0"/>
              <a:t>birine</a:t>
            </a:r>
            <a:r>
              <a:rPr lang="en-US" dirty="0" smtClean="0"/>
              <a:t> </a:t>
            </a:r>
            <a:r>
              <a:rPr lang="en-US" dirty="0" err="1" smtClean="0"/>
              <a:t>sahip</a:t>
            </a:r>
            <a:r>
              <a:rPr lang="en-US" dirty="0" smtClean="0"/>
              <a:t> </a:t>
            </a:r>
            <a:r>
              <a:rPr lang="en-US" dirty="0" err="1" smtClean="0"/>
              <a:t>olabilir</a:t>
            </a:r>
            <a:r>
              <a:rPr lang="en-US" dirty="0" smtClean="0"/>
              <a:t>. </a:t>
            </a:r>
            <a:r>
              <a:rPr lang="en-US" dirty="0" err="1" smtClean="0"/>
              <a:t>Anahtar</a:t>
            </a:r>
            <a:r>
              <a:rPr lang="en-US" dirty="0" smtClean="0"/>
              <a:t> </a:t>
            </a:r>
            <a:r>
              <a:rPr lang="en-US" dirty="0" err="1" smtClean="0"/>
              <a:t>etki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alanının</a:t>
            </a:r>
            <a:r>
              <a:rPr lang="en-US" dirty="0" smtClean="0"/>
              <a:t> </a:t>
            </a:r>
            <a:r>
              <a:rPr lang="en-US" dirty="0" err="1" smtClean="0"/>
              <a:t>boyutunun</a:t>
            </a:r>
            <a:r>
              <a:rPr lang="en-US" dirty="0" smtClean="0"/>
              <a:t>                    </a:t>
            </a:r>
            <a:r>
              <a:rPr lang="en-US" dirty="0" err="1" smtClean="0"/>
              <a:t>olduğu</a:t>
            </a:r>
            <a:r>
              <a:rPr lang="en-US" dirty="0" smtClean="0"/>
              <a:t> </a:t>
            </a:r>
            <a:r>
              <a:rPr lang="en-US" dirty="0" err="1" smtClean="0"/>
              <a:t>anlamına</a:t>
            </a:r>
            <a:r>
              <a:rPr lang="en-US" dirty="0" smtClean="0"/>
              <a:t> </a:t>
            </a:r>
            <a:r>
              <a:rPr lang="en-US" dirty="0" err="1" smtClean="0"/>
              <a:t>gelmektedir</a:t>
            </a:r>
            <a:r>
              <a:rPr lang="en-US" dirty="0" smtClean="0"/>
              <a:t>. </a:t>
            </a:r>
            <a:r>
              <a:rPr lang="en-US" dirty="0" err="1" smtClean="0"/>
              <a:t>Ancak</a:t>
            </a:r>
            <a:r>
              <a:rPr lang="en-US" dirty="0" smtClean="0"/>
              <a:t>, </a:t>
            </a:r>
            <a:r>
              <a:rPr lang="en-US" dirty="0" err="1" smtClean="0"/>
              <a:t>tüm</a:t>
            </a:r>
            <a:r>
              <a:rPr lang="en-US" dirty="0" smtClean="0"/>
              <a:t> </a:t>
            </a:r>
            <a:r>
              <a:rPr lang="en-US" dirty="0" err="1" smtClean="0"/>
              <a:t>matrislerin</a:t>
            </a:r>
            <a:r>
              <a:rPr lang="en-US" dirty="0" smtClean="0"/>
              <a:t> </a:t>
            </a:r>
            <a:r>
              <a:rPr lang="en-US" dirty="0" err="1" smtClean="0"/>
              <a:t>çarpımsal</a:t>
            </a:r>
            <a:r>
              <a:rPr lang="en-US" dirty="0" smtClean="0"/>
              <a:t> </a:t>
            </a:r>
            <a:r>
              <a:rPr lang="en-US" dirty="0" err="1" smtClean="0"/>
              <a:t>tersleri</a:t>
            </a:r>
            <a:r>
              <a:rPr lang="en-US" dirty="0" smtClean="0"/>
              <a:t> </a:t>
            </a:r>
            <a:r>
              <a:rPr lang="en-US" dirty="0" err="1" smtClean="0"/>
              <a:t>yoktur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İkinci</a:t>
            </a:r>
            <a:r>
              <a:rPr lang="en-US" dirty="0" smtClean="0"/>
              <a:t> </a:t>
            </a:r>
            <a:r>
              <a:rPr lang="en-US" dirty="0" err="1" smtClean="0"/>
              <a:t>olarak</a:t>
            </a:r>
            <a:r>
              <a:rPr lang="en-US" dirty="0" smtClean="0"/>
              <a:t>, Hill </a:t>
            </a:r>
            <a:r>
              <a:rPr lang="en-US" dirty="0" err="1" smtClean="0"/>
              <a:t>şifreleri</a:t>
            </a:r>
            <a:r>
              <a:rPr lang="en-US" dirty="0" smtClean="0"/>
              <a:t> </a:t>
            </a:r>
            <a:r>
              <a:rPr lang="en-US" dirty="0" err="1" smtClean="0"/>
              <a:t>düz</a:t>
            </a:r>
            <a:r>
              <a:rPr lang="en-US" dirty="0" smtClean="0"/>
              <a:t> </a:t>
            </a:r>
            <a:r>
              <a:rPr lang="en-US" dirty="0" err="1" smtClean="0"/>
              <a:t>metnin</a:t>
            </a:r>
            <a:r>
              <a:rPr lang="en-US" dirty="0" smtClean="0"/>
              <a:t> </a:t>
            </a:r>
            <a:r>
              <a:rPr lang="en-US" dirty="0" err="1" smtClean="0"/>
              <a:t>istatistiklerini</a:t>
            </a:r>
            <a:r>
              <a:rPr lang="en-US" dirty="0" smtClean="0"/>
              <a:t> </a:t>
            </a:r>
            <a:r>
              <a:rPr lang="en-US" dirty="0" err="1" smtClean="0"/>
              <a:t>sağlamaz</a:t>
            </a:r>
            <a:r>
              <a:rPr lang="en-US" dirty="0" smtClean="0"/>
              <a:t>.</a:t>
            </a:r>
          </a:p>
          <a:p>
            <a:r>
              <a:rPr lang="en-US" dirty="0" smtClean="0"/>
              <a:t>Eve </a:t>
            </a:r>
            <a:r>
              <a:rPr lang="en-US" dirty="0" err="1" smtClean="0"/>
              <a:t>tek</a:t>
            </a:r>
            <a:r>
              <a:rPr lang="en-US" dirty="0" smtClean="0"/>
              <a:t> </a:t>
            </a:r>
            <a:r>
              <a:rPr lang="en-US" dirty="0" err="1" smtClean="0"/>
              <a:t>harfler</a:t>
            </a:r>
            <a:r>
              <a:rPr lang="en-US" dirty="0" smtClean="0"/>
              <a:t>, </a:t>
            </a:r>
            <a:r>
              <a:rPr lang="en-US" dirty="0" err="1" smtClean="0"/>
              <a:t>digramlar</a:t>
            </a:r>
            <a:r>
              <a:rPr lang="en-US" dirty="0" smtClean="0"/>
              <a:t> </a:t>
            </a:r>
            <a:r>
              <a:rPr lang="en-US" dirty="0" err="1" smtClean="0"/>
              <a:t>veya</a:t>
            </a:r>
            <a:r>
              <a:rPr lang="en-US" dirty="0" smtClean="0"/>
              <a:t> </a:t>
            </a:r>
            <a:r>
              <a:rPr lang="en-US" dirty="0" err="1" smtClean="0"/>
              <a:t>trigramlar</a:t>
            </a:r>
            <a:r>
              <a:rPr lang="en-US" dirty="0" smtClean="0"/>
              <a:t> </a:t>
            </a:r>
            <a:r>
              <a:rPr lang="en-US" dirty="0" err="1" smtClean="0"/>
              <a:t>üzerinde</a:t>
            </a:r>
            <a:r>
              <a:rPr lang="en-US" dirty="0" smtClean="0"/>
              <a:t> </a:t>
            </a:r>
            <a:r>
              <a:rPr lang="en-US" dirty="0" err="1" smtClean="0"/>
              <a:t>frekans</a:t>
            </a:r>
            <a:r>
              <a:rPr lang="en-US" dirty="0" smtClean="0"/>
              <a:t> </a:t>
            </a:r>
            <a:r>
              <a:rPr lang="en-US" dirty="0" err="1" smtClean="0"/>
              <a:t>analizi</a:t>
            </a:r>
            <a:r>
              <a:rPr lang="en-US" dirty="0" smtClean="0"/>
              <a:t> </a:t>
            </a:r>
            <a:r>
              <a:rPr lang="en-US" dirty="0" err="1" smtClean="0"/>
              <a:t>yapamaz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Ancak</a:t>
            </a:r>
            <a:r>
              <a:rPr lang="en-US" dirty="0" smtClean="0"/>
              <a:t> Eve, m </a:t>
            </a:r>
            <a:r>
              <a:rPr lang="en-US" dirty="0" err="1" smtClean="0"/>
              <a:t>değerini</a:t>
            </a:r>
            <a:r>
              <a:rPr lang="en-US" dirty="0" smtClean="0"/>
              <a:t> </a:t>
            </a:r>
            <a:r>
              <a:rPr lang="en-US" dirty="0" err="1" smtClean="0"/>
              <a:t>biliyorsa</a:t>
            </a:r>
            <a:r>
              <a:rPr lang="en-US" dirty="0" smtClean="0"/>
              <a:t> </a:t>
            </a:r>
            <a:r>
              <a:rPr lang="en-US" dirty="0" err="1" smtClean="0"/>
              <a:t>ve</a:t>
            </a:r>
            <a:r>
              <a:rPr lang="en-US" dirty="0" smtClean="0"/>
              <a:t> en </a:t>
            </a:r>
            <a:r>
              <a:rPr lang="en-US" dirty="0" err="1" smtClean="0"/>
              <a:t>az</a:t>
            </a:r>
            <a:r>
              <a:rPr lang="en-US" dirty="0" smtClean="0"/>
              <a:t> m </a:t>
            </a:r>
            <a:r>
              <a:rPr lang="en-US" dirty="0" err="1" smtClean="0"/>
              <a:t>blok</a:t>
            </a:r>
            <a:r>
              <a:rPr lang="en-US" dirty="0" smtClean="0"/>
              <a:t> </a:t>
            </a:r>
            <a:r>
              <a:rPr lang="en-US" dirty="0" err="1" smtClean="0"/>
              <a:t>için</a:t>
            </a:r>
            <a:r>
              <a:rPr lang="en-US" dirty="0" smtClean="0"/>
              <a:t> </a:t>
            </a:r>
            <a:r>
              <a:rPr lang="en-US" dirty="0" err="1" smtClean="0"/>
              <a:t>düz</a:t>
            </a:r>
            <a:r>
              <a:rPr lang="en-US" dirty="0" smtClean="0"/>
              <a:t> </a:t>
            </a:r>
            <a:r>
              <a:rPr lang="en-US" dirty="0" err="1" smtClean="0"/>
              <a:t>metin</a:t>
            </a:r>
            <a:r>
              <a:rPr lang="en-US" dirty="0" smtClean="0"/>
              <a:t>/</a:t>
            </a:r>
            <a:r>
              <a:rPr lang="en-US" dirty="0" err="1" smtClean="0"/>
              <a:t>şifreli</a:t>
            </a:r>
            <a:r>
              <a:rPr lang="en-US" dirty="0" smtClean="0"/>
              <a:t> </a:t>
            </a:r>
            <a:r>
              <a:rPr lang="en-US" dirty="0" err="1" smtClean="0"/>
              <a:t>metin</a:t>
            </a:r>
            <a:r>
              <a:rPr lang="en-US" dirty="0" smtClean="0"/>
              <a:t> </a:t>
            </a:r>
            <a:r>
              <a:rPr lang="en-US" dirty="0" err="1" smtClean="0"/>
              <a:t>çiftlerini</a:t>
            </a:r>
            <a:r>
              <a:rPr lang="en-US" dirty="0" smtClean="0"/>
              <a:t> </a:t>
            </a:r>
            <a:r>
              <a:rPr lang="en-US" dirty="0" err="1" smtClean="0"/>
              <a:t>biliyorsa</a:t>
            </a:r>
            <a:r>
              <a:rPr lang="en-US" dirty="0" smtClean="0"/>
              <a:t> </a:t>
            </a:r>
            <a:r>
              <a:rPr lang="en-US" dirty="0" err="1" smtClean="0"/>
              <a:t>şifreye</a:t>
            </a:r>
            <a:r>
              <a:rPr lang="en-US" dirty="0" smtClean="0"/>
              <a:t> </a:t>
            </a:r>
            <a:r>
              <a:rPr lang="en-US" dirty="0" err="1" smtClean="0"/>
              <a:t>bilinen</a:t>
            </a:r>
            <a:r>
              <a:rPr lang="en-US" dirty="0" smtClean="0"/>
              <a:t> </a:t>
            </a:r>
            <a:r>
              <a:rPr lang="en-US" dirty="0" err="1" smtClean="0"/>
              <a:t>düz</a:t>
            </a:r>
            <a:r>
              <a:rPr lang="en-US" dirty="0" smtClean="0"/>
              <a:t> </a:t>
            </a:r>
            <a:r>
              <a:rPr lang="en-US" dirty="0" err="1" smtClean="0"/>
              <a:t>metin</a:t>
            </a:r>
            <a:r>
              <a:rPr lang="en-US" dirty="0" smtClean="0"/>
              <a:t> </a:t>
            </a:r>
            <a:r>
              <a:rPr lang="en-US" dirty="0" err="1" smtClean="0"/>
              <a:t>saldırısı</a:t>
            </a:r>
            <a:r>
              <a:rPr lang="en-US" dirty="0" smtClean="0"/>
              <a:t> </a:t>
            </a:r>
            <a:r>
              <a:rPr lang="en-US" dirty="0" err="1" smtClean="0"/>
              <a:t>yapabilir</a:t>
            </a:r>
            <a:r>
              <a:rPr lang="en-US" dirty="0" smtClean="0"/>
              <a:t>.</a:t>
            </a:r>
          </a:p>
          <a:p>
            <a:r>
              <a:rPr lang="en-US" dirty="0" smtClean="0"/>
              <a:t>Eve, P (</a:t>
            </a:r>
            <a:r>
              <a:rPr lang="en-US" dirty="0" err="1" smtClean="0"/>
              <a:t>düz</a:t>
            </a:r>
            <a:r>
              <a:rPr lang="en-US" dirty="0" smtClean="0"/>
              <a:t> </a:t>
            </a:r>
            <a:r>
              <a:rPr lang="en-US" dirty="0" err="1" smtClean="0"/>
              <a:t>metin</a:t>
            </a:r>
            <a:r>
              <a:rPr lang="en-US" dirty="0" smtClean="0"/>
              <a:t>) </a:t>
            </a:r>
            <a:r>
              <a:rPr lang="en-US" dirty="0" err="1" smtClean="0"/>
              <a:t>ve</a:t>
            </a:r>
            <a:r>
              <a:rPr lang="en-US" dirty="0" smtClean="0"/>
              <a:t> C (</a:t>
            </a:r>
            <a:r>
              <a:rPr lang="en-US" dirty="0" err="1" smtClean="0"/>
              <a:t>şifreli</a:t>
            </a:r>
            <a:r>
              <a:rPr lang="en-US" dirty="0" smtClean="0"/>
              <a:t> </a:t>
            </a:r>
            <a:r>
              <a:rPr lang="en-US" dirty="0" err="1" smtClean="0"/>
              <a:t>metin</a:t>
            </a:r>
            <a:r>
              <a:rPr lang="en-US" dirty="0" smtClean="0"/>
              <a:t>) </a:t>
            </a:r>
            <a:r>
              <a:rPr lang="en-US" dirty="0" err="1" smtClean="0"/>
              <a:t>olmak</a:t>
            </a:r>
            <a:r>
              <a:rPr lang="en-US" dirty="0" smtClean="0"/>
              <a:t> </a:t>
            </a:r>
            <a:r>
              <a:rPr lang="en-US" dirty="0" err="1" smtClean="0"/>
              <a:t>üzere</a:t>
            </a:r>
            <a:r>
              <a:rPr lang="en-US" dirty="0" smtClean="0"/>
              <a:t> </a:t>
            </a:r>
            <a:r>
              <a:rPr lang="en-US" dirty="0" err="1" smtClean="0"/>
              <a:t>iki</a:t>
            </a:r>
            <a:r>
              <a:rPr lang="en-US" dirty="0" smtClean="0"/>
              <a:t> m × m </a:t>
            </a:r>
            <a:r>
              <a:rPr lang="en-US" dirty="0" err="1" smtClean="0"/>
              <a:t>matris</a:t>
            </a:r>
            <a:r>
              <a:rPr lang="en-US" dirty="0" smtClean="0"/>
              <a:t> </a:t>
            </a:r>
            <a:r>
              <a:rPr lang="en-US" dirty="0" err="1" smtClean="0"/>
              <a:t>oluşturabilir</a:t>
            </a:r>
            <a:r>
              <a:rPr lang="en-US" dirty="0" smtClean="0"/>
              <a:t>. </a:t>
            </a:r>
            <a:r>
              <a:rPr lang="en-US" dirty="0" err="1" smtClean="0"/>
              <a:t>karşılık</a:t>
            </a:r>
            <a:r>
              <a:rPr lang="en-US" dirty="0" smtClean="0"/>
              <a:t> </a:t>
            </a:r>
            <a:r>
              <a:rPr lang="en-US" dirty="0" err="1" smtClean="0"/>
              <a:t>gelen</a:t>
            </a:r>
            <a:r>
              <a:rPr lang="en-US" dirty="0" smtClean="0"/>
              <a:t> </a:t>
            </a:r>
            <a:r>
              <a:rPr lang="en-US" dirty="0" err="1" smtClean="0"/>
              <a:t>satırlar</a:t>
            </a:r>
            <a:r>
              <a:rPr lang="en-US" dirty="0" smtClean="0"/>
              <a:t>, </a:t>
            </a:r>
            <a:r>
              <a:rPr lang="en-US" dirty="0" err="1" smtClean="0"/>
              <a:t>karşılık</a:t>
            </a:r>
            <a:r>
              <a:rPr lang="en-US" dirty="0" smtClean="0"/>
              <a:t> </a:t>
            </a:r>
            <a:r>
              <a:rPr lang="en-US" dirty="0" err="1" smtClean="0"/>
              <a:t>gelen</a:t>
            </a:r>
            <a:r>
              <a:rPr lang="en-US" dirty="0" smtClean="0"/>
              <a:t> </a:t>
            </a:r>
            <a:r>
              <a:rPr lang="en-US" dirty="0" err="1" smtClean="0"/>
              <a:t>bilinen</a:t>
            </a:r>
            <a:r>
              <a:rPr lang="en-US" dirty="0" smtClean="0"/>
              <a:t> </a:t>
            </a:r>
            <a:r>
              <a:rPr lang="en-US" dirty="0" err="1" smtClean="0"/>
              <a:t>düz</a:t>
            </a:r>
            <a:r>
              <a:rPr lang="en-US" dirty="0" smtClean="0"/>
              <a:t> </a:t>
            </a:r>
            <a:r>
              <a:rPr lang="en-US" dirty="0" err="1" smtClean="0"/>
              <a:t>metin</a:t>
            </a:r>
            <a:r>
              <a:rPr lang="en-US" dirty="0" smtClean="0"/>
              <a:t>/</a:t>
            </a:r>
            <a:r>
              <a:rPr lang="en-US" dirty="0" err="1" smtClean="0"/>
              <a:t>şifreli</a:t>
            </a:r>
            <a:r>
              <a:rPr lang="en-US" dirty="0" smtClean="0"/>
              <a:t> </a:t>
            </a:r>
            <a:r>
              <a:rPr lang="en-US" dirty="0" err="1" smtClean="0"/>
              <a:t>metin</a:t>
            </a:r>
            <a:r>
              <a:rPr lang="en-US" dirty="0" smtClean="0"/>
              <a:t> </a:t>
            </a:r>
            <a:r>
              <a:rPr lang="en-US" dirty="0" err="1" smtClean="0"/>
              <a:t>çiftlerini</a:t>
            </a:r>
            <a:r>
              <a:rPr lang="en-US" dirty="0" smtClean="0"/>
              <a:t> </a:t>
            </a:r>
            <a:r>
              <a:rPr lang="en-US" dirty="0" err="1" smtClean="0"/>
              <a:t>temsil</a:t>
            </a:r>
            <a:r>
              <a:rPr lang="en-US" dirty="0" smtClean="0"/>
              <a:t> </a:t>
            </a:r>
            <a:r>
              <a:rPr lang="en-US" dirty="0" err="1" smtClean="0"/>
              <a:t>eder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C = PK </a:t>
            </a:r>
            <a:r>
              <a:rPr lang="en-US" dirty="0" err="1" smtClean="0"/>
              <a:t>olduğundan</a:t>
            </a:r>
            <a:r>
              <a:rPr lang="en-US" dirty="0" smtClean="0"/>
              <a:t>, Eve    K =                 </a:t>
            </a:r>
            <a:r>
              <a:rPr lang="en-US" dirty="0" err="1" smtClean="0"/>
              <a:t>ilişkisini</a:t>
            </a:r>
            <a:r>
              <a:rPr lang="en-US" dirty="0" smtClean="0"/>
              <a:t> </a:t>
            </a:r>
            <a:r>
              <a:rPr lang="en-US" dirty="0" err="1" smtClean="0"/>
              <a:t>kullanabilir</a:t>
            </a:r>
            <a:r>
              <a:rPr lang="en-US" dirty="0" smtClean="0"/>
              <a:t> P </a:t>
            </a:r>
            <a:r>
              <a:rPr lang="en-US" dirty="0" err="1" smtClean="0"/>
              <a:t>ters</a:t>
            </a:r>
            <a:r>
              <a:rPr lang="en-US" dirty="0" smtClean="0"/>
              <a:t> </a:t>
            </a:r>
            <a:r>
              <a:rPr lang="en-US" dirty="0" err="1" smtClean="0"/>
              <a:t>çevrilebilir</a:t>
            </a:r>
            <a:r>
              <a:rPr lang="en-US" dirty="0" smtClean="0"/>
              <a:t> </a:t>
            </a:r>
            <a:r>
              <a:rPr lang="en-US" dirty="0" err="1" smtClean="0"/>
              <a:t>ise</a:t>
            </a:r>
            <a:r>
              <a:rPr lang="en-US" dirty="0" smtClean="0"/>
              <a:t> </a:t>
            </a:r>
            <a:r>
              <a:rPr lang="en-US" dirty="0" err="1" smtClean="0"/>
              <a:t>anahtarı</a:t>
            </a:r>
            <a:r>
              <a:rPr lang="en-US" dirty="0" smtClean="0"/>
              <a:t> </a:t>
            </a:r>
            <a:r>
              <a:rPr lang="en-US" dirty="0" err="1" smtClean="0"/>
              <a:t>bulmak</a:t>
            </a:r>
            <a:r>
              <a:rPr lang="en-US" dirty="0" smtClean="0"/>
              <a:t> </a:t>
            </a:r>
            <a:r>
              <a:rPr lang="en-US" dirty="0" err="1" smtClean="0"/>
              <a:t>için</a:t>
            </a:r>
            <a:r>
              <a:rPr lang="en-US" dirty="0" smtClean="0"/>
              <a:t>. </a:t>
            </a:r>
            <a:r>
              <a:rPr lang="en-US" dirty="0" err="1" smtClean="0"/>
              <a:t>Eğer</a:t>
            </a:r>
            <a:r>
              <a:rPr lang="en-US" dirty="0" smtClean="0"/>
              <a:t> P </a:t>
            </a:r>
            <a:r>
              <a:rPr lang="en-US" dirty="0" err="1" smtClean="0"/>
              <a:t>ters</a:t>
            </a:r>
            <a:r>
              <a:rPr lang="en-US" dirty="0" smtClean="0"/>
              <a:t> </a:t>
            </a:r>
            <a:r>
              <a:rPr lang="en-US" dirty="0" err="1" smtClean="0"/>
              <a:t>çevrilebilir</a:t>
            </a:r>
            <a:r>
              <a:rPr lang="en-US" dirty="0" smtClean="0"/>
              <a:t> </a:t>
            </a:r>
            <a:r>
              <a:rPr lang="en-US" dirty="0" err="1" smtClean="0"/>
              <a:t>değilse</a:t>
            </a:r>
            <a:r>
              <a:rPr lang="en-US" dirty="0" smtClean="0"/>
              <a:t>, o </a:t>
            </a:r>
            <a:r>
              <a:rPr lang="en-US" dirty="0" err="1" smtClean="0"/>
              <a:t>zaman</a:t>
            </a:r>
            <a:r>
              <a:rPr lang="en-US" dirty="0" smtClean="0"/>
              <a:t> </a:t>
            </a:r>
            <a:r>
              <a:rPr lang="en-US" dirty="0" err="1" smtClean="0"/>
              <a:t>Eve'in</a:t>
            </a:r>
            <a:r>
              <a:rPr lang="en-US" dirty="0" smtClean="0"/>
              <a:t> </a:t>
            </a:r>
            <a:r>
              <a:rPr lang="en-US" dirty="0" err="1" smtClean="0"/>
              <a:t>farklı</a:t>
            </a:r>
            <a:r>
              <a:rPr lang="en-US" dirty="0" smtClean="0"/>
              <a:t> </a:t>
            </a:r>
            <a:r>
              <a:rPr lang="en-US" dirty="0" err="1" smtClean="0"/>
              <a:t>bir</a:t>
            </a:r>
            <a:r>
              <a:rPr lang="en-US" dirty="0" smtClean="0"/>
              <a:t> m </a:t>
            </a:r>
            <a:r>
              <a:rPr lang="en-US" dirty="0" err="1" smtClean="0"/>
              <a:t>düz</a:t>
            </a:r>
            <a:r>
              <a:rPr lang="en-US" dirty="0" smtClean="0"/>
              <a:t> </a:t>
            </a:r>
            <a:r>
              <a:rPr lang="en-US" dirty="0" err="1" smtClean="0"/>
              <a:t>metin</a:t>
            </a:r>
            <a:r>
              <a:rPr lang="en-US" dirty="0" smtClean="0"/>
              <a:t>/</a:t>
            </a:r>
            <a:r>
              <a:rPr lang="en-US" dirty="0" err="1" smtClean="0"/>
              <a:t>şifreli</a:t>
            </a:r>
            <a:r>
              <a:rPr lang="en-US" dirty="0" smtClean="0"/>
              <a:t> </a:t>
            </a:r>
            <a:r>
              <a:rPr lang="en-US" dirty="0" err="1" smtClean="0"/>
              <a:t>metin</a:t>
            </a:r>
            <a:r>
              <a:rPr lang="en-US" dirty="0" smtClean="0"/>
              <a:t> </a:t>
            </a:r>
            <a:r>
              <a:rPr lang="en-US" dirty="0" err="1" smtClean="0"/>
              <a:t>çifti</a:t>
            </a:r>
            <a:r>
              <a:rPr lang="en-US" dirty="0" smtClean="0"/>
              <a:t> </a:t>
            </a:r>
            <a:r>
              <a:rPr lang="en-US" dirty="0" err="1" smtClean="0"/>
              <a:t>kümesi</a:t>
            </a:r>
            <a:r>
              <a:rPr lang="en-US" dirty="0" smtClean="0"/>
              <a:t> </a:t>
            </a:r>
            <a:r>
              <a:rPr lang="en-US" dirty="0" err="1" smtClean="0"/>
              <a:t>kullanması</a:t>
            </a:r>
            <a:r>
              <a:rPr lang="en-US" dirty="0" smtClean="0"/>
              <a:t> </a:t>
            </a:r>
            <a:r>
              <a:rPr lang="en-US" dirty="0" err="1" smtClean="0"/>
              <a:t>gerekir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Eğer</a:t>
            </a:r>
            <a:r>
              <a:rPr lang="en-US" dirty="0" smtClean="0"/>
              <a:t> Eve </a:t>
            </a:r>
            <a:r>
              <a:rPr lang="en-US" dirty="0" err="1" smtClean="0"/>
              <a:t>m'nin</a:t>
            </a:r>
            <a:r>
              <a:rPr lang="en-US" dirty="0" smtClean="0"/>
              <a:t> </a:t>
            </a:r>
            <a:r>
              <a:rPr lang="en-US" dirty="0" err="1" smtClean="0"/>
              <a:t>değerini</a:t>
            </a:r>
            <a:r>
              <a:rPr lang="en-US" dirty="0" smtClean="0"/>
              <a:t> </a:t>
            </a:r>
            <a:r>
              <a:rPr lang="en-US" dirty="0" err="1" smtClean="0"/>
              <a:t>bilmiyorsa</a:t>
            </a:r>
            <a:r>
              <a:rPr lang="en-US" dirty="0" smtClean="0"/>
              <a:t>, </a:t>
            </a:r>
            <a:r>
              <a:rPr lang="en-US" dirty="0" err="1" smtClean="0"/>
              <a:t>m'nin</a:t>
            </a:r>
            <a:r>
              <a:rPr lang="en-US" dirty="0" smtClean="0"/>
              <a:t> </a:t>
            </a:r>
            <a:r>
              <a:rPr lang="en-US" dirty="0" err="1" smtClean="0"/>
              <a:t>çok</a:t>
            </a:r>
            <a:r>
              <a:rPr lang="en-US" dirty="0" smtClean="0"/>
              <a:t> </a:t>
            </a:r>
            <a:r>
              <a:rPr lang="en-US" dirty="0" err="1" smtClean="0"/>
              <a:t>büyük</a:t>
            </a:r>
            <a:r>
              <a:rPr lang="en-US" dirty="0" smtClean="0"/>
              <a:t> </a:t>
            </a:r>
            <a:r>
              <a:rPr lang="en-US" dirty="0" err="1" smtClean="0"/>
              <a:t>olmaması</a:t>
            </a:r>
            <a:r>
              <a:rPr lang="en-US" dirty="0" smtClean="0"/>
              <a:t> </a:t>
            </a:r>
            <a:r>
              <a:rPr lang="en-US" dirty="0" err="1" smtClean="0"/>
              <a:t>koşuluyla</a:t>
            </a:r>
            <a:r>
              <a:rPr lang="en-US" dirty="0" smtClean="0"/>
              <a:t> </a:t>
            </a:r>
            <a:r>
              <a:rPr lang="en-US" dirty="0" err="1" smtClean="0"/>
              <a:t>farklı</a:t>
            </a:r>
            <a:r>
              <a:rPr lang="en-US" dirty="0" smtClean="0"/>
              <a:t> </a:t>
            </a:r>
            <a:r>
              <a:rPr lang="en-US" dirty="0" err="1" smtClean="0"/>
              <a:t>değerler</a:t>
            </a:r>
            <a:r>
              <a:rPr lang="en-US" dirty="0" smtClean="0"/>
              <a:t> </a:t>
            </a:r>
            <a:r>
              <a:rPr lang="en-US" dirty="0" err="1" smtClean="0"/>
              <a:t>deneyebilir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7373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3729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00400" y="1676400"/>
            <a:ext cx="904875" cy="381000"/>
          </a:xfrm>
          <a:prstGeom prst="rect">
            <a:avLst/>
          </a:prstGeom>
          <a:noFill/>
        </p:spPr>
      </p:pic>
      <p:sp>
        <p:nvSpPr>
          <p:cNvPr id="737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3731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114800" y="4038600"/>
            <a:ext cx="685800" cy="3905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90600" y="152400"/>
            <a:ext cx="8153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Eve'in</a:t>
            </a:r>
            <a:r>
              <a:rPr lang="en-US" dirty="0" smtClean="0"/>
              <a:t> m = 3 </a:t>
            </a:r>
            <a:r>
              <a:rPr lang="en-US" dirty="0" err="1" smtClean="0"/>
              <a:t>olduğunu</a:t>
            </a:r>
            <a:r>
              <a:rPr lang="en-US" dirty="0" smtClean="0"/>
              <a:t> </a:t>
            </a:r>
            <a:r>
              <a:rPr lang="en-US" dirty="0" err="1" smtClean="0"/>
              <a:t>bildiğini</a:t>
            </a:r>
            <a:r>
              <a:rPr lang="en-US" dirty="0" smtClean="0"/>
              <a:t> </a:t>
            </a:r>
            <a:r>
              <a:rPr lang="en-US" dirty="0" err="1" smtClean="0"/>
              <a:t>varsayalım</a:t>
            </a:r>
            <a:r>
              <a:rPr lang="en-US" dirty="0" smtClean="0"/>
              <a:t>. </a:t>
            </a:r>
            <a:r>
              <a:rPr lang="en-US" dirty="0" err="1" smtClean="0"/>
              <a:t>Gösterildiği</a:t>
            </a:r>
            <a:r>
              <a:rPr lang="en-US" dirty="0" smtClean="0"/>
              <a:t> </a:t>
            </a:r>
            <a:r>
              <a:rPr lang="en-US" dirty="0" err="1" smtClean="0"/>
              <a:t>gibi</a:t>
            </a:r>
            <a:r>
              <a:rPr lang="en-US" dirty="0" smtClean="0"/>
              <a:t> </a:t>
            </a:r>
            <a:r>
              <a:rPr lang="en-US" dirty="0" err="1" smtClean="0"/>
              <a:t>üç</a:t>
            </a:r>
            <a:r>
              <a:rPr lang="en-US" dirty="0" smtClean="0"/>
              <a:t> </a:t>
            </a:r>
            <a:r>
              <a:rPr lang="en-US" dirty="0" err="1" smtClean="0"/>
              <a:t>düz</a:t>
            </a:r>
            <a:r>
              <a:rPr lang="en-US" dirty="0" smtClean="0"/>
              <a:t> </a:t>
            </a:r>
            <a:r>
              <a:rPr lang="en-US" dirty="0" err="1" smtClean="0"/>
              <a:t>metin</a:t>
            </a:r>
            <a:r>
              <a:rPr lang="en-US" dirty="0" smtClean="0"/>
              <a:t>/</a:t>
            </a:r>
            <a:r>
              <a:rPr lang="en-US" dirty="0" err="1" smtClean="0"/>
              <a:t>şifreli</a:t>
            </a:r>
            <a:r>
              <a:rPr lang="en-US" dirty="0" smtClean="0"/>
              <a:t> </a:t>
            </a:r>
            <a:r>
              <a:rPr lang="en-US" dirty="0" err="1" smtClean="0"/>
              <a:t>metin</a:t>
            </a:r>
            <a:r>
              <a:rPr lang="en-US" dirty="0" smtClean="0"/>
              <a:t> </a:t>
            </a:r>
            <a:r>
              <a:rPr lang="en-US" dirty="0" err="1" smtClean="0"/>
              <a:t>çifti</a:t>
            </a:r>
            <a:r>
              <a:rPr lang="en-US" dirty="0" smtClean="0"/>
              <a:t> </a:t>
            </a:r>
            <a:r>
              <a:rPr lang="en-US" dirty="0" err="1" smtClean="0"/>
              <a:t>bloğunu</a:t>
            </a:r>
            <a:r>
              <a:rPr lang="en-US" dirty="0" smtClean="0"/>
              <a:t> (</a:t>
            </a:r>
            <a:r>
              <a:rPr lang="en-US" dirty="0" err="1" smtClean="0"/>
              <a:t>aynı</a:t>
            </a:r>
            <a:r>
              <a:rPr lang="en-US" dirty="0" smtClean="0"/>
              <a:t> </a:t>
            </a:r>
            <a:r>
              <a:rPr lang="en-US" dirty="0" err="1" smtClean="0"/>
              <a:t>mesajdan</a:t>
            </a:r>
            <a:r>
              <a:rPr lang="en-US" dirty="0" smtClean="0"/>
              <a:t> </a:t>
            </a:r>
            <a:r>
              <a:rPr lang="en-US" dirty="0" err="1" smtClean="0"/>
              <a:t>olması</a:t>
            </a:r>
            <a:r>
              <a:rPr lang="en-US" dirty="0" smtClean="0"/>
              <a:t> </a:t>
            </a:r>
            <a:r>
              <a:rPr lang="en-US" dirty="0" err="1" smtClean="0"/>
              <a:t>gerekmez</a:t>
            </a:r>
            <a:r>
              <a:rPr lang="en-US" dirty="0" smtClean="0"/>
              <a:t>) </a:t>
            </a:r>
            <a:r>
              <a:rPr lang="en-US" dirty="0" err="1" smtClean="0"/>
              <a:t>ele</a:t>
            </a:r>
            <a:r>
              <a:rPr lang="en-US" dirty="0" smtClean="0"/>
              <a:t> </a:t>
            </a:r>
            <a:r>
              <a:rPr lang="en-US" dirty="0" err="1" smtClean="0"/>
              <a:t>geçirmiştir</a:t>
            </a:r>
            <a:endParaRPr lang="en-US" dirty="0"/>
          </a:p>
        </p:txBody>
      </p:sp>
      <p:pic>
        <p:nvPicPr>
          <p:cNvPr id="5" name="Picture 4" descr="1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6800" y="762000"/>
            <a:ext cx="6592380" cy="255738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90600" y="3124200"/>
            <a:ext cx="8153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Bu </a:t>
            </a:r>
            <a:r>
              <a:rPr lang="en-US" dirty="0" err="1" smtClean="0"/>
              <a:t>çiftlerden</a:t>
            </a:r>
            <a:r>
              <a:rPr lang="en-US" dirty="0" smtClean="0"/>
              <a:t> P </a:t>
            </a:r>
            <a:r>
              <a:rPr lang="en-US" dirty="0" err="1" smtClean="0"/>
              <a:t>ve</a:t>
            </a:r>
            <a:r>
              <a:rPr lang="en-US" dirty="0" smtClean="0"/>
              <a:t> C </a:t>
            </a:r>
            <a:r>
              <a:rPr lang="en-US" dirty="0" err="1" smtClean="0"/>
              <a:t>matrisleri</a:t>
            </a:r>
            <a:r>
              <a:rPr lang="en-US" dirty="0" smtClean="0"/>
              <a:t> </a:t>
            </a:r>
            <a:r>
              <a:rPr lang="en-US" dirty="0" err="1" smtClean="0"/>
              <a:t>oluşturulur</a:t>
            </a:r>
            <a:r>
              <a:rPr lang="en-US" dirty="0" smtClean="0"/>
              <a:t>. P </a:t>
            </a:r>
            <a:r>
              <a:rPr lang="en-US" dirty="0" err="1" smtClean="0"/>
              <a:t>ters</a:t>
            </a:r>
            <a:r>
              <a:rPr lang="en-US" dirty="0" smtClean="0"/>
              <a:t> </a:t>
            </a:r>
            <a:r>
              <a:rPr lang="en-US" dirty="0" err="1" smtClean="0"/>
              <a:t>çevrilebilir</a:t>
            </a:r>
            <a:r>
              <a:rPr lang="en-US" dirty="0" smtClean="0"/>
              <a:t> </a:t>
            </a:r>
            <a:r>
              <a:rPr lang="en-US" dirty="0" err="1" smtClean="0"/>
              <a:t>olduğu</a:t>
            </a:r>
            <a:r>
              <a:rPr lang="en-US" dirty="0" smtClean="0"/>
              <a:t> </a:t>
            </a:r>
            <a:r>
              <a:rPr lang="en-US" dirty="0" err="1" smtClean="0"/>
              <a:t>için</a:t>
            </a:r>
            <a:r>
              <a:rPr lang="en-US" dirty="0" smtClean="0"/>
              <a:t>, P </a:t>
            </a:r>
            <a:r>
              <a:rPr lang="en-US" dirty="0" err="1" smtClean="0"/>
              <a:t>matrisini</a:t>
            </a:r>
            <a:r>
              <a:rPr lang="en-US" dirty="0" smtClean="0"/>
              <a:t> </a:t>
            </a:r>
            <a:r>
              <a:rPr lang="en-US" dirty="0" err="1" smtClean="0"/>
              <a:t>ters</a:t>
            </a:r>
            <a:r>
              <a:rPr lang="en-US" dirty="0" smtClean="0"/>
              <a:t> </a:t>
            </a:r>
            <a:r>
              <a:rPr lang="en-US" dirty="0" err="1" smtClean="0"/>
              <a:t>çevirir</a:t>
            </a:r>
            <a:r>
              <a:rPr lang="en-US" dirty="0" smtClean="0"/>
              <a:t> </a:t>
            </a:r>
            <a:r>
              <a:rPr lang="en-US" dirty="0" err="1" smtClean="0"/>
              <a:t>ve</a:t>
            </a:r>
            <a:r>
              <a:rPr lang="en-US" dirty="0" smtClean="0"/>
              <a:t> </a:t>
            </a:r>
            <a:r>
              <a:rPr lang="en-US" dirty="0" err="1" smtClean="0"/>
              <a:t>şekilde</a:t>
            </a:r>
            <a:r>
              <a:rPr lang="en-US" dirty="0" smtClean="0"/>
              <a:t> </a:t>
            </a:r>
            <a:r>
              <a:rPr lang="en-US" dirty="0" err="1" smtClean="0"/>
              <a:t>gösterildiği</a:t>
            </a:r>
            <a:r>
              <a:rPr lang="en-US" dirty="0" smtClean="0"/>
              <a:t> </a:t>
            </a:r>
            <a:r>
              <a:rPr lang="en-US" dirty="0" err="1" smtClean="0"/>
              <a:t>gibi</a:t>
            </a:r>
            <a:r>
              <a:rPr lang="en-US" dirty="0" smtClean="0"/>
              <a:t> K </a:t>
            </a:r>
            <a:r>
              <a:rPr lang="en-US" dirty="0" err="1" smtClean="0"/>
              <a:t>matrisini</a:t>
            </a:r>
            <a:r>
              <a:rPr lang="en-US" dirty="0" smtClean="0"/>
              <a:t> </a:t>
            </a:r>
            <a:r>
              <a:rPr lang="en-US" dirty="0" err="1" smtClean="0"/>
              <a:t>elde</a:t>
            </a:r>
            <a:r>
              <a:rPr lang="en-US" dirty="0" smtClean="0"/>
              <a:t> </a:t>
            </a:r>
            <a:r>
              <a:rPr lang="en-US" dirty="0" err="1" smtClean="0"/>
              <a:t>etmek</a:t>
            </a:r>
            <a:r>
              <a:rPr lang="en-US" dirty="0" smtClean="0"/>
              <a:t> </a:t>
            </a:r>
            <a:r>
              <a:rPr lang="en-US" dirty="0" err="1" smtClean="0"/>
              <a:t>için</a:t>
            </a:r>
            <a:r>
              <a:rPr lang="en-US" dirty="0" smtClean="0"/>
              <a:t> C </a:t>
            </a:r>
            <a:r>
              <a:rPr lang="en-US" dirty="0" err="1" smtClean="0"/>
              <a:t>ile</a:t>
            </a:r>
            <a:r>
              <a:rPr lang="en-US" dirty="0" smtClean="0"/>
              <a:t> </a:t>
            </a:r>
            <a:r>
              <a:rPr lang="en-US" dirty="0" err="1" smtClean="0"/>
              <a:t>P’nin</a:t>
            </a:r>
            <a:r>
              <a:rPr lang="en-US" dirty="0" smtClean="0"/>
              <a:t> </a:t>
            </a:r>
            <a:r>
              <a:rPr lang="en-US" dirty="0" err="1" smtClean="0"/>
              <a:t>tersi</a:t>
            </a:r>
            <a:r>
              <a:rPr lang="en-US" dirty="0" smtClean="0"/>
              <a:t> </a:t>
            </a:r>
            <a:r>
              <a:rPr lang="en-US" dirty="0" err="1" smtClean="0"/>
              <a:t>çarpılır</a:t>
            </a:r>
            <a:r>
              <a:rPr lang="en-US" dirty="0" smtClean="0"/>
              <a:t>. </a:t>
            </a:r>
            <a:endParaRPr lang="en-US" dirty="0"/>
          </a:p>
        </p:txBody>
      </p:sp>
      <p:pic>
        <p:nvPicPr>
          <p:cNvPr id="10" name="Picture 9" descr="34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71600" y="4267200"/>
            <a:ext cx="2572109" cy="75258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4753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19200" y="228600"/>
            <a:ext cx="5943600" cy="771525"/>
          </a:xfrm>
          <a:prstGeom prst="rect">
            <a:avLst/>
          </a:prstGeom>
          <a:noFill/>
        </p:spPr>
      </p:pic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066800" y="1066800"/>
          <a:ext cx="6095999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r1     r2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s1     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t1     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26     9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1        0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0        1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9       8     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0        1 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      -2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8       1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      -2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-2      3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-26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1        0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-2      3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 </a:t>
                      </a:r>
                      <a:r>
                        <a:rPr lang="en-US" dirty="0" smtClean="0"/>
                        <a:t>   -26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pic>
        <p:nvPicPr>
          <p:cNvPr id="10" name="Picture 9" descr="7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43000" y="2971800"/>
            <a:ext cx="5334000" cy="476401"/>
          </a:xfrm>
          <a:prstGeom prst="rect">
            <a:avLst/>
          </a:prstGeom>
        </p:spPr>
      </p:pic>
      <p:sp>
        <p:nvSpPr>
          <p:cNvPr id="7475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476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3" name="Picture 12" descr="35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66800" y="3352800"/>
            <a:ext cx="7249537" cy="335326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0"/>
            <a:ext cx="8153400" cy="1447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  <a:extLst>
            <a:ext uri="{AF507438-7753-43E0-B8FC-AC1667EBCBE1}"/>
          </a:extLst>
        </p:spPr>
        <p:style>
          <a:lnRef idx="0">
            <a:scrgbClr r="0" g="0" b="0"/>
          </a:lnRef>
          <a:fillRef idx="1003">
            <a:schemeClr val="lt2"/>
          </a:fillRef>
          <a:effectRef idx="0">
            <a:scrgbClr r="0" g="0" b="0"/>
          </a:effectRef>
          <a:fontRef idx="major"/>
        </p:style>
        <p:txBody>
          <a:bodyPr wrap="none" anchor="ctr">
            <a:normAutofit/>
          </a:bodyPr>
          <a:lstStyle/>
          <a:p>
            <a:pPr algn="ctr"/>
            <a:r>
              <a:rPr lang="en-US" sz="36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Değiştime</a:t>
            </a:r>
            <a:r>
              <a:rPr lang="en-US" sz="3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Şifreleri</a:t>
            </a:r>
            <a:r>
              <a:rPr lang="en-US" sz="3600" dirty="0" smtClean="0">
                <a:solidFill>
                  <a:schemeClr val="tx1"/>
                </a:solidFill>
                <a:effectLst/>
              </a:rPr>
              <a:t>(</a:t>
            </a:r>
            <a:r>
              <a:rPr lang="en-US" sz="3600" i="1" dirty="0" smtClean="0">
                <a:solidFill>
                  <a:schemeClr val="tx1"/>
                </a:solidFill>
                <a:effectLst/>
              </a:rPr>
              <a:t>Substitution </a:t>
            </a:r>
            <a:r>
              <a:rPr lang="en-US" sz="3600" i="1" dirty="0" smtClean="0">
                <a:solidFill>
                  <a:schemeClr val="tx1"/>
                </a:solidFill>
                <a:effectLst/>
              </a:rPr>
              <a:t>Ciphers</a:t>
            </a:r>
            <a:r>
              <a:rPr lang="en-US" sz="3600" dirty="0" smtClean="0">
                <a:solidFill>
                  <a:schemeClr val="tx1"/>
                </a:solidFill>
                <a:effectLst/>
              </a:rPr>
              <a:t>)</a:t>
            </a:r>
            <a:endParaRPr lang="en-US" sz="3600" dirty="0">
              <a:solidFill>
                <a:schemeClr val="tx1"/>
              </a:solidFill>
              <a:effectLst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90600" y="1371600"/>
            <a:ext cx="8153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Bir</a:t>
            </a:r>
            <a:r>
              <a:rPr lang="en-US" sz="2000" dirty="0" smtClean="0"/>
              <a:t> </a:t>
            </a:r>
            <a:r>
              <a:rPr lang="en-US" sz="2000" dirty="0" err="1" smtClean="0"/>
              <a:t>değiştirme</a:t>
            </a:r>
            <a:r>
              <a:rPr lang="en-US" sz="2000" dirty="0" smtClean="0"/>
              <a:t> </a:t>
            </a:r>
            <a:r>
              <a:rPr lang="en-US" sz="2000" dirty="0" err="1" smtClean="0"/>
              <a:t>şifresi</a:t>
            </a:r>
            <a:r>
              <a:rPr lang="en-US" sz="2000" dirty="0" smtClean="0"/>
              <a:t>(A substitution cipher) </a:t>
            </a:r>
            <a:r>
              <a:rPr lang="en-US" sz="2000" dirty="0" err="1" smtClean="0"/>
              <a:t>bir</a:t>
            </a:r>
            <a:r>
              <a:rPr lang="en-US" sz="2000" dirty="0" smtClean="0"/>
              <a:t> </a:t>
            </a:r>
            <a:r>
              <a:rPr lang="en-US" sz="2000" dirty="0" err="1" smtClean="0"/>
              <a:t>sembolü</a:t>
            </a:r>
            <a:r>
              <a:rPr lang="en-US" sz="2000" dirty="0" smtClean="0"/>
              <a:t> </a:t>
            </a:r>
            <a:r>
              <a:rPr lang="en-US" sz="2000" dirty="0" err="1" smtClean="0"/>
              <a:t>başka</a:t>
            </a:r>
            <a:r>
              <a:rPr lang="en-US" sz="2000" dirty="0" smtClean="0"/>
              <a:t> </a:t>
            </a:r>
            <a:r>
              <a:rPr lang="en-US" sz="2000" dirty="0" err="1" smtClean="0"/>
              <a:t>bir</a:t>
            </a:r>
            <a:r>
              <a:rPr lang="en-US" sz="2000" dirty="0" smtClean="0"/>
              <a:t> </a:t>
            </a:r>
            <a:r>
              <a:rPr lang="en-US" sz="2000" dirty="0" err="1" smtClean="0"/>
              <a:t>sembolle</a:t>
            </a:r>
            <a:r>
              <a:rPr lang="en-US" sz="2000" dirty="0" smtClean="0"/>
              <a:t> </a:t>
            </a:r>
            <a:r>
              <a:rPr lang="en-US" sz="2000" dirty="0" err="1" smtClean="0"/>
              <a:t>değiştirir</a:t>
            </a:r>
            <a:r>
              <a:rPr lang="en-US" sz="2000" dirty="0" smtClean="0"/>
              <a:t>.</a:t>
            </a:r>
          </a:p>
          <a:p>
            <a:r>
              <a:rPr lang="en-US" sz="2000" dirty="0" err="1" smtClean="0"/>
              <a:t>Düz</a:t>
            </a:r>
            <a:r>
              <a:rPr lang="en-US" sz="2000" dirty="0" smtClean="0"/>
              <a:t> </a:t>
            </a:r>
            <a:r>
              <a:rPr lang="en-US" sz="2000" dirty="0" err="1" smtClean="0"/>
              <a:t>metindeki</a:t>
            </a:r>
            <a:r>
              <a:rPr lang="en-US" sz="2000" dirty="0" smtClean="0"/>
              <a:t> </a:t>
            </a:r>
            <a:r>
              <a:rPr lang="en-US" sz="2000" dirty="0" err="1" smtClean="0"/>
              <a:t>semboller</a:t>
            </a:r>
            <a:r>
              <a:rPr lang="en-US" sz="2000" dirty="0" smtClean="0"/>
              <a:t> </a:t>
            </a:r>
            <a:r>
              <a:rPr lang="en-US" sz="2000" dirty="0" err="1" smtClean="0"/>
              <a:t>alfabetik</a:t>
            </a:r>
            <a:r>
              <a:rPr lang="en-US" sz="2000" dirty="0" smtClean="0"/>
              <a:t> </a:t>
            </a:r>
            <a:r>
              <a:rPr lang="en-US" sz="2000" dirty="0" err="1" smtClean="0"/>
              <a:t>karakterler</a:t>
            </a:r>
            <a:r>
              <a:rPr lang="en-US" sz="2000" dirty="0" smtClean="0"/>
              <a:t> </a:t>
            </a:r>
            <a:r>
              <a:rPr lang="en-US" sz="2000" dirty="0" err="1" smtClean="0"/>
              <a:t>ise</a:t>
            </a:r>
            <a:r>
              <a:rPr lang="en-US" sz="2000" dirty="0" smtClean="0"/>
              <a:t>, </a:t>
            </a:r>
            <a:r>
              <a:rPr lang="en-US" sz="2000" dirty="0" err="1" smtClean="0"/>
              <a:t>bir</a:t>
            </a:r>
            <a:r>
              <a:rPr lang="en-US" sz="2000" dirty="0" smtClean="0"/>
              <a:t> </a:t>
            </a:r>
            <a:r>
              <a:rPr lang="en-US" sz="2000" dirty="0" err="1" smtClean="0"/>
              <a:t>karakter</a:t>
            </a:r>
            <a:r>
              <a:rPr lang="en-US" sz="2000" dirty="0" smtClean="0"/>
              <a:t> </a:t>
            </a:r>
            <a:r>
              <a:rPr lang="en-US" sz="2000" dirty="0" err="1" smtClean="0"/>
              <a:t>diğeriyle</a:t>
            </a:r>
            <a:r>
              <a:rPr lang="en-US" sz="2000" dirty="0" smtClean="0"/>
              <a:t> </a:t>
            </a:r>
            <a:r>
              <a:rPr lang="en-US" sz="2000" dirty="0" err="1" smtClean="0"/>
              <a:t>değiştirilir</a:t>
            </a:r>
            <a:r>
              <a:rPr lang="en-US" sz="2000" dirty="0" smtClean="0"/>
              <a:t>. </a:t>
            </a:r>
            <a:endParaRPr lang="en-US" sz="2000" dirty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90600" y="2667000"/>
            <a:ext cx="8153400" cy="1447800"/>
          </a:xfrm>
          <a:prstGeom prst="rect">
            <a:avLst/>
          </a:prstGeom>
          <a:ln w="9525">
            <a:noFill/>
            <a:miter lim="800000"/>
            <a:headEnd/>
            <a:tailEnd/>
          </a:ln>
          <a:extLst>
            <a:ext uri="{AF507438-7753-43E0-B8FC-AC1667EBCBE1}"/>
          </a:extLst>
        </p:spPr>
        <p:style>
          <a:lnRef idx="0">
            <a:scrgbClr r="0" g="0" b="0"/>
          </a:lnRef>
          <a:fillRef idx="1003">
            <a:schemeClr val="lt2"/>
          </a:fillRef>
          <a:effectRef idx="0">
            <a:scrgbClr r="0" g="0" b="0"/>
          </a:effectRef>
          <a:fontRef idx="major"/>
        </p:style>
        <p:txBody>
          <a:bodyPr wrap="none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en-US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Tek</a:t>
            </a:r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Alfabeli</a:t>
            </a:r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Şifreler</a:t>
            </a: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</a:t>
            </a:r>
            <a:r>
              <a:rPr lang="en-US" sz="3600" i="1" dirty="0" err="1" smtClean="0">
                <a:latin typeface="Calibri" pitchFamily="34" charset="0"/>
                <a:cs typeface="Calibri" pitchFamily="34" charset="0"/>
              </a:rPr>
              <a:t>Monoalphabetic</a:t>
            </a:r>
            <a:endParaRPr lang="en-US" sz="3600" dirty="0" smtClean="0"/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3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Ciphers</a:t>
            </a: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)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90600" y="4267200"/>
            <a:ext cx="8153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Tek</a:t>
            </a:r>
            <a:r>
              <a:rPr lang="en-US" sz="2000" dirty="0" smtClean="0"/>
              <a:t> </a:t>
            </a:r>
            <a:r>
              <a:rPr lang="en-US" sz="2000" dirty="0" err="1" smtClean="0"/>
              <a:t>alfabetik</a:t>
            </a:r>
            <a:r>
              <a:rPr lang="en-US" sz="2000" dirty="0" smtClean="0"/>
              <a:t> </a:t>
            </a:r>
            <a:r>
              <a:rPr lang="en-US" sz="2000" dirty="0" err="1" smtClean="0"/>
              <a:t>şifrelemede</a:t>
            </a:r>
            <a:r>
              <a:rPr lang="en-US" sz="2000" dirty="0" smtClean="0"/>
              <a:t>, </a:t>
            </a:r>
            <a:r>
              <a:rPr lang="en-US" sz="2000" dirty="0" err="1" smtClean="0"/>
              <a:t>açık</a:t>
            </a:r>
            <a:r>
              <a:rPr lang="en-US" sz="2000" dirty="0" smtClean="0"/>
              <a:t> </a:t>
            </a:r>
            <a:r>
              <a:rPr lang="en-US" sz="2000" dirty="0" err="1" smtClean="0"/>
              <a:t>metindeki</a:t>
            </a:r>
            <a:r>
              <a:rPr lang="en-US" sz="2000" dirty="0" smtClean="0"/>
              <a:t> </a:t>
            </a:r>
            <a:r>
              <a:rPr lang="en-US" sz="2000" dirty="0" err="1" smtClean="0"/>
              <a:t>bir</a:t>
            </a:r>
            <a:r>
              <a:rPr lang="en-US" sz="2000" dirty="0" smtClean="0"/>
              <a:t> </a:t>
            </a:r>
            <a:r>
              <a:rPr lang="en-US" sz="2000" dirty="0" err="1" smtClean="0"/>
              <a:t>karakter</a:t>
            </a:r>
            <a:r>
              <a:rPr lang="en-US" sz="2000" dirty="0" smtClean="0"/>
              <a:t> (</a:t>
            </a:r>
            <a:r>
              <a:rPr lang="en-US" sz="2000" dirty="0" err="1" smtClean="0"/>
              <a:t>veya</a:t>
            </a:r>
            <a:r>
              <a:rPr lang="en-US" sz="2000" dirty="0" smtClean="0"/>
              <a:t> </a:t>
            </a:r>
            <a:r>
              <a:rPr lang="en-US" sz="2000" dirty="0" err="1" smtClean="0"/>
              <a:t>bir</a:t>
            </a:r>
            <a:r>
              <a:rPr lang="en-US" sz="2000" dirty="0" smtClean="0"/>
              <a:t> </a:t>
            </a:r>
            <a:r>
              <a:rPr lang="en-US" sz="2000" dirty="0" err="1" smtClean="0"/>
              <a:t>sembol</a:t>
            </a:r>
            <a:r>
              <a:rPr lang="en-US" sz="2000" dirty="0" smtClean="0"/>
              <a:t>), </a:t>
            </a:r>
            <a:r>
              <a:rPr lang="en-US" sz="2000" dirty="0" err="1" smtClean="0"/>
              <a:t>metindeki</a:t>
            </a:r>
            <a:r>
              <a:rPr lang="en-US" sz="2000" dirty="0" smtClean="0"/>
              <a:t> </a:t>
            </a:r>
            <a:r>
              <a:rPr lang="en-US" sz="2000" dirty="0" err="1" smtClean="0"/>
              <a:t>konumu</a:t>
            </a:r>
            <a:r>
              <a:rPr lang="en-US" sz="2000" dirty="0" smtClean="0"/>
              <a:t> ne </a:t>
            </a:r>
            <a:r>
              <a:rPr lang="en-US" sz="2000" dirty="0" err="1" smtClean="0"/>
              <a:t>olursa</a:t>
            </a:r>
            <a:r>
              <a:rPr lang="en-US" sz="2000" dirty="0" smtClean="0"/>
              <a:t> </a:t>
            </a:r>
            <a:r>
              <a:rPr lang="en-US" sz="2000" dirty="0" err="1" smtClean="0"/>
              <a:t>olsun</a:t>
            </a:r>
            <a:r>
              <a:rPr lang="en-US" sz="2000" dirty="0" smtClean="0"/>
              <a:t>, </a:t>
            </a:r>
            <a:r>
              <a:rPr lang="en-US" sz="2000" dirty="0" err="1" smtClean="0"/>
              <a:t>şifreli</a:t>
            </a:r>
            <a:r>
              <a:rPr lang="en-US" sz="2000" dirty="0" smtClean="0"/>
              <a:t> </a:t>
            </a:r>
            <a:r>
              <a:rPr lang="en-US" sz="2000" dirty="0" err="1" smtClean="0"/>
              <a:t>metindeki</a:t>
            </a:r>
            <a:r>
              <a:rPr lang="en-US" sz="2000" dirty="0" smtClean="0"/>
              <a:t> her </a:t>
            </a:r>
            <a:r>
              <a:rPr lang="en-US" sz="2000" dirty="0" err="1" smtClean="0"/>
              <a:t>zaman</a:t>
            </a:r>
            <a:r>
              <a:rPr lang="en-US" sz="2000" dirty="0" smtClean="0"/>
              <a:t> </a:t>
            </a:r>
            <a:r>
              <a:rPr lang="en-US" sz="2000" dirty="0" err="1" smtClean="0"/>
              <a:t>aynı</a:t>
            </a:r>
            <a:r>
              <a:rPr lang="en-US" sz="2000" dirty="0" smtClean="0"/>
              <a:t> </a:t>
            </a:r>
            <a:r>
              <a:rPr lang="en-US" sz="2000" dirty="0" err="1" smtClean="0"/>
              <a:t>karaktere</a:t>
            </a:r>
            <a:r>
              <a:rPr lang="en-US" sz="2000" dirty="0" smtClean="0"/>
              <a:t> (</a:t>
            </a:r>
            <a:r>
              <a:rPr lang="en-US" sz="2000" dirty="0" err="1" smtClean="0"/>
              <a:t>veya</a:t>
            </a:r>
            <a:r>
              <a:rPr lang="en-US" sz="2000" dirty="0" smtClean="0"/>
              <a:t> </a:t>
            </a:r>
            <a:r>
              <a:rPr lang="en-US" sz="2000" dirty="0" err="1" smtClean="0"/>
              <a:t>sembole</a:t>
            </a:r>
            <a:r>
              <a:rPr lang="en-US" sz="2000" dirty="0" smtClean="0"/>
              <a:t>) </a:t>
            </a:r>
            <a:r>
              <a:rPr lang="en-US" sz="2000" dirty="0" err="1" smtClean="0"/>
              <a:t>değiştirilir</a:t>
            </a:r>
            <a:r>
              <a:rPr lang="en-US" sz="2000" dirty="0" smtClean="0"/>
              <a:t>. </a:t>
            </a:r>
            <a:r>
              <a:rPr lang="en-US" sz="2000" dirty="0" err="1" smtClean="0"/>
              <a:t>Örneğin</a:t>
            </a:r>
            <a:r>
              <a:rPr lang="en-US" sz="2000" dirty="0" smtClean="0"/>
              <a:t> </a:t>
            </a:r>
            <a:r>
              <a:rPr lang="en-US" sz="2000" dirty="0" err="1" smtClean="0"/>
              <a:t>algoritma</a:t>
            </a:r>
            <a:r>
              <a:rPr lang="en-US" sz="2000" dirty="0" smtClean="0"/>
              <a:t> </a:t>
            </a:r>
            <a:r>
              <a:rPr lang="en-US" sz="2000" dirty="0" err="1" smtClean="0"/>
              <a:t>düz</a:t>
            </a:r>
            <a:r>
              <a:rPr lang="en-US" sz="2000" dirty="0" smtClean="0"/>
              <a:t> </a:t>
            </a:r>
            <a:r>
              <a:rPr lang="en-US" sz="2000" dirty="0" err="1" smtClean="0"/>
              <a:t>metindeki</a:t>
            </a:r>
            <a:r>
              <a:rPr lang="en-US" sz="2000" dirty="0" smtClean="0"/>
              <a:t> A </a:t>
            </a:r>
            <a:r>
              <a:rPr lang="en-US" sz="2000" dirty="0" err="1" smtClean="0"/>
              <a:t>harfinin</a:t>
            </a:r>
            <a:r>
              <a:rPr lang="en-US" sz="2000" dirty="0" smtClean="0"/>
              <a:t> D </a:t>
            </a:r>
            <a:r>
              <a:rPr lang="en-US" sz="2000" dirty="0" err="1" smtClean="0"/>
              <a:t>harfine</a:t>
            </a:r>
            <a:r>
              <a:rPr lang="en-US" sz="2000" dirty="0" smtClean="0"/>
              <a:t> </a:t>
            </a:r>
            <a:r>
              <a:rPr lang="en-US" sz="2000" dirty="0" err="1" smtClean="0"/>
              <a:t>dönüştüğünü</a:t>
            </a:r>
            <a:r>
              <a:rPr lang="en-US" sz="2000" dirty="0" smtClean="0"/>
              <a:t> </a:t>
            </a:r>
            <a:r>
              <a:rPr lang="en-US" sz="2000" dirty="0" err="1" smtClean="0"/>
              <a:t>söylüyorsa</a:t>
            </a:r>
            <a:r>
              <a:rPr lang="en-US" sz="2000" dirty="0" smtClean="0"/>
              <a:t> her A </a:t>
            </a:r>
            <a:r>
              <a:rPr lang="en-US" sz="2000" dirty="0" err="1" smtClean="0"/>
              <a:t>harfi</a:t>
            </a:r>
            <a:r>
              <a:rPr lang="en-US" sz="2000" dirty="0" smtClean="0"/>
              <a:t> D </a:t>
            </a:r>
            <a:r>
              <a:rPr lang="en-US" sz="2000" dirty="0" err="1" smtClean="0"/>
              <a:t>harfine</a:t>
            </a:r>
            <a:r>
              <a:rPr lang="en-US" sz="2000" dirty="0" smtClean="0"/>
              <a:t> </a:t>
            </a:r>
            <a:r>
              <a:rPr lang="en-US" sz="2000" dirty="0" err="1" smtClean="0"/>
              <a:t>dönüşür</a:t>
            </a:r>
            <a:r>
              <a:rPr lang="en-US" sz="2000" dirty="0" smtClean="0"/>
              <a:t>. </a:t>
            </a:r>
            <a:r>
              <a:rPr lang="en-US" sz="2000" dirty="0" err="1" smtClean="0"/>
              <a:t>Yani</a:t>
            </a:r>
            <a:r>
              <a:rPr lang="en-US" sz="2000" dirty="0" smtClean="0"/>
              <a:t> </a:t>
            </a:r>
            <a:r>
              <a:rPr lang="en-US" sz="2000" dirty="0" err="1" smtClean="0"/>
              <a:t>düz</a:t>
            </a:r>
            <a:r>
              <a:rPr lang="en-US" sz="2000" dirty="0" smtClean="0"/>
              <a:t> </a:t>
            </a:r>
            <a:r>
              <a:rPr lang="en-US" sz="2000" dirty="0" err="1" smtClean="0"/>
              <a:t>metindeki</a:t>
            </a:r>
            <a:r>
              <a:rPr lang="en-US" sz="2000" dirty="0" smtClean="0"/>
              <a:t> </a:t>
            </a:r>
            <a:r>
              <a:rPr lang="en-US" sz="2000" dirty="0" err="1" smtClean="0"/>
              <a:t>harfler</a:t>
            </a:r>
            <a:r>
              <a:rPr lang="en-US" sz="2000" dirty="0" smtClean="0"/>
              <a:t> </a:t>
            </a:r>
            <a:r>
              <a:rPr lang="en-US" sz="2000" dirty="0" err="1" smtClean="0"/>
              <a:t>ile</a:t>
            </a:r>
            <a:r>
              <a:rPr lang="en-US" sz="2000" dirty="0" smtClean="0"/>
              <a:t> </a:t>
            </a:r>
            <a:r>
              <a:rPr lang="en-US" sz="2000" dirty="0" err="1" smtClean="0"/>
              <a:t>şifreli</a:t>
            </a:r>
            <a:r>
              <a:rPr lang="en-US" sz="2000" dirty="0" smtClean="0"/>
              <a:t> </a:t>
            </a:r>
            <a:r>
              <a:rPr lang="en-US" sz="2000" dirty="0" err="1" smtClean="0"/>
              <a:t>metin</a:t>
            </a:r>
            <a:r>
              <a:rPr lang="en-US" sz="2000" dirty="0" smtClean="0"/>
              <a:t> </a:t>
            </a:r>
            <a:r>
              <a:rPr lang="en-US" sz="2000" dirty="0" err="1" smtClean="0"/>
              <a:t>arasındaki</a:t>
            </a:r>
            <a:r>
              <a:rPr lang="en-US" sz="2000" dirty="0" smtClean="0"/>
              <a:t> </a:t>
            </a:r>
            <a:r>
              <a:rPr lang="en-US" sz="2000" dirty="0" err="1" smtClean="0"/>
              <a:t>ilişki</a:t>
            </a:r>
            <a:r>
              <a:rPr lang="en-US" sz="2000" dirty="0" smtClean="0"/>
              <a:t> </a:t>
            </a:r>
            <a:r>
              <a:rPr lang="en-US" sz="2000" dirty="0" err="1" smtClean="0"/>
              <a:t>birebirdir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3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6800" y="152400"/>
            <a:ext cx="4963218" cy="16861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0600" y="228600"/>
            <a:ext cx="79248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Örnek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1</a:t>
            </a:r>
          </a:p>
          <a:p>
            <a:endParaRPr lang="en-US" sz="2800" dirty="0" smtClean="0">
              <a:latin typeface="Calibri" pitchFamily="34" charset="0"/>
              <a:cs typeface="Calibri" pitchFamily="34" charset="0"/>
            </a:endParaRPr>
          </a:p>
          <a:p>
            <a:pPr algn="just"/>
            <a:endParaRPr lang="en-US" sz="2800" dirty="0" smtClean="0"/>
          </a:p>
          <a:p>
            <a:pPr algn="just"/>
            <a:r>
              <a:rPr lang="en-US" sz="2400" dirty="0" err="1" smtClean="0"/>
              <a:t>Şifre</a:t>
            </a:r>
            <a:r>
              <a:rPr lang="en-US" sz="2400" dirty="0" smtClean="0"/>
              <a:t> </a:t>
            </a:r>
            <a:r>
              <a:rPr lang="en-US" sz="2400" dirty="0" err="1" smtClean="0"/>
              <a:t>muhtemelen</a:t>
            </a:r>
            <a:r>
              <a:rPr lang="en-US" sz="2400" dirty="0" smtClean="0"/>
              <a:t> </a:t>
            </a:r>
            <a:r>
              <a:rPr lang="en-US" sz="2400" dirty="0" err="1" smtClean="0"/>
              <a:t>tek</a:t>
            </a:r>
            <a:r>
              <a:rPr lang="en-US" sz="2400" dirty="0" smtClean="0"/>
              <a:t> </a:t>
            </a:r>
            <a:r>
              <a:rPr lang="en-US" sz="2400" dirty="0" err="1" smtClean="0"/>
              <a:t>alfabetiktir</a:t>
            </a:r>
            <a:r>
              <a:rPr lang="en-US" sz="2400" dirty="0" smtClean="0"/>
              <a:t> </a:t>
            </a:r>
            <a:r>
              <a:rPr lang="en-US" sz="2400" dirty="0" err="1" smtClean="0"/>
              <a:t>çünkü</a:t>
            </a:r>
            <a:r>
              <a:rPr lang="en-US" sz="2400" dirty="0" smtClean="0"/>
              <a:t> her </a:t>
            </a:r>
            <a:r>
              <a:rPr lang="en-US" sz="2400" dirty="0" err="1" smtClean="0"/>
              <a:t>iki</a:t>
            </a:r>
            <a:r>
              <a:rPr lang="en-US" sz="2400" dirty="0" smtClean="0"/>
              <a:t> l ‘de O </a:t>
            </a:r>
            <a:r>
              <a:rPr lang="en-US" sz="2400" dirty="0" err="1" smtClean="0"/>
              <a:t>olarak</a:t>
            </a:r>
            <a:r>
              <a:rPr lang="en-US" sz="2400" dirty="0" smtClean="0"/>
              <a:t> </a:t>
            </a:r>
            <a:r>
              <a:rPr lang="en-US" sz="2400" dirty="0" err="1" smtClean="0"/>
              <a:t>şifrelenmiştir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143000" y="838200"/>
            <a:ext cx="5236690" cy="548640"/>
          </a:xfrm>
          <a:prstGeom prst="rect">
            <a:avLst/>
          </a:prstGeom>
          <a:solidFill>
            <a:srgbClr val="99DBEB"/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alibri" pitchFamily="34" charset="0"/>
                <a:cs typeface="Calibri" pitchFamily="34" charset="0"/>
              </a:rPr>
              <a:t>Plaintext: he</a:t>
            </a:r>
            <a:r>
              <a:rPr lang="en-US" sz="2800" b="1" dirty="0" smtClean="0">
                <a:latin typeface="Calibri" pitchFamily="34" charset="0"/>
                <a:cs typeface="Calibri" pitchFamily="34" charset="0"/>
              </a:rPr>
              <a:t>ll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o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Ciphertext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: KH</a:t>
            </a:r>
            <a:r>
              <a:rPr lang="en-US" sz="2800" b="1" dirty="0" smtClean="0">
                <a:latin typeface="Calibri" pitchFamily="34" charset="0"/>
                <a:cs typeface="Calibri" pitchFamily="34" charset="0"/>
              </a:rPr>
              <a:t>OO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R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90600" y="2667000"/>
            <a:ext cx="79248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Örnek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2</a:t>
            </a:r>
          </a:p>
          <a:p>
            <a:endParaRPr lang="en-US" sz="2800" dirty="0" smtClean="0">
              <a:latin typeface="Calibri" pitchFamily="34" charset="0"/>
              <a:cs typeface="Calibri" pitchFamily="34" charset="0"/>
            </a:endParaRPr>
          </a:p>
          <a:p>
            <a:pPr algn="just"/>
            <a:endParaRPr lang="en-US" sz="2800" dirty="0" smtClean="0"/>
          </a:p>
          <a:p>
            <a:pPr algn="just"/>
            <a:r>
              <a:rPr lang="en-US" sz="2400" dirty="0" err="1" smtClean="0"/>
              <a:t>Şifre</a:t>
            </a:r>
            <a:r>
              <a:rPr lang="en-US" sz="2400" dirty="0" smtClean="0"/>
              <a:t> </a:t>
            </a:r>
            <a:r>
              <a:rPr lang="en-US" sz="2400" dirty="0" err="1" smtClean="0"/>
              <a:t>tek</a:t>
            </a:r>
            <a:r>
              <a:rPr lang="en-US" sz="2400" dirty="0" smtClean="0"/>
              <a:t> </a:t>
            </a:r>
            <a:r>
              <a:rPr lang="en-US" sz="2400" dirty="0" err="1" smtClean="0"/>
              <a:t>alfabetik</a:t>
            </a:r>
            <a:r>
              <a:rPr lang="en-US" sz="2400" dirty="0" smtClean="0"/>
              <a:t> </a:t>
            </a:r>
            <a:r>
              <a:rPr lang="en-US" sz="2400" dirty="0" err="1" smtClean="0"/>
              <a:t>değildir</a:t>
            </a:r>
            <a:r>
              <a:rPr lang="en-US" sz="2400" dirty="0" smtClean="0"/>
              <a:t> </a:t>
            </a:r>
            <a:r>
              <a:rPr lang="en-US" sz="2400" dirty="0" err="1" smtClean="0"/>
              <a:t>çünkü</a:t>
            </a:r>
            <a:r>
              <a:rPr lang="en-US" sz="2400" dirty="0" smtClean="0"/>
              <a:t> </a:t>
            </a:r>
            <a:r>
              <a:rPr lang="en-US" sz="2400" dirty="0" smtClean="0"/>
              <a:t>ilk l ‘de N </a:t>
            </a:r>
            <a:r>
              <a:rPr lang="en-US" sz="2400" dirty="0" err="1" smtClean="0"/>
              <a:t>ikinci</a:t>
            </a:r>
            <a:r>
              <a:rPr lang="en-US" sz="2400" dirty="0" smtClean="0"/>
              <a:t> </a:t>
            </a:r>
            <a:r>
              <a:rPr lang="en-US" sz="2400" dirty="0" err="1" smtClean="0"/>
              <a:t>l’de</a:t>
            </a:r>
            <a:r>
              <a:rPr lang="en-US" sz="2400" dirty="0" smtClean="0"/>
              <a:t>, </a:t>
            </a:r>
            <a:r>
              <a:rPr lang="en-US" sz="2400" dirty="0" smtClean="0"/>
              <a:t>Z </a:t>
            </a:r>
            <a:r>
              <a:rPr lang="en-US" sz="2400" dirty="0" err="1" smtClean="0"/>
              <a:t>olarak</a:t>
            </a:r>
            <a:r>
              <a:rPr lang="en-US" sz="2400" dirty="0" smtClean="0"/>
              <a:t> </a:t>
            </a:r>
            <a:r>
              <a:rPr lang="en-US" sz="2400" dirty="0" err="1" smtClean="0"/>
              <a:t>şifrelenmiştir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066800" y="3276600"/>
            <a:ext cx="5867400" cy="548640"/>
          </a:xfrm>
          <a:prstGeom prst="rect">
            <a:avLst/>
          </a:prstGeom>
          <a:solidFill>
            <a:srgbClr val="99DBEB"/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alibri" pitchFamily="34" charset="0"/>
                <a:cs typeface="Calibri" pitchFamily="34" charset="0"/>
              </a:rPr>
              <a:t>Plaintext: he</a:t>
            </a:r>
            <a:r>
              <a:rPr lang="en-US" sz="2800" b="1" dirty="0" smtClean="0">
                <a:latin typeface="Calibri" pitchFamily="34" charset="0"/>
                <a:cs typeface="Calibri" pitchFamily="34" charset="0"/>
              </a:rPr>
              <a:t>ll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o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Ciphertext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: ABNZF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90600" y="0"/>
            <a:ext cx="8153400" cy="1066800"/>
          </a:xfrm>
          <a:prstGeom prst="rect">
            <a:avLst/>
          </a:prstGeom>
          <a:ln w="9525">
            <a:noFill/>
            <a:miter lim="800000"/>
            <a:headEnd/>
            <a:tailEnd/>
          </a:ln>
          <a:extLst>
            <a:ext uri="{AF507438-7753-43E0-B8FC-AC1667EBCBE1}"/>
          </a:extLst>
        </p:spPr>
        <p:style>
          <a:lnRef idx="0">
            <a:scrgbClr r="0" g="0" b="0"/>
          </a:lnRef>
          <a:fillRef idx="1003">
            <a:schemeClr val="lt2"/>
          </a:fillRef>
          <a:effectRef idx="0">
            <a:scrgbClr r="0" g="0" b="0"/>
          </a:effectRef>
          <a:fontRef idx="major"/>
        </p:style>
        <p:txBody>
          <a:bodyPr wrap="none" anchor="ctr">
            <a:normAutofit/>
          </a:bodyPr>
          <a:lstStyle/>
          <a:p>
            <a:pPr marL="653796" indent="-571500" algn="ctr"/>
            <a:r>
              <a:rPr lang="en-US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itchFamily="34" charset="0"/>
              </a:rPr>
              <a:t>Eklemeli</a:t>
            </a: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itchFamily="34" charset="0"/>
              </a:rPr>
              <a:t> </a:t>
            </a:r>
            <a:r>
              <a:rPr lang="en-US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itchFamily="34" charset="0"/>
              </a:rPr>
              <a:t>Şifre</a:t>
            </a:r>
            <a:r>
              <a:rPr lang="en-US" sz="4000" i="1" dirty="0" smtClean="0">
                <a:cs typeface="Calibri" pitchFamily="34" charset="0"/>
              </a:rPr>
              <a:t>(</a:t>
            </a:r>
            <a:r>
              <a:rPr lang="fr-FR" sz="4000" i="1" dirty="0" smtClean="0">
                <a:cs typeface="Calibri" pitchFamily="34" charset="0"/>
              </a:rPr>
              <a:t>Additive </a:t>
            </a:r>
            <a:r>
              <a:rPr lang="fr-FR" sz="4000" i="1" dirty="0" err="1" smtClean="0">
                <a:cs typeface="Calibri" pitchFamily="34" charset="0"/>
              </a:rPr>
              <a:t>Cipher</a:t>
            </a:r>
            <a:r>
              <a:rPr lang="en-US" sz="4000" i="1" dirty="0" smtClean="0">
                <a:cs typeface="Calibri" pitchFamily="34" charset="0"/>
              </a:rPr>
              <a:t>)</a:t>
            </a:r>
          </a:p>
        </p:txBody>
      </p:sp>
      <p:pic>
        <p:nvPicPr>
          <p:cNvPr id="12" name="Picture 11" descr="6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600200"/>
            <a:ext cx="9144000" cy="134911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990600" y="3276600"/>
            <a:ext cx="8153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Plaintext </a:t>
            </a:r>
            <a:r>
              <a:rPr lang="en-US" sz="2400" dirty="0" err="1" smtClean="0"/>
              <a:t>küçük</a:t>
            </a:r>
            <a:r>
              <a:rPr lang="en-US" sz="2400" dirty="0" smtClean="0"/>
              <a:t> </a:t>
            </a:r>
            <a:r>
              <a:rPr lang="en-US" sz="2400" dirty="0" err="1" smtClean="0"/>
              <a:t>harflerden</a:t>
            </a:r>
            <a:r>
              <a:rPr lang="en-US" sz="2400" dirty="0" smtClean="0"/>
              <a:t> (</a:t>
            </a:r>
            <a:r>
              <a:rPr lang="en-US" sz="2400" dirty="0" err="1" smtClean="0"/>
              <a:t>a'dan</a:t>
            </a:r>
            <a:r>
              <a:rPr lang="en-US" sz="2400" dirty="0" smtClean="0"/>
              <a:t> </a:t>
            </a:r>
            <a:r>
              <a:rPr lang="en-US" sz="2400" dirty="0" err="1" smtClean="0"/>
              <a:t>z'ye</a:t>
            </a:r>
            <a:r>
              <a:rPr lang="en-US" sz="2400" dirty="0" smtClean="0"/>
              <a:t>) </a:t>
            </a:r>
            <a:r>
              <a:rPr lang="en-US" sz="2400" dirty="0" err="1" smtClean="0"/>
              <a:t>ve</a:t>
            </a:r>
            <a:r>
              <a:rPr lang="en-US" sz="2400" dirty="0" smtClean="0"/>
              <a:t> </a:t>
            </a:r>
            <a:r>
              <a:rPr lang="en-US" sz="2400" dirty="0" err="1" smtClean="0"/>
              <a:t>ciphertext</a:t>
            </a:r>
            <a:r>
              <a:rPr lang="en-US" sz="2400" dirty="0" smtClean="0"/>
              <a:t> </a:t>
            </a:r>
            <a:r>
              <a:rPr lang="en-US" sz="2400" dirty="0" err="1" smtClean="0"/>
              <a:t>büyük</a:t>
            </a:r>
            <a:r>
              <a:rPr lang="en-US" sz="2400" dirty="0" smtClean="0"/>
              <a:t> </a:t>
            </a:r>
            <a:r>
              <a:rPr lang="en-US" sz="2400" dirty="0" err="1" smtClean="0"/>
              <a:t>harflerden</a:t>
            </a:r>
            <a:r>
              <a:rPr lang="en-US" sz="2400" dirty="0" smtClean="0"/>
              <a:t> (</a:t>
            </a:r>
            <a:r>
              <a:rPr lang="en-US" sz="2400" dirty="0" err="1" smtClean="0"/>
              <a:t>A'dan</a:t>
            </a:r>
            <a:r>
              <a:rPr lang="en-US" sz="2400" dirty="0" smtClean="0"/>
              <a:t> </a:t>
            </a:r>
            <a:r>
              <a:rPr lang="en-US" sz="2400" dirty="0" err="1" smtClean="0"/>
              <a:t>Z'ye</a:t>
            </a:r>
            <a:r>
              <a:rPr lang="en-US" sz="2400" dirty="0" smtClean="0"/>
              <a:t>) </a:t>
            </a:r>
            <a:r>
              <a:rPr lang="en-US" sz="2400" dirty="0" err="1" smtClean="0"/>
              <a:t>oluştuğunu</a:t>
            </a:r>
            <a:r>
              <a:rPr lang="en-US" sz="2400" dirty="0" smtClean="0"/>
              <a:t> </a:t>
            </a:r>
            <a:r>
              <a:rPr lang="en-US" sz="2400" dirty="0" err="1" smtClean="0"/>
              <a:t>varsayın</a:t>
            </a:r>
            <a:r>
              <a:rPr lang="en-US" sz="2400" dirty="0" smtClean="0"/>
              <a:t>. Plaintext </a:t>
            </a:r>
            <a:r>
              <a:rPr lang="en-US" sz="2400" dirty="0" err="1" smtClean="0"/>
              <a:t>ve</a:t>
            </a:r>
            <a:r>
              <a:rPr lang="en-US" sz="2400" dirty="0" smtClean="0"/>
              <a:t> </a:t>
            </a:r>
            <a:r>
              <a:rPr lang="en-US" sz="2400" dirty="0" err="1" smtClean="0"/>
              <a:t>Ciphertext</a:t>
            </a:r>
            <a:r>
              <a:rPr lang="en-US" sz="2400" dirty="0" smtClean="0"/>
              <a:t> </a:t>
            </a:r>
            <a:r>
              <a:rPr lang="en-US" sz="2400" dirty="0" err="1" smtClean="0"/>
              <a:t>üstteki</a:t>
            </a:r>
            <a:r>
              <a:rPr lang="en-US" sz="2400" dirty="0" smtClean="0"/>
              <a:t> </a:t>
            </a:r>
            <a:r>
              <a:rPr lang="en-US" sz="2400" dirty="0" err="1" smtClean="0"/>
              <a:t>harflerden</a:t>
            </a:r>
            <a:r>
              <a:rPr lang="en-US" sz="2400" dirty="0" smtClean="0"/>
              <a:t> </a:t>
            </a:r>
            <a:r>
              <a:rPr lang="en-US" sz="2400" dirty="0" err="1" smtClean="0"/>
              <a:t>oluşur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Her </a:t>
            </a:r>
            <a:r>
              <a:rPr lang="en-US" sz="2400" dirty="0" err="1" smtClean="0"/>
              <a:t>bir</a:t>
            </a:r>
            <a:r>
              <a:rPr lang="en-US" sz="2400" dirty="0" smtClean="0"/>
              <a:t> </a:t>
            </a:r>
            <a:r>
              <a:rPr lang="en-US" sz="2400" dirty="0" err="1" smtClean="0"/>
              <a:t>harfe</a:t>
            </a:r>
            <a:r>
              <a:rPr lang="en-US" sz="2400" dirty="0" smtClean="0"/>
              <a:t> </a:t>
            </a:r>
            <a:r>
              <a:rPr lang="en-US" sz="2400" dirty="0" err="1" smtClean="0"/>
              <a:t>bir</a:t>
            </a:r>
            <a:r>
              <a:rPr lang="en-US" sz="2400" dirty="0" smtClean="0"/>
              <a:t> </a:t>
            </a:r>
            <a:r>
              <a:rPr lang="en-US" sz="2400" dirty="0" err="1" smtClean="0"/>
              <a:t>tamsayı</a:t>
            </a:r>
            <a:r>
              <a:rPr lang="en-US" sz="2400" dirty="0" smtClean="0"/>
              <a:t> </a:t>
            </a:r>
            <a:r>
              <a:rPr lang="en-US" sz="2400" dirty="0" err="1" smtClean="0"/>
              <a:t>atanmıştır</a:t>
            </a:r>
            <a:r>
              <a:rPr lang="en-US" sz="2400" dirty="0" smtClean="0"/>
              <a:t>. Alice </a:t>
            </a:r>
            <a:r>
              <a:rPr lang="en-US" sz="2400" dirty="0" err="1" smtClean="0"/>
              <a:t>ve</a:t>
            </a:r>
            <a:r>
              <a:rPr lang="en-US" sz="2400" dirty="0" smtClean="0"/>
              <a:t> Bob </a:t>
            </a:r>
            <a:r>
              <a:rPr lang="en-US" sz="2400" dirty="0" err="1" smtClean="0"/>
              <a:t>arasındaki</a:t>
            </a:r>
            <a:r>
              <a:rPr lang="en-US" sz="2400" dirty="0" smtClean="0"/>
              <a:t> secret key </a:t>
            </a:r>
            <a:r>
              <a:rPr lang="en-US" sz="2400" dirty="0" err="1" smtClean="0"/>
              <a:t>bu</a:t>
            </a:r>
            <a:r>
              <a:rPr lang="en-US" sz="2400" dirty="0" smtClean="0"/>
              <a:t> </a:t>
            </a:r>
            <a:r>
              <a:rPr lang="en-US" sz="2400" dirty="0" err="1" smtClean="0"/>
              <a:t>tamsayıların</a:t>
            </a:r>
            <a:r>
              <a:rPr lang="en-US" sz="2400" dirty="0" smtClean="0"/>
              <a:t> </a:t>
            </a:r>
            <a:r>
              <a:rPr lang="en-US" sz="2400" dirty="0" err="1" smtClean="0"/>
              <a:t>arasındaki</a:t>
            </a:r>
            <a:r>
              <a:rPr lang="en-US" sz="2400" dirty="0" smtClean="0"/>
              <a:t> </a:t>
            </a:r>
            <a:r>
              <a:rPr lang="en-US" sz="2400" dirty="0" err="1" smtClean="0"/>
              <a:t>bir</a:t>
            </a:r>
            <a:r>
              <a:rPr lang="en-US" sz="2400" dirty="0" smtClean="0"/>
              <a:t> </a:t>
            </a:r>
            <a:r>
              <a:rPr lang="en-US" sz="2400" dirty="0" err="1" smtClean="0"/>
              <a:t>sayıdır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r>
              <a:rPr lang="en-US" sz="2400" dirty="0" err="1" smtClean="0"/>
              <a:t>Eklemeli</a:t>
            </a:r>
            <a:r>
              <a:rPr lang="en-US" sz="2400" dirty="0" smtClean="0"/>
              <a:t> </a:t>
            </a:r>
            <a:r>
              <a:rPr lang="en-US" sz="2400" dirty="0" err="1" smtClean="0"/>
              <a:t>şifreler</a:t>
            </a:r>
            <a:r>
              <a:rPr lang="en-US" sz="2400" dirty="0" smtClean="0"/>
              <a:t> </a:t>
            </a:r>
            <a:r>
              <a:rPr lang="en-US" sz="2400" dirty="0" err="1" smtClean="0"/>
              <a:t>bazen</a:t>
            </a:r>
            <a:r>
              <a:rPr lang="en-US" sz="2400" dirty="0" smtClean="0"/>
              <a:t> </a:t>
            </a:r>
            <a:r>
              <a:rPr lang="en-US" sz="2400" dirty="0" err="1" smtClean="0"/>
              <a:t>kaydırmalı</a:t>
            </a:r>
            <a:r>
              <a:rPr lang="en-US" sz="2400" dirty="0" smtClean="0"/>
              <a:t> </a:t>
            </a:r>
            <a:r>
              <a:rPr lang="en-US" sz="2400" dirty="0" err="1" smtClean="0"/>
              <a:t>şifreler</a:t>
            </a:r>
            <a:r>
              <a:rPr lang="en-US" sz="2400" dirty="0" smtClean="0"/>
              <a:t> </a:t>
            </a:r>
            <a:r>
              <a:rPr lang="en-US" sz="2400" dirty="0" err="1" smtClean="0"/>
              <a:t>veya</a:t>
            </a:r>
            <a:r>
              <a:rPr lang="en-US" sz="2400" dirty="0" smtClean="0"/>
              <a:t> </a:t>
            </a:r>
            <a:r>
              <a:rPr lang="en-US" sz="2400" dirty="0" err="1" smtClean="0"/>
              <a:t>Sezar</a:t>
            </a:r>
            <a:r>
              <a:rPr lang="en-US" sz="2400" dirty="0" smtClean="0"/>
              <a:t> </a:t>
            </a:r>
            <a:r>
              <a:rPr lang="en-US" sz="2400" dirty="0" err="1" smtClean="0"/>
              <a:t>şifresi</a:t>
            </a:r>
            <a:r>
              <a:rPr lang="en-US" sz="2400" dirty="0" smtClean="0"/>
              <a:t> </a:t>
            </a:r>
            <a:r>
              <a:rPr lang="en-US" sz="2400" dirty="0" err="1" smtClean="0"/>
              <a:t>olarak</a:t>
            </a:r>
            <a:r>
              <a:rPr lang="en-US" sz="2400" dirty="0" smtClean="0"/>
              <a:t> </a:t>
            </a:r>
            <a:r>
              <a:rPr lang="en-US" sz="2400" dirty="0" err="1" smtClean="0"/>
              <a:t>da</a:t>
            </a:r>
            <a:r>
              <a:rPr lang="en-US" sz="2400" dirty="0" smtClean="0"/>
              <a:t> </a:t>
            </a:r>
            <a:r>
              <a:rPr lang="en-US" sz="2400" dirty="0" err="1" smtClean="0"/>
              <a:t>adlandırılır</a:t>
            </a:r>
            <a:r>
              <a:rPr lang="en-US" sz="2400" dirty="0" smtClean="0"/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90600" y="0"/>
            <a:ext cx="8153400" cy="1066800"/>
          </a:xfrm>
          <a:prstGeom prst="rect">
            <a:avLst/>
          </a:prstGeom>
          <a:ln w="9525">
            <a:noFill/>
            <a:miter lim="800000"/>
            <a:headEnd/>
            <a:tailEnd/>
          </a:ln>
          <a:extLst>
            <a:ext uri="{AF507438-7753-43E0-B8FC-AC1667EBCBE1}"/>
          </a:extLst>
        </p:spPr>
        <p:style>
          <a:lnRef idx="0">
            <a:scrgbClr r="0" g="0" b="0"/>
          </a:lnRef>
          <a:fillRef idx="1003">
            <a:schemeClr val="lt2"/>
          </a:fillRef>
          <a:effectRef idx="0">
            <a:scrgbClr r="0" g="0" b="0"/>
          </a:effectRef>
          <a:fontRef idx="major"/>
        </p:style>
        <p:txBody>
          <a:bodyPr wrap="none" anchor="ctr">
            <a:normAutofit/>
          </a:bodyPr>
          <a:lstStyle/>
          <a:p>
            <a:pPr marL="653796" indent="-571500" algn="ctr"/>
            <a:r>
              <a:rPr lang="en-US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itchFamily="34" charset="0"/>
              </a:rPr>
              <a:t>Eklemeli</a:t>
            </a: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itchFamily="34" charset="0"/>
              </a:rPr>
              <a:t> </a:t>
            </a:r>
            <a:r>
              <a:rPr lang="en-US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itchFamily="34" charset="0"/>
              </a:rPr>
              <a:t>Şifre</a:t>
            </a:r>
            <a:r>
              <a:rPr lang="en-US" sz="4000" i="1" dirty="0" smtClean="0">
                <a:cs typeface="Calibri" pitchFamily="34" charset="0"/>
              </a:rPr>
              <a:t>(</a:t>
            </a:r>
            <a:r>
              <a:rPr lang="fr-FR" sz="4000" i="1" dirty="0" smtClean="0">
                <a:cs typeface="Calibri" pitchFamily="34" charset="0"/>
              </a:rPr>
              <a:t>Additive </a:t>
            </a:r>
            <a:r>
              <a:rPr lang="fr-FR" sz="4000" i="1" dirty="0" err="1" smtClean="0">
                <a:cs typeface="Calibri" pitchFamily="34" charset="0"/>
              </a:rPr>
              <a:t>Cipher</a:t>
            </a:r>
            <a:r>
              <a:rPr lang="en-US" sz="4000" i="1" dirty="0" smtClean="0">
                <a:cs typeface="Calibri" pitchFamily="34" charset="0"/>
              </a:rPr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90600" y="3886200"/>
            <a:ext cx="81534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Şifreleme</a:t>
            </a:r>
            <a:r>
              <a:rPr lang="en-US" sz="2000" dirty="0" smtClean="0"/>
              <a:t> </a:t>
            </a:r>
            <a:r>
              <a:rPr lang="en-US" sz="2000" dirty="0" err="1" smtClean="0"/>
              <a:t>algoritması</a:t>
            </a:r>
            <a:r>
              <a:rPr lang="en-US" sz="2000" dirty="0" smtClean="0"/>
              <a:t>; </a:t>
            </a:r>
            <a:r>
              <a:rPr lang="en-US" sz="2000" dirty="0" err="1" smtClean="0"/>
              <a:t>anahtarı</a:t>
            </a:r>
            <a:r>
              <a:rPr lang="en-US" sz="2000" dirty="0" smtClean="0"/>
              <a:t> </a:t>
            </a:r>
            <a:r>
              <a:rPr lang="en-US" sz="2000" dirty="0" err="1" smtClean="0"/>
              <a:t>düz</a:t>
            </a:r>
            <a:r>
              <a:rPr lang="en-US" sz="2000" dirty="0" smtClean="0"/>
              <a:t> </a:t>
            </a:r>
            <a:r>
              <a:rPr lang="en-US" sz="2000" dirty="0" err="1" smtClean="0"/>
              <a:t>metin</a:t>
            </a:r>
            <a:r>
              <a:rPr lang="en-US" sz="2000" dirty="0" smtClean="0"/>
              <a:t> </a:t>
            </a:r>
            <a:r>
              <a:rPr lang="en-US" sz="2000" dirty="0" err="1" smtClean="0"/>
              <a:t>karakterine</a:t>
            </a:r>
            <a:r>
              <a:rPr lang="en-US" sz="2000" dirty="0" smtClean="0"/>
              <a:t> </a:t>
            </a:r>
            <a:r>
              <a:rPr lang="en-US" sz="2000" dirty="0" err="1" smtClean="0"/>
              <a:t>ekler</a:t>
            </a:r>
            <a:r>
              <a:rPr lang="en-US" sz="2000" dirty="0" smtClean="0"/>
              <a:t>; </a:t>
            </a:r>
          </a:p>
          <a:p>
            <a:r>
              <a:rPr lang="en-US" sz="2000" dirty="0" err="1" smtClean="0"/>
              <a:t>şifre</a:t>
            </a:r>
            <a:r>
              <a:rPr lang="en-US" sz="2000" dirty="0" smtClean="0"/>
              <a:t> </a:t>
            </a:r>
            <a:r>
              <a:rPr lang="en-US" sz="2000" dirty="0" err="1" smtClean="0"/>
              <a:t>çözme</a:t>
            </a:r>
            <a:r>
              <a:rPr lang="en-US" sz="2000" dirty="0" smtClean="0"/>
              <a:t> </a:t>
            </a:r>
            <a:r>
              <a:rPr lang="en-US" sz="2000" dirty="0" err="1" smtClean="0"/>
              <a:t>algoritması</a:t>
            </a:r>
            <a:r>
              <a:rPr lang="en-US" sz="2000" dirty="0" smtClean="0"/>
              <a:t>; </a:t>
            </a:r>
            <a:r>
              <a:rPr lang="en-US" sz="2000" dirty="0" err="1" smtClean="0"/>
              <a:t>anahtarı</a:t>
            </a:r>
            <a:r>
              <a:rPr lang="en-US" sz="2000" dirty="0" smtClean="0"/>
              <a:t> </a:t>
            </a:r>
            <a:r>
              <a:rPr lang="en-US" sz="2000" dirty="0" err="1" smtClean="0"/>
              <a:t>şifreli</a:t>
            </a:r>
            <a:r>
              <a:rPr lang="en-US" sz="2000" dirty="0" smtClean="0"/>
              <a:t> </a:t>
            </a:r>
            <a:r>
              <a:rPr lang="en-US" sz="2000" dirty="0" err="1" smtClean="0"/>
              <a:t>metin</a:t>
            </a:r>
            <a:r>
              <a:rPr lang="en-US" sz="2000" dirty="0" smtClean="0"/>
              <a:t> </a:t>
            </a:r>
            <a:r>
              <a:rPr lang="en-US" sz="2000" dirty="0" err="1" smtClean="0"/>
              <a:t>karakterinden</a:t>
            </a:r>
            <a:r>
              <a:rPr lang="en-US" sz="2000" dirty="0" smtClean="0"/>
              <a:t> </a:t>
            </a:r>
            <a:r>
              <a:rPr lang="en-US" sz="2000" dirty="0" err="1" smtClean="0"/>
              <a:t>çıkarır</a:t>
            </a:r>
            <a:r>
              <a:rPr lang="en-US" sz="2000" dirty="0" smtClean="0"/>
              <a:t>.</a:t>
            </a:r>
          </a:p>
          <a:p>
            <a:r>
              <a:rPr lang="en-US" sz="2000" dirty="0" err="1" smtClean="0"/>
              <a:t>Şifreleme</a:t>
            </a:r>
            <a:r>
              <a:rPr lang="en-US" sz="2000" dirty="0" smtClean="0"/>
              <a:t> </a:t>
            </a:r>
            <a:r>
              <a:rPr lang="en-US" sz="2000" dirty="0" err="1" smtClean="0"/>
              <a:t>ve</a:t>
            </a:r>
            <a:r>
              <a:rPr lang="en-US" sz="2000" dirty="0" smtClean="0"/>
              <a:t> </a:t>
            </a:r>
            <a:r>
              <a:rPr lang="en-US" sz="2000" dirty="0" err="1" smtClean="0"/>
              <a:t>şifre</a:t>
            </a:r>
            <a:r>
              <a:rPr lang="en-US" sz="2000" dirty="0" smtClean="0"/>
              <a:t> </a:t>
            </a:r>
            <a:r>
              <a:rPr lang="en-US" sz="2000" dirty="0" err="1" smtClean="0"/>
              <a:t>çözmenin</a:t>
            </a:r>
            <a:r>
              <a:rPr lang="en-US" sz="2000" dirty="0" smtClean="0"/>
              <a:t> </a:t>
            </a:r>
            <a:r>
              <a:rPr lang="en-US" sz="2000" dirty="0" err="1" smtClean="0"/>
              <a:t>birbirinin</a:t>
            </a:r>
            <a:r>
              <a:rPr lang="en-US" sz="2000" dirty="0" smtClean="0"/>
              <a:t> </a:t>
            </a:r>
            <a:r>
              <a:rPr lang="en-US" sz="2000" dirty="0" err="1" smtClean="0"/>
              <a:t>tersi</a:t>
            </a:r>
            <a:r>
              <a:rPr lang="en-US" sz="2000" dirty="0" smtClean="0"/>
              <a:t> </a:t>
            </a:r>
            <a:r>
              <a:rPr lang="en-US" sz="2000" dirty="0" err="1" smtClean="0"/>
              <a:t>olduğunu</a:t>
            </a:r>
            <a:r>
              <a:rPr lang="en-US" sz="2000" dirty="0" smtClean="0"/>
              <a:t> </a:t>
            </a:r>
            <a:r>
              <a:rPr lang="en-US" sz="2000" dirty="0" err="1" smtClean="0"/>
              <a:t>kolayca</a:t>
            </a:r>
            <a:r>
              <a:rPr lang="en-US" sz="2000" dirty="0" smtClean="0"/>
              <a:t> </a:t>
            </a:r>
            <a:r>
              <a:rPr lang="en-US" sz="2000" dirty="0" err="1" smtClean="0"/>
              <a:t>kanıtlayabiliriz</a:t>
            </a:r>
            <a:r>
              <a:rPr lang="en-US" sz="2000" dirty="0" smtClean="0"/>
              <a:t> </a:t>
            </a:r>
            <a:r>
              <a:rPr lang="en-US" sz="2000" dirty="0" err="1" smtClean="0"/>
              <a:t>çünkü</a:t>
            </a:r>
            <a:r>
              <a:rPr lang="en-US" sz="2000" dirty="0" smtClean="0"/>
              <a:t> </a:t>
            </a:r>
            <a:r>
              <a:rPr lang="en-US" sz="2000" dirty="0" err="1" smtClean="0"/>
              <a:t>oluşturulan</a:t>
            </a:r>
            <a:r>
              <a:rPr lang="en-US" sz="2000" dirty="0" smtClean="0"/>
              <a:t> </a:t>
            </a:r>
            <a:r>
              <a:rPr lang="en-US" sz="2000" dirty="0" err="1" smtClean="0"/>
              <a:t>düz</a:t>
            </a:r>
            <a:r>
              <a:rPr lang="en-US" sz="2000" dirty="0" smtClean="0"/>
              <a:t> </a:t>
            </a:r>
            <a:r>
              <a:rPr lang="en-US" sz="2000" dirty="0" err="1" smtClean="0"/>
              <a:t>metin</a:t>
            </a:r>
            <a:r>
              <a:rPr lang="en-US" sz="2000" dirty="0" smtClean="0"/>
              <a:t> Bob (P1) </a:t>
            </a:r>
            <a:r>
              <a:rPr lang="en-US" sz="2000" dirty="0" err="1" smtClean="0"/>
              <a:t>tarafından</a:t>
            </a:r>
            <a:r>
              <a:rPr lang="en-US" sz="2000" dirty="0" smtClean="0"/>
              <a:t> </a:t>
            </a:r>
            <a:r>
              <a:rPr lang="en-US" sz="2000" dirty="0" err="1" smtClean="0"/>
              <a:t>gönderilen</a:t>
            </a:r>
            <a:r>
              <a:rPr lang="en-US" sz="2000" dirty="0" smtClean="0"/>
              <a:t> Alice (P) </a:t>
            </a:r>
            <a:r>
              <a:rPr lang="en-US" sz="2000" dirty="0" err="1" smtClean="0"/>
              <a:t>tarafından</a:t>
            </a:r>
            <a:r>
              <a:rPr lang="en-US" sz="2000" dirty="0" smtClean="0"/>
              <a:t> </a:t>
            </a:r>
            <a:r>
              <a:rPr lang="en-US" sz="2000" dirty="0" err="1" smtClean="0"/>
              <a:t>gönderilenle</a:t>
            </a:r>
            <a:r>
              <a:rPr lang="en-US" sz="2000" dirty="0" smtClean="0"/>
              <a:t> </a:t>
            </a:r>
            <a:r>
              <a:rPr lang="en-US" sz="2000" dirty="0" err="1" smtClean="0"/>
              <a:t>aynıdır</a:t>
            </a:r>
            <a:r>
              <a:rPr lang="en-US" sz="2000" dirty="0" smtClean="0"/>
              <a:t>.</a:t>
            </a:r>
          </a:p>
        </p:txBody>
      </p:sp>
      <p:pic>
        <p:nvPicPr>
          <p:cNvPr id="12" name="Picture 11" descr="7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3671" y="1066800"/>
            <a:ext cx="8440329" cy="2600688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1143000" y="5562600"/>
            <a:ext cx="7391400" cy="523220"/>
          </a:xfrm>
          <a:prstGeom prst="rect">
            <a:avLst/>
          </a:prstGeom>
          <a:solidFill>
            <a:srgbClr val="99DBEB"/>
          </a:solidFill>
        </p:spPr>
        <p:txBody>
          <a:bodyPr wrap="square">
            <a:spAutoFit/>
          </a:bodyPr>
          <a:lstStyle/>
          <a:p>
            <a:r>
              <a:rPr lang="da-DK" sz="2800" dirty="0" smtClean="0"/>
              <a:t>P1 = (C − k) mod 26 = (P + k − k) mode 26 = P</a:t>
            </a:r>
            <a:endParaRPr lang="en-US" sz="2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6800" y="228600"/>
            <a:ext cx="79248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Örnek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3</a:t>
            </a:r>
          </a:p>
          <a:p>
            <a:endParaRPr lang="en-US" sz="2800" dirty="0" smtClean="0">
              <a:latin typeface="Calibri" pitchFamily="34" charset="0"/>
              <a:cs typeface="Calibri" pitchFamily="34" charset="0"/>
            </a:endParaRPr>
          </a:p>
          <a:p>
            <a:pPr algn="just"/>
            <a:r>
              <a:rPr lang="en-US" sz="2800" dirty="0" smtClean="0">
                <a:latin typeface="Calibri" pitchFamily="34" charset="0"/>
                <a:cs typeface="Calibri" pitchFamily="34" charset="0"/>
              </a:rPr>
              <a:t>“HELLO"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mesajını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şifrelemek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için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anahtarı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15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olan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eklemeli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şifreyi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kullanın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.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90600" y="2274838"/>
            <a:ext cx="81534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Plaintext: h → 07 	Encryption: (07 + 15) mod 26 	</a:t>
            </a:r>
            <a:r>
              <a:rPr lang="en-US" dirty="0" err="1" smtClean="0"/>
              <a:t>Ciphertext</a:t>
            </a:r>
            <a:r>
              <a:rPr lang="en-US" dirty="0" smtClean="0"/>
              <a:t>: 22 → W </a:t>
            </a:r>
          </a:p>
          <a:p>
            <a:r>
              <a:rPr lang="en-US" dirty="0" smtClean="0"/>
              <a:t>Plaintext: e → 04 	Encryption: (04 + 15) mod 26 	</a:t>
            </a:r>
            <a:r>
              <a:rPr lang="en-US" dirty="0" err="1" smtClean="0"/>
              <a:t>Ciphertext</a:t>
            </a:r>
            <a:r>
              <a:rPr lang="en-US" dirty="0" smtClean="0"/>
              <a:t>: 19 → T </a:t>
            </a:r>
          </a:p>
          <a:p>
            <a:r>
              <a:rPr lang="en-US" dirty="0" smtClean="0"/>
              <a:t>Plaintext: l → 11 	Encryption: (11 + 15) mod 26 	</a:t>
            </a:r>
            <a:r>
              <a:rPr lang="en-US" dirty="0" err="1" smtClean="0"/>
              <a:t>Ciphertext</a:t>
            </a:r>
            <a:r>
              <a:rPr lang="en-US" dirty="0" smtClean="0"/>
              <a:t>: 00 → A </a:t>
            </a:r>
          </a:p>
          <a:p>
            <a:r>
              <a:rPr lang="en-US" dirty="0" smtClean="0"/>
              <a:t>Plaintext: l → 11 	Encryption: (11 + 15) mod 26 	</a:t>
            </a:r>
            <a:r>
              <a:rPr lang="en-US" dirty="0" err="1" smtClean="0"/>
              <a:t>Ciphertext</a:t>
            </a:r>
            <a:r>
              <a:rPr lang="en-US" dirty="0" smtClean="0"/>
              <a:t>: 00 → A </a:t>
            </a:r>
          </a:p>
          <a:p>
            <a:r>
              <a:rPr lang="en-US" dirty="0" smtClean="0"/>
              <a:t>Plaintext: o → 14 	Encryption: (14 + 15) mod 26 	</a:t>
            </a:r>
            <a:r>
              <a:rPr lang="en-US" dirty="0" err="1" smtClean="0"/>
              <a:t>Ciphertext</a:t>
            </a:r>
            <a:r>
              <a:rPr lang="en-US" dirty="0" smtClean="0"/>
              <a:t>: 03 → D </a:t>
            </a:r>
            <a:endParaRPr lang="en-US" dirty="0"/>
          </a:p>
        </p:txBody>
      </p:sp>
      <p:pic>
        <p:nvPicPr>
          <p:cNvPr id="9" name="Picture 8" descr="6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4953000"/>
            <a:ext cx="9144000" cy="134911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990600" y="4191000"/>
            <a:ext cx="8001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 smtClean="0"/>
              <a:t>Şifrenin</a:t>
            </a:r>
            <a:r>
              <a:rPr lang="en-US" sz="2000" dirty="0" smtClean="0"/>
              <a:t> </a:t>
            </a:r>
            <a:r>
              <a:rPr lang="en-US" sz="2000" dirty="0" err="1" smtClean="0"/>
              <a:t>monoalfabetik</a:t>
            </a:r>
            <a:r>
              <a:rPr lang="en-US" sz="2000" dirty="0" smtClean="0"/>
              <a:t> </a:t>
            </a:r>
            <a:r>
              <a:rPr lang="en-US" sz="2000" dirty="0" err="1" smtClean="0"/>
              <a:t>olduğuna</a:t>
            </a:r>
            <a:r>
              <a:rPr lang="en-US" sz="2000" dirty="0" smtClean="0"/>
              <a:t> </a:t>
            </a:r>
            <a:r>
              <a:rPr lang="en-US" sz="2000" dirty="0" err="1" smtClean="0"/>
              <a:t>dikkat</a:t>
            </a:r>
            <a:r>
              <a:rPr lang="en-US" sz="2000" dirty="0" smtClean="0"/>
              <a:t> </a:t>
            </a:r>
            <a:r>
              <a:rPr lang="en-US" sz="2000" dirty="0" err="1" smtClean="0"/>
              <a:t>edin</a:t>
            </a:r>
            <a:r>
              <a:rPr lang="en-US" sz="2000" dirty="0" smtClean="0"/>
              <a:t> </a:t>
            </a:r>
            <a:r>
              <a:rPr lang="en-US" sz="2000" dirty="0" err="1" smtClean="0"/>
              <a:t>çünkü</a:t>
            </a:r>
            <a:r>
              <a:rPr lang="en-US" sz="2000" dirty="0" smtClean="0"/>
              <a:t> </a:t>
            </a:r>
            <a:r>
              <a:rPr lang="en-US" sz="2000" dirty="0" err="1" smtClean="0"/>
              <a:t>aynı</a:t>
            </a:r>
            <a:r>
              <a:rPr lang="en-US" sz="2000" dirty="0" smtClean="0"/>
              <a:t> </a:t>
            </a:r>
            <a:r>
              <a:rPr lang="en-US" sz="2000" dirty="0" err="1" smtClean="0"/>
              <a:t>düz</a:t>
            </a:r>
            <a:r>
              <a:rPr lang="en-US" sz="2000" dirty="0" smtClean="0"/>
              <a:t> </a:t>
            </a:r>
            <a:r>
              <a:rPr lang="en-US" sz="2000" dirty="0" err="1" smtClean="0"/>
              <a:t>metnin</a:t>
            </a:r>
            <a:r>
              <a:rPr lang="en-US" sz="2000" dirty="0" smtClean="0"/>
              <a:t> </a:t>
            </a:r>
            <a:r>
              <a:rPr lang="en-US" sz="2000" dirty="0" err="1" smtClean="0"/>
              <a:t>iki</a:t>
            </a:r>
            <a:r>
              <a:rPr lang="en-US" sz="2000" dirty="0" smtClean="0"/>
              <a:t> </a:t>
            </a:r>
            <a:r>
              <a:rPr lang="en-US" sz="2000" dirty="0" err="1" smtClean="0"/>
              <a:t>örneği</a:t>
            </a:r>
            <a:r>
              <a:rPr lang="en-US" sz="2000" dirty="0" smtClean="0"/>
              <a:t> </a:t>
            </a:r>
            <a:r>
              <a:rPr lang="en-US" sz="2000" dirty="0" err="1" smtClean="0"/>
              <a:t>karakteri</a:t>
            </a:r>
            <a:r>
              <a:rPr lang="en-US" sz="2000" dirty="0" smtClean="0"/>
              <a:t> </a:t>
            </a:r>
            <a:r>
              <a:rPr lang="en-US" sz="2000" dirty="0" smtClean="0"/>
              <a:t>(</a:t>
            </a:r>
            <a:r>
              <a:rPr lang="en-US" sz="2000" dirty="0" err="1" smtClean="0"/>
              <a:t>l'ler</a:t>
            </a:r>
            <a:r>
              <a:rPr lang="en-US" sz="2000" dirty="0" smtClean="0"/>
              <a:t>) </a:t>
            </a:r>
            <a:r>
              <a:rPr lang="en-US" sz="2000" dirty="0" err="1" smtClean="0"/>
              <a:t>aynı</a:t>
            </a:r>
            <a:r>
              <a:rPr lang="en-US" sz="2000" dirty="0" smtClean="0"/>
              <a:t> </a:t>
            </a:r>
            <a:r>
              <a:rPr lang="en-US" sz="2000" dirty="0" err="1" smtClean="0"/>
              <a:t>karakter</a:t>
            </a:r>
            <a:r>
              <a:rPr lang="en-US" sz="2000" dirty="0" smtClean="0"/>
              <a:t> (A) </a:t>
            </a:r>
            <a:r>
              <a:rPr lang="en-US" sz="2000" dirty="0" err="1" smtClean="0"/>
              <a:t>olarak</a:t>
            </a:r>
            <a:r>
              <a:rPr lang="en-US" sz="2000" dirty="0" smtClean="0"/>
              <a:t> </a:t>
            </a:r>
            <a:r>
              <a:rPr lang="en-US" sz="2000" dirty="0" err="1" smtClean="0"/>
              <a:t>şifrelenir</a:t>
            </a:r>
            <a:endParaRPr lang="en-US" sz="2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66800" y="228600"/>
            <a:ext cx="79248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Örnek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4</a:t>
            </a:r>
          </a:p>
          <a:p>
            <a:endParaRPr lang="en-US" sz="2800" dirty="0" smtClean="0">
              <a:latin typeface="Calibri" pitchFamily="34" charset="0"/>
              <a:cs typeface="Calibri" pitchFamily="34" charset="0"/>
            </a:endParaRPr>
          </a:p>
          <a:p>
            <a:pPr algn="just"/>
            <a:r>
              <a:rPr lang="en-US" sz="2800" dirty="0" smtClean="0">
                <a:latin typeface="Calibri" pitchFamily="34" charset="0"/>
                <a:cs typeface="Calibri" pitchFamily="34" charset="0"/>
              </a:rPr>
              <a:t>“WTAAD"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şifreli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mesajı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çözmek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için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anahtarı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15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olan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eklemeli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şifreyi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kullanın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.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90600" y="2057400"/>
            <a:ext cx="81534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Ciphertext</a:t>
            </a:r>
            <a:r>
              <a:rPr lang="en-US" dirty="0" smtClean="0"/>
              <a:t>: W → 22  Decryption: (22 − 15) mod 26 	Plaintext: 07 → h </a:t>
            </a:r>
          </a:p>
          <a:p>
            <a:r>
              <a:rPr lang="en-US" dirty="0" err="1" smtClean="0"/>
              <a:t>Ciphertext</a:t>
            </a:r>
            <a:r>
              <a:rPr lang="en-US" dirty="0" smtClean="0"/>
              <a:t>: T → 19    Decryption: (19 − 15) mod 26 	Plaintext: 04 → e </a:t>
            </a:r>
          </a:p>
          <a:p>
            <a:r>
              <a:rPr lang="en-US" dirty="0" err="1" smtClean="0"/>
              <a:t>Ciphertext</a:t>
            </a:r>
            <a:r>
              <a:rPr lang="en-US" dirty="0" smtClean="0"/>
              <a:t>: A → 00   Decryption: (00 − 15) mod 26 	Plaintext: 11 → l </a:t>
            </a:r>
          </a:p>
          <a:p>
            <a:r>
              <a:rPr lang="en-US" dirty="0" err="1" smtClean="0"/>
              <a:t>Ciphertext</a:t>
            </a:r>
            <a:r>
              <a:rPr lang="en-US" dirty="0" smtClean="0"/>
              <a:t>: A → 00   Decryption: (00 − 15) mod 26 	Plaintext: 11 → l </a:t>
            </a:r>
          </a:p>
          <a:p>
            <a:r>
              <a:rPr lang="en-US" dirty="0" err="1" smtClean="0"/>
              <a:t>Ciphertext</a:t>
            </a:r>
            <a:r>
              <a:rPr lang="en-US" dirty="0" smtClean="0"/>
              <a:t>: D → 03   Decryption: (03 − 15) mod 26 	Plaintext: 14 → o</a:t>
            </a:r>
            <a:endParaRPr lang="en-US" dirty="0"/>
          </a:p>
        </p:txBody>
      </p:sp>
      <p:pic>
        <p:nvPicPr>
          <p:cNvPr id="8" name="Picture 7" descr="6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3657600"/>
            <a:ext cx="9144000" cy="1349115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Custom 1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FF0000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4428</TotalTime>
  <Words>1973</Words>
  <Application>Microsoft Office PowerPoint</Application>
  <PresentationFormat>On-screen Show (4:3)</PresentationFormat>
  <Paragraphs>488</Paragraphs>
  <Slides>40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Solstice</vt:lpstr>
      <vt:lpstr>Slide 1</vt:lpstr>
      <vt:lpstr>Değiştime Şifreleri(Substitution Ciphers)</vt:lpstr>
      <vt:lpstr>Simetrik Anahtar Şifreleme(Symmetric-Key Cipher)</vt:lpstr>
      <vt:lpstr>Değiştime Şifreleri(Substitution Ciphers)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Garavel</dc:creator>
  <cp:lastModifiedBy>Windows User</cp:lastModifiedBy>
  <cp:revision>438</cp:revision>
  <dcterms:created xsi:type="dcterms:W3CDTF">2006-08-16T00:00:00Z</dcterms:created>
  <dcterms:modified xsi:type="dcterms:W3CDTF">2022-12-04T21:47:20Z</dcterms:modified>
</cp:coreProperties>
</file>