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1" r:id="rId7"/>
    <p:sldId id="277" r:id="rId8"/>
    <p:sldId id="269" r:id="rId9"/>
    <p:sldId id="263" r:id="rId10"/>
    <p:sldId id="274" r:id="rId11"/>
    <p:sldId id="275" r:id="rId12"/>
    <p:sldId id="276" r:id="rId13"/>
    <p:sldId id="278" r:id="rId14"/>
    <p:sldId id="264" r:id="rId15"/>
    <p:sldId id="265" r:id="rId16"/>
    <p:sldId id="266" r:id="rId17"/>
    <p:sldId id="270" r:id="rId18"/>
    <p:sldId id="271" r:id="rId19"/>
    <p:sldId id="26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7AF2-1B6B-4412-9E43-34737F5E8A9F}" v="2" dt="2024-07-08T07:44:2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Yuksel" userId="f45fc014-80a7-490f-8d47-255cbca1c0b4" providerId="ADAL" clId="{1E4D7AF2-1B6B-4412-9E43-34737F5E8A9F}"/>
    <pc:docChg chg="modSld">
      <pc:chgData name="Mustafa Yuksel" userId="f45fc014-80a7-490f-8d47-255cbca1c0b4" providerId="ADAL" clId="{1E4D7AF2-1B6B-4412-9E43-34737F5E8A9F}" dt="2024-07-08T07:44:27.179" v="35" actId="6549"/>
      <pc:docMkLst>
        <pc:docMk/>
      </pc:docMkLst>
      <pc:sldChg chg="modSp mod">
        <pc:chgData name="Mustafa Yuksel" userId="f45fc014-80a7-490f-8d47-255cbca1c0b4" providerId="ADAL" clId="{1E4D7AF2-1B6B-4412-9E43-34737F5E8A9F}" dt="2024-07-08T07:44:27.179" v="35" actId="6549"/>
        <pc:sldMkLst>
          <pc:docMk/>
          <pc:sldMk cId="3432019660" sldId="268"/>
        </pc:sldMkLst>
        <pc:spChg chg="mod">
          <ac:chgData name="Mustafa Yuksel" userId="f45fc014-80a7-490f-8d47-255cbca1c0b4" providerId="ADAL" clId="{1E4D7AF2-1B6B-4412-9E43-34737F5E8A9F}" dt="2024-07-08T07:44:27.179" v="35" actId="6549"/>
          <ac:spMkLst>
            <pc:docMk/>
            <pc:sldMk cId="3432019660" sldId="268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1E4D7AF2-1B6B-4412-9E43-34737F5E8A9F}" dt="2024-06-28T16:16:14.633" v="9" actId="20577"/>
        <pc:sldMkLst>
          <pc:docMk/>
          <pc:sldMk cId="2741024836" sldId="271"/>
        </pc:sldMkLst>
        <pc:spChg chg="mod">
          <ac:chgData name="Mustafa Yuksel" userId="f45fc014-80a7-490f-8d47-255cbca1c0b4" providerId="ADAL" clId="{1E4D7AF2-1B6B-4412-9E43-34737F5E8A9F}" dt="2024-06-28T16:16:14.633" v="9" actId="20577"/>
          <ac:spMkLst>
            <pc:docMk/>
            <pc:sldMk cId="2741024836" sldId="271"/>
            <ac:spMk id="3" creationId="{D402CB08-E4D8-4FDC-A7CF-80D5777680DF}"/>
          </ac:spMkLst>
        </pc:spChg>
      </pc:sldChg>
      <pc:sldChg chg="modSp mod">
        <pc:chgData name="Mustafa Yuksel" userId="f45fc014-80a7-490f-8d47-255cbca1c0b4" providerId="ADAL" clId="{1E4D7AF2-1B6B-4412-9E43-34737F5E8A9F}" dt="2024-06-28T16:16:55.279" v="18" actId="1035"/>
        <pc:sldMkLst>
          <pc:docMk/>
          <pc:sldMk cId="1865579027" sldId="274"/>
        </pc:sldMkLst>
        <pc:spChg chg="mod">
          <ac:chgData name="Mustafa Yuksel" userId="f45fc014-80a7-490f-8d47-255cbca1c0b4" providerId="ADAL" clId="{1E4D7AF2-1B6B-4412-9E43-34737F5E8A9F}" dt="2024-06-28T16:16:47.872" v="13" actId="20577"/>
          <ac:spMkLst>
            <pc:docMk/>
            <pc:sldMk cId="1865579027" sldId="274"/>
            <ac:spMk id="3" creationId="{423CF518-A18E-46F2-BCD8-5A4D7ADDD4D6}"/>
          </ac:spMkLst>
        </pc:spChg>
        <pc:picChg chg="mod">
          <ac:chgData name="Mustafa Yuksel" userId="f45fc014-80a7-490f-8d47-255cbca1c0b4" providerId="ADAL" clId="{1E4D7AF2-1B6B-4412-9E43-34737F5E8A9F}" dt="2024-06-28T16:16:55.279" v="18" actId="1035"/>
          <ac:picMkLst>
            <pc:docMk/>
            <pc:sldMk cId="1865579027" sldId="274"/>
            <ac:picMk id="5" creationId="{18589FF8-15DC-46D6-8B25-2900AEA08667}"/>
          </ac:picMkLst>
        </pc:picChg>
        <pc:picChg chg="mod">
          <ac:chgData name="Mustafa Yuksel" userId="f45fc014-80a7-490f-8d47-255cbca1c0b4" providerId="ADAL" clId="{1E4D7AF2-1B6B-4412-9E43-34737F5E8A9F}" dt="2024-06-28T16:16:55.279" v="18" actId="1035"/>
          <ac:picMkLst>
            <pc:docMk/>
            <pc:sldMk cId="1865579027" sldId="274"/>
            <ac:picMk id="6" creationId="{B8D02924-D031-4805-AAAA-00664A9A261D}"/>
          </ac:picMkLst>
        </pc:picChg>
      </pc:sldChg>
    </pc:docChg>
  </pc:docChgLst>
  <pc:docChgLst>
    <pc:chgData name="Mustafa Yuksel" userId="f45fc014-80a7-490f-8d47-255cbca1c0b4" providerId="ADAL" clId="{2ADF9062-40A5-4AFA-9FF5-00E4B5079E59}"/>
    <pc:docChg chg="undo custSel addSld delSld modSld">
      <pc:chgData name="Mustafa Yuksel" userId="f45fc014-80a7-490f-8d47-255cbca1c0b4" providerId="ADAL" clId="{2ADF9062-40A5-4AFA-9FF5-00E4B5079E59}" dt="2023-07-17T13:10:11.427" v="474" actId="20577"/>
      <pc:docMkLst>
        <pc:docMk/>
      </pc:docMkLst>
      <pc:sldChg chg="modSp mod">
        <pc:chgData name="Mustafa Yuksel" userId="f45fc014-80a7-490f-8d47-255cbca1c0b4" providerId="ADAL" clId="{2ADF9062-40A5-4AFA-9FF5-00E4B5079E59}" dt="2023-07-02T15:28:23.488" v="74" actId="404"/>
        <pc:sldMkLst>
          <pc:docMk/>
          <pc:sldMk cId="1877968627" sldId="257"/>
        </pc:sldMkLst>
        <pc:spChg chg="mod">
          <ac:chgData name="Mustafa Yuksel" userId="f45fc014-80a7-490f-8d47-255cbca1c0b4" providerId="ADAL" clId="{2ADF9062-40A5-4AFA-9FF5-00E4B5079E59}" dt="2023-07-02T15:28:23.488" v="74" actId="404"/>
          <ac:spMkLst>
            <pc:docMk/>
            <pc:sldMk cId="1877968627" sldId="257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2ADF9062-40A5-4AFA-9FF5-00E4B5079E59}" dt="2023-07-09T20:46:48.911" v="449" actId="404"/>
        <pc:sldMkLst>
          <pc:docMk/>
          <pc:sldMk cId="522950340" sldId="263"/>
        </pc:sldMkLst>
        <pc:spChg chg="mod">
          <ac:chgData name="Mustafa Yuksel" userId="f45fc014-80a7-490f-8d47-255cbca1c0b4" providerId="ADAL" clId="{2ADF9062-40A5-4AFA-9FF5-00E4B5079E59}" dt="2023-07-09T20:46:48.911" v="449" actId="404"/>
          <ac:spMkLst>
            <pc:docMk/>
            <pc:sldMk cId="522950340" sldId="263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2ADF9062-40A5-4AFA-9FF5-00E4B5079E59}" dt="2023-07-09T20:48:00.068" v="450" actId="404"/>
        <pc:sldMkLst>
          <pc:docMk/>
          <pc:sldMk cId="941406834" sldId="264"/>
        </pc:sldMkLst>
        <pc:spChg chg="mod">
          <ac:chgData name="Mustafa Yuksel" userId="f45fc014-80a7-490f-8d47-255cbca1c0b4" providerId="ADAL" clId="{2ADF9062-40A5-4AFA-9FF5-00E4B5079E59}" dt="2023-07-09T20:48:00.068" v="450" actId="404"/>
          <ac:spMkLst>
            <pc:docMk/>
            <pc:sldMk cId="941406834" sldId="264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2ADF9062-40A5-4AFA-9FF5-00E4B5079E59}" dt="2023-07-09T20:48:22.949" v="452" actId="20577"/>
        <pc:sldMkLst>
          <pc:docMk/>
          <pc:sldMk cId="1024194978" sldId="265"/>
        </pc:sldMkLst>
        <pc:spChg chg="mod">
          <ac:chgData name="Mustafa Yuksel" userId="f45fc014-80a7-490f-8d47-255cbca1c0b4" providerId="ADAL" clId="{2ADF9062-40A5-4AFA-9FF5-00E4B5079E59}" dt="2023-07-09T20:48:22.949" v="452" actId="20577"/>
          <ac:spMkLst>
            <pc:docMk/>
            <pc:sldMk cId="1024194978" sldId="265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2ADF9062-40A5-4AFA-9FF5-00E4B5079E59}" dt="2023-07-09T20:53:05.193" v="471" actId="20577"/>
        <pc:sldMkLst>
          <pc:docMk/>
          <pc:sldMk cId="4096168489" sldId="266"/>
        </pc:sldMkLst>
        <pc:spChg chg="mod">
          <ac:chgData name="Mustafa Yuksel" userId="f45fc014-80a7-490f-8d47-255cbca1c0b4" providerId="ADAL" clId="{2ADF9062-40A5-4AFA-9FF5-00E4B5079E59}" dt="2023-07-09T20:53:05.193" v="471" actId="20577"/>
          <ac:spMkLst>
            <pc:docMk/>
            <pc:sldMk cId="4096168489" sldId="266"/>
            <ac:spMk id="3" creationId="{00000000-0000-0000-0000-000000000000}"/>
          </ac:spMkLst>
        </pc:spChg>
      </pc:sldChg>
      <pc:sldChg chg="del">
        <pc:chgData name="Mustafa Yuksel" userId="f45fc014-80a7-490f-8d47-255cbca1c0b4" providerId="ADAL" clId="{2ADF9062-40A5-4AFA-9FF5-00E4B5079E59}" dt="2023-07-09T20:38:53.857" v="205" actId="47"/>
        <pc:sldMkLst>
          <pc:docMk/>
          <pc:sldMk cId="543042765" sldId="267"/>
        </pc:sldMkLst>
      </pc:sldChg>
      <pc:sldChg chg="modSp mod">
        <pc:chgData name="Mustafa Yuksel" userId="f45fc014-80a7-490f-8d47-255cbca1c0b4" providerId="ADAL" clId="{2ADF9062-40A5-4AFA-9FF5-00E4B5079E59}" dt="2023-07-17T13:10:11.427" v="474" actId="20577"/>
        <pc:sldMkLst>
          <pc:docMk/>
          <pc:sldMk cId="3432019660" sldId="268"/>
        </pc:sldMkLst>
        <pc:spChg chg="mod">
          <ac:chgData name="Mustafa Yuksel" userId="f45fc014-80a7-490f-8d47-255cbca1c0b4" providerId="ADAL" clId="{2ADF9062-40A5-4AFA-9FF5-00E4B5079E59}" dt="2023-07-17T13:10:11.427" v="474" actId="20577"/>
          <ac:spMkLst>
            <pc:docMk/>
            <pc:sldMk cId="3432019660" sldId="268"/>
            <ac:spMk id="3" creationId="{00000000-0000-0000-0000-000000000000}"/>
          </ac:spMkLst>
        </pc:spChg>
      </pc:sldChg>
      <pc:sldChg chg="modSp mod">
        <pc:chgData name="Mustafa Yuksel" userId="f45fc014-80a7-490f-8d47-255cbca1c0b4" providerId="ADAL" clId="{2ADF9062-40A5-4AFA-9FF5-00E4B5079E59}" dt="2023-07-09T20:51:53.216" v="458" actId="113"/>
        <pc:sldMkLst>
          <pc:docMk/>
          <pc:sldMk cId="3657470055" sldId="270"/>
        </pc:sldMkLst>
        <pc:spChg chg="mod">
          <ac:chgData name="Mustafa Yuksel" userId="f45fc014-80a7-490f-8d47-255cbca1c0b4" providerId="ADAL" clId="{2ADF9062-40A5-4AFA-9FF5-00E4B5079E59}" dt="2023-07-09T20:51:53.216" v="458" actId="113"/>
          <ac:spMkLst>
            <pc:docMk/>
            <pc:sldMk cId="3657470055" sldId="270"/>
            <ac:spMk id="3" creationId="{D402CB08-E4D8-4FDC-A7CF-80D5777680DF}"/>
          </ac:spMkLst>
        </pc:spChg>
      </pc:sldChg>
      <pc:sldChg chg="modSp mod">
        <pc:chgData name="Mustafa Yuksel" userId="f45fc014-80a7-490f-8d47-255cbca1c0b4" providerId="ADAL" clId="{2ADF9062-40A5-4AFA-9FF5-00E4B5079E59}" dt="2023-07-09T20:42:39.968" v="287" actId="6549"/>
        <pc:sldMkLst>
          <pc:docMk/>
          <pc:sldMk cId="2741024836" sldId="271"/>
        </pc:sldMkLst>
        <pc:spChg chg="mod">
          <ac:chgData name="Mustafa Yuksel" userId="f45fc014-80a7-490f-8d47-255cbca1c0b4" providerId="ADAL" clId="{2ADF9062-40A5-4AFA-9FF5-00E4B5079E59}" dt="2023-07-09T20:42:39.968" v="287" actId="6549"/>
          <ac:spMkLst>
            <pc:docMk/>
            <pc:sldMk cId="2741024836" sldId="271"/>
            <ac:spMk id="3" creationId="{D402CB08-E4D8-4FDC-A7CF-80D5777680DF}"/>
          </ac:spMkLst>
        </pc:spChg>
      </pc:sldChg>
      <pc:sldChg chg="del">
        <pc:chgData name="Mustafa Yuksel" userId="f45fc014-80a7-490f-8d47-255cbca1c0b4" providerId="ADAL" clId="{2ADF9062-40A5-4AFA-9FF5-00E4B5079E59}" dt="2023-07-09T20:38:51.858" v="204" actId="47"/>
        <pc:sldMkLst>
          <pc:docMk/>
          <pc:sldMk cId="4183360546" sldId="273"/>
        </pc:sldMkLst>
      </pc:sldChg>
      <pc:sldChg chg="add">
        <pc:chgData name="Mustafa Yuksel" userId="f45fc014-80a7-490f-8d47-255cbca1c0b4" providerId="ADAL" clId="{2ADF9062-40A5-4AFA-9FF5-00E4B5079E59}" dt="2023-07-09T20:37:07.309" v="203"/>
        <pc:sldMkLst>
          <pc:docMk/>
          <pc:sldMk cId="1865579027" sldId="274"/>
        </pc:sldMkLst>
      </pc:sldChg>
      <pc:sldChg chg="del">
        <pc:chgData name="Mustafa Yuksel" userId="f45fc014-80a7-490f-8d47-255cbca1c0b4" providerId="ADAL" clId="{2ADF9062-40A5-4AFA-9FF5-00E4B5079E59}" dt="2023-07-09T20:37:03.278" v="202" actId="2696"/>
        <pc:sldMkLst>
          <pc:docMk/>
          <pc:sldMk cId="4042569639" sldId="274"/>
        </pc:sldMkLst>
      </pc:sldChg>
      <pc:sldChg chg="del">
        <pc:chgData name="Mustafa Yuksel" userId="f45fc014-80a7-490f-8d47-255cbca1c0b4" providerId="ADAL" clId="{2ADF9062-40A5-4AFA-9FF5-00E4B5079E59}" dt="2023-07-09T20:37:03.278" v="202" actId="2696"/>
        <pc:sldMkLst>
          <pc:docMk/>
          <pc:sldMk cId="171472867" sldId="275"/>
        </pc:sldMkLst>
      </pc:sldChg>
      <pc:sldChg chg="add">
        <pc:chgData name="Mustafa Yuksel" userId="f45fc014-80a7-490f-8d47-255cbca1c0b4" providerId="ADAL" clId="{2ADF9062-40A5-4AFA-9FF5-00E4B5079E59}" dt="2023-07-09T20:37:07.309" v="203"/>
        <pc:sldMkLst>
          <pc:docMk/>
          <pc:sldMk cId="2216684665" sldId="275"/>
        </pc:sldMkLst>
      </pc:sldChg>
      <pc:sldChg chg="del">
        <pc:chgData name="Mustafa Yuksel" userId="f45fc014-80a7-490f-8d47-255cbca1c0b4" providerId="ADAL" clId="{2ADF9062-40A5-4AFA-9FF5-00E4B5079E59}" dt="2023-07-09T20:37:03.278" v="202" actId="2696"/>
        <pc:sldMkLst>
          <pc:docMk/>
          <pc:sldMk cId="154031044" sldId="276"/>
        </pc:sldMkLst>
      </pc:sldChg>
      <pc:sldChg chg="add">
        <pc:chgData name="Mustafa Yuksel" userId="f45fc014-80a7-490f-8d47-255cbca1c0b4" providerId="ADAL" clId="{2ADF9062-40A5-4AFA-9FF5-00E4B5079E59}" dt="2023-07-09T20:37:07.309" v="203"/>
        <pc:sldMkLst>
          <pc:docMk/>
          <pc:sldMk cId="2302706825" sldId="276"/>
        </pc:sldMkLst>
      </pc:sldChg>
      <pc:sldChg chg="add">
        <pc:chgData name="Mustafa Yuksel" userId="f45fc014-80a7-490f-8d47-255cbca1c0b4" providerId="ADAL" clId="{2ADF9062-40A5-4AFA-9FF5-00E4B5079E59}" dt="2023-07-09T20:37:07.309" v="203"/>
        <pc:sldMkLst>
          <pc:docMk/>
          <pc:sldMk cId="813504476" sldId="278"/>
        </pc:sldMkLst>
      </pc:sldChg>
      <pc:sldChg chg="del">
        <pc:chgData name="Mustafa Yuksel" userId="f45fc014-80a7-490f-8d47-255cbca1c0b4" providerId="ADAL" clId="{2ADF9062-40A5-4AFA-9FF5-00E4B5079E59}" dt="2023-07-09T20:37:03.278" v="202" actId="2696"/>
        <pc:sldMkLst>
          <pc:docMk/>
          <pc:sldMk cId="220154152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CA45-7B9C-48AD-B8C8-C6D2667DA50E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FEA59-7B3E-411C-A296-10BC3C14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992-17DE-426F-8676-EFA233AA92A1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A5-D6FC-4BBB-A3A7-EFAB5A84A186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83FC-6F33-4A5B-B948-3B80B2F9B9FF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B08-AD5A-494A-9B89-09831A1D8353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6DC1-C2FF-4C8C-A765-A5F0A06050BE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440F-E24E-4949-8BEA-388B4A52FF34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1B78-5FD7-4280-A37D-2896462118DD}" type="datetime1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A79-C4F2-44A4-964A-C973B682CA2C}" type="datetime1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46CF-6034-462A-ABC0-D341DE571C3A}" type="datetime1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6954-82DF-454A-8B83-AB346AF4C22B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164-2AEE-443C-A4B0-523ECA9967C2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0554-1489-4168-8BED-E18FF2AA60C0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rdc.com.tr/staj/hw2/api/user/1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tutorials/rest/" TargetMode="External"/><Relationship Id="rId2" Type="http://schemas.openxmlformats.org/officeDocument/2006/relationships/hyperlink" Target="https://www.bezkoder.com/spring-boot-postgresql-ex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itronx.io/mean-stack-tutorial-angular-crud-bootstrap/" TargetMode="External"/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SRDC Software Research &amp; Development and Consultancy Corp.</a:t>
            </a:r>
          </a:p>
          <a:p>
            <a:pPr lvl="1"/>
            <a:r>
              <a:rPr lang="en-US" sz="2000" dirty="0"/>
              <a:t>METU-SRDC (Software Research &amp; Development Center), established in 1991</a:t>
            </a:r>
          </a:p>
          <a:p>
            <a:pPr lvl="1"/>
            <a:r>
              <a:rPr lang="en-US" sz="2000" dirty="0"/>
              <a:t>SRDC Corp established in 2007</a:t>
            </a:r>
          </a:p>
          <a:p>
            <a:pPr lvl="1"/>
            <a:r>
              <a:rPr lang="en-US" sz="2000" dirty="0"/>
              <a:t>European Commission supported R&amp;D projects</a:t>
            </a:r>
          </a:p>
          <a:p>
            <a:pPr lvl="1"/>
            <a:r>
              <a:rPr lang="en-US" sz="2000" dirty="0"/>
              <a:t>Business contracts with the public and private sector</a:t>
            </a:r>
          </a:p>
          <a:p>
            <a:pPr lvl="1"/>
            <a:r>
              <a:rPr lang="en-US" sz="2000" dirty="0"/>
              <a:t>R&amp;D partnerships</a:t>
            </a:r>
          </a:p>
          <a:p>
            <a:pPr lvl="1"/>
            <a:endParaRPr lang="tr-T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8BB17-4457-442D-A7D5-642B85D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red and white flag&#10;&#10;Description automatically generated with low confidence">
            <a:extLst>
              <a:ext uri="{FF2B5EF4-FFF2-40B4-BE49-F238E27FC236}">
                <a16:creationId xmlns:a16="http://schemas.microsoft.com/office/drawing/2014/main" id="{07D6ECD8-6A2E-D4B9-B2D9-32460FFC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605664"/>
            <a:ext cx="3124200" cy="9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F234-9C38-4F88-9283-AE8F2CDB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F518-A18E-46F2-BCD8-5A4D7ADD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JSON (JavaScript Object Notation) is a lightweight data-interchange format</a:t>
            </a:r>
          </a:p>
          <a:p>
            <a:r>
              <a:rPr lang="en-US" sz="2800" dirty="0"/>
              <a:t>Serialized JavaScript objects</a:t>
            </a:r>
          </a:p>
          <a:p>
            <a:r>
              <a:rPr lang="en-US" sz="2800" dirty="0">
                <a:hlinkClick r:id="rId2"/>
              </a:rPr>
              <a:t>https://www.w3schools.com/js/js_json_intro.asp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3A128-C043-44BB-80D6-75033B4D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89FF8-15DC-46D6-8B25-2900AEA08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10"/>
          <a:stretch/>
        </p:blipFill>
        <p:spPr>
          <a:xfrm>
            <a:off x="152400" y="3962400"/>
            <a:ext cx="4038600" cy="1961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02924-D031-4805-AAAA-00664A9A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962402"/>
            <a:ext cx="4641429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EB9-552F-4326-A75C-99915CF7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075-3299-41E6-94CA-331920F8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REST (</a:t>
            </a:r>
            <a:r>
              <a:rPr lang="en-US" dirty="0" err="1"/>
              <a:t>REpresentational</a:t>
            </a:r>
            <a:r>
              <a:rPr lang="en-US" dirty="0"/>
              <a:t> State Transfer) is an architectural style for providing standards between computer systems on the web, making it easier for systems to communicate with each other.</a:t>
            </a:r>
          </a:p>
          <a:p>
            <a:endParaRPr lang="en-US" dirty="0"/>
          </a:p>
          <a:p>
            <a:r>
              <a:rPr lang="en-US" dirty="0"/>
              <a:t>REST paradigm implies </a:t>
            </a:r>
            <a:r>
              <a:rPr lang="en-US" b="1" i="1" dirty="0"/>
              <a:t>statelessness</a:t>
            </a:r>
            <a:r>
              <a:rPr lang="en-US" dirty="0"/>
              <a:t>, meaning that the server does not need to know anything about what state the client is in and vice versa</a:t>
            </a:r>
          </a:p>
          <a:p>
            <a:endParaRPr lang="en-US" dirty="0"/>
          </a:p>
          <a:p>
            <a:r>
              <a:rPr lang="en-US" b="1" i="1" dirty="0"/>
              <a:t>Resources</a:t>
            </a:r>
            <a:r>
              <a:rPr lang="en-US" dirty="0"/>
              <a:t> are the nouns of the Web - they describe any </a:t>
            </a:r>
            <a:r>
              <a:rPr lang="en-US" b="1" dirty="0"/>
              <a:t>object, document, or thing </a:t>
            </a:r>
            <a:r>
              <a:rPr lang="en-US" dirty="0"/>
              <a:t>that you may need to store or send to other services.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http://srdc.com.tr/staj/hw2/api/user/123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0A9E-DDA6-4B3F-A829-CB35F075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E9C-390C-42CC-A351-583625FF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3BD9-BDA0-450B-8759-2AF31152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REST request mainly consists of:</a:t>
            </a:r>
          </a:p>
          <a:p>
            <a:pPr lvl="1"/>
            <a:r>
              <a:rPr lang="en-US" dirty="0"/>
              <a:t>an</a:t>
            </a:r>
            <a:r>
              <a:rPr lang="en-US" i="1" dirty="0"/>
              <a:t> HTTP verb</a:t>
            </a:r>
            <a:r>
              <a:rPr lang="en-US" dirty="0"/>
              <a:t>, which defines what kind of operation to perform</a:t>
            </a:r>
          </a:p>
          <a:p>
            <a:pPr lvl="1"/>
            <a:r>
              <a:rPr lang="en-US" dirty="0"/>
              <a:t>a</a:t>
            </a:r>
            <a:r>
              <a:rPr lang="en-US" i="1" dirty="0"/>
              <a:t> header</a:t>
            </a:r>
            <a:r>
              <a:rPr lang="en-US" dirty="0"/>
              <a:t>, which allows the client to pass along information about the request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path</a:t>
            </a:r>
            <a:r>
              <a:rPr lang="en-US" dirty="0"/>
              <a:t> to a resource</a:t>
            </a:r>
          </a:p>
          <a:p>
            <a:pPr lvl="1"/>
            <a:r>
              <a:rPr lang="en-US" dirty="0"/>
              <a:t>an optional </a:t>
            </a:r>
            <a:r>
              <a:rPr lang="en-US" i="1" dirty="0"/>
              <a:t>message body </a:t>
            </a:r>
            <a:r>
              <a:rPr lang="en-US" dirty="0"/>
              <a:t>containing data</a:t>
            </a:r>
          </a:p>
          <a:p>
            <a:pPr lvl="1"/>
            <a:endParaRPr lang="en-US" dirty="0"/>
          </a:p>
          <a:p>
            <a:r>
              <a:rPr lang="en-US" dirty="0"/>
              <a:t>Basic HTTP verbs: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- retrieve a specific resource (by id) or a collection of resources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- create a new resource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 - update a specific resource (by id)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- remove a specific resource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960D-6AB6-4A5D-B267-75EBA958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0E9C-390C-42CC-A351-583625FF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examples for your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3BD9-BDA0-450B-8759-2AF31152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a user: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/messenger/user </a:t>
            </a:r>
          </a:p>
          <a:p>
            <a:endParaRPr lang="en-US" dirty="0"/>
          </a:p>
          <a:p>
            <a:r>
              <a:rPr lang="en-US" dirty="0"/>
              <a:t>Update a user:</a:t>
            </a:r>
          </a:p>
          <a:p>
            <a:pPr lvl="1"/>
            <a:r>
              <a:rPr lang="en-US" b="1" dirty="0"/>
              <a:t>PUT</a:t>
            </a:r>
            <a:r>
              <a:rPr lang="en-US" dirty="0"/>
              <a:t> /messenger/user/&lt;</a:t>
            </a:r>
            <a:r>
              <a:rPr lang="en-US" dirty="0" err="1"/>
              <a:t>userid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Read inbox of a user alternatives: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/messenger/user/&lt;</a:t>
            </a:r>
            <a:r>
              <a:rPr lang="en-US" dirty="0" err="1"/>
              <a:t>userid</a:t>
            </a:r>
            <a:r>
              <a:rPr lang="en-US" dirty="0"/>
              <a:t>&gt;/inbox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/messenger/</a:t>
            </a:r>
            <a:r>
              <a:rPr lang="en-US" dirty="0" err="1"/>
              <a:t>message?receiver</a:t>
            </a:r>
            <a:r>
              <a:rPr lang="en-US" dirty="0"/>
              <a:t>=&lt;</a:t>
            </a:r>
            <a:r>
              <a:rPr lang="en-US" dirty="0" err="1"/>
              <a:t>userid</a:t>
            </a:r>
            <a:r>
              <a:rPr lang="en-US" dirty="0"/>
              <a:t>&gt;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/messenger/message/</a:t>
            </a:r>
            <a:r>
              <a:rPr lang="en-US" dirty="0" err="1"/>
              <a:t>inbox?user</a:t>
            </a:r>
            <a:r>
              <a:rPr lang="en-US" dirty="0"/>
              <a:t>=&lt;</a:t>
            </a:r>
            <a:r>
              <a:rPr lang="en-US" dirty="0" err="1"/>
              <a:t>userid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Read logs: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/messenger/</a:t>
            </a:r>
            <a:r>
              <a:rPr lang="en-US" dirty="0" err="1"/>
              <a:t>log?</a:t>
            </a:r>
            <a:r>
              <a:rPr lang="en-US" b="1" dirty="0" err="1"/>
              <a:t>start</a:t>
            </a:r>
            <a:r>
              <a:rPr lang="en-US" dirty="0"/>
              <a:t>=2020-07-01&amp;</a:t>
            </a:r>
            <a:r>
              <a:rPr lang="en-US" b="1" dirty="0"/>
              <a:t>end</a:t>
            </a:r>
            <a:r>
              <a:rPr lang="en-US" dirty="0"/>
              <a:t>=2020-07-14&amp;</a:t>
            </a:r>
            <a:r>
              <a:rPr lang="en-US" b="1" dirty="0"/>
              <a:t>sort:asc</a:t>
            </a:r>
            <a:r>
              <a:rPr lang="en-US" dirty="0"/>
              <a:t>=date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These are only some examples!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960D-6AB6-4A5D-B267-75EBA958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Interpreted, dynamic typing, multi-paradigm, function scoping!</a:t>
            </a:r>
          </a:p>
          <a:p>
            <a:r>
              <a:rPr lang="en-US" sz="2800" dirty="0"/>
              <a:t>Not related with Java</a:t>
            </a:r>
          </a:p>
          <a:p>
            <a:pPr lvl="1"/>
            <a:r>
              <a:rPr lang="en-US" sz="2400" dirty="0"/>
              <a:t>Design principles from Scheme ;)</a:t>
            </a:r>
          </a:p>
          <a:p>
            <a:r>
              <a:rPr lang="en-US" sz="2800" dirty="0"/>
              <a:t>Client-side programming</a:t>
            </a:r>
          </a:p>
          <a:p>
            <a:r>
              <a:rPr lang="en-US" sz="2800" dirty="0"/>
              <a:t>Runs on the browser!!</a:t>
            </a:r>
          </a:p>
          <a:p>
            <a:r>
              <a:rPr lang="en-US" sz="2800" dirty="0"/>
              <a:t>Let the client do most of the job</a:t>
            </a:r>
          </a:p>
          <a:p>
            <a:pPr lvl="1"/>
            <a:r>
              <a:rPr lang="en-US" sz="2400" dirty="0"/>
              <a:t>Decrease the load of the server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12BA-C19F-4B5E-92C2-C998FBC3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Libraries &amp; Frameworks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BackboneJS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, </a:t>
            </a:r>
            <a:r>
              <a:rPr lang="en-US" dirty="0" err="1"/>
              <a:t>UnderscoreJS</a:t>
            </a:r>
            <a:r>
              <a:rPr lang="en-US" dirty="0"/>
              <a:t>…</a:t>
            </a:r>
          </a:p>
          <a:p>
            <a:r>
              <a:rPr lang="en-US" dirty="0"/>
              <a:t>GWT, </a:t>
            </a:r>
            <a:r>
              <a:rPr lang="en-US" dirty="0" err="1"/>
              <a:t>EmberJS</a:t>
            </a:r>
            <a:r>
              <a:rPr lang="en-US" dirty="0"/>
              <a:t>, </a:t>
            </a:r>
            <a:r>
              <a:rPr lang="en-US" dirty="0" err="1"/>
              <a:t>KnockoutJS</a:t>
            </a:r>
            <a:r>
              <a:rPr lang="en-US" dirty="0"/>
              <a:t>, AngularJS…</a:t>
            </a:r>
          </a:p>
          <a:p>
            <a:r>
              <a:rPr lang="en-US" dirty="0"/>
              <a:t>Modern popular frameworks:</a:t>
            </a:r>
          </a:p>
          <a:p>
            <a:pPr lvl="1"/>
            <a:r>
              <a:rPr lang="en-US" dirty="0"/>
              <a:t>Angular, React, Vue.js</a:t>
            </a:r>
          </a:p>
          <a:p>
            <a:r>
              <a:rPr lang="en-US" dirty="0" err="1"/>
              <a:t>Javascript</a:t>
            </a:r>
            <a:r>
              <a:rPr lang="en-US" dirty="0"/>
              <a:t> for server-side programming:</a:t>
            </a:r>
          </a:p>
          <a:p>
            <a:pPr lvl="1"/>
            <a:r>
              <a:rPr lang="en-US" dirty="0"/>
              <a:t>Node.js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DF89B-7EAE-4D4E-AD46-F66E0DB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Assignment</a:t>
            </a:r>
            <a:br>
              <a:rPr lang="en-US" sz="2800" dirty="0"/>
            </a:br>
            <a:r>
              <a:rPr lang="en-US" sz="2800" dirty="0"/>
              <a:t>Web based User Management &amp; Messaging Tool 1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functionality with a Web-based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Backend: Spring Boot REST API</a:t>
            </a:r>
          </a:p>
          <a:p>
            <a:pPr lvl="2"/>
            <a:r>
              <a:rPr lang="en-US" dirty="0"/>
              <a:t>REST API with Spring Boot</a:t>
            </a:r>
          </a:p>
          <a:p>
            <a:pPr lvl="2"/>
            <a:r>
              <a:rPr lang="en-US" dirty="0"/>
              <a:t>Java Persistence API (JPA)</a:t>
            </a:r>
          </a:p>
          <a:p>
            <a:pPr lvl="2"/>
            <a:r>
              <a:rPr lang="en-US" dirty="0"/>
              <a:t>PostgreSQL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Frontend: Native HTML app </a:t>
            </a:r>
          </a:p>
          <a:p>
            <a:pPr lvl="2"/>
            <a:r>
              <a:rPr lang="en-US" dirty="0"/>
              <a:t>Native HTML and CSS</a:t>
            </a:r>
          </a:p>
          <a:p>
            <a:pPr lvl="2"/>
            <a:r>
              <a:rPr lang="en-US" dirty="0"/>
              <a:t>Native </a:t>
            </a:r>
            <a:r>
              <a:rPr lang="en-US" dirty="0" err="1"/>
              <a:t>Javascript</a:t>
            </a:r>
            <a:r>
              <a:rPr lang="en-US" dirty="0"/>
              <a:t> (AJAX with </a:t>
            </a:r>
            <a:r>
              <a:rPr lang="en-US" dirty="0" err="1"/>
              <a:t>XMLHttpRequest</a:t>
            </a:r>
            <a:r>
              <a:rPr lang="en-US" dirty="0"/>
              <a:t>())</a:t>
            </a:r>
          </a:p>
          <a:p>
            <a:pPr lvl="2"/>
            <a:r>
              <a:rPr lang="en-US" dirty="0"/>
              <a:t>No other JS framework like jQuery, for now</a:t>
            </a:r>
          </a:p>
          <a:p>
            <a:pPr lvl="2"/>
            <a:r>
              <a:rPr lang="en-US" dirty="0"/>
              <a:t>No CSS framework like Bootstrap</a:t>
            </a:r>
          </a:p>
          <a:p>
            <a:pPr lvl="1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C03D-996D-4480-BF81-86C71D8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533-9BC2-4977-9C8D-7A54D08C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 for the 2</a:t>
            </a:r>
            <a:r>
              <a:rPr lang="en-US" baseline="30000" dirty="0"/>
              <a:t>nd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CB08-E4D8-4FDC-A7CF-80D57776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Install:</a:t>
            </a:r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Postman for testing</a:t>
            </a:r>
          </a:p>
          <a:p>
            <a:endParaRPr lang="en-US" dirty="0"/>
          </a:p>
          <a:p>
            <a:r>
              <a:rPr lang="en-US" dirty="0"/>
              <a:t>Read: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JPA</a:t>
            </a:r>
          </a:p>
          <a:p>
            <a:pPr lvl="1"/>
            <a:endParaRPr lang="en-US" dirty="0"/>
          </a:p>
          <a:p>
            <a:r>
              <a:rPr lang="en-US" b="1" dirty="0"/>
              <a:t>Tutorial</a:t>
            </a:r>
            <a:r>
              <a:rPr lang="en-US" dirty="0"/>
              <a:t>: Spring Boot, JPA/Hibernate, PostgreSQL example: CRUD </a:t>
            </a:r>
          </a:p>
          <a:p>
            <a:pPr lvl="1"/>
            <a:r>
              <a:rPr lang="en-US" dirty="0">
                <a:hlinkClick r:id="rId2"/>
              </a:rPr>
              <a:t>https://www.bezkoder.com/spring-boot-postgresql-example/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b="1" dirty="0"/>
              <a:t>Tutorial</a:t>
            </a:r>
            <a:r>
              <a:rPr lang="en-US" dirty="0"/>
              <a:t>: Building REST services with Spring</a:t>
            </a:r>
          </a:p>
          <a:p>
            <a:pPr lvl="1"/>
            <a:r>
              <a:rPr lang="en-US" dirty="0">
                <a:hlinkClick r:id="rId3"/>
              </a:rPr>
              <a:t>https://spring.io/guides/tutorials/rest/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can follow it until “What makes something RESTful?” section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EB67-422D-425C-A001-25E27ADC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533-9BC2-4977-9C8D-7A54D08C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 for the 2</a:t>
            </a:r>
            <a:r>
              <a:rPr lang="en-US" baseline="30000" dirty="0"/>
              <a:t>nd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CB08-E4D8-4FDC-A7CF-80D57776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(Web) side</a:t>
            </a:r>
          </a:p>
          <a:p>
            <a:pPr lvl="1"/>
            <a:r>
              <a:rPr lang="en-US" dirty="0"/>
              <a:t>w3schools HTML, JS, JSON tutorials</a:t>
            </a:r>
          </a:p>
          <a:p>
            <a:pPr lvl="1"/>
            <a:r>
              <a:rPr lang="en-US" dirty="0"/>
              <a:t>Google search: “</a:t>
            </a:r>
            <a:r>
              <a:rPr lang="en-US" dirty="0" err="1"/>
              <a:t>XMLHttpRequest</a:t>
            </a:r>
            <a:r>
              <a:rPr lang="en-US" dirty="0"/>
              <a:t> REST example”</a:t>
            </a:r>
          </a:p>
          <a:p>
            <a:pPr lvl="1"/>
            <a:r>
              <a:rPr lang="en-US" dirty="0"/>
              <a:t>IDE: </a:t>
            </a:r>
          </a:p>
          <a:p>
            <a:pPr lvl="2"/>
            <a:r>
              <a:rPr lang="en-US" dirty="0" err="1"/>
              <a:t>Intellij</a:t>
            </a:r>
            <a:r>
              <a:rPr lang="en-US" dirty="0"/>
              <a:t> IDEA Ultimate or </a:t>
            </a:r>
            <a:r>
              <a:rPr lang="en-US" dirty="0" err="1"/>
              <a:t>Webstorm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Visual Studio Code is also good</a:t>
            </a:r>
          </a:p>
          <a:p>
            <a:pPr lvl="2"/>
            <a:r>
              <a:rPr lang="en-US" dirty="0"/>
              <a:t>Sublime or Atom are more simple editors with JS support</a:t>
            </a:r>
          </a:p>
          <a:p>
            <a:endParaRPr lang="en-US" dirty="0"/>
          </a:p>
          <a:p>
            <a:r>
              <a:rPr lang="en-US" dirty="0"/>
              <a:t>User interface design beautifying</a:t>
            </a:r>
          </a:p>
          <a:p>
            <a:pPr lvl="1"/>
            <a:r>
              <a:rPr lang="en-US" dirty="0"/>
              <a:t>Write CSS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E970-67CC-4C05-AD05-DD4B0BE4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Assignment</a:t>
            </a:r>
            <a:br>
              <a:rPr lang="en-US" sz="2800" dirty="0"/>
            </a:br>
            <a:r>
              <a:rPr lang="en-US" sz="2800" dirty="0"/>
              <a:t>Web based User Management &amp; Messaging Tool 2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Same functionality with a different stack</a:t>
            </a:r>
          </a:p>
          <a:p>
            <a:pPr lvl="1"/>
            <a:r>
              <a:rPr lang="en-US" sz="2600" dirty="0"/>
              <a:t>Server: REST web services</a:t>
            </a:r>
          </a:p>
          <a:p>
            <a:pPr lvl="2"/>
            <a:r>
              <a:rPr lang="en-US" sz="2300" dirty="0"/>
              <a:t>Node.js + Express</a:t>
            </a:r>
          </a:p>
          <a:p>
            <a:pPr lvl="1"/>
            <a:r>
              <a:rPr lang="en-US" sz="2600" dirty="0"/>
              <a:t>Client: Angular (latest stable release)</a:t>
            </a:r>
          </a:p>
          <a:p>
            <a:pPr lvl="1"/>
            <a:r>
              <a:rPr lang="en-US" sz="2600" dirty="0"/>
              <a:t>DB: MongoDB</a:t>
            </a:r>
          </a:p>
          <a:p>
            <a:pPr lvl="2"/>
            <a:r>
              <a:rPr lang="en-US" sz="2300" dirty="0"/>
              <a:t>You can use Studio 3T as a client app for MongoDB</a:t>
            </a:r>
          </a:p>
          <a:p>
            <a:pPr lvl="2"/>
            <a:r>
              <a:rPr lang="en-US" sz="2300" dirty="0"/>
              <a:t>You will use Mongoose as Node.js - MongoDB object modeling solution</a:t>
            </a:r>
          </a:p>
          <a:p>
            <a:pPr lvl="1"/>
            <a:endParaRPr lang="en-US" dirty="0"/>
          </a:p>
          <a:p>
            <a:r>
              <a:rPr lang="en-US" sz="2600" dirty="0"/>
              <a:t>To read:</a:t>
            </a:r>
          </a:p>
          <a:p>
            <a:pPr lvl="1"/>
            <a:r>
              <a:rPr lang="en-US" sz="2300" dirty="0"/>
              <a:t>MongoDB</a:t>
            </a:r>
          </a:p>
          <a:p>
            <a:pPr lvl="1"/>
            <a:r>
              <a:rPr lang="en-US" sz="2300"/>
              <a:t>Angular (</a:t>
            </a:r>
            <a:r>
              <a:rPr lang="en-US" sz="2300">
                <a:hlinkClick r:id="rId2"/>
              </a:rPr>
              <a:t>https://angular.io/start</a:t>
            </a:r>
            <a:r>
              <a:rPr lang="en-US" sz="2300"/>
              <a:t>)</a:t>
            </a:r>
            <a:endParaRPr lang="en-US" sz="2300" dirty="0"/>
          </a:p>
          <a:p>
            <a:pPr lvl="1"/>
            <a:r>
              <a:rPr lang="en-US" sz="2300" dirty="0"/>
              <a:t>JWT</a:t>
            </a:r>
          </a:p>
          <a:p>
            <a:pPr lvl="1"/>
            <a:endParaRPr lang="en-US" sz="3400" dirty="0"/>
          </a:p>
          <a:p>
            <a:r>
              <a:rPr lang="en-US" sz="2600" dirty="0"/>
              <a:t>Tutorial for a full MEAN (</a:t>
            </a:r>
            <a:r>
              <a:rPr lang="en-US" sz="2600" b="1" dirty="0"/>
              <a:t>M</a:t>
            </a:r>
            <a:r>
              <a:rPr lang="en-US" sz="2600" dirty="0"/>
              <a:t>ongoDB, </a:t>
            </a:r>
            <a:r>
              <a:rPr lang="en-US" sz="2600" b="1" dirty="0"/>
              <a:t>E</a:t>
            </a:r>
            <a:r>
              <a:rPr lang="en-US" sz="2600" dirty="0"/>
              <a:t>xpress, </a:t>
            </a:r>
            <a:r>
              <a:rPr lang="en-US" sz="2600" b="1" dirty="0"/>
              <a:t>A</a:t>
            </a:r>
            <a:r>
              <a:rPr lang="en-US" sz="2600" dirty="0"/>
              <a:t>ngular, </a:t>
            </a:r>
            <a:r>
              <a:rPr lang="en-US" sz="2600" b="1" dirty="0"/>
              <a:t>N</a:t>
            </a:r>
            <a:r>
              <a:rPr lang="en-US" sz="2600" dirty="0"/>
              <a:t>ode.js) stack example using Bootstrap:</a:t>
            </a:r>
          </a:p>
          <a:p>
            <a:pPr lvl="1"/>
            <a:r>
              <a:rPr lang="en-US" sz="2600" dirty="0">
                <a:hlinkClick r:id="rId3"/>
              </a:rPr>
              <a:t>https://www.positronx.io/mean-stack-tutorial-angular-crud-bootstrap/</a:t>
            </a:r>
            <a:r>
              <a:rPr lang="en-US" sz="2600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9F30-BFA3-47A0-9ACA-F88BD963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 oriented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JVM, byte code, .class files</a:t>
            </a:r>
          </a:p>
          <a:p>
            <a:r>
              <a:rPr lang="en-US" dirty="0"/>
              <a:t>Package names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/>
              <a:t>Compile &amp; Run time</a:t>
            </a:r>
          </a:p>
          <a:p>
            <a:r>
              <a:rPr lang="en-US" dirty="0"/>
              <a:t>Entry point</a:t>
            </a:r>
          </a:p>
          <a:p>
            <a:r>
              <a:rPr lang="en-US" dirty="0"/>
              <a:t>Jar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207-37C2-4085-A305-B86DA154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Assignment</a:t>
            </a:r>
            <a:br>
              <a:rPr lang="en-US" sz="2800" dirty="0"/>
            </a:br>
            <a:r>
              <a:rPr lang="en-US" sz="2800" dirty="0"/>
              <a:t>Web based User Management &amp; Messaging Tool 2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MUST haves:</a:t>
            </a:r>
          </a:p>
          <a:p>
            <a:pPr lvl="1"/>
            <a:r>
              <a:rPr lang="en-US" dirty="0"/>
              <a:t>Use Bootstrap</a:t>
            </a:r>
          </a:p>
          <a:p>
            <a:pPr lvl="1"/>
            <a:r>
              <a:rPr lang="en-US" dirty="0"/>
              <a:t>REST API will again have user authentication: </a:t>
            </a:r>
          </a:p>
          <a:p>
            <a:pPr lvl="2"/>
            <a:r>
              <a:rPr lang="en-US" dirty="0"/>
              <a:t>This time pass the token in HTTP </a:t>
            </a:r>
            <a:r>
              <a:rPr lang="en-US" b="1" dirty="0"/>
              <a:t>Authorization</a:t>
            </a:r>
            <a:r>
              <a:rPr lang="en-US" dirty="0"/>
              <a:t> header</a:t>
            </a:r>
          </a:p>
          <a:p>
            <a:pPr lvl="2"/>
            <a:r>
              <a:rPr lang="en-US" dirty="0"/>
              <a:t>Use JSON Web Token (</a:t>
            </a:r>
            <a:r>
              <a:rPr lang="en-US" b="1" dirty="0"/>
              <a:t>JWT</a:t>
            </a:r>
            <a:r>
              <a:rPr lang="en-US" dirty="0"/>
              <a:t>) as access tokens</a:t>
            </a:r>
          </a:p>
          <a:p>
            <a:pPr lvl="1"/>
            <a:r>
              <a:rPr lang="en-US" dirty="0"/>
              <a:t>Be more informative and user friendly</a:t>
            </a:r>
          </a:p>
          <a:p>
            <a:pPr lvl="2"/>
            <a:r>
              <a:rPr lang="en-US" dirty="0"/>
              <a:t>Do not just display nicknames of users in tables</a:t>
            </a:r>
          </a:p>
          <a:p>
            <a:pPr lvl="2"/>
            <a:r>
              <a:rPr lang="en-US" dirty="0"/>
              <a:t>Admin cannot know the id of the user by heart for deletion</a:t>
            </a:r>
          </a:p>
          <a:p>
            <a:pPr lvl="2"/>
            <a:r>
              <a:rPr lang="en-US" dirty="0"/>
              <a:t>Implement paging (both on the server side and client side)</a:t>
            </a:r>
          </a:p>
          <a:p>
            <a:pPr lvl="1"/>
            <a:r>
              <a:rPr lang="en-US" dirty="0"/>
              <a:t>Do more on the client side</a:t>
            </a:r>
          </a:p>
          <a:p>
            <a:pPr lvl="2"/>
            <a:r>
              <a:rPr lang="en-US" dirty="0"/>
              <a:t>All columns of all tables shall be sortable</a:t>
            </a:r>
          </a:p>
          <a:p>
            <a:pPr lvl="2"/>
            <a:r>
              <a:rPr lang="en-US" dirty="0"/>
              <a:t>Implement type-ahead search while finding a user to send a message</a:t>
            </a:r>
          </a:p>
          <a:p>
            <a:pPr lvl="2"/>
            <a:r>
              <a:rPr lang="en-US" dirty="0"/>
              <a:t>Be creative…</a:t>
            </a:r>
          </a:p>
          <a:p>
            <a:pPr lvl="1"/>
            <a:r>
              <a:rPr lang="en-US" dirty="0"/>
              <a:t>Reuse UI components: e.g. add user and update user shall use the same Angular component</a:t>
            </a:r>
          </a:p>
          <a:p>
            <a:pPr lvl="1"/>
            <a:r>
              <a:rPr lang="en-US" b="1" dirty="0"/>
              <a:t>Additional functionality</a:t>
            </a:r>
            <a:r>
              <a:rPr lang="en-US" dirty="0"/>
              <a:t>: Admins will see the user access logs (username, login time, logout time, IP, browser 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9F30-BFA3-47A0-9ACA-F88BD963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build tools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 (</a:t>
            </a:r>
            <a:r>
              <a:rPr lang="tr-TR" dirty="0"/>
              <a:t>~</a:t>
            </a:r>
            <a:r>
              <a:rPr lang="en-US" dirty="0"/>
              <a:t>Make)</a:t>
            </a:r>
          </a:p>
          <a:p>
            <a:pPr lvl="1"/>
            <a:r>
              <a:rPr lang="en-US" dirty="0"/>
              <a:t>Deal with the jars</a:t>
            </a:r>
          </a:p>
          <a:p>
            <a:pPr lvl="1"/>
            <a:r>
              <a:rPr lang="en-US" dirty="0"/>
              <a:t>Imperative scripting</a:t>
            </a:r>
          </a:p>
          <a:p>
            <a:r>
              <a:rPr lang="en-US" dirty="0"/>
              <a:t>Maven</a:t>
            </a:r>
          </a:p>
          <a:p>
            <a:pPr lvl="1"/>
            <a:r>
              <a:rPr lang="en-US" dirty="0"/>
              <a:t>Central repository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IntelliJ IDEA, Eclipse, </a:t>
            </a:r>
            <a:r>
              <a:rPr lang="en-US" dirty="0" err="1"/>
              <a:t>Netbeans</a:t>
            </a:r>
            <a:r>
              <a:rPr lang="en-US" dirty="0"/>
              <a:t>, …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BA07-38D1-4F98-AC00-F49B72E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8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Network Programming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IP</a:t>
            </a:r>
          </a:p>
          <a:p>
            <a:r>
              <a:rPr lang="en-US" sz="2400" dirty="0"/>
              <a:t>Port</a:t>
            </a:r>
          </a:p>
          <a:p>
            <a:r>
              <a:rPr lang="en-US" sz="2400" dirty="0"/>
              <a:t>Socket programming</a:t>
            </a:r>
          </a:p>
          <a:p>
            <a:r>
              <a:rPr lang="en-US" sz="2400" dirty="0"/>
              <a:t>Client – Server architecture</a:t>
            </a:r>
            <a:endParaRPr lang="tr-T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18BA9-D4FA-436F-9C86-1F1F6E9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53AC2-9101-B662-2B83-0A4B5414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26" y="1417638"/>
            <a:ext cx="3084374" cy="3842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27581-2A1B-D2E9-DCDC-16B8E9AB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3163913"/>
            <a:ext cx="5071028" cy="35644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BD9318-2ACC-9A0C-9848-DF3458324335}"/>
              </a:ext>
            </a:extLst>
          </p:cNvPr>
          <p:cNvSpPr/>
          <p:nvPr/>
        </p:nvSpPr>
        <p:spPr>
          <a:xfrm>
            <a:off x="914401" y="44958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386B3-0882-DECE-2C9F-D56552709D86}"/>
              </a:ext>
            </a:extLst>
          </p:cNvPr>
          <p:cNvSpPr/>
          <p:nvPr/>
        </p:nvSpPr>
        <p:spPr>
          <a:xfrm>
            <a:off x="5867400" y="3816349"/>
            <a:ext cx="28956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system</a:t>
            </a:r>
          </a:p>
          <a:p>
            <a:r>
              <a:rPr lang="en-US" sz="2800" dirty="0"/>
              <a:t>Indexing (Hash index, b+ tree index)</a:t>
            </a:r>
          </a:p>
          <a:p>
            <a:r>
              <a:rPr lang="en-US" sz="2800" dirty="0"/>
              <a:t>Relational Databases (RDBMS)</a:t>
            </a:r>
          </a:p>
          <a:p>
            <a:r>
              <a:rPr lang="en-US" sz="2800" dirty="0"/>
              <a:t>Other types of databases…</a:t>
            </a:r>
          </a:p>
          <a:p>
            <a:r>
              <a:rPr lang="en-US" sz="2800" dirty="0"/>
              <a:t>SQL: SELECT * FROM Users U WHERE …</a:t>
            </a:r>
          </a:p>
          <a:p>
            <a:r>
              <a:rPr lang="en-US" sz="2800" dirty="0"/>
              <a:t>Network access</a:t>
            </a:r>
          </a:p>
          <a:p>
            <a:r>
              <a:rPr lang="en-US" sz="2800" dirty="0"/>
              <a:t>PostgreSQL, MySQL, MSSQL, Oracle, H2, Derby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36D6-DA53-4136-8730-126C56E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Assignment</a:t>
            </a:r>
            <a:br>
              <a:rPr lang="en-US" dirty="0"/>
            </a:br>
            <a:r>
              <a:rPr lang="en-US" dirty="0"/>
              <a:t>User Management &amp; Messaging Tool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Client-Server model</a:t>
            </a:r>
          </a:p>
          <a:p>
            <a:r>
              <a:rPr lang="en-US" dirty="0"/>
              <a:t>Server has a default list of admin users maintained in an RDBMS (say, PostgreSQL).</a:t>
            </a:r>
          </a:p>
          <a:p>
            <a:pPr lvl="1"/>
            <a:r>
              <a:rPr lang="en-US" dirty="0"/>
              <a:t>Admin </a:t>
            </a:r>
            <a:r>
              <a:rPr lang="en-US" dirty="0" err="1"/>
              <a:t>vs</a:t>
            </a:r>
            <a:r>
              <a:rPr lang="en-US" dirty="0"/>
              <a:t> Regular users.</a:t>
            </a:r>
          </a:p>
          <a:p>
            <a:r>
              <a:rPr lang="en-US" dirty="0"/>
              <a:t>Admins can perform </a:t>
            </a:r>
            <a:r>
              <a:rPr lang="en-US" dirty="0" err="1"/>
              <a:t>CreateReadUpdateDelete</a:t>
            </a:r>
            <a:r>
              <a:rPr lang="en-US" dirty="0"/>
              <a:t> (CRUD) operations on users.</a:t>
            </a:r>
          </a:p>
          <a:p>
            <a:pPr lvl="1"/>
            <a:r>
              <a:rPr lang="en-US" dirty="0"/>
              <a:t>Users have a number of fields: name, surname, birthdate, gender, e-mail address.</a:t>
            </a:r>
          </a:p>
          <a:p>
            <a:r>
              <a:rPr lang="en-US" dirty="0"/>
              <a:t>Users can send messages to each other</a:t>
            </a:r>
          </a:p>
          <a:p>
            <a:r>
              <a:rPr lang="en-US" dirty="0"/>
              <a:t>Each user can read their messages (both Inbox &amp; Outbox)</a:t>
            </a:r>
          </a:p>
          <a:p>
            <a:r>
              <a:rPr lang="en-US" dirty="0"/>
              <a:t>Every interaction with the Server must be authenticated</a:t>
            </a:r>
          </a:p>
          <a:p>
            <a:pPr lvl="1"/>
            <a:r>
              <a:rPr lang="en-US" dirty="0"/>
              <a:t>Username &amp; password authentication</a:t>
            </a:r>
          </a:p>
          <a:p>
            <a:r>
              <a:rPr lang="en-US" dirty="0"/>
              <a:t>Command Line Interface for Clients</a:t>
            </a:r>
          </a:p>
          <a:p>
            <a:endParaRPr lang="en-US" dirty="0"/>
          </a:p>
          <a:p>
            <a:r>
              <a:rPr lang="en-US" dirty="0"/>
              <a:t>What to exchange between a client and a server??</a:t>
            </a:r>
          </a:p>
          <a:p>
            <a:pPr marL="457200" lvl="1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E7C8-9834-4FD0-B836-382035C2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protocol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You will need ‘actions’ like:</a:t>
            </a:r>
          </a:p>
          <a:p>
            <a:pPr lvl="1"/>
            <a:r>
              <a:rPr lang="en-US" sz="2400" dirty="0"/>
              <a:t>LOGIN, LOGOUT</a:t>
            </a:r>
          </a:p>
          <a:p>
            <a:pPr lvl="1"/>
            <a:r>
              <a:rPr lang="en-US" sz="2400" dirty="0"/>
              <a:t>INBOX, OUTBOX, SENDMSG</a:t>
            </a:r>
          </a:p>
          <a:p>
            <a:pPr lvl="1"/>
            <a:r>
              <a:rPr lang="en-US" sz="2400" dirty="0"/>
              <a:t>ADDUSER, UPDATEUSER, REMOVEUSER, LISTUSERS…</a:t>
            </a:r>
          </a:p>
          <a:p>
            <a:endParaRPr lang="en-US" sz="2800" dirty="0"/>
          </a:p>
          <a:p>
            <a:r>
              <a:rPr lang="en-US" sz="2800" dirty="0"/>
              <a:t>You will need some escape character(s) like:</a:t>
            </a:r>
          </a:p>
          <a:p>
            <a:pPr lvl="1"/>
            <a:r>
              <a:rPr lang="en-US" sz="2400" dirty="0"/>
              <a:t>:, |, ^</a:t>
            </a:r>
          </a:p>
          <a:p>
            <a:endParaRPr lang="en-US" sz="2800" dirty="0"/>
          </a:p>
          <a:p>
            <a:r>
              <a:rPr lang="en-US" sz="2800" dirty="0"/>
              <a:t>Examples (DO NOT copy these as they are):</a:t>
            </a:r>
          </a:p>
          <a:p>
            <a:pPr lvl="1"/>
            <a:r>
              <a:rPr lang="en-US" sz="2400" b="1" dirty="0"/>
              <a:t>LOGIN</a:t>
            </a:r>
            <a:r>
              <a:rPr lang="en-US" sz="2400" dirty="0"/>
              <a:t>:::</a:t>
            </a:r>
            <a:r>
              <a:rPr lang="en-US" sz="2400" dirty="0" err="1"/>
              <a:t>myuksel</a:t>
            </a:r>
            <a:r>
              <a:rPr lang="en-US" sz="2400" dirty="0"/>
              <a:t>:::123456</a:t>
            </a:r>
          </a:p>
          <a:p>
            <a:pPr lvl="1"/>
            <a:r>
              <a:rPr lang="en-US" sz="2400" b="1" dirty="0"/>
              <a:t>ADDUSER</a:t>
            </a:r>
            <a:r>
              <a:rPr lang="en-US" sz="2400" dirty="0"/>
              <a:t>|myuksel|Mustafa|Yuksel|1984-01-01|M|</a:t>
            </a:r>
            <a:br>
              <a:rPr lang="en-US" sz="2400" dirty="0"/>
            </a:br>
            <a:r>
              <a:rPr lang="en-US" sz="2400" dirty="0" err="1"/>
              <a:t>mustafa@srdc.com.tr|Ankara</a:t>
            </a:r>
            <a:endParaRPr lang="en-US" sz="2400" dirty="0"/>
          </a:p>
          <a:p>
            <a:pPr lvl="1"/>
            <a:r>
              <a:rPr lang="en-US" sz="2400" b="1" dirty="0" err="1"/>
              <a:t>SENDMSG</a:t>
            </a:r>
            <a:r>
              <a:rPr lang="en-US" sz="2400" dirty="0" err="1"/>
              <a:t>^sender:myuksel^receiver:ali^title:N’aber</a:t>
            </a:r>
            <a:r>
              <a:rPr lang="en-US" sz="2400" dirty="0"/>
              <a:t>?^</a:t>
            </a:r>
            <a:r>
              <a:rPr lang="en-US" sz="2400" dirty="0" err="1"/>
              <a:t>message:Merhaba</a:t>
            </a:r>
            <a:r>
              <a:rPr lang="en-US" sz="2400" dirty="0"/>
              <a:t> Ali, </a:t>
            </a:r>
            <a:r>
              <a:rPr lang="en-US" sz="2400" dirty="0" err="1"/>
              <a:t>Staj</a:t>
            </a:r>
            <a:r>
              <a:rPr lang="en-US" sz="2400" dirty="0"/>
              <a:t> </a:t>
            </a:r>
            <a:r>
              <a:rPr lang="en-US" sz="2400" dirty="0" err="1"/>
              <a:t>nasıl</a:t>
            </a:r>
            <a:r>
              <a:rPr lang="en-US" sz="2400" dirty="0"/>
              <a:t> </a:t>
            </a:r>
            <a:r>
              <a:rPr lang="en-US" sz="2400" dirty="0" err="1"/>
              <a:t>gidiyor</a:t>
            </a:r>
            <a:r>
              <a:rPr lang="en-US" sz="24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36D6-DA53-4136-8730-126C56E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 for the 1</a:t>
            </a:r>
            <a:r>
              <a:rPr lang="en-US" baseline="30000" dirty="0"/>
              <a:t>st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 socket programming</a:t>
            </a:r>
          </a:p>
          <a:p>
            <a:pPr lvl="1"/>
            <a:r>
              <a:rPr lang="en-US" dirty="0" err="1"/>
              <a:t>java.net.ServerSocket</a:t>
            </a:r>
            <a:endParaRPr lang="en-US" dirty="0"/>
          </a:p>
          <a:p>
            <a:pPr lvl="1"/>
            <a:r>
              <a:rPr lang="en-US" dirty="0" err="1"/>
              <a:t>java.net.Socket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Multi-threaded socket programming</a:t>
            </a:r>
          </a:p>
          <a:p>
            <a:pPr lvl="1"/>
            <a:r>
              <a:rPr lang="en-US" dirty="0"/>
              <a:t>Thread, Runnable</a:t>
            </a:r>
          </a:p>
          <a:p>
            <a:pPr lvl="1"/>
            <a:r>
              <a:rPr lang="en-US" dirty="0"/>
              <a:t>Server will be multi-threaded</a:t>
            </a:r>
          </a:p>
          <a:p>
            <a:pPr lvl="1"/>
            <a:endParaRPr lang="en-US" dirty="0"/>
          </a:p>
          <a:p>
            <a:r>
              <a:rPr lang="en-US" dirty="0"/>
              <a:t>Relational database access</a:t>
            </a:r>
          </a:p>
          <a:p>
            <a:pPr lvl="1"/>
            <a:r>
              <a:rPr lang="en-US" dirty="0"/>
              <a:t>Install DB server first (PostgreSQL)</a:t>
            </a:r>
          </a:p>
          <a:p>
            <a:pPr lvl="1"/>
            <a:r>
              <a:rPr lang="en-US" dirty="0"/>
              <a:t>JDBC (Java Database Connectivity) </a:t>
            </a:r>
          </a:p>
          <a:p>
            <a:pPr lvl="1"/>
            <a:r>
              <a:rPr lang="en-US" dirty="0"/>
              <a:t>RDBMS JDBC driver</a:t>
            </a:r>
          </a:p>
          <a:p>
            <a:pPr lvl="1"/>
            <a:endParaRPr lang="en-US" dirty="0"/>
          </a:p>
          <a:p>
            <a:r>
              <a:rPr lang="en-US" dirty="0"/>
              <a:t>Pay attention to Object-Oriented Principles (OOP)</a:t>
            </a:r>
          </a:p>
          <a:p>
            <a:pPr lvl="1"/>
            <a:r>
              <a:rPr lang="en-US" dirty="0"/>
              <a:t>User and Message entity classes are MUST HAVE</a:t>
            </a:r>
          </a:p>
          <a:p>
            <a:pPr lvl="1"/>
            <a:r>
              <a:rPr lang="en-US" dirty="0"/>
              <a:t>DB class is MUST HAVE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saveMessageInDB</a:t>
            </a:r>
            <a:r>
              <a:rPr lang="en-US" dirty="0"/>
              <a:t>(String from, String to, String title ….)</a:t>
            </a:r>
          </a:p>
          <a:p>
            <a:pPr lvl="1"/>
            <a:r>
              <a:rPr lang="en-US" b="1" dirty="0"/>
              <a:t>YES</a:t>
            </a:r>
            <a:r>
              <a:rPr lang="en-US" dirty="0"/>
              <a:t> </a:t>
            </a:r>
            <a:r>
              <a:rPr lang="en-US" dirty="0" err="1"/>
              <a:t>saveMessageInDB</a:t>
            </a:r>
            <a:r>
              <a:rPr lang="en-US" dirty="0"/>
              <a:t>(Message </a:t>
            </a:r>
            <a:r>
              <a:rPr lang="en-US" dirty="0" err="1"/>
              <a:t>newMsg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2600-F68D-4358-8AE3-B61141A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Static, Dynamic, Rich Internet Applications</a:t>
            </a:r>
          </a:p>
          <a:p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AJAX</a:t>
            </a:r>
          </a:p>
          <a:p>
            <a:r>
              <a:rPr lang="en-US" sz="2800" dirty="0"/>
              <a:t>XML &amp; JSON</a:t>
            </a:r>
          </a:p>
          <a:p>
            <a:r>
              <a:rPr lang="en-US" sz="2800" dirty="0"/>
              <a:t>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53EA3-6C35-41B6-80B5-1C498549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32089</TotalTime>
  <Words>1338</Words>
  <Application>Microsoft Office PowerPoint</Application>
  <PresentationFormat>On-screen Show (4:3)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Java</vt:lpstr>
      <vt:lpstr>Java build tools</vt:lpstr>
      <vt:lpstr>Computer Network Programming</vt:lpstr>
      <vt:lpstr>Databases</vt:lpstr>
      <vt:lpstr>1st Assignment User Management &amp; Messaging Tool</vt:lpstr>
      <vt:lpstr>Create your own protocol</vt:lpstr>
      <vt:lpstr>Key concepts for the 1st Assignment</vt:lpstr>
      <vt:lpstr>WWW</vt:lpstr>
      <vt:lpstr>JSON</vt:lpstr>
      <vt:lpstr>REST</vt:lpstr>
      <vt:lpstr>REST</vt:lpstr>
      <vt:lpstr>REST examples for your story</vt:lpstr>
      <vt:lpstr>Javascript</vt:lpstr>
      <vt:lpstr>Javascript Libraries &amp; Frameworks</vt:lpstr>
      <vt:lpstr>2nd Assignment Web based User Management &amp; Messaging Tool 1</vt:lpstr>
      <vt:lpstr>Key concepts for the 2nd Assignment</vt:lpstr>
      <vt:lpstr>Key concepts for the 2nd Assignment</vt:lpstr>
      <vt:lpstr>3rd Assignment Web based User Management &amp; Messaging Tool 2</vt:lpstr>
      <vt:lpstr>3rd Assignment Web based User Management &amp; Messaging Tool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mustafa@srdc.com.tr</dc:creator>
  <cp:lastModifiedBy>Mustafa Yuksel</cp:lastModifiedBy>
  <cp:revision>184</cp:revision>
  <dcterms:created xsi:type="dcterms:W3CDTF">2006-08-16T00:00:00Z</dcterms:created>
  <dcterms:modified xsi:type="dcterms:W3CDTF">2024-07-08T07:44:28Z</dcterms:modified>
</cp:coreProperties>
</file>