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xls" ContentType="application/vnd.ms-exce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</p:sldMasterIdLst>
  <p:sldIdLst>
    <p:sldId id="256" r:id="rId2"/>
    <p:sldId id="394" r:id="rId3"/>
    <p:sldId id="397" r:id="rId4"/>
    <p:sldId id="396" r:id="rId5"/>
    <p:sldId id="357" r:id="rId6"/>
    <p:sldId id="358" r:id="rId7"/>
    <p:sldId id="378" r:id="rId8"/>
    <p:sldId id="414" r:id="rId9"/>
    <p:sldId id="379" r:id="rId10"/>
    <p:sldId id="380" r:id="rId11"/>
    <p:sldId id="381" r:id="rId12"/>
    <p:sldId id="383" r:id="rId13"/>
    <p:sldId id="416" r:id="rId14"/>
    <p:sldId id="417" r:id="rId15"/>
    <p:sldId id="418" r:id="rId16"/>
    <p:sldId id="419" r:id="rId17"/>
    <p:sldId id="420" r:id="rId18"/>
    <p:sldId id="421" r:id="rId19"/>
    <p:sldId id="422" r:id="rId20"/>
    <p:sldId id="423" r:id="rId21"/>
    <p:sldId id="424" r:id="rId22"/>
    <p:sldId id="425" r:id="rId23"/>
    <p:sldId id="368" r:id="rId24"/>
    <p:sldId id="373" r:id="rId25"/>
    <p:sldId id="369" r:id="rId26"/>
    <p:sldId id="372" r:id="rId27"/>
    <p:sldId id="371" r:id="rId28"/>
    <p:sldId id="370" r:id="rId29"/>
    <p:sldId id="375" r:id="rId30"/>
    <p:sldId id="385" r:id="rId31"/>
    <p:sldId id="386" r:id="rId32"/>
    <p:sldId id="387" r:id="rId33"/>
    <p:sldId id="388" r:id="rId34"/>
    <p:sldId id="389" r:id="rId35"/>
    <p:sldId id="399" r:id="rId36"/>
    <p:sldId id="400" r:id="rId37"/>
    <p:sldId id="401" r:id="rId38"/>
    <p:sldId id="384" r:id="rId39"/>
    <p:sldId id="390" r:id="rId4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FFCC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59" autoAdjust="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png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png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png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emf"/><Relationship Id="rId1" Type="http://schemas.openxmlformats.org/officeDocument/2006/relationships/image" Target="../media/image19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141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Asıl başlık stili için tıklatın</a:t>
            </a:r>
          </a:p>
        </p:txBody>
      </p:sp>
      <p:sp>
        <p:nvSpPr>
          <p:cNvPr id="1413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Asıl alt başlık stilini düzenlemek için tıklatın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B991E8-C700-4015-B974-B115FFA0862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1D7C0C-004D-439A-B6BF-A25BC0B90BD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61788F-B2FD-47E6-B6EB-C08C0DB38CD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Başlık, Metin ve 2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İçerik Yer Tutucusu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İçerik Yer Tutucusu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B8769C-E14F-4F82-AB1C-A1930DCD88F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Başlık, Metin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7D7797-B0DD-4000-860F-CCDAE6D0527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CCF530-52E1-4C86-AAD8-06684E368BE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60A9EE-369F-4B39-84FC-1F4E258B417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E4FA0F-17AA-4B71-889B-DBA416A47C1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A31382-F42A-4530-B2E0-9CFB36BF75D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C9C4F0-31FF-4921-9305-4F459078170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D9EDDB-A821-4D0A-B993-594FF7AF38C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AC7521-B5D5-42D9-AF84-7DDB07C462D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tr-TR" noProof="0" smtClean="0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6F3128-9152-4490-AFF5-4BEAD5BCD20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Asıl başlık stili için tıklatın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Asıl metin stillerini düzenlemek için tıklatın</a:t>
            </a:r>
          </a:p>
          <a:p>
            <a:pPr lvl="1"/>
            <a:r>
              <a:rPr lang="en-US" altLang="en-US" smtClean="0"/>
              <a:t>İkinci düzey</a:t>
            </a:r>
          </a:p>
          <a:p>
            <a:pPr lvl="2"/>
            <a:r>
              <a:rPr lang="en-US" altLang="en-US" smtClean="0"/>
              <a:t>Üçüncü düzey</a:t>
            </a:r>
          </a:p>
          <a:p>
            <a:pPr lvl="3"/>
            <a:r>
              <a:rPr lang="en-US" altLang="en-US" smtClean="0"/>
              <a:t>Dördüncü düzey</a:t>
            </a:r>
          </a:p>
          <a:p>
            <a:pPr lvl="4"/>
            <a:r>
              <a:rPr lang="en-US" altLang="en-US" smtClean="0"/>
              <a:t>Beşinci düzey</a:t>
            </a:r>
          </a:p>
        </p:txBody>
      </p:sp>
      <p:sp>
        <p:nvSpPr>
          <p:cNvPr id="14029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029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029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j-lt"/>
              </a:defRPr>
            </a:lvl1pPr>
          </a:lstStyle>
          <a:p>
            <a:pPr>
              <a:defRPr/>
            </a:pPr>
            <a:fld id="{9DB863FA-FCD7-48B0-B84D-5E0AF85DE70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40295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140296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4.bin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oleObject" Target="../embeddings/oleObject9.bin"/><Relationship Id="rId4" Type="http://schemas.openxmlformats.org/officeDocument/2006/relationships/oleObject" Target="../embeddings/oleObject8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11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Excel_97-2003__al__ma_Sayfas_1.xls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.vml"/><Relationship Id="rId5" Type="http://schemas.openxmlformats.org/officeDocument/2006/relationships/oleObject" Target="../embeddings/oleObject13.bin"/><Relationship Id="rId4" Type="http://schemas.openxmlformats.org/officeDocument/2006/relationships/oleObject" Target="../embeddings/Microsoft_Office_Excel_97-2003__al__ma_Sayfas_2.xls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7.wmf"/><Relationship Id="rId4" Type="http://schemas.openxmlformats.org/officeDocument/2006/relationships/image" Target="../media/image26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4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9.v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0.v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1.v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2.v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wmf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tr-TR" sz="4600" smtClean="0"/>
              <a:t>NAVIE </a:t>
            </a:r>
            <a:r>
              <a:rPr lang="tr-TR" sz="4600" dirty="0" smtClean="0"/>
              <a:t>BAYES CLASSIFICATION</a:t>
            </a:r>
            <a:endParaRPr lang="en-US" sz="4600" dirty="0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tr-TR" smtClean="0"/>
              <a:t>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smtClean="0"/>
              <a:t>Modelin Zorluğu</a:t>
            </a:r>
            <a:endParaRPr lang="en-US" smtClean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tr-TR" smtClean="0"/>
              <a:t>Bayesian metotların uygulamalarındaki en belirgin zorluğu, olasılıkların başlangıç değerlerine ihtiyaç duyulmasıdır. </a:t>
            </a:r>
          </a:p>
          <a:p>
            <a:pPr eaLnBrk="1" hangingPunct="1">
              <a:lnSpc>
                <a:spcPct val="90000"/>
              </a:lnSpc>
            </a:pPr>
            <a:r>
              <a:rPr lang="tr-TR" smtClean="0"/>
              <a:t>Bu olasılıkların bilinmemesi durumunda genellikle verilerin dağılımlarına, elde var olan verilere yada veriler hakkındaki temel bilgilere dayanarak kestirilebilir. </a:t>
            </a:r>
          </a:p>
          <a:p>
            <a:pPr eaLnBrk="1" hangingPunct="1">
              <a:lnSpc>
                <a:spcPct val="90000"/>
              </a:lnSpc>
            </a:pPr>
            <a:r>
              <a:rPr lang="tr-TR" smtClean="0"/>
              <a:t>İkinci bir zorluk, bayes optimum hipotezin belirlenmesi için dikkate değer bir bilgisayar zamanı gerekmektedir.</a:t>
            </a:r>
            <a:r>
              <a:rPr lang="en-US" smtClean="0"/>
              <a:t>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smtClean="0"/>
              <a:t>En olası hipotez</a:t>
            </a:r>
            <a:endParaRPr lang="en-US" smtClean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tr-TR" smtClean="0"/>
              <a:t>Amaç H hipotez uzayındaki en iyi hipotezlerin belirlenmesidir. </a:t>
            </a:r>
          </a:p>
          <a:p>
            <a:pPr eaLnBrk="1" hangingPunct="1"/>
            <a:r>
              <a:rPr lang="tr-TR" smtClean="0"/>
              <a:t>En iyi hipotez: en olası hipotez</a:t>
            </a:r>
          </a:p>
          <a:p>
            <a:pPr eaLnBrk="1" hangingPunct="1"/>
            <a:r>
              <a:rPr lang="tr-TR" smtClean="0"/>
              <a:t>Bayes teoremi:</a:t>
            </a:r>
          </a:p>
          <a:p>
            <a:pPr lvl="1" eaLnBrk="1" hangingPunct="1"/>
            <a:r>
              <a:rPr lang="tr-TR" smtClean="0"/>
              <a:t>olasılıkların hesaplanması için direk bir yol sunar. </a:t>
            </a:r>
          </a:p>
          <a:p>
            <a:pPr lvl="1" eaLnBrk="1" hangingPunct="1"/>
            <a:r>
              <a:rPr lang="tr-TR" smtClean="0"/>
              <a:t>kendi önsel olasılığına dayanarak hipotezin olasılığının hesaplanması için bir yol sağlar.</a:t>
            </a:r>
            <a:r>
              <a:rPr lang="en-US" smtClean="0"/>
              <a:t>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smtClean="0"/>
              <a:t>Bayes Kuralı Örnek</a:t>
            </a:r>
            <a:endParaRPr lang="en-US" smtClean="0"/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tr-TR" sz="1900" smtClean="0"/>
              <a:t>Menenjitin var olduğu kişilerin yaklaşık % 50 sinde  boyunda sertleşmeye neden olabileceğini kabul edelim. </a:t>
            </a:r>
          </a:p>
          <a:p>
            <a:pPr eaLnBrk="1" hangingPunct="1">
              <a:lnSpc>
                <a:spcPct val="80000"/>
              </a:lnSpc>
            </a:pPr>
            <a:r>
              <a:rPr lang="tr-TR" sz="1900" smtClean="0"/>
              <a:t>Araştırmalardan sonucunda elde edilen bilgiler doğrultusunda 50000 kişide bir menenjitin görüldüğünü ve her 20 kişiden birinde de boyunda sertleşme olduğunu varsayalım. </a:t>
            </a:r>
          </a:p>
          <a:p>
            <a:pPr eaLnBrk="1" hangingPunct="1">
              <a:lnSpc>
                <a:spcPct val="80000"/>
              </a:lnSpc>
            </a:pPr>
            <a:r>
              <a:rPr lang="tr-TR" sz="1900" smtClean="0"/>
              <a:t>Boyunda sertleşme şikayeti olan bir hastanın menenjit olup olmadığını bilmek istiyoruz. Bu da menenjitin boyun sertleşmesine neden olma olasılığıdır.</a:t>
            </a:r>
          </a:p>
          <a:p>
            <a:pPr eaLnBrk="1" hangingPunct="1">
              <a:lnSpc>
                <a:spcPct val="80000"/>
              </a:lnSpc>
            </a:pPr>
            <a:endParaRPr lang="tr-TR" sz="1900" smtClean="0"/>
          </a:p>
          <a:p>
            <a:pPr eaLnBrk="1" hangingPunct="1">
              <a:lnSpc>
                <a:spcPct val="80000"/>
              </a:lnSpc>
            </a:pPr>
            <a:endParaRPr lang="tr-TR" sz="1900" smtClean="0"/>
          </a:p>
          <a:p>
            <a:pPr eaLnBrk="1" hangingPunct="1">
              <a:lnSpc>
                <a:spcPct val="80000"/>
              </a:lnSpc>
            </a:pPr>
            <a:endParaRPr lang="tr-TR" sz="1900" smtClean="0"/>
          </a:p>
          <a:p>
            <a:pPr eaLnBrk="1" hangingPunct="1">
              <a:lnSpc>
                <a:spcPct val="80000"/>
              </a:lnSpc>
            </a:pPr>
            <a:r>
              <a:rPr lang="en-US" sz="1900" smtClean="0"/>
              <a:t> </a:t>
            </a:r>
          </a:p>
        </p:txBody>
      </p:sp>
      <p:sp>
        <p:nvSpPr>
          <p:cNvPr id="1030" name="Rectangle 4"/>
          <p:cNvSpPr>
            <a:spLocks noChangeArrowheads="1"/>
          </p:cNvSpPr>
          <p:nvPr/>
        </p:nvSpPr>
        <p:spPr bwMode="auto">
          <a:xfrm>
            <a:off x="0" y="31003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tr-TR"/>
          </a:p>
        </p:txBody>
      </p:sp>
      <p:graphicFrame>
        <p:nvGraphicFramePr>
          <p:cNvPr id="1026" name="Object 5"/>
          <p:cNvGraphicFramePr>
            <a:graphicFrameLocks noChangeAspect="1"/>
          </p:cNvGraphicFramePr>
          <p:nvPr/>
        </p:nvGraphicFramePr>
        <p:xfrm>
          <a:off x="900113" y="4005263"/>
          <a:ext cx="6985000" cy="1030287"/>
        </p:xfrm>
        <a:graphic>
          <a:graphicData uri="http://schemas.openxmlformats.org/presentationml/2006/ole">
            <p:oleObj spid="_x0000_s1026" name="Microsoft Denklem 3.0" r:id="rId3" imgW="4457700" imgH="660400" progId="Equation.3">
              <p:embed/>
            </p:oleObj>
          </a:graphicData>
        </a:graphic>
      </p:graphicFrame>
      <p:sp>
        <p:nvSpPr>
          <p:cNvPr id="1031" name="Rectangle 6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tr-TR"/>
          </a:p>
        </p:txBody>
      </p:sp>
      <p:graphicFrame>
        <p:nvGraphicFramePr>
          <p:cNvPr id="1027" name="Object 7"/>
          <p:cNvGraphicFramePr>
            <a:graphicFrameLocks noChangeAspect="1"/>
          </p:cNvGraphicFramePr>
          <p:nvPr/>
        </p:nvGraphicFramePr>
        <p:xfrm>
          <a:off x="3203575" y="5300663"/>
          <a:ext cx="3024188" cy="760412"/>
        </p:xfrm>
        <a:graphic>
          <a:graphicData uri="http://schemas.openxmlformats.org/presentationml/2006/ole">
            <p:oleObj spid="_x0000_s1027" name="Microsoft Denklem 3.0" r:id="rId4" imgW="1548728" imgH="393529" progId="Equation.3">
              <p:embed/>
            </p:oleObj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Bayesian Classifiers</a:t>
            </a:r>
          </a:p>
        </p:txBody>
      </p:sp>
      <p:sp>
        <p:nvSpPr>
          <p:cNvPr id="1069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686800" cy="5105400"/>
          </a:xfrm>
        </p:spPr>
        <p:txBody>
          <a:bodyPr/>
          <a:lstStyle/>
          <a:p>
            <a:r>
              <a:rPr lang="en-US"/>
              <a:t>Consider each attribute and class label as random variables</a:t>
            </a:r>
          </a:p>
          <a:p>
            <a:pPr lvl="1">
              <a:buFont typeface="Arial" charset="0"/>
              <a:buNone/>
            </a:pPr>
            <a:endParaRPr lang="en-US"/>
          </a:p>
          <a:p>
            <a:r>
              <a:rPr lang="en-US"/>
              <a:t>Given a record with attributes (A</a:t>
            </a:r>
            <a:r>
              <a:rPr lang="en-US" baseline="-25000"/>
              <a:t>1</a:t>
            </a:r>
            <a:r>
              <a:rPr lang="en-US"/>
              <a:t>, A</a:t>
            </a:r>
            <a:r>
              <a:rPr lang="en-US" baseline="-25000"/>
              <a:t>2</a:t>
            </a:r>
            <a:r>
              <a:rPr lang="en-US"/>
              <a:t>,…,A</a:t>
            </a:r>
            <a:r>
              <a:rPr lang="en-US" baseline="-25000"/>
              <a:t>n</a:t>
            </a:r>
            <a:r>
              <a:rPr lang="en-US"/>
              <a:t>) </a:t>
            </a:r>
          </a:p>
          <a:p>
            <a:pPr lvl="1"/>
            <a:r>
              <a:rPr lang="en-US"/>
              <a:t>Goal is to predict class C</a:t>
            </a:r>
          </a:p>
          <a:p>
            <a:pPr lvl="1"/>
            <a:r>
              <a:rPr lang="en-US"/>
              <a:t>Specifically, we want to find the value of C that maximizes P(C| A</a:t>
            </a:r>
            <a:r>
              <a:rPr lang="en-US" baseline="-25000"/>
              <a:t>1</a:t>
            </a:r>
            <a:r>
              <a:rPr lang="en-US"/>
              <a:t>, A</a:t>
            </a:r>
            <a:r>
              <a:rPr lang="en-US" baseline="-25000"/>
              <a:t>2</a:t>
            </a:r>
            <a:r>
              <a:rPr lang="en-US"/>
              <a:t>,…,A</a:t>
            </a:r>
            <a:r>
              <a:rPr lang="en-US" baseline="-25000"/>
              <a:t>n </a:t>
            </a:r>
            <a:r>
              <a:rPr lang="en-US"/>
              <a:t>)</a:t>
            </a:r>
          </a:p>
          <a:p>
            <a:pPr lvl="1"/>
            <a:endParaRPr lang="en-US"/>
          </a:p>
          <a:p>
            <a:r>
              <a:rPr lang="en-US"/>
              <a:t>Can we estimate P(C| A</a:t>
            </a:r>
            <a:r>
              <a:rPr lang="en-US" baseline="-25000"/>
              <a:t>1</a:t>
            </a:r>
            <a:r>
              <a:rPr lang="en-US"/>
              <a:t>, A</a:t>
            </a:r>
            <a:r>
              <a:rPr lang="en-US" baseline="-25000"/>
              <a:t>2</a:t>
            </a:r>
            <a:r>
              <a:rPr lang="en-US"/>
              <a:t>,…,A</a:t>
            </a:r>
            <a:r>
              <a:rPr lang="en-US" baseline="-25000"/>
              <a:t>n </a:t>
            </a:r>
            <a:r>
              <a:rPr lang="en-US"/>
              <a:t>) directly from data?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Bayesian Classifiers</a:t>
            </a:r>
          </a:p>
        </p:txBody>
      </p:sp>
      <p:sp>
        <p:nvSpPr>
          <p:cNvPr id="1070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1163" y="1143000"/>
            <a:ext cx="8580437" cy="5181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Approach: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compute the posterior probability P(C | A</a:t>
            </a:r>
            <a:r>
              <a:rPr lang="en-US" sz="2400" baseline="-25000"/>
              <a:t>1</a:t>
            </a:r>
            <a:r>
              <a:rPr lang="en-US" sz="2400"/>
              <a:t>, A</a:t>
            </a:r>
            <a:r>
              <a:rPr lang="en-US" sz="2400" baseline="-25000"/>
              <a:t>2</a:t>
            </a:r>
            <a:r>
              <a:rPr lang="en-US" sz="2400"/>
              <a:t>, …, A</a:t>
            </a:r>
            <a:r>
              <a:rPr lang="en-US" sz="2400" baseline="-25000"/>
              <a:t>n</a:t>
            </a:r>
            <a:r>
              <a:rPr lang="en-US" sz="2400"/>
              <a:t>) for all values of C using the Bayes theorem</a:t>
            </a:r>
          </a:p>
          <a:p>
            <a:pPr lvl="1">
              <a:lnSpc>
                <a:spcPct val="90000"/>
              </a:lnSpc>
            </a:pPr>
            <a:endParaRPr lang="en-US" sz="2400"/>
          </a:p>
          <a:p>
            <a:pPr lvl="1">
              <a:lnSpc>
                <a:spcPct val="90000"/>
              </a:lnSpc>
            </a:pPr>
            <a:endParaRPr lang="en-US" sz="2400"/>
          </a:p>
          <a:p>
            <a:pPr lvl="1">
              <a:lnSpc>
                <a:spcPct val="90000"/>
              </a:lnSpc>
              <a:buFont typeface="Arial" charset="0"/>
              <a:buNone/>
            </a:pPr>
            <a:endParaRPr lang="en-US" sz="2400"/>
          </a:p>
          <a:p>
            <a:pPr lvl="1">
              <a:lnSpc>
                <a:spcPct val="90000"/>
              </a:lnSpc>
            </a:pPr>
            <a:r>
              <a:rPr lang="en-US" sz="2400"/>
              <a:t>Choose value of C that maximizes </a:t>
            </a:r>
            <a:br>
              <a:rPr lang="en-US" sz="2400"/>
            </a:br>
            <a:r>
              <a:rPr lang="en-US" sz="2400"/>
              <a:t>		P(C | A</a:t>
            </a:r>
            <a:r>
              <a:rPr lang="en-US" sz="2400" baseline="-25000"/>
              <a:t>1</a:t>
            </a:r>
            <a:r>
              <a:rPr lang="en-US" sz="2400"/>
              <a:t>, A</a:t>
            </a:r>
            <a:r>
              <a:rPr lang="en-US" sz="2400" baseline="-25000"/>
              <a:t>2</a:t>
            </a:r>
            <a:r>
              <a:rPr lang="en-US" sz="2400"/>
              <a:t>, …, A</a:t>
            </a:r>
            <a:r>
              <a:rPr lang="en-US" sz="2400" baseline="-25000"/>
              <a:t>n</a:t>
            </a:r>
            <a:r>
              <a:rPr lang="en-US" sz="2400"/>
              <a:t>)</a:t>
            </a:r>
            <a:br>
              <a:rPr lang="en-US" sz="2400"/>
            </a:br>
            <a:endParaRPr lang="en-US" sz="2400"/>
          </a:p>
          <a:p>
            <a:pPr lvl="1">
              <a:lnSpc>
                <a:spcPct val="90000"/>
              </a:lnSpc>
            </a:pPr>
            <a:r>
              <a:rPr lang="en-US" sz="2400"/>
              <a:t>Equivalent to choosing value of C that maximizes</a:t>
            </a:r>
            <a:br>
              <a:rPr lang="en-US" sz="2400"/>
            </a:br>
            <a:r>
              <a:rPr lang="en-US" sz="2400"/>
              <a:t>     	P(A</a:t>
            </a:r>
            <a:r>
              <a:rPr lang="en-US" sz="2400" baseline="-25000"/>
              <a:t>1</a:t>
            </a:r>
            <a:r>
              <a:rPr lang="en-US" sz="2400"/>
              <a:t>, A</a:t>
            </a:r>
            <a:r>
              <a:rPr lang="en-US" sz="2400" baseline="-25000"/>
              <a:t>2</a:t>
            </a:r>
            <a:r>
              <a:rPr lang="en-US" sz="2400"/>
              <a:t>, …, A</a:t>
            </a:r>
            <a:r>
              <a:rPr lang="en-US" sz="2400" baseline="-25000"/>
              <a:t>n</a:t>
            </a:r>
            <a:r>
              <a:rPr lang="en-US" sz="2400"/>
              <a:t>|C) P(C)</a:t>
            </a:r>
          </a:p>
          <a:p>
            <a:pPr lvl="1">
              <a:lnSpc>
                <a:spcPct val="90000"/>
              </a:lnSpc>
              <a:buFont typeface="Arial" charset="0"/>
              <a:buNone/>
            </a:pPr>
            <a:endParaRPr lang="en-US" sz="2400"/>
          </a:p>
          <a:p>
            <a:pPr>
              <a:lnSpc>
                <a:spcPct val="90000"/>
              </a:lnSpc>
            </a:pPr>
            <a:r>
              <a:rPr lang="en-US" sz="2400"/>
              <a:t>How to estimate P(A</a:t>
            </a:r>
            <a:r>
              <a:rPr lang="en-US" sz="2400" baseline="-25000"/>
              <a:t>1</a:t>
            </a:r>
            <a:r>
              <a:rPr lang="en-US" sz="2400"/>
              <a:t>, A</a:t>
            </a:r>
            <a:r>
              <a:rPr lang="en-US" sz="2400" baseline="-25000"/>
              <a:t>2</a:t>
            </a:r>
            <a:r>
              <a:rPr lang="en-US" sz="2400"/>
              <a:t>, …, A</a:t>
            </a:r>
            <a:r>
              <a:rPr lang="en-US" sz="2400" baseline="-25000"/>
              <a:t>n </a:t>
            </a:r>
            <a:r>
              <a:rPr lang="en-US" sz="2400"/>
              <a:t>| C )?</a:t>
            </a:r>
          </a:p>
        </p:txBody>
      </p:sp>
      <p:graphicFrame>
        <p:nvGraphicFramePr>
          <p:cNvPr id="1070084" name="Object 4"/>
          <p:cNvGraphicFramePr>
            <a:graphicFrameLocks noChangeAspect="1"/>
          </p:cNvGraphicFramePr>
          <p:nvPr/>
        </p:nvGraphicFramePr>
        <p:xfrm>
          <a:off x="1828800" y="2479675"/>
          <a:ext cx="5791200" cy="796925"/>
        </p:xfrm>
        <a:graphic>
          <a:graphicData uri="http://schemas.openxmlformats.org/presentationml/2006/ole">
            <p:oleObj spid="_x0000_s66562" name="Equation" r:id="rId3" imgW="4863960" imgH="79992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Naïve Bayes Classifier</a:t>
            </a:r>
          </a:p>
        </p:txBody>
      </p:sp>
      <p:sp>
        <p:nvSpPr>
          <p:cNvPr id="107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/>
              <a:t>Assume independence among attributes A</a:t>
            </a:r>
            <a:r>
              <a:rPr lang="en-US" baseline="-25000"/>
              <a:t>i</a:t>
            </a:r>
            <a:r>
              <a:rPr lang="en-US" sz="2400"/>
              <a:t> when class is given:    </a:t>
            </a:r>
          </a:p>
          <a:p>
            <a:pPr lvl="1"/>
            <a:r>
              <a:rPr lang="en-US" sz="2400"/>
              <a:t>P(A</a:t>
            </a:r>
            <a:r>
              <a:rPr lang="en-US" sz="2400" baseline="-25000"/>
              <a:t>1</a:t>
            </a:r>
            <a:r>
              <a:rPr lang="en-US" sz="2400"/>
              <a:t>, A</a:t>
            </a:r>
            <a:r>
              <a:rPr lang="en-US" sz="2400" baseline="-25000"/>
              <a:t>2</a:t>
            </a:r>
            <a:r>
              <a:rPr lang="en-US" sz="2400"/>
              <a:t>, …, A</a:t>
            </a:r>
            <a:r>
              <a:rPr lang="en-US" sz="2400" baseline="-25000"/>
              <a:t>n </a:t>
            </a:r>
            <a:r>
              <a:rPr lang="en-US" sz="2400"/>
              <a:t>|C) = P(A</a:t>
            </a:r>
            <a:r>
              <a:rPr lang="en-US" sz="2400" baseline="-25000"/>
              <a:t>1</a:t>
            </a:r>
            <a:r>
              <a:rPr lang="en-US" sz="2400"/>
              <a:t>| C</a:t>
            </a:r>
            <a:r>
              <a:rPr lang="en-US" sz="2400" baseline="-25000"/>
              <a:t>j</a:t>
            </a:r>
            <a:r>
              <a:rPr lang="en-US" sz="2400"/>
              <a:t>) P(A</a:t>
            </a:r>
            <a:r>
              <a:rPr lang="en-US" sz="2400" baseline="-25000"/>
              <a:t>2</a:t>
            </a:r>
            <a:r>
              <a:rPr lang="en-US" sz="2400"/>
              <a:t>| C</a:t>
            </a:r>
            <a:r>
              <a:rPr lang="en-US" sz="2400" baseline="-25000"/>
              <a:t>j</a:t>
            </a:r>
            <a:r>
              <a:rPr lang="en-US" sz="2400"/>
              <a:t>)… P(A</a:t>
            </a:r>
            <a:r>
              <a:rPr lang="en-US" sz="2400" baseline="-25000"/>
              <a:t>n</a:t>
            </a:r>
            <a:r>
              <a:rPr lang="en-US" sz="2400"/>
              <a:t>| C</a:t>
            </a:r>
            <a:r>
              <a:rPr lang="en-US" sz="2400" baseline="-25000"/>
              <a:t>j</a:t>
            </a:r>
            <a:r>
              <a:rPr lang="en-US" sz="2400"/>
              <a:t>)</a:t>
            </a:r>
          </a:p>
          <a:p>
            <a:pPr lvl="1">
              <a:buFont typeface="Arial" charset="0"/>
              <a:buNone/>
            </a:pPr>
            <a:r>
              <a:rPr lang="en-US" sz="2400"/>
              <a:t> </a:t>
            </a:r>
          </a:p>
          <a:p>
            <a:pPr lvl="1"/>
            <a:r>
              <a:rPr lang="en-US" sz="2400"/>
              <a:t>Can estimate P(A</a:t>
            </a:r>
            <a:r>
              <a:rPr lang="en-US" baseline="-25000"/>
              <a:t>i</a:t>
            </a:r>
            <a:r>
              <a:rPr lang="en-US" sz="2400"/>
              <a:t>| C</a:t>
            </a:r>
            <a:r>
              <a:rPr lang="en-US" baseline="-25000"/>
              <a:t>j</a:t>
            </a:r>
            <a:r>
              <a:rPr lang="en-US" sz="2400"/>
              <a:t>) for all A</a:t>
            </a:r>
            <a:r>
              <a:rPr lang="en-US" baseline="-25000"/>
              <a:t>i</a:t>
            </a:r>
            <a:r>
              <a:rPr lang="en-US" sz="2400"/>
              <a:t> and C</a:t>
            </a:r>
            <a:r>
              <a:rPr lang="en-US" baseline="-25000"/>
              <a:t>j</a:t>
            </a:r>
            <a:r>
              <a:rPr lang="en-US" sz="2400"/>
              <a:t>.</a:t>
            </a:r>
          </a:p>
          <a:p>
            <a:pPr lvl="1">
              <a:buFont typeface="Arial" charset="0"/>
              <a:buNone/>
            </a:pPr>
            <a:endParaRPr lang="en-US" sz="2400"/>
          </a:p>
          <a:p>
            <a:pPr lvl="1"/>
            <a:r>
              <a:rPr lang="en-US" sz="2400"/>
              <a:t>New point is classified to C</a:t>
            </a:r>
            <a:r>
              <a:rPr lang="en-US" sz="2400" baseline="-25000"/>
              <a:t>j</a:t>
            </a:r>
            <a:r>
              <a:rPr lang="en-US" sz="2400"/>
              <a:t> if  P(C</a:t>
            </a:r>
            <a:r>
              <a:rPr lang="en-US" sz="2400" baseline="-25000"/>
              <a:t>j</a:t>
            </a:r>
            <a:r>
              <a:rPr lang="en-US" sz="2400"/>
              <a:t>) </a:t>
            </a:r>
            <a:r>
              <a:rPr lang="en-US" sz="2400">
                <a:sym typeface="Symbol" pitchFamily="18" charset="2"/>
              </a:rPr>
              <a:t></a:t>
            </a:r>
            <a:r>
              <a:rPr lang="en-US" sz="2400"/>
              <a:t> P(A</a:t>
            </a:r>
            <a:r>
              <a:rPr lang="en-US" sz="2400" baseline="-25000"/>
              <a:t>i</a:t>
            </a:r>
            <a:r>
              <a:rPr lang="en-US" sz="2400"/>
              <a:t>| C</a:t>
            </a:r>
            <a:r>
              <a:rPr lang="en-US" sz="2400" baseline="-25000"/>
              <a:t>j</a:t>
            </a:r>
            <a:r>
              <a:rPr lang="en-US" sz="2400"/>
              <a:t>)  is maximal.</a:t>
            </a:r>
            <a:endParaRPr lang="en-US"/>
          </a:p>
          <a:p>
            <a:pPr>
              <a:buFont typeface="Monotype Sorts" pitchFamily="2" charset="2"/>
              <a:buNone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13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686800" cy="533400"/>
          </a:xfrm>
        </p:spPr>
        <p:txBody>
          <a:bodyPr/>
          <a:lstStyle/>
          <a:p>
            <a:r>
              <a:rPr lang="en-US"/>
              <a:t>How to Estimate Probabilities from Data?</a:t>
            </a:r>
          </a:p>
        </p:txBody>
      </p:sp>
      <p:sp>
        <p:nvSpPr>
          <p:cNvPr id="1072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43400" y="1066800"/>
            <a:ext cx="4572000" cy="5181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Class:  P(C) = N</a:t>
            </a:r>
            <a:r>
              <a:rPr lang="en-US" baseline="-25000"/>
              <a:t>c</a:t>
            </a:r>
            <a:r>
              <a:rPr lang="en-US"/>
              <a:t>/N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e.g.,  P(No) = 7/10, </a:t>
            </a:r>
            <a:br>
              <a:rPr lang="en-US" sz="2000"/>
            </a:br>
            <a:r>
              <a:rPr lang="en-US" sz="2000"/>
              <a:t>	        P(Yes) = 3/10</a:t>
            </a:r>
          </a:p>
          <a:p>
            <a:pPr lvl="1">
              <a:lnSpc>
                <a:spcPct val="90000"/>
              </a:lnSpc>
              <a:buFont typeface="Arial" charset="0"/>
              <a:buNone/>
            </a:pPr>
            <a:endParaRPr lang="en-US" sz="2000"/>
          </a:p>
          <a:p>
            <a:pPr>
              <a:lnSpc>
                <a:spcPct val="90000"/>
              </a:lnSpc>
            </a:pPr>
            <a:r>
              <a:rPr lang="en-US"/>
              <a:t>For discrete attributes:</a:t>
            </a:r>
            <a:br>
              <a:rPr lang="en-US"/>
            </a:br>
            <a:r>
              <a:rPr lang="en-US" sz="900"/>
              <a:t>  </a:t>
            </a:r>
            <a:br>
              <a:rPr lang="en-US" sz="900"/>
            </a:br>
            <a:r>
              <a:rPr lang="en-US"/>
              <a:t>     P(A</a:t>
            </a:r>
            <a:r>
              <a:rPr lang="en-US" baseline="-25000"/>
              <a:t>i</a:t>
            </a:r>
            <a:r>
              <a:rPr lang="en-US"/>
              <a:t> | C</a:t>
            </a:r>
            <a:r>
              <a:rPr lang="en-US" baseline="-25000"/>
              <a:t>k</a:t>
            </a:r>
            <a:r>
              <a:rPr lang="en-US"/>
              <a:t>) = |A</a:t>
            </a:r>
            <a:r>
              <a:rPr lang="en-US" baseline="-25000"/>
              <a:t>ik</a:t>
            </a:r>
            <a:r>
              <a:rPr lang="en-US"/>
              <a:t>|/ N</a:t>
            </a:r>
            <a:r>
              <a:rPr lang="en-US" baseline="-25000"/>
              <a:t>c </a:t>
            </a:r>
          </a:p>
          <a:p>
            <a:pPr lvl="1">
              <a:lnSpc>
                <a:spcPct val="90000"/>
              </a:lnSpc>
            </a:pPr>
            <a:endParaRPr lang="en-US" sz="800"/>
          </a:p>
          <a:p>
            <a:pPr lvl="1">
              <a:lnSpc>
                <a:spcPct val="90000"/>
              </a:lnSpc>
            </a:pPr>
            <a:r>
              <a:rPr lang="en-US" sz="2400"/>
              <a:t>where |A</a:t>
            </a:r>
            <a:r>
              <a:rPr lang="en-US" sz="2400" baseline="-25000"/>
              <a:t>ik</a:t>
            </a:r>
            <a:r>
              <a:rPr lang="en-US" sz="2400"/>
              <a:t>| is number of instances having attribute A</a:t>
            </a:r>
            <a:r>
              <a:rPr lang="en-US" sz="2400" baseline="-25000"/>
              <a:t>i</a:t>
            </a:r>
            <a:r>
              <a:rPr lang="en-US" sz="2400"/>
              <a:t> and belongs to class C</a:t>
            </a:r>
            <a:r>
              <a:rPr lang="en-US" sz="2400" baseline="-25000"/>
              <a:t>k</a:t>
            </a:r>
            <a:endParaRPr lang="en-US" sz="2400"/>
          </a:p>
          <a:p>
            <a:pPr lvl="1">
              <a:lnSpc>
                <a:spcPct val="90000"/>
              </a:lnSpc>
            </a:pPr>
            <a:r>
              <a:rPr lang="en-US" sz="2400"/>
              <a:t>Examples:</a:t>
            </a:r>
            <a:br>
              <a:rPr lang="en-US" sz="2400"/>
            </a:br>
            <a:endParaRPr lang="en-US" sz="800"/>
          </a:p>
          <a:p>
            <a:pPr lvl="1">
              <a:lnSpc>
                <a:spcPct val="90000"/>
              </a:lnSpc>
              <a:buFont typeface="Arial" charset="0"/>
              <a:buNone/>
            </a:pPr>
            <a:r>
              <a:rPr lang="en-US" sz="2000"/>
              <a:t>	P(Status=Married|No) = 4/7</a:t>
            </a:r>
            <a:r>
              <a:rPr lang="en-US" sz="2000" baseline="-25000"/>
              <a:t/>
            </a:r>
            <a:br>
              <a:rPr lang="en-US" sz="2000" baseline="-25000"/>
            </a:br>
            <a:r>
              <a:rPr lang="en-US" sz="2000"/>
              <a:t>P(Refund=Yes|Yes)=0</a:t>
            </a:r>
            <a:endParaRPr lang="en-US" sz="2000" baseline="-25000"/>
          </a:p>
        </p:txBody>
      </p:sp>
      <p:sp>
        <p:nvSpPr>
          <p:cNvPr id="1072132" name="Text Box 4"/>
          <p:cNvSpPr txBox="1">
            <a:spLocks noChangeArrowheads="1"/>
          </p:cNvSpPr>
          <p:nvPr/>
        </p:nvSpPr>
        <p:spPr bwMode="auto">
          <a:xfrm>
            <a:off x="8153400" y="3276600"/>
            <a:ext cx="2286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k</a:t>
            </a:r>
          </a:p>
        </p:txBody>
      </p:sp>
      <p:graphicFrame>
        <p:nvGraphicFramePr>
          <p:cNvPr id="1072133" name="Object 5"/>
          <p:cNvGraphicFramePr>
            <a:graphicFrameLocks noChangeAspect="1"/>
          </p:cNvGraphicFramePr>
          <p:nvPr/>
        </p:nvGraphicFramePr>
        <p:xfrm>
          <a:off x="152400" y="1524000"/>
          <a:ext cx="4389438" cy="4275138"/>
        </p:xfrm>
        <a:graphic>
          <a:graphicData uri="http://schemas.openxmlformats.org/presentationml/2006/ole">
            <p:oleObj spid="_x0000_s67586" name="VISIO" r:id="rId3" imgW="4390200" imgH="5341320" progId="Visio.Drawing.6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315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686800" cy="533400"/>
          </a:xfrm>
        </p:spPr>
        <p:txBody>
          <a:bodyPr/>
          <a:lstStyle/>
          <a:p>
            <a:r>
              <a:rPr lang="en-US"/>
              <a:t>How to Estimate Probabilities from Data?</a:t>
            </a:r>
          </a:p>
        </p:txBody>
      </p:sp>
      <p:sp>
        <p:nvSpPr>
          <p:cNvPr id="1073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For continuous attributes: </a:t>
            </a:r>
          </a:p>
          <a:p>
            <a:pPr lvl="1">
              <a:lnSpc>
                <a:spcPct val="90000"/>
              </a:lnSpc>
            </a:pPr>
            <a:r>
              <a:rPr lang="en-US">
                <a:solidFill>
                  <a:srgbClr val="FF0000"/>
                </a:solidFill>
              </a:rPr>
              <a:t>Discretize</a:t>
            </a:r>
            <a:r>
              <a:rPr lang="en-US"/>
              <a:t> the range into bins </a:t>
            </a:r>
          </a:p>
          <a:p>
            <a:pPr lvl="2">
              <a:lnSpc>
                <a:spcPct val="90000"/>
              </a:lnSpc>
            </a:pPr>
            <a:r>
              <a:rPr lang="en-US"/>
              <a:t> one ordinal attribute per bin</a:t>
            </a:r>
          </a:p>
          <a:p>
            <a:pPr lvl="2">
              <a:lnSpc>
                <a:spcPct val="90000"/>
              </a:lnSpc>
            </a:pPr>
            <a:r>
              <a:rPr lang="en-US"/>
              <a:t> violates independence assumption</a:t>
            </a:r>
          </a:p>
          <a:p>
            <a:pPr lvl="1">
              <a:lnSpc>
                <a:spcPct val="90000"/>
              </a:lnSpc>
            </a:pPr>
            <a:r>
              <a:rPr lang="en-US">
                <a:solidFill>
                  <a:srgbClr val="FF0000"/>
                </a:solidFill>
              </a:rPr>
              <a:t>Two-way split:</a:t>
            </a:r>
            <a:r>
              <a:rPr lang="en-US"/>
              <a:t>  (A &lt; v) or (A &gt; v)</a:t>
            </a:r>
          </a:p>
          <a:p>
            <a:pPr lvl="2">
              <a:lnSpc>
                <a:spcPct val="90000"/>
              </a:lnSpc>
            </a:pPr>
            <a:r>
              <a:rPr lang="en-US"/>
              <a:t> choose only one of the two splits as new attribute</a:t>
            </a:r>
          </a:p>
          <a:p>
            <a:pPr lvl="1">
              <a:lnSpc>
                <a:spcPct val="90000"/>
              </a:lnSpc>
            </a:pPr>
            <a:r>
              <a:rPr lang="en-US">
                <a:solidFill>
                  <a:srgbClr val="FF0000"/>
                </a:solidFill>
              </a:rPr>
              <a:t>Probability density estimation:</a:t>
            </a:r>
          </a:p>
          <a:p>
            <a:pPr lvl="2">
              <a:lnSpc>
                <a:spcPct val="90000"/>
              </a:lnSpc>
            </a:pPr>
            <a:r>
              <a:rPr lang="en-US"/>
              <a:t> Assume attribute follows a normal distribution</a:t>
            </a:r>
          </a:p>
          <a:p>
            <a:pPr lvl="2">
              <a:lnSpc>
                <a:spcPct val="90000"/>
              </a:lnSpc>
            </a:pPr>
            <a:r>
              <a:rPr lang="en-US"/>
              <a:t> Use data to estimate parameters of distribution </a:t>
            </a:r>
            <a:br>
              <a:rPr lang="en-US"/>
            </a:br>
            <a:r>
              <a:rPr lang="en-US"/>
              <a:t>   (e.g., mean and standard deviation)</a:t>
            </a:r>
          </a:p>
          <a:p>
            <a:pPr lvl="2">
              <a:lnSpc>
                <a:spcPct val="90000"/>
              </a:lnSpc>
            </a:pPr>
            <a:r>
              <a:rPr lang="en-US"/>
              <a:t> Once probability distribution is known, can use it to estimate the conditional probability P(A</a:t>
            </a:r>
            <a:r>
              <a:rPr lang="en-US" baseline="-25000"/>
              <a:t>i</a:t>
            </a:r>
            <a:r>
              <a:rPr lang="en-US"/>
              <a:t>|c)</a:t>
            </a:r>
          </a:p>
        </p:txBody>
      </p:sp>
      <p:sp>
        <p:nvSpPr>
          <p:cNvPr id="1073156" name="Text Box 4"/>
          <p:cNvSpPr txBox="1">
            <a:spLocks noChangeArrowheads="1"/>
          </p:cNvSpPr>
          <p:nvPr/>
        </p:nvSpPr>
        <p:spPr bwMode="auto">
          <a:xfrm>
            <a:off x="6781800" y="2514600"/>
            <a:ext cx="2286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17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686800" cy="533400"/>
          </a:xfrm>
        </p:spPr>
        <p:txBody>
          <a:bodyPr/>
          <a:lstStyle/>
          <a:p>
            <a:r>
              <a:rPr lang="en-US"/>
              <a:t>How to Estimate Probabilities from Data?</a:t>
            </a:r>
          </a:p>
        </p:txBody>
      </p:sp>
      <p:sp>
        <p:nvSpPr>
          <p:cNvPr id="1074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95800" y="1066800"/>
            <a:ext cx="4419600" cy="5181600"/>
          </a:xfrm>
        </p:spPr>
        <p:txBody>
          <a:bodyPr/>
          <a:lstStyle/>
          <a:p>
            <a:r>
              <a:rPr lang="en-US" sz="2400"/>
              <a:t>Normal distribution:</a:t>
            </a:r>
          </a:p>
          <a:p>
            <a:pPr lvl="1"/>
            <a:endParaRPr lang="en-US" sz="2400"/>
          </a:p>
          <a:p>
            <a:pPr lvl="1"/>
            <a:endParaRPr lang="en-US" sz="2400"/>
          </a:p>
          <a:p>
            <a:pPr lvl="1"/>
            <a:endParaRPr lang="en-US" sz="1000"/>
          </a:p>
          <a:p>
            <a:pPr lvl="1"/>
            <a:r>
              <a:rPr lang="en-US" sz="2400"/>
              <a:t>One for each (A</a:t>
            </a:r>
            <a:r>
              <a:rPr lang="en-US" sz="2400" baseline="-25000"/>
              <a:t>i</a:t>
            </a:r>
            <a:r>
              <a:rPr lang="en-US" sz="2400"/>
              <a:t>,c</a:t>
            </a:r>
            <a:r>
              <a:rPr lang="en-US" sz="2400" baseline="-25000"/>
              <a:t>i</a:t>
            </a:r>
            <a:r>
              <a:rPr lang="en-US" sz="2400"/>
              <a:t>) pair</a:t>
            </a:r>
          </a:p>
          <a:p>
            <a:pPr lvl="1"/>
            <a:endParaRPr lang="en-US" sz="800"/>
          </a:p>
          <a:p>
            <a:r>
              <a:rPr lang="en-US" sz="2400"/>
              <a:t>For (Income, Class=No):</a:t>
            </a:r>
          </a:p>
          <a:p>
            <a:pPr lvl="1"/>
            <a:r>
              <a:rPr lang="en-US" sz="2400"/>
              <a:t>If Class=No</a:t>
            </a:r>
          </a:p>
          <a:p>
            <a:pPr lvl="2"/>
            <a:r>
              <a:rPr lang="en-US" sz="2000"/>
              <a:t> sample mean = 110</a:t>
            </a:r>
          </a:p>
          <a:p>
            <a:pPr lvl="2"/>
            <a:r>
              <a:rPr lang="en-US" sz="2000"/>
              <a:t> sample variance = 2975</a:t>
            </a:r>
          </a:p>
          <a:p>
            <a:pPr lvl="1">
              <a:buFont typeface="Arial" charset="0"/>
              <a:buNone/>
            </a:pPr>
            <a:endParaRPr lang="en-US" sz="2400"/>
          </a:p>
        </p:txBody>
      </p:sp>
      <p:graphicFrame>
        <p:nvGraphicFramePr>
          <p:cNvPr id="1074180" name="Object 4"/>
          <p:cNvGraphicFramePr>
            <a:graphicFrameLocks noChangeAspect="1"/>
          </p:cNvGraphicFramePr>
          <p:nvPr/>
        </p:nvGraphicFramePr>
        <p:xfrm>
          <a:off x="304800" y="1143000"/>
          <a:ext cx="4195763" cy="4038600"/>
        </p:xfrm>
        <a:graphic>
          <a:graphicData uri="http://schemas.openxmlformats.org/presentationml/2006/ole">
            <p:oleObj spid="_x0000_s68610" name="VISIO" r:id="rId3" imgW="4390200" imgH="5341320" progId="Visio.Drawing.6">
              <p:embed/>
            </p:oleObj>
          </a:graphicData>
        </a:graphic>
      </p:graphicFrame>
      <p:graphicFrame>
        <p:nvGraphicFramePr>
          <p:cNvPr id="1074181" name="Object 5"/>
          <p:cNvGraphicFramePr>
            <a:graphicFrameLocks noChangeAspect="1"/>
          </p:cNvGraphicFramePr>
          <p:nvPr/>
        </p:nvGraphicFramePr>
        <p:xfrm>
          <a:off x="5016500" y="1447800"/>
          <a:ext cx="3975100" cy="1120775"/>
        </p:xfrm>
        <a:graphic>
          <a:graphicData uri="http://schemas.openxmlformats.org/presentationml/2006/ole">
            <p:oleObj spid="_x0000_s68611" name="Equation" r:id="rId4" imgW="2971800" imgH="838080" progId="Equation.3">
              <p:embed/>
            </p:oleObj>
          </a:graphicData>
        </a:graphic>
      </p:graphicFrame>
      <p:graphicFrame>
        <p:nvGraphicFramePr>
          <p:cNvPr id="1074182" name="Object 6"/>
          <p:cNvGraphicFramePr>
            <a:graphicFrameLocks noChangeAspect="1"/>
          </p:cNvGraphicFramePr>
          <p:nvPr/>
        </p:nvGraphicFramePr>
        <p:xfrm>
          <a:off x="236538" y="5257800"/>
          <a:ext cx="8520112" cy="1055688"/>
        </p:xfrm>
        <a:graphic>
          <a:graphicData uri="http://schemas.openxmlformats.org/presentationml/2006/ole">
            <p:oleObj spid="_x0000_s68612" name="Equation" r:id="rId5" imgW="6349680" imgH="78732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of Naïve Bayes Classifier</a:t>
            </a:r>
          </a:p>
        </p:txBody>
      </p:sp>
      <p:graphicFrame>
        <p:nvGraphicFramePr>
          <p:cNvPr id="1075203" name="Object 3"/>
          <p:cNvGraphicFramePr>
            <a:graphicFrameLocks noChangeAspect="1"/>
          </p:cNvGraphicFramePr>
          <p:nvPr/>
        </p:nvGraphicFramePr>
        <p:xfrm>
          <a:off x="0" y="2057400"/>
          <a:ext cx="3886200" cy="4279900"/>
        </p:xfrm>
        <a:graphic>
          <a:graphicData uri="http://schemas.openxmlformats.org/presentationml/2006/ole">
            <p:oleObj spid="_x0000_s69634" name="VISIO" r:id="rId3" imgW="9070560" imgH="5536800" progId="Visio.Drawing.6">
              <p:embed/>
            </p:oleObj>
          </a:graphicData>
        </a:graphic>
      </p:graphicFrame>
      <p:graphicFrame>
        <p:nvGraphicFramePr>
          <p:cNvPr id="1075204" name="Object 4"/>
          <p:cNvGraphicFramePr>
            <a:graphicFrameLocks noChangeAspect="1"/>
          </p:cNvGraphicFramePr>
          <p:nvPr/>
        </p:nvGraphicFramePr>
        <p:xfrm>
          <a:off x="1143000" y="1371600"/>
          <a:ext cx="6477000" cy="407988"/>
        </p:xfrm>
        <a:graphic>
          <a:graphicData uri="http://schemas.openxmlformats.org/presentationml/2006/ole">
            <p:oleObj spid="_x0000_s69635" name="Equation" r:id="rId4" imgW="5448240" imgH="342720" progId="Equation.3">
              <p:embed/>
            </p:oleObj>
          </a:graphicData>
        </a:graphic>
      </p:graphicFrame>
      <p:sp>
        <p:nvSpPr>
          <p:cNvPr id="1075205" name="Rectangle 5"/>
          <p:cNvSpPr>
            <a:spLocks noChangeArrowheads="1"/>
          </p:cNvSpPr>
          <p:nvPr/>
        </p:nvSpPr>
        <p:spPr bwMode="auto">
          <a:xfrm>
            <a:off x="3733800" y="2590800"/>
            <a:ext cx="4953000" cy="3581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292100" indent="-2921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sz="1600" b="0"/>
              <a:t>P(X|Class=No) = P(Refund=No|Class=No)</a:t>
            </a:r>
            <a:br>
              <a:rPr lang="en-US" sz="1600" b="0"/>
            </a:br>
            <a:r>
              <a:rPr lang="en-US" sz="1600" b="0"/>
              <a:t>		 </a:t>
            </a:r>
            <a:r>
              <a:rPr lang="en-US" sz="1600" b="0">
                <a:sym typeface="Symbol" pitchFamily="18" charset="2"/>
              </a:rPr>
              <a:t> P(Married| </a:t>
            </a:r>
            <a:r>
              <a:rPr lang="en-US" sz="1600" b="0"/>
              <a:t>Class=No)</a:t>
            </a:r>
            <a:br>
              <a:rPr lang="en-US" sz="1600" b="0"/>
            </a:br>
            <a:r>
              <a:rPr lang="en-US" sz="1600" b="0"/>
              <a:t>		 </a:t>
            </a:r>
            <a:r>
              <a:rPr lang="en-US" sz="1600" b="0">
                <a:sym typeface="Symbol" pitchFamily="18" charset="2"/>
              </a:rPr>
              <a:t></a:t>
            </a:r>
            <a:r>
              <a:rPr lang="en-US" sz="1600" b="0"/>
              <a:t> P(Income=120K| Class=No)</a:t>
            </a:r>
            <a:br>
              <a:rPr lang="en-US" sz="1600" b="0"/>
            </a:br>
            <a:r>
              <a:rPr lang="en-US" sz="1600" b="0"/>
              <a:t>	              = 4/7 </a:t>
            </a:r>
            <a:r>
              <a:rPr lang="en-US" sz="1600" b="0">
                <a:sym typeface="Symbol" pitchFamily="18" charset="2"/>
              </a:rPr>
              <a:t> 4/7  0.0072 = 0.0024</a:t>
            </a:r>
          </a:p>
          <a:p>
            <a:pPr marL="292100" indent="-2921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None/>
            </a:pPr>
            <a:endParaRPr lang="en-US" sz="800" b="0">
              <a:sym typeface="Symbol" pitchFamily="18" charset="2"/>
            </a:endParaRPr>
          </a:p>
          <a:p>
            <a:pPr marL="292100" indent="-2921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sz="1600" b="0"/>
              <a:t>P(X|Class=Yes) = P(Refund=No| Class=Yes)</a:t>
            </a:r>
            <a:br>
              <a:rPr lang="en-US" sz="1600" b="0"/>
            </a:br>
            <a:r>
              <a:rPr lang="en-US" sz="1600" b="0"/>
              <a:t>   	                  </a:t>
            </a:r>
            <a:r>
              <a:rPr lang="en-US" sz="1600" b="0">
                <a:sym typeface="Symbol" pitchFamily="18" charset="2"/>
              </a:rPr>
              <a:t> P(Married| </a:t>
            </a:r>
            <a:r>
              <a:rPr lang="en-US" sz="1600" b="0"/>
              <a:t>Class=Yes)</a:t>
            </a:r>
            <a:br>
              <a:rPr lang="en-US" sz="1600" b="0"/>
            </a:br>
            <a:r>
              <a:rPr lang="en-US" sz="1600" b="0"/>
              <a:t>   	                  </a:t>
            </a:r>
            <a:r>
              <a:rPr lang="en-US" sz="1600" b="0">
                <a:sym typeface="Symbol" pitchFamily="18" charset="2"/>
              </a:rPr>
              <a:t></a:t>
            </a:r>
            <a:r>
              <a:rPr lang="en-US" sz="1600" b="0"/>
              <a:t> P(Income=120K| Class=Yes)</a:t>
            </a:r>
            <a:br>
              <a:rPr lang="en-US" sz="1600" b="0"/>
            </a:br>
            <a:r>
              <a:rPr lang="en-US" sz="1600" b="0"/>
              <a:t>	               = 1 </a:t>
            </a:r>
            <a:r>
              <a:rPr lang="en-US" sz="1600" b="0">
                <a:sym typeface="Symbol" pitchFamily="18" charset="2"/>
              </a:rPr>
              <a:t> 0  1.2  10</a:t>
            </a:r>
            <a:r>
              <a:rPr lang="en-US" sz="1600" b="0" baseline="30000">
                <a:sym typeface="Symbol" pitchFamily="18" charset="2"/>
              </a:rPr>
              <a:t>-9</a:t>
            </a:r>
            <a:r>
              <a:rPr lang="en-US" sz="1600" b="0">
                <a:sym typeface="Symbol" pitchFamily="18" charset="2"/>
              </a:rPr>
              <a:t> = 0</a:t>
            </a:r>
          </a:p>
          <a:p>
            <a:pPr marL="292100" indent="-2921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None/>
            </a:pPr>
            <a:endParaRPr lang="en-US" sz="800" b="0">
              <a:sym typeface="Symbol" pitchFamily="18" charset="2"/>
            </a:endParaRPr>
          </a:p>
          <a:p>
            <a:pPr marL="292100" indent="-2921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None/>
            </a:pPr>
            <a:r>
              <a:rPr lang="en-US" sz="1800" b="0"/>
              <a:t>Since P(X|No)P(No) &gt; P(X|Yes)P(Yes)</a:t>
            </a:r>
          </a:p>
          <a:p>
            <a:pPr marL="292100" indent="-2921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None/>
            </a:pPr>
            <a:r>
              <a:rPr lang="en-US" sz="1800" b="0"/>
              <a:t>Therefore P(No|X) &gt; P(Yes|X)</a:t>
            </a:r>
            <a:br>
              <a:rPr lang="en-US" sz="1800" b="0"/>
            </a:br>
            <a:r>
              <a:rPr lang="en-US" sz="1800" b="0"/>
              <a:t>      </a:t>
            </a:r>
            <a:r>
              <a:rPr lang="en-US" sz="2000" b="0">
                <a:sym typeface="Symbol" pitchFamily="18" charset="2"/>
              </a:rPr>
              <a:t>=&gt; Class = No</a:t>
            </a:r>
          </a:p>
        </p:txBody>
      </p:sp>
      <p:sp>
        <p:nvSpPr>
          <p:cNvPr id="1075206" name="Text Box 6"/>
          <p:cNvSpPr txBox="1">
            <a:spLocks noChangeArrowheads="1"/>
          </p:cNvSpPr>
          <p:nvPr/>
        </p:nvSpPr>
        <p:spPr bwMode="auto">
          <a:xfrm>
            <a:off x="228600" y="990600"/>
            <a:ext cx="27432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solidFill>
                  <a:srgbClr val="FF0000"/>
                </a:solidFill>
              </a:rPr>
              <a:t>Given a Test Record: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Outline</a:t>
            </a:r>
          </a:p>
        </p:txBody>
      </p:sp>
      <p:sp>
        <p:nvSpPr>
          <p:cNvPr id="16387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Generative Learning Algorithm</a:t>
            </a:r>
          </a:p>
          <a:p>
            <a:pPr lvl="1"/>
            <a:r>
              <a:rPr lang="en-US" dirty="0" smtClean="0"/>
              <a:t>Naive </a:t>
            </a:r>
            <a:r>
              <a:rPr lang="en-US" dirty="0" err="1" smtClean="0"/>
              <a:t>Bayes</a:t>
            </a:r>
            <a:endParaRPr lang="en-US" dirty="0" smtClean="0"/>
          </a:p>
          <a:p>
            <a:r>
              <a:rPr lang="en-US" dirty="0" smtClean="0"/>
              <a:t>Laplace Smoothing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Naïve Bayes Classifier</a:t>
            </a:r>
          </a:p>
        </p:txBody>
      </p:sp>
      <p:sp>
        <p:nvSpPr>
          <p:cNvPr id="1076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If one of the conditional probability is zero, then the entire expression becomes zero</a:t>
            </a:r>
          </a:p>
          <a:p>
            <a:r>
              <a:rPr lang="en-US"/>
              <a:t>Probability estimation:</a:t>
            </a:r>
          </a:p>
          <a:p>
            <a:pPr lvl="1">
              <a:buFont typeface="Arial" charset="0"/>
              <a:buNone/>
            </a:pPr>
            <a:endParaRPr lang="en-US"/>
          </a:p>
        </p:txBody>
      </p:sp>
      <p:graphicFrame>
        <p:nvGraphicFramePr>
          <p:cNvPr id="1076228" name="Object 4"/>
          <p:cNvGraphicFramePr>
            <a:graphicFrameLocks noChangeAspect="1"/>
          </p:cNvGraphicFramePr>
          <p:nvPr/>
        </p:nvGraphicFramePr>
        <p:xfrm>
          <a:off x="838200" y="2935288"/>
          <a:ext cx="4343400" cy="2703512"/>
        </p:xfrm>
        <a:graphic>
          <a:graphicData uri="http://schemas.openxmlformats.org/presentationml/2006/ole">
            <p:oleObj spid="_x0000_s70658" name="Equation" r:id="rId3" imgW="2120760" imgH="1320480" progId="Equation.3">
              <p:embed/>
            </p:oleObj>
          </a:graphicData>
        </a:graphic>
      </p:graphicFrame>
      <p:sp>
        <p:nvSpPr>
          <p:cNvPr id="1076229" name="Text Box 5"/>
          <p:cNvSpPr txBox="1">
            <a:spLocks noChangeArrowheads="1"/>
          </p:cNvSpPr>
          <p:nvPr/>
        </p:nvSpPr>
        <p:spPr bwMode="auto">
          <a:xfrm>
            <a:off x="6019800" y="3581400"/>
            <a:ext cx="2743200" cy="13112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0">
                <a:latin typeface="Times New Roman" pitchFamily="18" charset="0"/>
              </a:rPr>
              <a:t>c: number of classes</a:t>
            </a:r>
          </a:p>
          <a:p>
            <a:pPr>
              <a:spcBef>
                <a:spcPct val="50000"/>
              </a:spcBef>
            </a:pPr>
            <a:r>
              <a:rPr lang="en-US" sz="2000" b="0">
                <a:latin typeface="Times New Roman" pitchFamily="18" charset="0"/>
              </a:rPr>
              <a:t>p: prior probability</a:t>
            </a:r>
          </a:p>
          <a:p>
            <a:pPr>
              <a:spcBef>
                <a:spcPct val="50000"/>
              </a:spcBef>
            </a:pPr>
            <a:r>
              <a:rPr lang="en-US" sz="2000" b="0">
                <a:latin typeface="Times New Roman" pitchFamily="18" charset="0"/>
              </a:rPr>
              <a:t>m: parameter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of Naïve Bayes Classifier</a:t>
            </a:r>
          </a:p>
        </p:txBody>
      </p:sp>
      <p:graphicFrame>
        <p:nvGraphicFramePr>
          <p:cNvPr id="1077251" name="Object 3"/>
          <p:cNvGraphicFramePr>
            <a:graphicFrameLocks noChangeAspect="1"/>
          </p:cNvGraphicFramePr>
          <p:nvPr/>
        </p:nvGraphicFramePr>
        <p:xfrm>
          <a:off x="152400" y="1295400"/>
          <a:ext cx="5181600" cy="3733800"/>
        </p:xfrm>
        <a:graphic>
          <a:graphicData uri="http://schemas.openxmlformats.org/presentationml/2006/ole">
            <p:oleObj spid="_x0000_s71682" name="Worksheet" r:id="rId3" imgW="6401181" imgH="4782109" progId="Excel.Sheet.8">
              <p:embed/>
            </p:oleObj>
          </a:graphicData>
        </a:graphic>
      </p:graphicFrame>
      <p:graphicFrame>
        <p:nvGraphicFramePr>
          <p:cNvPr id="1077252" name="Object 4"/>
          <p:cNvGraphicFramePr>
            <a:graphicFrameLocks noChangeAspect="1"/>
          </p:cNvGraphicFramePr>
          <p:nvPr/>
        </p:nvGraphicFramePr>
        <p:xfrm>
          <a:off x="304800" y="5410200"/>
          <a:ext cx="5153025" cy="438150"/>
        </p:xfrm>
        <a:graphic>
          <a:graphicData uri="http://schemas.openxmlformats.org/presentationml/2006/ole">
            <p:oleObj spid="_x0000_s71683" name="Worksheet" r:id="rId4" imgW="5153406" imgH="438506" progId="Excel.Sheet.8">
              <p:embed/>
            </p:oleObj>
          </a:graphicData>
        </a:graphic>
      </p:graphicFrame>
      <p:graphicFrame>
        <p:nvGraphicFramePr>
          <p:cNvPr id="1077253" name="Object 5"/>
          <p:cNvGraphicFramePr>
            <a:graphicFrameLocks noChangeAspect="1"/>
          </p:cNvGraphicFramePr>
          <p:nvPr/>
        </p:nvGraphicFramePr>
        <p:xfrm>
          <a:off x="5487988" y="2362200"/>
          <a:ext cx="3656012" cy="2584450"/>
        </p:xfrm>
        <a:graphic>
          <a:graphicData uri="http://schemas.openxmlformats.org/presentationml/2006/ole">
            <p:oleObj spid="_x0000_s71684" name="Equation" r:id="rId5" imgW="4457520" imgH="3149280" progId="Equation.3">
              <p:embed/>
            </p:oleObj>
          </a:graphicData>
        </a:graphic>
      </p:graphicFrame>
      <p:sp>
        <p:nvSpPr>
          <p:cNvPr id="1077254" name="Text Box 6"/>
          <p:cNvSpPr txBox="1">
            <a:spLocks noChangeArrowheads="1"/>
          </p:cNvSpPr>
          <p:nvPr/>
        </p:nvSpPr>
        <p:spPr bwMode="auto">
          <a:xfrm>
            <a:off x="5867400" y="1295400"/>
            <a:ext cx="2743200" cy="9429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A: attributes</a:t>
            </a:r>
          </a:p>
          <a:p>
            <a:pPr>
              <a:spcBef>
                <a:spcPct val="50000"/>
              </a:spcBef>
            </a:pPr>
            <a:r>
              <a:rPr lang="en-US"/>
              <a:t>M: mammals</a:t>
            </a:r>
          </a:p>
          <a:p>
            <a:pPr>
              <a:spcBef>
                <a:spcPct val="50000"/>
              </a:spcBef>
            </a:pPr>
            <a:r>
              <a:rPr lang="en-US"/>
              <a:t>N: non-mammals</a:t>
            </a:r>
          </a:p>
        </p:txBody>
      </p:sp>
      <p:sp>
        <p:nvSpPr>
          <p:cNvPr id="1077255" name="Text Box 7"/>
          <p:cNvSpPr txBox="1">
            <a:spLocks noChangeArrowheads="1"/>
          </p:cNvSpPr>
          <p:nvPr/>
        </p:nvSpPr>
        <p:spPr bwMode="auto">
          <a:xfrm>
            <a:off x="5791200" y="5257800"/>
            <a:ext cx="2743200" cy="6238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P(A|M)P(M) &gt; P(A|N)P(N)</a:t>
            </a:r>
          </a:p>
          <a:p>
            <a:pPr>
              <a:spcBef>
                <a:spcPct val="50000"/>
              </a:spcBef>
            </a:pPr>
            <a:r>
              <a:rPr lang="en-US"/>
              <a:t>=&gt; Mammals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Naïve Bayes (Summary)</a:t>
            </a:r>
          </a:p>
        </p:txBody>
      </p:sp>
      <p:sp>
        <p:nvSpPr>
          <p:cNvPr id="1078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Robust to isolated noise points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Handle </a:t>
            </a:r>
            <a:r>
              <a:rPr lang="en-US" sz="2400" dirty="0"/>
              <a:t>missing values by ignoring the instance during probability estimate calculations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Robust </a:t>
            </a:r>
            <a:r>
              <a:rPr lang="en-US" sz="2400" dirty="0"/>
              <a:t>to irrelevant attributes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Independence </a:t>
            </a:r>
            <a:r>
              <a:rPr lang="en-US" sz="2400" dirty="0"/>
              <a:t>assumption may not hold for some attributes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Use other techniques such as Bayesian Belief Networks (BBN)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smtClean="0"/>
              <a:t>Spam Classification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075613" cy="4530725"/>
          </a:xfrm>
        </p:spPr>
        <p:txBody>
          <a:bodyPr/>
          <a:lstStyle/>
          <a:p>
            <a:pPr eaLnBrk="1" hangingPunct="1"/>
            <a:r>
              <a:rPr lang="tr-TR" sz="2600" smtClean="0"/>
              <a:t>Her e-mail: kelimelerinden oluşan özellik vektörleri ile temsil edilir.</a:t>
            </a:r>
          </a:p>
          <a:p>
            <a:pPr eaLnBrk="1" hangingPunct="1"/>
            <a:endParaRPr lang="tr-TR" sz="2600" smtClean="0"/>
          </a:p>
        </p:txBody>
      </p:sp>
      <p:pic>
        <p:nvPicPr>
          <p:cNvPr id="34820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2555875" y="2781300"/>
            <a:ext cx="3311525" cy="2759075"/>
          </a:xfrm>
          <a:noFill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smtClean="0"/>
              <a:t>Spam Classification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291513" cy="4530725"/>
          </a:xfrm>
        </p:spPr>
        <p:txBody>
          <a:bodyPr/>
          <a:lstStyle/>
          <a:p>
            <a:r>
              <a:rPr lang="en-US" sz="2000" smtClean="0"/>
              <a:t>we want to build a discriminative model according to feature vector. </a:t>
            </a:r>
          </a:p>
          <a:p>
            <a:r>
              <a:rPr lang="en-US" sz="2000" smtClean="0"/>
              <a:t>we have to model p(x І y). </a:t>
            </a:r>
          </a:p>
          <a:p>
            <a:r>
              <a:rPr lang="en-US" sz="2000" smtClean="0"/>
              <a:t>But if we have, say, a vocabulary of 50000 words, then x is a 50000-dimensional vector of 0's and1's).</a:t>
            </a:r>
          </a:p>
          <a:p>
            <a:r>
              <a:rPr lang="en-US" sz="2000" smtClean="0"/>
              <a:t>This model needs too many parameters.</a:t>
            </a:r>
          </a:p>
          <a:p>
            <a:r>
              <a:rPr lang="en-US" sz="2000" smtClean="0"/>
              <a:t>p(x І y) model needs a very strong assumption. </a:t>
            </a:r>
          </a:p>
          <a:p>
            <a:pPr lvl="1"/>
            <a:r>
              <a:rPr lang="en-US" sz="2000" smtClean="0"/>
              <a:t>assume that the xi's are conditionally independent given y. </a:t>
            </a:r>
          </a:p>
          <a:p>
            <a:pPr lvl="1"/>
            <a:r>
              <a:rPr lang="en-US" sz="2000" smtClean="0"/>
              <a:t>This assumption is called Naive Bayes (NB) assumption, </a:t>
            </a:r>
          </a:p>
          <a:p>
            <a:pPr lvl="1"/>
            <a:r>
              <a:rPr lang="en-US" sz="2000" smtClean="0"/>
              <a:t>the algorithm is called Naive Bayes classier.</a:t>
            </a:r>
          </a:p>
          <a:p>
            <a:pPr eaLnBrk="1" hangingPunct="1"/>
            <a:endParaRPr lang="tr-TR" sz="2600" smtClean="0"/>
          </a:p>
        </p:txBody>
      </p:sp>
      <p:pic>
        <p:nvPicPr>
          <p:cNvPr id="35844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116013" y="4922838"/>
            <a:ext cx="7488237" cy="1935162"/>
          </a:xfrm>
          <a:noFill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smtClean="0"/>
              <a:t>Spam Classification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tr-TR" sz="2600" smtClean="0"/>
              <a:t>Modelin parametreleri:</a:t>
            </a:r>
          </a:p>
          <a:p>
            <a:pPr eaLnBrk="1" hangingPunct="1"/>
            <a:endParaRPr lang="tr-TR" sz="2600" smtClean="0"/>
          </a:p>
        </p:txBody>
      </p:sp>
      <p:pic>
        <p:nvPicPr>
          <p:cNvPr id="36868" name="Picture 4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042988" y="2303463"/>
            <a:ext cx="3313112" cy="392112"/>
          </a:xfrm>
          <a:noFill/>
        </p:spPr>
      </p:pic>
      <p:pic>
        <p:nvPicPr>
          <p:cNvPr id="36869" name="Picture 6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042988" y="2924175"/>
            <a:ext cx="2273300" cy="457200"/>
          </a:xfrm>
          <a:noFill/>
        </p:spPr>
      </p:pic>
      <p:pic>
        <p:nvPicPr>
          <p:cNvPr id="36870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48038" y="3000375"/>
            <a:ext cx="1295400" cy="37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871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42988" y="3752850"/>
            <a:ext cx="1944687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smtClean="0"/>
              <a:t>Spam Classification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218488" cy="4530725"/>
          </a:xfrm>
        </p:spPr>
        <p:txBody>
          <a:bodyPr/>
          <a:lstStyle/>
          <a:p>
            <a:pPr eaLnBrk="1" hangingPunct="1"/>
            <a:r>
              <a:rPr lang="tr-TR" sz="2600" smtClean="0"/>
              <a:t>Parametrelerin modele örtüşmesi için Joint-Likelihood yazılır:</a:t>
            </a:r>
          </a:p>
          <a:p>
            <a:pPr eaLnBrk="1" hangingPunct="1"/>
            <a:endParaRPr lang="tr-TR" sz="2600" smtClean="0"/>
          </a:p>
          <a:p>
            <a:pPr eaLnBrk="1" hangingPunct="1"/>
            <a:endParaRPr lang="tr-TR" sz="2600" smtClean="0"/>
          </a:p>
          <a:p>
            <a:pPr eaLnBrk="1" hangingPunct="1"/>
            <a:endParaRPr lang="tr-TR" sz="2600" smtClean="0"/>
          </a:p>
          <a:p>
            <a:pPr eaLnBrk="1" hangingPunct="1"/>
            <a:endParaRPr lang="tr-TR" sz="2600" smtClean="0"/>
          </a:p>
        </p:txBody>
      </p:sp>
      <p:pic>
        <p:nvPicPr>
          <p:cNvPr id="37892" name="Picture 4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2843213" y="2565400"/>
            <a:ext cx="4038600" cy="760413"/>
          </a:xfrm>
          <a:noFill/>
        </p:spPr>
      </p:pic>
      <p:pic>
        <p:nvPicPr>
          <p:cNvPr id="37893" name="Picture 6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2700338" y="3644900"/>
            <a:ext cx="4038600" cy="2184400"/>
          </a:xfrm>
          <a:noFill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smtClean="0"/>
              <a:t>Spam Classification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291513" cy="4530725"/>
          </a:xfrm>
        </p:spPr>
        <p:txBody>
          <a:bodyPr/>
          <a:lstStyle/>
          <a:p>
            <a:pPr eaLnBrk="1" hangingPunct="1"/>
            <a:r>
              <a:rPr lang="tr-TR" sz="2600" smtClean="0"/>
              <a:t>Bir e-mail için kestirim yapmak demek, p(y|x) yi bulmak demektir (p(y) ve p(x|y) kullanılarak). </a:t>
            </a:r>
          </a:p>
        </p:txBody>
      </p:sp>
      <p:pic>
        <p:nvPicPr>
          <p:cNvPr id="38916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971550" y="3141663"/>
            <a:ext cx="7272338" cy="1506537"/>
          </a:xfrm>
          <a:noFill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smtClean="0"/>
              <a:t>Laplace Smoothing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147050" cy="4530725"/>
          </a:xfrm>
        </p:spPr>
        <p:txBody>
          <a:bodyPr/>
          <a:lstStyle/>
          <a:p>
            <a:pPr eaLnBrk="1" hangingPunct="1"/>
            <a:r>
              <a:rPr lang="tr-TR" sz="2600" smtClean="0"/>
              <a:t>Size gönderilen bir mail için sınıflandırıcı şunu söylüyor:</a:t>
            </a:r>
          </a:p>
          <a:p>
            <a:pPr lvl="1" eaLnBrk="1" hangingPunct="1"/>
            <a:r>
              <a:rPr lang="tr-TR" sz="2200" smtClean="0"/>
              <a:t>p(x35000|y=1)=0</a:t>
            </a:r>
          </a:p>
          <a:p>
            <a:pPr lvl="1" eaLnBrk="1" hangingPunct="1"/>
            <a:r>
              <a:rPr lang="tr-TR" sz="2200" smtClean="0"/>
              <a:t>p(x35000|y=1)=0</a:t>
            </a:r>
          </a:p>
          <a:p>
            <a:pPr eaLnBrk="1" hangingPunct="1"/>
            <a:r>
              <a:rPr lang="tr-TR" sz="2600" smtClean="0"/>
              <a:t>Navie bayes Spam sınıflayıcı p(y=1|x)’i hesaplayacaktır:</a:t>
            </a:r>
          </a:p>
          <a:p>
            <a:pPr eaLnBrk="1" hangingPunct="1"/>
            <a:endParaRPr lang="tr-TR" sz="2600" smtClean="0"/>
          </a:p>
        </p:txBody>
      </p:sp>
      <p:pic>
        <p:nvPicPr>
          <p:cNvPr id="39940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042988" y="4365625"/>
            <a:ext cx="7164387" cy="1247775"/>
          </a:xfrm>
          <a:noFill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smtClean="0"/>
              <a:t>Laplace Smoothing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291513" cy="45307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tr-TR" sz="2000" smtClean="0"/>
              <a:t>Model tarafından görülmemiş bir örnek, hiç oluşmayacağı anlamına gelmez. </a:t>
            </a:r>
          </a:p>
          <a:p>
            <a:pPr eaLnBrk="1" hangingPunct="1">
              <a:lnSpc>
                <a:spcPct val="90000"/>
              </a:lnSpc>
            </a:pPr>
            <a:endParaRPr lang="tr-TR" sz="2000" smtClean="0"/>
          </a:p>
          <a:p>
            <a:pPr eaLnBrk="1" hangingPunct="1">
              <a:lnSpc>
                <a:spcPct val="90000"/>
              </a:lnSpc>
            </a:pPr>
            <a:endParaRPr lang="tr-TR" sz="2000" smtClean="0"/>
          </a:p>
          <a:p>
            <a:pPr eaLnBrk="1" hangingPunct="1">
              <a:lnSpc>
                <a:spcPct val="90000"/>
              </a:lnSpc>
            </a:pPr>
            <a:r>
              <a:rPr lang="tr-TR" sz="2000" smtClean="0"/>
              <a:t>Bu denklem, Laplaca smoothing ile yeniden düzenlenir:</a:t>
            </a:r>
          </a:p>
          <a:p>
            <a:pPr eaLnBrk="1" hangingPunct="1">
              <a:lnSpc>
                <a:spcPct val="90000"/>
              </a:lnSpc>
            </a:pPr>
            <a:endParaRPr lang="tr-TR" sz="2000" smtClean="0"/>
          </a:p>
          <a:p>
            <a:pPr eaLnBrk="1" hangingPunct="1">
              <a:lnSpc>
                <a:spcPct val="90000"/>
              </a:lnSpc>
            </a:pPr>
            <a:endParaRPr lang="tr-TR" sz="2000" smtClean="0"/>
          </a:p>
          <a:p>
            <a:pPr eaLnBrk="1" hangingPunct="1">
              <a:lnSpc>
                <a:spcPct val="90000"/>
              </a:lnSpc>
            </a:pPr>
            <a:endParaRPr lang="tr-TR" sz="2000" smtClean="0"/>
          </a:p>
          <a:p>
            <a:pPr eaLnBrk="1" hangingPunct="1">
              <a:lnSpc>
                <a:spcPct val="90000"/>
              </a:lnSpc>
            </a:pPr>
            <a:r>
              <a:rPr lang="tr-TR" sz="2000" smtClean="0"/>
              <a:t>Navie Bayes Sınıflandırıcı:</a:t>
            </a:r>
          </a:p>
          <a:p>
            <a:pPr eaLnBrk="1" hangingPunct="1">
              <a:lnSpc>
                <a:spcPct val="90000"/>
              </a:lnSpc>
            </a:pPr>
            <a:endParaRPr lang="tr-TR" sz="2000" smtClean="0"/>
          </a:p>
          <a:p>
            <a:pPr eaLnBrk="1" hangingPunct="1">
              <a:lnSpc>
                <a:spcPct val="90000"/>
              </a:lnSpc>
            </a:pPr>
            <a:endParaRPr lang="tr-TR" sz="2000" smtClean="0"/>
          </a:p>
          <a:p>
            <a:pPr eaLnBrk="1" hangingPunct="1">
              <a:lnSpc>
                <a:spcPct val="90000"/>
              </a:lnSpc>
            </a:pPr>
            <a:endParaRPr lang="tr-TR" sz="2000" smtClean="0"/>
          </a:p>
        </p:txBody>
      </p:sp>
      <p:pic>
        <p:nvPicPr>
          <p:cNvPr id="40964" name="Picture 4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2771775" y="1989138"/>
            <a:ext cx="2520950" cy="838200"/>
          </a:xfrm>
          <a:noFill/>
        </p:spPr>
      </p:pic>
      <p:pic>
        <p:nvPicPr>
          <p:cNvPr id="40965" name="Picture 6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2555875" y="3284538"/>
            <a:ext cx="3097213" cy="874712"/>
          </a:xfrm>
          <a:noFill/>
        </p:spPr>
      </p:pic>
      <p:pic>
        <p:nvPicPr>
          <p:cNvPr id="40966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51050" y="4581525"/>
            <a:ext cx="4951413" cy="163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smtClean="0"/>
              <a:t>Generative Learning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tr-TR" sz="2500" dirty="0" smtClean="0"/>
              <a:t>Eğitim verileri arasındaki (+) ve (-) örnekler değerlendirilir. </a:t>
            </a:r>
          </a:p>
          <a:p>
            <a:pPr eaLnBrk="1" hangingPunct="1">
              <a:lnSpc>
                <a:spcPct val="90000"/>
              </a:lnSpc>
            </a:pPr>
            <a:r>
              <a:rPr lang="tr-TR" sz="2500" dirty="0" smtClean="0"/>
              <a:t>Örnek vermek gerekir ise, “</a:t>
            </a:r>
            <a:r>
              <a:rPr lang="tr-TR" sz="2500" dirty="0" err="1" smtClean="0"/>
              <a:t>Breast</a:t>
            </a:r>
            <a:r>
              <a:rPr lang="tr-TR" sz="2500" dirty="0" smtClean="0"/>
              <a:t> </a:t>
            </a:r>
            <a:r>
              <a:rPr lang="tr-TR" sz="2500" dirty="0" err="1" smtClean="0"/>
              <a:t>Cancer</a:t>
            </a:r>
            <a:r>
              <a:rPr lang="tr-TR" sz="2500" dirty="0" smtClean="0"/>
              <a:t>” veri kümesinde, önce </a:t>
            </a:r>
            <a:r>
              <a:rPr lang="tr-TR" sz="2500" dirty="0" err="1" smtClean="0"/>
              <a:t>malignant</a:t>
            </a:r>
            <a:r>
              <a:rPr lang="tr-TR" sz="2500" dirty="0" smtClean="0"/>
              <a:t> (y=0) sonra </a:t>
            </a:r>
            <a:r>
              <a:rPr lang="tr-TR" sz="2500" dirty="0" err="1" smtClean="0"/>
              <a:t>beign</a:t>
            </a:r>
            <a:r>
              <a:rPr lang="tr-TR" sz="2500" dirty="0" smtClean="0"/>
              <a:t> (y=1) için bir model kurulur. </a:t>
            </a:r>
          </a:p>
          <a:p>
            <a:pPr eaLnBrk="1" hangingPunct="1">
              <a:lnSpc>
                <a:spcPct val="90000"/>
              </a:lnSpc>
            </a:pPr>
            <a:r>
              <a:rPr lang="tr-TR" sz="2500" dirty="0" smtClean="0"/>
              <a:t>Yeni bir hastanın durumunu kestirmeye çalışacağımız zaman, örneği </a:t>
            </a:r>
            <a:r>
              <a:rPr lang="tr-TR" sz="2500" dirty="0" err="1" smtClean="0"/>
              <a:t>malignant</a:t>
            </a:r>
            <a:r>
              <a:rPr lang="tr-TR" sz="2500" dirty="0" smtClean="0"/>
              <a:t> ve </a:t>
            </a:r>
            <a:r>
              <a:rPr lang="tr-TR" sz="2500" dirty="0" err="1" smtClean="0"/>
              <a:t>beign</a:t>
            </a:r>
            <a:r>
              <a:rPr lang="tr-TR" sz="2500" dirty="0" smtClean="0"/>
              <a:t> sınıflarına eşleştirmeye çalışırız. </a:t>
            </a:r>
          </a:p>
          <a:p>
            <a:pPr eaLnBrk="1" hangingPunct="1">
              <a:lnSpc>
                <a:spcPct val="90000"/>
              </a:lnSpc>
            </a:pPr>
            <a:r>
              <a:rPr lang="tr-TR" sz="2500" dirty="0" smtClean="0"/>
              <a:t>Hangi model ile daha iyi eşleşir ise o sınıfa dahil edilecektir.</a:t>
            </a:r>
          </a:p>
          <a:p>
            <a:pPr eaLnBrk="1" hangingPunct="1">
              <a:lnSpc>
                <a:spcPct val="90000"/>
              </a:lnSpc>
            </a:pPr>
            <a:r>
              <a:rPr lang="tr-TR" sz="2500" dirty="0" smtClean="0"/>
              <a:t>Bu konu kapsamında, p(x|y) ve p(y) modelini kurmaya çalışan algoritmalardan bahsedeceğiz.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smtClean="0"/>
              <a:t>Navie Bayes Örnek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tr-TR" sz="2600" smtClean="0"/>
              <a:t>Eğitim verileri</a:t>
            </a:r>
          </a:p>
        </p:txBody>
      </p:sp>
      <p:graphicFrame>
        <p:nvGraphicFramePr>
          <p:cNvPr id="4098" name="Object 4"/>
          <p:cNvGraphicFramePr>
            <a:graphicFrameLocks noChangeAspect="1"/>
          </p:cNvGraphicFramePr>
          <p:nvPr>
            <p:ph sz="half" idx="2"/>
          </p:nvPr>
        </p:nvGraphicFramePr>
        <p:xfrm>
          <a:off x="2339975" y="2349500"/>
          <a:ext cx="4248150" cy="3619500"/>
        </p:xfrm>
        <a:graphic>
          <a:graphicData uri="http://schemas.openxmlformats.org/presentationml/2006/ole">
            <p:oleObj spid="_x0000_s4098" name="Bitmap Image" r:id="rId3" imgW="4982270" imgH="4238095" progId="PBrush">
              <p:embed/>
            </p:oleObj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smtClean="0"/>
              <a:t>Navie Bayes Örnek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tr-TR" sz="2600" smtClean="0"/>
              <a:t>Frekanslar</a:t>
            </a:r>
          </a:p>
        </p:txBody>
      </p:sp>
      <p:graphicFrame>
        <p:nvGraphicFramePr>
          <p:cNvPr id="5122" name="Object 4"/>
          <p:cNvGraphicFramePr>
            <a:graphicFrameLocks noChangeAspect="1"/>
          </p:cNvGraphicFramePr>
          <p:nvPr>
            <p:ph sz="half" idx="2"/>
          </p:nvPr>
        </p:nvGraphicFramePr>
        <p:xfrm>
          <a:off x="1692275" y="2854325"/>
          <a:ext cx="6130925" cy="1592263"/>
        </p:xfrm>
        <a:graphic>
          <a:graphicData uri="http://schemas.openxmlformats.org/presentationml/2006/ole">
            <p:oleObj spid="_x0000_s5122" name="Bitmap Image" r:id="rId3" imgW="5466667" imgH="1419048" progId="PBrush">
              <p:embed/>
            </p:oleObj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smtClean="0"/>
              <a:t>Navie Bayes Örnek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tr-TR" sz="2600" smtClean="0"/>
              <a:t>Önsel Olasılıklar</a:t>
            </a:r>
          </a:p>
        </p:txBody>
      </p:sp>
      <p:graphicFrame>
        <p:nvGraphicFramePr>
          <p:cNvPr id="6146" name="Object 4"/>
          <p:cNvGraphicFramePr>
            <a:graphicFrameLocks noChangeAspect="1"/>
          </p:cNvGraphicFramePr>
          <p:nvPr>
            <p:ph sz="half" idx="2"/>
          </p:nvPr>
        </p:nvGraphicFramePr>
        <p:xfrm>
          <a:off x="1331913" y="2998788"/>
          <a:ext cx="6553200" cy="1727200"/>
        </p:xfrm>
        <a:graphic>
          <a:graphicData uri="http://schemas.openxmlformats.org/presentationml/2006/ole">
            <p:oleObj spid="_x0000_s6146" name="Bitmap Image" r:id="rId3" imgW="5458587" imgH="1438095" progId="PBrush">
              <p:embed/>
            </p:oleObj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229600" cy="1143000"/>
          </a:xfrm>
        </p:spPr>
        <p:txBody>
          <a:bodyPr/>
          <a:lstStyle/>
          <a:p>
            <a:pPr eaLnBrk="1" hangingPunct="1"/>
            <a:r>
              <a:rPr lang="tr-TR" smtClean="0"/>
              <a:t>Navie Bayes Örnek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sz="half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tr-TR" sz="2600" smtClean="0"/>
              <a:t>Yeni bir örnek sınıflandırılacağında:</a:t>
            </a:r>
          </a:p>
        </p:txBody>
      </p:sp>
      <p:graphicFrame>
        <p:nvGraphicFramePr>
          <p:cNvPr id="7170" name="Object 4"/>
          <p:cNvGraphicFramePr>
            <a:graphicFrameLocks noChangeAspect="1"/>
          </p:cNvGraphicFramePr>
          <p:nvPr>
            <p:ph sz="half" idx="2"/>
          </p:nvPr>
        </p:nvGraphicFramePr>
        <p:xfrm>
          <a:off x="1835150" y="2636838"/>
          <a:ext cx="5256213" cy="3579812"/>
        </p:xfrm>
        <a:graphic>
          <a:graphicData uri="http://schemas.openxmlformats.org/presentationml/2006/ole">
            <p:oleObj spid="_x0000_s7170" name="Bitmap Image" r:id="rId3" imgW="4839375" imgH="3296110" progId="PBrush">
              <p:embed/>
            </p:oleObj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smtClean="0"/>
              <a:t>Navie Bayes Örnek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tr-TR" sz="2100" dirty="0" smtClean="0"/>
              <a:t>Sınıflandırma modeline göre işlem yapıldığında:</a:t>
            </a:r>
          </a:p>
          <a:p>
            <a:pPr marL="742950" lvl="1" indent="-285750" eaLnBrk="1" hangingPunct="1">
              <a:lnSpc>
                <a:spcPct val="90000"/>
              </a:lnSpc>
            </a:pPr>
            <a:r>
              <a:rPr lang="tr-TR" sz="2000" dirty="0" smtClean="0"/>
              <a:t>Bütün özellikler aynı önem derecesinde kabul edilir ve</a:t>
            </a:r>
          </a:p>
          <a:p>
            <a:pPr marL="1143000" lvl="2" indent="-228600" eaLnBrk="1" hangingPunct="1">
              <a:lnSpc>
                <a:spcPct val="90000"/>
              </a:lnSpc>
            </a:pPr>
            <a:r>
              <a:rPr lang="tr-TR" sz="1800" dirty="0" smtClean="0"/>
              <a:t>P(evet)=2/9*3/9*3/9*3/9=0.0082</a:t>
            </a:r>
          </a:p>
          <a:p>
            <a:pPr marL="1143000" lvl="2" indent="-228600" eaLnBrk="1" hangingPunct="1">
              <a:lnSpc>
                <a:spcPct val="90000"/>
              </a:lnSpc>
            </a:pPr>
            <a:r>
              <a:rPr lang="tr-TR" sz="1800" dirty="0" smtClean="0"/>
              <a:t>P(hayır)=3/5*1/5*4/5*3/5=0.0577</a:t>
            </a:r>
          </a:p>
          <a:p>
            <a:pPr eaLnBrk="1" hangingPunct="1">
              <a:lnSpc>
                <a:spcPct val="90000"/>
              </a:lnSpc>
            </a:pPr>
            <a:r>
              <a:rPr lang="tr-TR" sz="2100" dirty="0" smtClean="0"/>
              <a:t>Her sınıfın toplam olasılığı hesaba katılır ve özelliklerin olasılıkları ile çarpılır.</a:t>
            </a:r>
          </a:p>
          <a:p>
            <a:pPr marL="742950" lvl="1" indent="-285750" eaLnBrk="1" hangingPunct="1">
              <a:lnSpc>
                <a:spcPct val="90000"/>
              </a:lnSpc>
            </a:pPr>
            <a:r>
              <a:rPr lang="tr-TR" sz="2000" dirty="0" smtClean="0"/>
              <a:t>P(evet)=0.0082*9/14=0.0053</a:t>
            </a:r>
          </a:p>
          <a:p>
            <a:pPr marL="742950" lvl="1" indent="-285750" eaLnBrk="1" hangingPunct="1">
              <a:lnSpc>
                <a:spcPct val="90000"/>
              </a:lnSpc>
            </a:pPr>
            <a:r>
              <a:rPr lang="tr-TR" sz="2000" dirty="0" smtClean="0"/>
              <a:t>P(hayır)=0/0577*5/14=0.0206</a:t>
            </a:r>
          </a:p>
          <a:p>
            <a:pPr eaLnBrk="1" hangingPunct="1">
              <a:lnSpc>
                <a:spcPct val="90000"/>
              </a:lnSpc>
            </a:pPr>
            <a:r>
              <a:rPr lang="tr-TR" sz="2100" dirty="0" smtClean="0"/>
              <a:t>olasılığı maksimum yapan sınıf seçilirse yeni örnek `hayır` olarak etiketlenir.</a:t>
            </a:r>
          </a:p>
          <a:p>
            <a:pPr eaLnBrk="1" hangingPunct="1">
              <a:lnSpc>
                <a:spcPct val="90000"/>
              </a:lnSpc>
              <a:buNone/>
            </a:pPr>
            <a:endParaRPr lang="tr-TR" sz="2100" dirty="0" smtClean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smtClean="0"/>
              <a:t>Spam Filtering Example</a:t>
            </a:r>
          </a:p>
        </p:txBody>
      </p:sp>
      <p:sp>
        <p:nvSpPr>
          <p:cNvPr id="62467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 smtClean="0"/>
              <a:t>Two Classes</a:t>
            </a:r>
            <a:r>
              <a:rPr lang="tr-TR" sz="2400" dirty="0" smtClean="0"/>
              <a:t>: </a:t>
            </a:r>
            <a:r>
              <a:rPr lang="tr-TR" sz="2400" dirty="0" err="1" smtClean="0"/>
              <a:t>Spam</a:t>
            </a:r>
            <a:r>
              <a:rPr lang="tr-TR" sz="2400" dirty="0" smtClean="0"/>
              <a:t> </a:t>
            </a:r>
            <a:r>
              <a:rPr lang="tr-TR" sz="2400" dirty="0" err="1" smtClean="0"/>
              <a:t>and</a:t>
            </a:r>
            <a:r>
              <a:rPr lang="tr-TR" sz="2400" dirty="0" smtClean="0"/>
              <a:t> ham</a:t>
            </a:r>
          </a:p>
          <a:p>
            <a:pPr eaLnBrk="1" hangingPunct="1"/>
            <a:r>
              <a:rPr lang="en-US" sz="2400" dirty="0" smtClean="0"/>
              <a:t>Training Data </a:t>
            </a:r>
          </a:p>
          <a:p>
            <a:pPr lvl="1" eaLnBrk="1" hangingPunct="1"/>
            <a:r>
              <a:rPr lang="en-US" sz="2000" dirty="0" smtClean="0"/>
              <a:t>ham d1: “good.” </a:t>
            </a:r>
          </a:p>
          <a:p>
            <a:pPr lvl="1" eaLnBrk="1" hangingPunct="1"/>
            <a:r>
              <a:rPr lang="en-US" sz="2000" dirty="0" smtClean="0"/>
              <a:t>ha</a:t>
            </a:r>
            <a:r>
              <a:rPr lang="tr-TR" sz="2000" dirty="0" smtClean="0"/>
              <a:t>m</a:t>
            </a:r>
            <a:r>
              <a:rPr lang="en-US" sz="2000" dirty="0" smtClean="0"/>
              <a:t> d2: “very good.” </a:t>
            </a:r>
          </a:p>
          <a:p>
            <a:pPr lvl="1" eaLnBrk="1" hangingPunct="1"/>
            <a:r>
              <a:rPr lang="en-US" sz="2000" dirty="0" smtClean="0"/>
              <a:t>spam d3: “bad.” </a:t>
            </a:r>
          </a:p>
          <a:p>
            <a:pPr lvl="1" eaLnBrk="1" hangingPunct="1"/>
            <a:r>
              <a:rPr lang="en-US" sz="2000" dirty="0" smtClean="0"/>
              <a:t>spam d4: “very bad.” </a:t>
            </a:r>
          </a:p>
          <a:p>
            <a:pPr lvl="1" eaLnBrk="1" hangingPunct="1"/>
            <a:r>
              <a:rPr lang="en-US" sz="2000" dirty="0" smtClean="0"/>
              <a:t>spam d5: “very bad, very bad.” </a:t>
            </a:r>
            <a:endParaRPr lang="en-US" sz="2400" dirty="0" smtClean="0"/>
          </a:p>
          <a:p>
            <a:pPr eaLnBrk="1" hangingPunct="1"/>
            <a:r>
              <a:rPr lang="en-US" sz="2400" dirty="0" smtClean="0"/>
              <a:t>Test Data </a:t>
            </a:r>
          </a:p>
          <a:p>
            <a:pPr eaLnBrk="1" hangingPunct="1"/>
            <a:r>
              <a:rPr lang="en-US" sz="2400" dirty="0" smtClean="0"/>
              <a:t>d6: “good? bad! very bad!”</a:t>
            </a:r>
            <a:endParaRPr lang="tr-TR" sz="2400" dirty="0" smtClean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smtClean="0"/>
              <a:t>Spam Filtering Example</a:t>
            </a:r>
          </a:p>
        </p:txBody>
      </p:sp>
      <p:sp>
        <p:nvSpPr>
          <p:cNvPr id="63491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tr-TR" sz="1600" smtClean="0"/>
              <a:t>Prior Probabilities:</a:t>
            </a:r>
          </a:p>
          <a:p>
            <a:pPr eaLnBrk="1" hangingPunct="1"/>
            <a:endParaRPr lang="tr-TR" smtClean="0"/>
          </a:p>
          <a:p>
            <a:pPr eaLnBrk="1" hangingPunct="1"/>
            <a:endParaRPr lang="tr-TR" smtClean="0"/>
          </a:p>
        </p:txBody>
      </p:sp>
      <p:pic>
        <p:nvPicPr>
          <p:cNvPr id="6349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00338" y="1484313"/>
            <a:ext cx="380047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349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8313" y="2492375"/>
            <a:ext cx="4114800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349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5288" y="3789363"/>
            <a:ext cx="4162425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3495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5288" y="5084763"/>
            <a:ext cx="4105275" cy="101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3496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838700" y="2420938"/>
            <a:ext cx="43053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3497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791075" y="3644900"/>
            <a:ext cx="4352925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3498" name="Picture 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716463" y="4941888"/>
            <a:ext cx="426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3499" name="Picture 9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716463" y="5373688"/>
            <a:ext cx="2419350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smtClean="0"/>
              <a:t>Spam Filtering Example</a:t>
            </a:r>
          </a:p>
        </p:txBody>
      </p:sp>
      <p:sp>
        <p:nvSpPr>
          <p:cNvPr id="64515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tr-TR" sz="1800" smtClean="0"/>
              <a:t>Likelihood of parameters: (</a:t>
            </a:r>
            <a:r>
              <a:rPr lang="en-US" sz="1800" smtClean="0"/>
              <a:t>d6: “good? bad! very bad!”</a:t>
            </a:r>
            <a:r>
              <a:rPr lang="tr-TR" sz="1800" smtClean="0"/>
              <a:t>)</a:t>
            </a:r>
          </a:p>
          <a:p>
            <a:pPr eaLnBrk="1" hangingPunct="1"/>
            <a:r>
              <a:rPr lang="tr-TR" sz="1800" smtClean="0"/>
              <a:t>)</a:t>
            </a:r>
          </a:p>
          <a:p>
            <a:pPr eaLnBrk="1" hangingPunct="1"/>
            <a:endParaRPr lang="tr-TR" sz="2000" smtClean="0"/>
          </a:p>
          <a:p>
            <a:pPr eaLnBrk="1" hangingPunct="1"/>
            <a:endParaRPr lang="tr-TR" sz="2000" smtClean="0"/>
          </a:p>
          <a:p>
            <a:pPr eaLnBrk="1" hangingPunct="1"/>
            <a:endParaRPr lang="tr-TR" sz="2000" smtClean="0"/>
          </a:p>
          <a:p>
            <a:pPr eaLnBrk="1" hangingPunct="1">
              <a:buFont typeface="Wingdings" pitchFamily="2" charset="2"/>
              <a:buNone/>
            </a:pPr>
            <a:endParaRPr lang="tr-TR" sz="2000" smtClean="0"/>
          </a:p>
          <a:p>
            <a:pPr eaLnBrk="1" hangingPunct="1"/>
            <a:r>
              <a:rPr lang="tr-TR" sz="1800" smtClean="0"/>
              <a:t>Posterior Probability:                              Classification: d6: SPAM</a:t>
            </a:r>
          </a:p>
          <a:p>
            <a:pPr eaLnBrk="1" hangingPunct="1"/>
            <a:endParaRPr lang="tr-TR" sz="2000" smtClean="0"/>
          </a:p>
        </p:txBody>
      </p:sp>
      <p:pic>
        <p:nvPicPr>
          <p:cNvPr id="6451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8313" y="1916113"/>
            <a:ext cx="3914775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451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8313" y="2852738"/>
            <a:ext cx="4152900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451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8313" y="4221163"/>
            <a:ext cx="382905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sz="3800" smtClean="0"/>
              <a:t>Bayes Sınıflandırıcılar-Değerlendirme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tr-TR" sz="2100" dirty="0" smtClean="0"/>
              <a:t>Avantajları:</a:t>
            </a:r>
          </a:p>
          <a:p>
            <a:pPr lvl="1" eaLnBrk="1" hangingPunct="1">
              <a:lnSpc>
                <a:spcPct val="90000"/>
              </a:lnSpc>
            </a:pPr>
            <a:r>
              <a:rPr lang="tr-TR" sz="2000" dirty="0" smtClean="0"/>
              <a:t>gerçeklenmesi kolay</a:t>
            </a:r>
          </a:p>
          <a:p>
            <a:pPr lvl="1" eaLnBrk="1" hangingPunct="1">
              <a:lnSpc>
                <a:spcPct val="90000"/>
              </a:lnSpc>
            </a:pPr>
            <a:r>
              <a:rPr lang="tr-TR" sz="2000" dirty="0" smtClean="0"/>
              <a:t>Genel olarak iyi sonuçlar</a:t>
            </a:r>
          </a:p>
          <a:p>
            <a:pPr lvl="1" eaLnBrk="1" hangingPunct="1">
              <a:lnSpc>
                <a:spcPct val="90000"/>
              </a:lnSpc>
            </a:pPr>
            <a:r>
              <a:rPr lang="tr-TR" sz="2000" dirty="0" smtClean="0"/>
              <a:t>Eğitim ve değerlendirme işlemi çok hızlıdır</a:t>
            </a:r>
          </a:p>
          <a:p>
            <a:pPr eaLnBrk="1" hangingPunct="1">
              <a:lnSpc>
                <a:spcPct val="90000"/>
              </a:lnSpc>
            </a:pPr>
            <a:r>
              <a:rPr lang="tr-TR" sz="2100" dirty="0" smtClean="0"/>
              <a:t>Dezavantajları</a:t>
            </a:r>
          </a:p>
          <a:p>
            <a:pPr lvl="1" eaLnBrk="1" hangingPunct="1">
              <a:lnSpc>
                <a:spcPct val="90000"/>
              </a:lnSpc>
            </a:pPr>
            <a:r>
              <a:rPr lang="tr-TR" sz="2000" dirty="0" smtClean="0"/>
              <a:t>varsayım: sınıf bilgisi verildiğinde nitelikler bağımsız</a:t>
            </a:r>
          </a:p>
          <a:p>
            <a:pPr lvl="1" eaLnBrk="1" hangingPunct="1">
              <a:lnSpc>
                <a:spcPct val="90000"/>
              </a:lnSpc>
            </a:pPr>
            <a:r>
              <a:rPr lang="tr-TR" sz="2000" dirty="0" smtClean="0"/>
              <a:t>gerçek hayatta değişkenler birbirine bağımlı</a:t>
            </a:r>
          </a:p>
          <a:p>
            <a:pPr lvl="1" eaLnBrk="1" hangingPunct="1">
              <a:lnSpc>
                <a:spcPct val="90000"/>
              </a:lnSpc>
            </a:pPr>
            <a:r>
              <a:rPr lang="tr-TR" sz="2000" dirty="0" smtClean="0"/>
              <a:t>değişkenler arası ilişki modellenemiyor</a:t>
            </a:r>
          </a:p>
          <a:p>
            <a:pPr lvl="1" eaLnBrk="1" hangingPunct="1">
              <a:lnSpc>
                <a:spcPct val="90000"/>
              </a:lnSpc>
            </a:pPr>
            <a:r>
              <a:rPr lang="tr-TR" sz="2000" dirty="0" smtClean="0"/>
              <a:t>Çok karmaşık sınıflama problemleri çözmede yetersiz kalabilir</a:t>
            </a:r>
          </a:p>
          <a:p>
            <a:pPr eaLnBrk="1" hangingPunct="1">
              <a:lnSpc>
                <a:spcPct val="90000"/>
              </a:lnSpc>
            </a:pPr>
            <a:r>
              <a:rPr lang="tr-TR" sz="2100" dirty="0" smtClean="0"/>
              <a:t>Çözüm</a:t>
            </a:r>
          </a:p>
          <a:p>
            <a:pPr lvl="1" eaLnBrk="1" hangingPunct="1">
              <a:lnSpc>
                <a:spcPct val="90000"/>
              </a:lnSpc>
            </a:pPr>
            <a:r>
              <a:rPr lang="tr-TR" sz="2000" dirty="0" err="1" smtClean="0"/>
              <a:t>Bayes</a:t>
            </a:r>
            <a:r>
              <a:rPr lang="tr-TR" sz="2000" dirty="0" smtClean="0"/>
              <a:t> ağları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Referanslar</a:t>
            </a:r>
            <a:endParaRPr lang="tr-TR" smtClean="0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tr-TR" sz="2400" dirty="0" smtClean="0"/>
              <a:t>T.M. </a:t>
            </a:r>
            <a:r>
              <a:rPr lang="tr-TR" sz="2400" dirty="0" err="1" smtClean="0"/>
              <a:t>Mitchell</a:t>
            </a:r>
            <a:r>
              <a:rPr lang="tr-TR" sz="2400" dirty="0" smtClean="0"/>
              <a:t>, </a:t>
            </a:r>
            <a:r>
              <a:rPr lang="tr-TR" sz="2400" dirty="0" err="1" smtClean="0"/>
              <a:t>Machine</a:t>
            </a:r>
            <a:r>
              <a:rPr lang="tr-TR" sz="2400" dirty="0" smtClean="0"/>
              <a:t> </a:t>
            </a:r>
            <a:r>
              <a:rPr lang="tr-TR" sz="2400" dirty="0" err="1" smtClean="0"/>
              <a:t>Learning</a:t>
            </a:r>
            <a:r>
              <a:rPr lang="tr-TR" sz="2400" dirty="0" smtClean="0"/>
              <a:t>, </a:t>
            </a:r>
            <a:r>
              <a:rPr lang="tr-TR" sz="2400" dirty="0" err="1" smtClean="0"/>
              <a:t>McGraw</a:t>
            </a:r>
            <a:r>
              <a:rPr lang="tr-TR" sz="2400" dirty="0" smtClean="0"/>
              <a:t> </a:t>
            </a:r>
            <a:r>
              <a:rPr lang="tr-TR" sz="2400" dirty="0" err="1" smtClean="0"/>
              <a:t>Hill</a:t>
            </a:r>
            <a:r>
              <a:rPr lang="tr-TR" sz="2400" dirty="0" smtClean="0"/>
              <a:t>, 1997.</a:t>
            </a:r>
          </a:p>
          <a:p>
            <a:pPr eaLnBrk="1" hangingPunct="1"/>
            <a:r>
              <a:rPr lang="tr-TR" sz="2400" dirty="0" smtClean="0"/>
              <a:t>E.</a:t>
            </a:r>
            <a:r>
              <a:rPr lang="tr-TR" sz="2400" dirty="0" err="1" smtClean="0"/>
              <a:t>Alpaydin</a:t>
            </a:r>
            <a:r>
              <a:rPr lang="tr-TR" sz="2400" dirty="0" smtClean="0"/>
              <a:t>, </a:t>
            </a:r>
            <a:r>
              <a:rPr lang="tr-TR" sz="2400" dirty="0" err="1" smtClean="0"/>
              <a:t>Introduction</a:t>
            </a:r>
            <a:r>
              <a:rPr lang="tr-TR" sz="2400" dirty="0" smtClean="0"/>
              <a:t> </a:t>
            </a:r>
            <a:r>
              <a:rPr lang="tr-TR" sz="2400" dirty="0" err="1" smtClean="0"/>
              <a:t>to</a:t>
            </a:r>
            <a:r>
              <a:rPr lang="tr-TR" sz="2400" dirty="0" smtClean="0"/>
              <a:t> </a:t>
            </a:r>
            <a:r>
              <a:rPr lang="tr-TR" sz="2400" dirty="0" err="1" smtClean="0"/>
              <a:t>Machine</a:t>
            </a:r>
            <a:r>
              <a:rPr lang="tr-TR" sz="2400" dirty="0" smtClean="0"/>
              <a:t> </a:t>
            </a:r>
            <a:r>
              <a:rPr lang="tr-TR" sz="2400" dirty="0" err="1" smtClean="0"/>
              <a:t>Learning</a:t>
            </a:r>
            <a:r>
              <a:rPr lang="tr-TR" sz="2400" dirty="0" smtClean="0"/>
              <a:t>, MIT </a:t>
            </a:r>
            <a:r>
              <a:rPr lang="tr-TR" sz="2400" dirty="0" err="1" smtClean="0"/>
              <a:t>Press</a:t>
            </a:r>
            <a:r>
              <a:rPr lang="tr-TR" sz="2400" dirty="0" smtClean="0"/>
              <a:t>, 2010.</a:t>
            </a:r>
            <a:endParaRPr lang="en-US" sz="2400" dirty="0" smtClean="0"/>
          </a:p>
          <a:p>
            <a:pPr eaLnBrk="1" hangingPunct="1"/>
            <a:r>
              <a:rPr lang="tr-TR" sz="2400" dirty="0" smtClean="0"/>
              <a:t>Han J., Kamber M., Data </a:t>
            </a:r>
            <a:r>
              <a:rPr lang="tr-TR" sz="2400" dirty="0" err="1" smtClean="0"/>
              <a:t>Mining</a:t>
            </a:r>
            <a:r>
              <a:rPr lang="tr-TR" sz="2400" dirty="0" smtClean="0"/>
              <a:t> </a:t>
            </a:r>
            <a:r>
              <a:rPr lang="tr-TR" sz="2400" dirty="0" err="1" smtClean="0"/>
              <a:t>Concepts</a:t>
            </a:r>
            <a:r>
              <a:rPr lang="tr-TR" sz="2400" dirty="0" smtClean="0"/>
              <a:t> </a:t>
            </a:r>
            <a:r>
              <a:rPr lang="tr-TR" sz="2400" dirty="0" err="1" smtClean="0"/>
              <a:t>and</a:t>
            </a:r>
            <a:r>
              <a:rPr lang="tr-TR" sz="2400" dirty="0" smtClean="0"/>
              <a:t> </a:t>
            </a:r>
            <a:r>
              <a:rPr lang="tr-TR" sz="2400" dirty="0" err="1" smtClean="0"/>
              <a:t>Techniques</a:t>
            </a:r>
            <a:r>
              <a:rPr lang="tr-TR" sz="2400" dirty="0" smtClean="0"/>
              <a:t>, Morgan </a:t>
            </a:r>
            <a:r>
              <a:rPr lang="tr-TR" sz="2400" dirty="0" err="1" smtClean="0"/>
              <a:t>Kaufmann</a:t>
            </a:r>
            <a:r>
              <a:rPr lang="tr-TR" sz="2400" dirty="0" smtClean="0"/>
              <a:t> </a:t>
            </a:r>
            <a:r>
              <a:rPr lang="tr-TR" sz="2400" dirty="0" err="1" smtClean="0"/>
              <a:t>Publishers</a:t>
            </a:r>
            <a:r>
              <a:rPr lang="tr-TR" sz="2400" dirty="0" smtClean="0"/>
              <a:t>, 2006.</a:t>
            </a:r>
          </a:p>
          <a:p>
            <a:pPr eaLnBrk="1" hangingPunct="1"/>
            <a:r>
              <a:rPr lang="tr-TR" sz="2400" dirty="0" smtClean="0"/>
              <a:t>Andrew </a:t>
            </a:r>
            <a:r>
              <a:rPr lang="tr-TR" sz="2400" dirty="0" err="1" smtClean="0"/>
              <a:t>Ng</a:t>
            </a:r>
            <a:r>
              <a:rPr lang="en-US" sz="2400" dirty="0" smtClean="0"/>
              <a:t>, </a:t>
            </a:r>
            <a:r>
              <a:rPr lang="tr-TR" sz="2400" dirty="0" smtClean="0"/>
              <a:t>CS229 </a:t>
            </a:r>
            <a:r>
              <a:rPr lang="tr-TR" sz="2400" dirty="0" err="1" smtClean="0"/>
              <a:t>Lecture</a:t>
            </a:r>
            <a:r>
              <a:rPr lang="tr-TR" sz="2400" dirty="0" smtClean="0"/>
              <a:t> </a:t>
            </a:r>
            <a:r>
              <a:rPr lang="tr-TR" sz="2400" dirty="0" err="1" smtClean="0"/>
              <a:t>notes</a:t>
            </a:r>
            <a:r>
              <a:rPr lang="en-US" sz="2400" dirty="0" smtClean="0"/>
              <a:t>, Part IV</a:t>
            </a:r>
            <a:r>
              <a:rPr lang="en-US" sz="2400" dirty="0" smtClean="0"/>
              <a:t>.</a:t>
            </a:r>
            <a:endParaRPr lang="tr-TR" sz="2400" dirty="0" smtClean="0"/>
          </a:p>
          <a:p>
            <a:pPr eaLnBrk="1" hangingPunct="1"/>
            <a:r>
              <a:rPr lang="tr-TR" sz="2400" dirty="0" err="1" smtClean="0"/>
              <a:t>Introduction</a:t>
            </a:r>
            <a:r>
              <a:rPr lang="tr-TR" sz="2400" dirty="0" smtClean="0"/>
              <a:t> </a:t>
            </a:r>
            <a:r>
              <a:rPr lang="tr-TR" sz="2400" dirty="0" err="1" smtClean="0"/>
              <a:t>to</a:t>
            </a:r>
            <a:r>
              <a:rPr lang="tr-TR" sz="2400" dirty="0" smtClean="0"/>
              <a:t> Data </a:t>
            </a:r>
            <a:r>
              <a:rPr lang="tr-TR" sz="2400" dirty="0" err="1" smtClean="0"/>
              <a:t>Mining</a:t>
            </a:r>
            <a:r>
              <a:rPr lang="tr-TR" sz="2400" dirty="0" smtClean="0"/>
              <a:t>, </a:t>
            </a:r>
            <a:r>
              <a:rPr lang="tr-TR" sz="2400" dirty="0" err="1" smtClean="0"/>
              <a:t>Pang</a:t>
            </a:r>
            <a:r>
              <a:rPr lang="tr-TR" sz="2400" dirty="0" smtClean="0"/>
              <a:t>-</a:t>
            </a:r>
            <a:r>
              <a:rPr lang="tr-TR" sz="2400" dirty="0" err="1" smtClean="0"/>
              <a:t>Ning</a:t>
            </a:r>
            <a:r>
              <a:rPr lang="tr-TR" sz="2400" dirty="0" smtClean="0"/>
              <a:t> Tan, Michigan </a:t>
            </a:r>
            <a:r>
              <a:rPr lang="tr-TR" sz="2400" dirty="0" err="1" smtClean="0"/>
              <a:t>State</a:t>
            </a:r>
            <a:r>
              <a:rPr lang="tr-TR" sz="2400" dirty="0" smtClean="0"/>
              <a:t> </a:t>
            </a:r>
            <a:r>
              <a:rPr lang="tr-TR" sz="2400" dirty="0" err="1" smtClean="0"/>
              <a:t>University</a:t>
            </a:r>
            <a:r>
              <a:rPr lang="tr-TR" sz="2400" dirty="0" smtClean="0"/>
              <a:t>, </a:t>
            </a:r>
            <a:r>
              <a:rPr lang="tr-TR" sz="2400" dirty="0" smtClean="0"/>
              <a:t>Michael </a:t>
            </a:r>
            <a:r>
              <a:rPr lang="tr-TR" sz="2400" dirty="0" err="1" smtClean="0"/>
              <a:t>Steinbach</a:t>
            </a:r>
            <a:r>
              <a:rPr lang="tr-TR" sz="2400" dirty="0" smtClean="0"/>
              <a:t>, </a:t>
            </a:r>
            <a:r>
              <a:rPr lang="tr-TR" sz="2400" dirty="0" err="1" smtClean="0"/>
              <a:t>University</a:t>
            </a:r>
            <a:r>
              <a:rPr lang="tr-TR" sz="2400" dirty="0" smtClean="0"/>
              <a:t> of Minnesota </a:t>
            </a:r>
            <a:r>
              <a:rPr lang="tr-TR" sz="2400" dirty="0" err="1" smtClean="0"/>
              <a:t>Vipin</a:t>
            </a:r>
            <a:r>
              <a:rPr lang="tr-TR" sz="2400" dirty="0" smtClean="0"/>
              <a:t> </a:t>
            </a:r>
            <a:r>
              <a:rPr lang="tr-TR" sz="2400" dirty="0" smtClean="0"/>
              <a:t>Kumar, </a:t>
            </a:r>
            <a:r>
              <a:rPr lang="tr-TR" sz="2400" dirty="0" err="1" smtClean="0"/>
              <a:t>University</a:t>
            </a:r>
            <a:r>
              <a:rPr lang="tr-TR" sz="2400" dirty="0" smtClean="0"/>
              <a:t> of Minnesota </a:t>
            </a:r>
          </a:p>
          <a:p>
            <a:pPr eaLnBrk="1" hangingPunct="1"/>
            <a:endParaRPr lang="tr-TR" sz="2400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Generative Learning alg.</a:t>
            </a:r>
          </a:p>
        </p:txBody>
      </p:sp>
      <p:sp>
        <p:nvSpPr>
          <p:cNvPr id="18435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Discriminative learning algorithms :</a:t>
            </a:r>
          </a:p>
          <a:p>
            <a:pPr lvl="1"/>
            <a:r>
              <a:rPr lang="en-US" sz="2000" dirty="0" smtClean="0"/>
              <a:t>p(</a:t>
            </a:r>
            <a:r>
              <a:rPr lang="en-US" sz="2000" dirty="0" err="1" smtClean="0"/>
              <a:t>yІx</a:t>
            </a:r>
            <a:r>
              <a:rPr lang="en-US" sz="2000" dirty="0" smtClean="0"/>
              <a:t>)</a:t>
            </a:r>
            <a:r>
              <a:rPr lang="tr-TR" sz="2000" dirty="0" smtClean="0"/>
              <a:t>’i direk öğrenirler (örn.</a:t>
            </a:r>
            <a:r>
              <a:rPr lang="en-US" sz="2000" dirty="0" smtClean="0"/>
              <a:t>logistic regression</a:t>
            </a:r>
            <a:r>
              <a:rPr lang="tr-TR" sz="2000" dirty="0" smtClean="0"/>
              <a:t>)</a:t>
            </a:r>
            <a:endParaRPr lang="en-US" sz="2000" dirty="0" smtClean="0"/>
          </a:p>
          <a:p>
            <a:pPr lvl="1"/>
            <a:r>
              <a:rPr lang="tr-TR" sz="2000" dirty="0" smtClean="0"/>
              <a:t>Yada X giriş uzayından {0,1} sınıf etiketlerine eşleşmeyi direk öğrenirler</a:t>
            </a:r>
            <a:r>
              <a:rPr lang="en-US" sz="2000" dirty="0" smtClean="0"/>
              <a:t> (</a:t>
            </a:r>
            <a:r>
              <a:rPr lang="en-US" sz="2000" dirty="0" err="1" smtClean="0"/>
              <a:t>perceptron</a:t>
            </a:r>
            <a:r>
              <a:rPr lang="en-US" sz="2000" dirty="0" smtClean="0"/>
              <a:t> algorithm) </a:t>
            </a:r>
          </a:p>
          <a:p>
            <a:r>
              <a:rPr lang="en-US" sz="2000" dirty="0" smtClean="0"/>
              <a:t>Generative learning algorithms:</a:t>
            </a:r>
          </a:p>
          <a:p>
            <a:pPr lvl="1"/>
            <a:r>
              <a:rPr lang="en-US" sz="2000" dirty="0" smtClean="0"/>
              <a:t>p(</a:t>
            </a:r>
            <a:r>
              <a:rPr lang="en-US" sz="2000" dirty="0" err="1" smtClean="0"/>
              <a:t>xІy</a:t>
            </a:r>
            <a:r>
              <a:rPr lang="en-US" sz="2000" dirty="0" smtClean="0"/>
              <a:t>)</a:t>
            </a:r>
            <a:r>
              <a:rPr lang="tr-TR" sz="2000" dirty="0" smtClean="0"/>
              <a:t> ve</a:t>
            </a:r>
            <a:r>
              <a:rPr lang="en-US" sz="2000" dirty="0" smtClean="0"/>
              <a:t> p(y)</a:t>
            </a:r>
            <a:r>
              <a:rPr lang="tr-TR" sz="2000" dirty="0" smtClean="0"/>
              <a:t> olasılıklarını modeller</a:t>
            </a:r>
            <a:endParaRPr lang="en-US" sz="2000" dirty="0" smtClean="0"/>
          </a:p>
          <a:p>
            <a:pPr lvl="1"/>
            <a:r>
              <a:rPr lang="tr-TR" sz="2000" dirty="0" smtClean="0"/>
              <a:t>P(y) (</a:t>
            </a:r>
            <a:r>
              <a:rPr lang="tr-TR" sz="2000" dirty="0" err="1" smtClean="0"/>
              <a:t>class</a:t>
            </a:r>
            <a:r>
              <a:rPr lang="tr-TR" sz="2000" dirty="0" smtClean="0"/>
              <a:t> </a:t>
            </a:r>
            <a:r>
              <a:rPr lang="tr-TR" sz="2000" dirty="0" err="1" smtClean="0"/>
              <a:t>priors</a:t>
            </a:r>
            <a:r>
              <a:rPr lang="tr-TR" sz="2000" dirty="0" smtClean="0"/>
              <a:t>) ve </a:t>
            </a:r>
            <a:r>
              <a:rPr lang="en-US" sz="2000" dirty="0" smtClean="0"/>
              <a:t>p(x І y)</a:t>
            </a:r>
            <a:r>
              <a:rPr lang="tr-TR" sz="2000" dirty="0" smtClean="0"/>
              <a:t>’ </a:t>
            </a:r>
            <a:r>
              <a:rPr lang="tr-TR" sz="2000" dirty="0" err="1" smtClean="0"/>
              <a:t>yi</a:t>
            </a:r>
            <a:r>
              <a:rPr lang="tr-TR" sz="2000" dirty="0" smtClean="0"/>
              <a:t> modelledikten sonra algoritma verilen x değerlerine göre </a:t>
            </a:r>
            <a:r>
              <a:rPr lang="tr-TR" sz="2000" dirty="0" err="1" smtClean="0"/>
              <a:t>y’nin</a:t>
            </a:r>
            <a:r>
              <a:rPr lang="tr-TR" sz="2000" dirty="0" smtClean="0"/>
              <a:t> sonsal olasılığını hesaplamak için </a:t>
            </a:r>
            <a:r>
              <a:rPr lang="tr-TR" sz="2000" dirty="0" err="1" smtClean="0"/>
              <a:t>Bayes</a:t>
            </a:r>
            <a:r>
              <a:rPr lang="tr-TR" sz="2000" dirty="0" smtClean="0"/>
              <a:t> kuralını kullanabilir</a:t>
            </a:r>
            <a:endParaRPr lang="en-US" sz="2000" dirty="0" smtClean="0"/>
          </a:p>
          <a:p>
            <a:pPr lvl="1"/>
            <a:endParaRPr lang="en-US" sz="2000" dirty="0" smtClean="0"/>
          </a:p>
          <a:p>
            <a:pPr lvl="1">
              <a:buFont typeface="Wingdings" pitchFamily="2" charset="2"/>
              <a:buNone/>
            </a:pPr>
            <a:endParaRPr lang="en-US" sz="2000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smtClean="0"/>
              <a:t>Generative Learning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291513" cy="4530725"/>
          </a:xfrm>
        </p:spPr>
        <p:txBody>
          <a:bodyPr/>
          <a:lstStyle/>
          <a:p>
            <a:pPr eaLnBrk="1" hangingPunct="1"/>
            <a:r>
              <a:rPr lang="tr-TR" sz="2600" dirty="0" smtClean="0"/>
              <a:t>Önsel olasılıklar olarak adlandırılan p(x|y) ve p(y) modellendikten sonra, algoritma verilen x ve y değerlerinden sonsal olasılıları türetir.</a:t>
            </a:r>
          </a:p>
          <a:p>
            <a:pPr eaLnBrk="1" hangingPunct="1"/>
            <a:r>
              <a:rPr lang="tr-TR" sz="2600" dirty="0" err="1" smtClean="0"/>
              <a:t>Bayes</a:t>
            </a:r>
            <a:r>
              <a:rPr lang="tr-TR" sz="2600" dirty="0" smtClean="0"/>
              <a:t> Kuralı:</a:t>
            </a:r>
          </a:p>
          <a:p>
            <a:pPr eaLnBrk="1" hangingPunct="1"/>
            <a:endParaRPr lang="tr-TR" sz="2600" dirty="0" smtClean="0"/>
          </a:p>
          <a:p>
            <a:pPr eaLnBrk="1" hangingPunct="1"/>
            <a:endParaRPr lang="tr-TR" sz="2600" dirty="0" smtClean="0"/>
          </a:p>
          <a:p>
            <a:pPr eaLnBrk="1" hangingPunct="1"/>
            <a:endParaRPr lang="tr-TR" sz="2600" dirty="0" smtClean="0"/>
          </a:p>
          <a:p>
            <a:pPr eaLnBrk="1" hangingPunct="1"/>
            <a:r>
              <a:rPr lang="tr-TR" sz="2600" dirty="0" smtClean="0"/>
              <a:t>Burada payda</a:t>
            </a:r>
          </a:p>
          <a:p>
            <a:pPr eaLnBrk="1" hangingPunct="1"/>
            <a:endParaRPr lang="tr-TR" sz="2600" dirty="0" smtClean="0"/>
          </a:p>
          <a:p>
            <a:pPr eaLnBrk="1" hangingPunct="1"/>
            <a:endParaRPr lang="tr-TR" sz="2600" dirty="0" smtClean="0"/>
          </a:p>
          <a:p>
            <a:pPr eaLnBrk="1" hangingPunct="1">
              <a:buFont typeface="Wingdings" pitchFamily="2" charset="2"/>
              <a:buNone/>
            </a:pPr>
            <a:endParaRPr lang="tr-TR" sz="2600" dirty="0" smtClean="0"/>
          </a:p>
          <a:p>
            <a:pPr eaLnBrk="1" hangingPunct="1"/>
            <a:endParaRPr lang="tr-TR" sz="2600" dirty="0" smtClean="0"/>
          </a:p>
        </p:txBody>
      </p:sp>
      <p:pic>
        <p:nvPicPr>
          <p:cNvPr id="19460" name="Picture 4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476375" y="3644900"/>
            <a:ext cx="2519363" cy="855663"/>
          </a:xfrm>
          <a:noFill/>
        </p:spPr>
      </p:pic>
      <p:pic>
        <p:nvPicPr>
          <p:cNvPr id="19461" name="Picture 6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547813" y="5589588"/>
            <a:ext cx="4038600" cy="419100"/>
          </a:xfrm>
          <a:noFill/>
        </p:spPr>
      </p:pic>
      <p:pic>
        <p:nvPicPr>
          <p:cNvPr id="19462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36096" y="5589240"/>
            <a:ext cx="1206500" cy="44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3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948264" y="5589240"/>
            <a:ext cx="16129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4" name="Picture 10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588224" y="5661248"/>
            <a:ext cx="3937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5" name="Picture 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356100" y="3573463"/>
            <a:ext cx="4032250" cy="1119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smtClean="0"/>
              <a:t>Generative Learning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218488" cy="4530725"/>
          </a:xfrm>
        </p:spPr>
        <p:txBody>
          <a:bodyPr/>
          <a:lstStyle/>
          <a:p>
            <a:pPr eaLnBrk="1" hangingPunct="1"/>
            <a:r>
              <a:rPr lang="tr-TR" sz="2600" smtClean="0"/>
              <a:t>Aslında p(y|x)’i tahmin yapmak için kullanacak isek, paydadaki değerin önemi yoktur. </a:t>
            </a:r>
            <a:endParaRPr lang="tr-TR" sz="2600" smtClean="0">
              <a:solidFill>
                <a:srgbClr val="CC3300"/>
              </a:solidFill>
            </a:endParaRPr>
          </a:p>
        </p:txBody>
      </p:sp>
      <p:pic>
        <p:nvPicPr>
          <p:cNvPr id="20484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2051050" y="3500438"/>
            <a:ext cx="4759325" cy="1358900"/>
          </a:xfr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sz="3800" smtClean="0"/>
              <a:t>BAYESIAN- Öğrenme Modelinin Özellikleri</a:t>
            </a:r>
            <a:endParaRPr lang="en-US" sz="3800" smtClean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tr-TR" smtClean="0"/>
              <a:t>Bayes sınıflandırma</a:t>
            </a:r>
          </a:p>
          <a:p>
            <a:pPr lvl="1" eaLnBrk="1" hangingPunct="1"/>
            <a:r>
              <a:rPr lang="tr-TR" smtClean="0"/>
              <a:t>meydana gelme olasılığı birbirinden bağımsız olayların birleşerek incelenmesi</a:t>
            </a:r>
          </a:p>
          <a:p>
            <a:pPr eaLnBrk="1" hangingPunct="1"/>
            <a:r>
              <a:rPr lang="tr-TR" smtClean="0"/>
              <a:t>Öğrenme modeli, örneklerin hangi sınıfa hangi olasılıkla ait olduklarına dayanmaktadır.</a:t>
            </a:r>
            <a:r>
              <a:rPr lang="en-US" smtClean="0"/>
              <a:t> </a:t>
            </a:r>
            <a:endParaRPr lang="tr-TR" smtClean="0"/>
          </a:p>
          <a:p>
            <a:pPr eaLnBrk="1" hangingPunct="1"/>
            <a:endParaRPr lang="tr-TR" smtClean="0"/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Bayes</a:t>
            </a:r>
            <a:r>
              <a:rPr lang="en-US" dirty="0"/>
              <a:t> Classifier</a:t>
            </a:r>
          </a:p>
        </p:txBody>
      </p:sp>
      <p:sp>
        <p:nvSpPr>
          <p:cNvPr id="1067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probabilistic framework for solving classification problems</a:t>
            </a:r>
          </a:p>
          <a:p>
            <a:r>
              <a:rPr lang="en-US" dirty="0"/>
              <a:t>Conditional Probability: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 </a:t>
            </a:r>
            <a:r>
              <a:rPr lang="en-US" dirty="0" err="1"/>
              <a:t>Bayes</a:t>
            </a:r>
            <a:r>
              <a:rPr lang="en-US" dirty="0"/>
              <a:t> theorem:</a:t>
            </a:r>
          </a:p>
        </p:txBody>
      </p:sp>
      <p:graphicFrame>
        <p:nvGraphicFramePr>
          <p:cNvPr id="1067012" name="Object 4"/>
          <p:cNvGraphicFramePr>
            <a:graphicFrameLocks noChangeAspect="1"/>
          </p:cNvGraphicFramePr>
          <p:nvPr/>
        </p:nvGraphicFramePr>
        <p:xfrm>
          <a:off x="1600200" y="5029200"/>
          <a:ext cx="4440238" cy="1157288"/>
        </p:xfrm>
        <a:graphic>
          <a:graphicData uri="http://schemas.openxmlformats.org/presentationml/2006/ole">
            <p:oleObj spid="_x0000_s64514" name="Equation" r:id="rId3" imgW="3022560" imgH="787320" progId="Equation.3">
              <p:embed/>
            </p:oleObj>
          </a:graphicData>
        </a:graphic>
      </p:graphicFrame>
      <p:graphicFrame>
        <p:nvGraphicFramePr>
          <p:cNvPr id="1067013" name="Object 5"/>
          <p:cNvGraphicFramePr>
            <a:graphicFrameLocks noChangeAspect="1"/>
          </p:cNvGraphicFramePr>
          <p:nvPr/>
        </p:nvGraphicFramePr>
        <p:xfrm>
          <a:off x="5508104" y="2564904"/>
          <a:ext cx="2819400" cy="2003425"/>
        </p:xfrm>
        <a:graphic>
          <a:graphicData uri="http://schemas.openxmlformats.org/presentationml/2006/ole">
            <p:oleObj spid="_x0000_s64515" name="Equation" r:id="rId4" imgW="2323800" imgH="165096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smtClean="0"/>
              <a:t>Öğrenme Modelinin Özellikleri</a:t>
            </a:r>
            <a:endParaRPr lang="en-US" smtClean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tr-TR" sz="2100" dirty="0" err="1" smtClean="0"/>
              <a:t>Bayesian</a:t>
            </a:r>
            <a:r>
              <a:rPr lang="tr-TR" sz="2100" dirty="0" smtClean="0"/>
              <a:t> yaklaşımda parametreleri önsel bir dağılımdan çekilmiş rastsal değişkenler olarak görürüz.</a:t>
            </a:r>
            <a:r>
              <a:rPr lang="en-US" sz="2100" dirty="0" smtClean="0"/>
              <a:t> </a:t>
            </a:r>
            <a:endParaRPr lang="tr-TR" sz="2100" dirty="0" smtClean="0"/>
          </a:p>
          <a:p>
            <a:pPr eaLnBrk="1" hangingPunct="1">
              <a:lnSpc>
                <a:spcPct val="80000"/>
              </a:lnSpc>
            </a:pPr>
            <a:r>
              <a:rPr lang="tr-TR" sz="2100" dirty="0" smtClean="0"/>
              <a:t>Her yeni eğitim verisi hipotezin doğru olma olasılığını düşürebilir yada artırabilir. Bu da tek bir giriş verisi ile bile tutarlı olmayan hipotezlerin elenmesi konusunda daha esnek bir yaklaşım sunar. </a:t>
            </a:r>
          </a:p>
          <a:p>
            <a:pPr eaLnBrk="1" hangingPunct="1">
              <a:lnSpc>
                <a:spcPct val="80000"/>
              </a:lnSpc>
            </a:pPr>
            <a:r>
              <a:rPr lang="tr-TR" sz="2100" dirty="0" smtClean="0"/>
              <a:t>Hipotezin final olasılığının bulunması için eldeki veri ile önsel bilgi kombine edilir. </a:t>
            </a:r>
          </a:p>
          <a:p>
            <a:pPr eaLnBrk="1" hangingPunct="1">
              <a:lnSpc>
                <a:spcPct val="80000"/>
              </a:lnSpc>
            </a:pPr>
            <a:r>
              <a:rPr lang="tr-TR" sz="2100" dirty="0" err="1" smtClean="0"/>
              <a:t>Bayesian</a:t>
            </a:r>
            <a:r>
              <a:rPr lang="tr-TR" sz="2100" dirty="0" smtClean="0"/>
              <a:t> öğrenmede, önsel bilgi (</a:t>
            </a:r>
            <a:r>
              <a:rPr lang="tr-TR" sz="2100" dirty="0" err="1" smtClean="0"/>
              <a:t>prior</a:t>
            </a:r>
            <a:r>
              <a:rPr lang="tr-TR" sz="2100" dirty="0" smtClean="0"/>
              <a:t> </a:t>
            </a:r>
            <a:r>
              <a:rPr lang="tr-TR" sz="2100" dirty="0" err="1" smtClean="0"/>
              <a:t>knowledge</a:t>
            </a:r>
            <a:r>
              <a:rPr lang="tr-TR" sz="2100" dirty="0" smtClean="0"/>
              <a:t>):</a:t>
            </a:r>
          </a:p>
          <a:p>
            <a:pPr lvl="1" eaLnBrk="1" hangingPunct="1">
              <a:lnSpc>
                <a:spcPct val="80000"/>
              </a:lnSpc>
            </a:pPr>
            <a:r>
              <a:rPr lang="tr-TR" sz="2000" dirty="0" smtClean="0"/>
              <a:t>her aday hipotez için önsel olasılık öne sürmekle </a:t>
            </a:r>
          </a:p>
          <a:p>
            <a:pPr lvl="1" eaLnBrk="1" hangingPunct="1">
              <a:lnSpc>
                <a:spcPct val="80000"/>
              </a:lnSpc>
            </a:pPr>
            <a:r>
              <a:rPr lang="tr-TR" sz="2000" dirty="0" smtClean="0"/>
              <a:t>ve her hipotez için eldeki verinin olasılıklı dağılımı ile sağlanır. </a:t>
            </a:r>
          </a:p>
          <a:p>
            <a:pPr eaLnBrk="1" hangingPunct="1">
              <a:lnSpc>
                <a:spcPct val="80000"/>
              </a:lnSpc>
            </a:pPr>
            <a:r>
              <a:rPr lang="tr-TR" sz="2100" dirty="0" err="1" smtClean="0"/>
              <a:t>Bayesian</a:t>
            </a:r>
            <a:r>
              <a:rPr lang="tr-TR" sz="2100" dirty="0" smtClean="0"/>
              <a:t> yöntemleri hipotezleri olasılıklı tahminler yapabilecekleri şekilde düzenlerler. (%95 hasta değil şeklinde)</a:t>
            </a:r>
          </a:p>
          <a:p>
            <a:pPr eaLnBrk="1" hangingPunct="1">
              <a:lnSpc>
                <a:spcPct val="80000"/>
              </a:lnSpc>
            </a:pPr>
            <a:r>
              <a:rPr lang="tr-TR" sz="2100" dirty="0" smtClean="0"/>
              <a:t>Yeni örnekler, pek çok hipotezin tahmini kombine edilerek sınıflandırılabilirler. </a:t>
            </a:r>
            <a:endParaRPr lang="en-US" sz="2100" dirty="0" smtClean="0"/>
          </a:p>
          <a:p>
            <a:pPr eaLnBrk="1" hangingPunct="1">
              <a:lnSpc>
                <a:spcPct val="80000"/>
              </a:lnSpc>
            </a:pPr>
            <a:endParaRPr lang="en-US" sz="2100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Kenar Çizgili">
  <a:themeElements>
    <a:clrScheme name="Kenar Çizgili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Kenar Çizgili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Kenar Çizgili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enar Çizgili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enar Çizgili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enar Çizgili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enar Çizgili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enar Çizgili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enar Çizgili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enar Çizgili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enar Çizgili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1274</TotalTime>
  <Words>1394</Words>
  <Application>Microsoft Office PowerPoint</Application>
  <PresentationFormat>Ekran Gösterisi (4:3)</PresentationFormat>
  <Paragraphs>240</Paragraphs>
  <Slides>39</Slides>
  <Notes>0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Katıştırılmış OLE Hizmet Programları</vt:lpstr>
      </vt:variant>
      <vt:variant>
        <vt:i4>5</vt:i4>
      </vt:variant>
      <vt:variant>
        <vt:lpstr>Slayt Başlıkları</vt:lpstr>
      </vt:variant>
      <vt:variant>
        <vt:i4>39</vt:i4>
      </vt:variant>
    </vt:vector>
  </HeadingPairs>
  <TitlesOfParts>
    <vt:vector size="45" baseType="lpstr">
      <vt:lpstr>Kenar Çizgili</vt:lpstr>
      <vt:lpstr>Microsoft Denklem 3.0</vt:lpstr>
      <vt:lpstr>Bitmap Image</vt:lpstr>
      <vt:lpstr>Microsoft Equation 3.0</vt:lpstr>
      <vt:lpstr>Microsoft Visio Drawing</vt:lpstr>
      <vt:lpstr>Microsoft Excel Worksheet</vt:lpstr>
      <vt:lpstr>NAVIE BAYES CLASSIFICATION</vt:lpstr>
      <vt:lpstr>Outline</vt:lpstr>
      <vt:lpstr>Generative Learning</vt:lpstr>
      <vt:lpstr>Generative Learning alg.</vt:lpstr>
      <vt:lpstr>Generative Learning</vt:lpstr>
      <vt:lpstr>Generative Learning</vt:lpstr>
      <vt:lpstr>BAYESIAN- Öğrenme Modelinin Özellikleri</vt:lpstr>
      <vt:lpstr>Bayes Classifier</vt:lpstr>
      <vt:lpstr>Öğrenme Modelinin Özellikleri</vt:lpstr>
      <vt:lpstr>Modelin Zorluğu</vt:lpstr>
      <vt:lpstr>En olası hipotez</vt:lpstr>
      <vt:lpstr>Bayes Kuralı Örnek</vt:lpstr>
      <vt:lpstr>Bayesian Classifiers</vt:lpstr>
      <vt:lpstr>Bayesian Classifiers</vt:lpstr>
      <vt:lpstr>Naïve Bayes Classifier</vt:lpstr>
      <vt:lpstr>How to Estimate Probabilities from Data?</vt:lpstr>
      <vt:lpstr>How to Estimate Probabilities from Data?</vt:lpstr>
      <vt:lpstr>How to Estimate Probabilities from Data?</vt:lpstr>
      <vt:lpstr>Example of Naïve Bayes Classifier</vt:lpstr>
      <vt:lpstr>Naïve Bayes Classifier</vt:lpstr>
      <vt:lpstr>Example of Naïve Bayes Classifier</vt:lpstr>
      <vt:lpstr>Naïve Bayes (Summary)</vt:lpstr>
      <vt:lpstr>Spam Classification</vt:lpstr>
      <vt:lpstr>Spam Classification</vt:lpstr>
      <vt:lpstr>Spam Classification</vt:lpstr>
      <vt:lpstr>Spam Classification</vt:lpstr>
      <vt:lpstr>Spam Classification</vt:lpstr>
      <vt:lpstr>Laplace Smoothing</vt:lpstr>
      <vt:lpstr>Laplace Smoothing</vt:lpstr>
      <vt:lpstr>Navie Bayes Örnek</vt:lpstr>
      <vt:lpstr>Navie Bayes Örnek</vt:lpstr>
      <vt:lpstr>Navie Bayes Örnek</vt:lpstr>
      <vt:lpstr>Navie Bayes Örnek</vt:lpstr>
      <vt:lpstr>Navie Bayes Örnek</vt:lpstr>
      <vt:lpstr>Spam Filtering Example</vt:lpstr>
      <vt:lpstr>Spam Filtering Example</vt:lpstr>
      <vt:lpstr>Spam Filtering Example</vt:lpstr>
      <vt:lpstr>Bayes Sınıflandırıcılar-Değerlendirme</vt:lpstr>
      <vt:lpstr>Referanslar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Sevinc Ilhan</dc:creator>
  <cp:lastModifiedBy>Sevinc Ilhan</cp:lastModifiedBy>
  <cp:revision>260</cp:revision>
  <dcterms:created xsi:type="dcterms:W3CDTF">1601-01-01T00:00:00Z</dcterms:created>
  <dcterms:modified xsi:type="dcterms:W3CDTF">2017-11-02T11:12:38Z</dcterms:modified>
</cp:coreProperties>
</file>